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1.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35.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4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1"/>
  </p:notesMasterIdLst>
  <p:sldIdLst>
    <p:sldId id="256" r:id="rId5"/>
    <p:sldId id="257" r:id="rId6"/>
    <p:sldId id="258" r:id="rId7"/>
    <p:sldId id="259" r:id="rId8"/>
    <p:sldId id="260" r:id="rId9"/>
    <p:sldId id="261" r:id="rId10"/>
    <p:sldId id="293" r:id="rId11"/>
    <p:sldId id="266" r:id="rId12"/>
    <p:sldId id="459" r:id="rId13"/>
    <p:sldId id="428" r:id="rId14"/>
    <p:sldId id="460" r:id="rId15"/>
    <p:sldId id="409" r:id="rId16"/>
    <p:sldId id="270" r:id="rId17"/>
    <p:sldId id="271" r:id="rId18"/>
    <p:sldId id="406" r:id="rId19"/>
    <p:sldId id="411" r:id="rId20"/>
    <p:sldId id="408" r:id="rId21"/>
    <p:sldId id="302" r:id="rId22"/>
    <p:sldId id="294" r:id="rId23"/>
    <p:sldId id="450" r:id="rId24"/>
    <p:sldId id="282" r:id="rId25"/>
    <p:sldId id="451" r:id="rId26"/>
    <p:sldId id="452" r:id="rId27"/>
    <p:sldId id="462" r:id="rId28"/>
    <p:sldId id="453" r:id="rId29"/>
    <p:sldId id="454" r:id="rId30"/>
    <p:sldId id="464" r:id="rId31"/>
    <p:sldId id="455" r:id="rId32"/>
    <p:sldId id="427" r:id="rId33"/>
    <p:sldId id="424" r:id="rId34"/>
    <p:sldId id="417" r:id="rId35"/>
    <p:sldId id="418" r:id="rId36"/>
    <p:sldId id="275" r:id="rId37"/>
    <p:sldId id="295" r:id="rId38"/>
    <p:sldId id="277" r:id="rId39"/>
    <p:sldId id="463" r:id="rId40"/>
    <p:sldId id="442" r:id="rId41"/>
    <p:sldId id="399" r:id="rId42"/>
    <p:sldId id="276" r:id="rId43"/>
    <p:sldId id="425" r:id="rId44"/>
    <p:sldId id="303" r:id="rId45"/>
    <p:sldId id="456" r:id="rId46"/>
    <p:sldId id="457" r:id="rId47"/>
    <p:sldId id="420" r:id="rId48"/>
    <p:sldId id="429" r:id="rId49"/>
    <p:sldId id="458"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7FEA4B9-D9FB-B0C7-6E91-02BD5EB4E314}" name="Wittry, Beth C. (CDC/DDNID/NCEH/DEHSP)" initials="WBC(" userId="S::XKS5@cdc.gov::646b2290-97d6-47eb-bc00-1a2114dc2f68" providerId="AD"/>
  <p188:author id="{C56547D4-687E-34D8-16DB-441C4DD7E404}" name="Holst, Meghan (CDC/NCEH/DEHSP)" initials="HM(" userId="S::ows6@cdc.gov::2a776a6c-fcae-4da9-b3dd-b2683e4c396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Wittry, Beth C. (CDC/DDNID/NCEH/DEHSP)" initials="WBC(" lastIdx="29" clrIdx="0">
    <p:extLst>
      <p:ext uri="{19B8F6BF-5375-455C-9EA6-DF929625EA0E}">
        <p15:presenceInfo xmlns:p15="http://schemas.microsoft.com/office/powerpoint/2012/main" userId="S::XKS5@cdc.gov::646b2290-97d6-47eb-bc00-1a2114dc2f68" providerId="AD"/>
      </p:ext>
    </p:extLst>
  </p:cmAuthor>
  <p:cmAuthor id="2" name="NCEH-Adam Kramer" initials="AK" lastIdx="17" clrIdx="1">
    <p:extLst>
      <p:ext uri="{19B8F6BF-5375-455C-9EA6-DF929625EA0E}">
        <p15:presenceInfo xmlns:p15="http://schemas.microsoft.com/office/powerpoint/2012/main" userId="NCEH-Adam Kram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DDDDDD"/>
    <a:srgbClr val="006600"/>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13" autoAdjust="0"/>
    <p:restoredTop sz="62183" autoAdjust="0"/>
  </p:normalViewPr>
  <p:slideViewPr>
    <p:cSldViewPr snapToGrid="0">
      <p:cViewPr varScale="1">
        <p:scale>
          <a:sx n="71" d="100"/>
          <a:sy n="71" d="100"/>
        </p:scale>
        <p:origin x="188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cier IV, Pete" userId="4772436d-04d0-4d94-af23-bd039737ef2d" providerId="ADAL" clId="{8305EACF-1EE7-49B4-B63D-2904F262BA3E}"/>
    <pc:docChg chg="">
      <pc:chgData name="Mercier IV, Pete" userId="4772436d-04d0-4d94-af23-bd039737ef2d" providerId="ADAL" clId="{8305EACF-1EE7-49B4-B63D-2904F262BA3E}" dt="2024-09-03T12:28:50.410" v="4"/>
      <pc:docMkLst>
        <pc:docMk/>
      </pc:docMkLst>
      <pc:sldChg chg="delCm">
        <pc:chgData name="Mercier IV, Pete" userId="4772436d-04d0-4d94-af23-bd039737ef2d" providerId="ADAL" clId="{8305EACF-1EE7-49B4-B63D-2904F262BA3E}" dt="2024-09-03T12:28:21.047" v="1"/>
        <pc:sldMkLst>
          <pc:docMk/>
          <pc:sldMk cId="2738607932" sldId="259"/>
        </pc:sldMkLst>
      </pc:sldChg>
      <pc:sldChg chg="delCm">
        <pc:chgData name="Mercier IV, Pete" userId="4772436d-04d0-4d94-af23-bd039737ef2d" providerId="ADAL" clId="{8305EACF-1EE7-49B4-B63D-2904F262BA3E}" dt="2024-09-03T12:28:50.410" v="4"/>
        <pc:sldMkLst>
          <pc:docMk/>
          <pc:sldMk cId="1371973708" sldId="417"/>
        </pc:sldMkLst>
      </pc:sldChg>
      <pc:sldChg chg="delCm">
        <pc:chgData name="Mercier IV, Pete" userId="4772436d-04d0-4d94-af23-bd039737ef2d" providerId="ADAL" clId="{8305EACF-1EE7-49B4-B63D-2904F262BA3E}" dt="2024-09-03T12:28:44.915" v="3"/>
        <pc:sldMkLst>
          <pc:docMk/>
          <pc:sldMk cId="2717817365" sldId="427"/>
        </pc:sldMkLst>
      </pc:sldChg>
      <pc:sldChg chg="delCm">
        <pc:chgData name="Mercier IV, Pete" userId="4772436d-04d0-4d94-af23-bd039737ef2d" providerId="ADAL" clId="{8305EACF-1EE7-49B4-B63D-2904F262BA3E}" dt="2024-09-03T12:28:39.936" v="2"/>
        <pc:sldMkLst>
          <pc:docMk/>
          <pc:sldMk cId="1673265345" sldId="455"/>
        </pc:sldMkLst>
      </pc:sldChg>
    </pc:docChg>
  </pc:docChgLst>
  <pc:docChgLst>
    <pc:chgData name="Mercier IV, Pete" userId="4772436d-04d0-4d94-af23-bd039737ef2d" providerId="ADAL" clId="{746C5666-0D50-4401-918E-DC571C3FDDBE}"/>
    <pc:docChg chg="custSel modSld">
      <pc:chgData name="Mercier IV, Pete" userId="4772436d-04d0-4d94-af23-bd039737ef2d" providerId="ADAL" clId="{746C5666-0D50-4401-918E-DC571C3FDDBE}" dt="2024-10-23T17:38:18.372" v="11" actId="1076"/>
      <pc:docMkLst>
        <pc:docMk/>
      </pc:docMkLst>
      <pc:sldChg chg="addSp delSp modSp mod">
        <pc:chgData name="Mercier IV, Pete" userId="4772436d-04d0-4d94-af23-bd039737ef2d" providerId="ADAL" clId="{746C5666-0D50-4401-918E-DC571C3FDDBE}" dt="2024-10-23T17:38:18.372" v="11" actId="1076"/>
        <pc:sldMkLst>
          <pc:docMk/>
          <pc:sldMk cId="144708619" sldId="256"/>
        </pc:sldMkLst>
        <pc:spChg chg="del">
          <ac:chgData name="Mercier IV, Pete" userId="4772436d-04d0-4d94-af23-bd039737ef2d" providerId="ADAL" clId="{746C5666-0D50-4401-918E-DC571C3FDDBE}" dt="2024-10-23T17:37:37.044" v="4" actId="478"/>
          <ac:spMkLst>
            <pc:docMk/>
            <pc:sldMk cId="144708619" sldId="256"/>
            <ac:spMk id="3" creationId="{CCE37D16-EB6D-4936-88C0-E0EE18F1FEAC}"/>
          </ac:spMkLst>
        </pc:spChg>
        <pc:picChg chg="add mod">
          <ac:chgData name="Mercier IV, Pete" userId="4772436d-04d0-4d94-af23-bd039737ef2d" providerId="ADAL" clId="{746C5666-0D50-4401-918E-DC571C3FDDBE}" dt="2024-10-23T17:38:18.372" v="11" actId="1076"/>
          <ac:picMkLst>
            <pc:docMk/>
            <pc:sldMk cId="144708619" sldId="256"/>
            <ac:picMk id="5" creationId="{64B03C30-6675-47BC-9192-35FD4F5E2FA4}"/>
          </ac:picMkLst>
        </pc:picChg>
      </pc:sldChg>
      <pc:sldChg chg="modSp">
        <pc:chgData name="Mercier IV, Pete" userId="4772436d-04d0-4d94-af23-bd039737ef2d" providerId="ADAL" clId="{746C5666-0D50-4401-918E-DC571C3FDDBE}" dt="2024-10-23T17:35:18.696" v="1" actId="114"/>
        <pc:sldMkLst>
          <pc:docMk/>
          <pc:sldMk cId="1114143878" sldId="293"/>
        </pc:sldMkLst>
        <pc:graphicFrameChg chg="mod">
          <ac:chgData name="Mercier IV, Pete" userId="4772436d-04d0-4d94-af23-bd039737ef2d" providerId="ADAL" clId="{746C5666-0D50-4401-918E-DC571C3FDDBE}" dt="2024-10-23T17:35:18.696" v="1" actId="114"/>
          <ac:graphicFrameMkLst>
            <pc:docMk/>
            <pc:sldMk cId="1114143878" sldId="293"/>
            <ac:graphicFrameMk id="4" creationId="{C9EEE2A7-4BB9-40E4-BA60-ABCB2BDCDB4A}"/>
          </ac:graphicFrameMkLst>
        </pc:graphicFrameChg>
      </pc:sldChg>
      <pc:sldChg chg="modSp">
        <pc:chgData name="Mercier IV, Pete" userId="4772436d-04d0-4d94-af23-bd039737ef2d" providerId="ADAL" clId="{746C5666-0D50-4401-918E-DC571C3FDDBE}" dt="2024-10-23T17:36:12.210" v="2" actId="114"/>
        <pc:sldMkLst>
          <pc:docMk/>
          <pc:sldMk cId="2084790512" sldId="294"/>
        </pc:sldMkLst>
        <pc:graphicFrameChg chg="mod">
          <ac:chgData name="Mercier IV, Pete" userId="4772436d-04d0-4d94-af23-bd039737ef2d" providerId="ADAL" clId="{746C5666-0D50-4401-918E-DC571C3FDDBE}" dt="2024-10-23T17:36:12.210" v="2" actId="114"/>
          <ac:graphicFrameMkLst>
            <pc:docMk/>
            <pc:sldMk cId="2084790512" sldId="294"/>
            <ac:graphicFrameMk id="4" creationId="{C9EEE2A7-4BB9-40E4-BA60-ABCB2BDCDB4A}"/>
          </ac:graphicFrameMkLst>
        </pc:graphicFrameChg>
      </pc:sldChg>
      <pc:sldChg chg="modSp">
        <pc:chgData name="Mercier IV, Pete" userId="4772436d-04d0-4d94-af23-bd039737ef2d" providerId="ADAL" clId="{746C5666-0D50-4401-918E-DC571C3FDDBE}" dt="2024-10-23T17:37:04.338" v="3" actId="114"/>
        <pc:sldMkLst>
          <pc:docMk/>
          <pc:sldMk cId="933480330" sldId="295"/>
        </pc:sldMkLst>
        <pc:graphicFrameChg chg="mod">
          <ac:chgData name="Mercier IV, Pete" userId="4772436d-04d0-4d94-af23-bd039737ef2d" providerId="ADAL" clId="{746C5666-0D50-4401-918E-DC571C3FDDBE}" dt="2024-10-23T17:37:04.338" v="3" actId="114"/>
          <ac:graphicFrameMkLst>
            <pc:docMk/>
            <pc:sldMk cId="933480330" sldId="295"/>
            <ac:graphicFrameMk id="4" creationId="{C9EEE2A7-4BB9-40E4-BA60-ABCB2BDCDB4A}"/>
          </ac:graphicFrameMkLst>
        </pc:graphicFrame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_rels/data16.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58.png"/><Relationship Id="rId7" Type="http://schemas.openxmlformats.org/officeDocument/2006/relationships/image" Target="../media/image38.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59.svg"/></Relationships>
</file>

<file path=ppt/diagrams/_rels/data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ata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9.svg"/><Relationship Id="rId1" Type="http://schemas.openxmlformats.org/officeDocument/2006/relationships/image" Target="../media/image58.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ata7.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diagrams/_rels/data9.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_rels/drawing16.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58.png"/><Relationship Id="rId7" Type="http://schemas.openxmlformats.org/officeDocument/2006/relationships/image" Target="../media/image38.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59.svg"/></Relationships>
</file>

<file path=ppt/diagrams/_rels/drawing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rawing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9.svg"/><Relationship Id="rId1" Type="http://schemas.openxmlformats.org/officeDocument/2006/relationships/image" Target="../media/image58.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rawing7.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diagrams/_rels/drawing9.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colors1.xml><?xml version="1.0" encoding="utf-8"?>
<dgm:colorsDef xmlns:dgm="http://schemas.openxmlformats.org/drawingml/2006/diagram" xmlns:a="http://schemas.openxmlformats.org/drawingml/2006/main" uniqueId="urn:microsoft.com/office/officeart/2018/5/colors/Iconchunking_neutralbg_accent4_2">
  <dgm:title val=""/>
  <dgm:desc val=""/>
  <dgm:catLst>
    <dgm:cat type="accent4" pri="14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a:alpha val="0"/>
      </a:schemeClr>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189E3075-B274-4BAD-9FAC-13660F027164}" type="doc">
      <dgm:prSet loTypeId="urn:microsoft.com/office/officeart/2018/2/layout/IconVerticalSolidList" loCatId="icon" qsTypeId="urn:microsoft.com/office/officeart/2005/8/quickstyle/simple1" qsCatId="simple" csTypeId="urn:microsoft.com/office/officeart/2018/5/colors/Iconchunking_neutralbg_accent4_2" csCatId="accent4" phldr="1"/>
      <dgm:spPr/>
      <dgm:t>
        <a:bodyPr/>
        <a:lstStyle/>
        <a:p>
          <a:endParaRPr lang="en-US"/>
        </a:p>
      </dgm:t>
    </dgm:pt>
    <dgm:pt modelId="{1F70B811-D790-4FCC-AB03-D39EC4C0BA0C}">
      <dgm:prSet/>
      <dgm:spPr/>
      <dgm:t>
        <a:bodyPr/>
        <a:lstStyle/>
        <a:p>
          <a:pPr>
            <a:lnSpc>
              <a:spcPct val="100000"/>
            </a:lnSpc>
          </a:pPr>
          <a:r>
            <a:rPr lang="en-US" dirty="0"/>
            <a:t>Exercise</a:t>
          </a:r>
          <a:r>
            <a:rPr lang="en-US" baseline="0" dirty="0"/>
            <a:t> 1 (Break Out)</a:t>
          </a:r>
          <a:endParaRPr lang="en-US" dirty="0"/>
        </a:p>
      </dgm:t>
    </dgm:pt>
    <dgm:pt modelId="{E1EFEC42-BFEA-4175-A875-E10ED38901C4}" type="parTrans" cxnId="{B581C6CA-A32E-4667-A2A9-6E4FB14A807D}">
      <dgm:prSet/>
      <dgm:spPr/>
      <dgm:t>
        <a:bodyPr/>
        <a:lstStyle/>
        <a:p>
          <a:endParaRPr lang="en-US"/>
        </a:p>
      </dgm:t>
    </dgm:pt>
    <dgm:pt modelId="{6CD0038F-5F50-43F2-8ECA-244B503298FD}" type="sibTrans" cxnId="{B581C6CA-A32E-4667-A2A9-6E4FB14A807D}">
      <dgm:prSet/>
      <dgm:spPr/>
      <dgm:t>
        <a:bodyPr/>
        <a:lstStyle/>
        <a:p>
          <a:endParaRPr lang="en-US"/>
        </a:p>
      </dgm:t>
    </dgm:pt>
    <dgm:pt modelId="{E871174F-A7CA-45A5-A147-4CA047FD2B64}">
      <dgm:prSet/>
      <dgm:spPr/>
      <dgm:t>
        <a:bodyPr/>
        <a:lstStyle/>
        <a:p>
          <a:pPr>
            <a:lnSpc>
              <a:spcPct val="100000"/>
            </a:lnSpc>
          </a:pPr>
          <a:r>
            <a:rPr lang="en-US" dirty="0"/>
            <a:t>Contributing Factors and Environmental Antecedents</a:t>
          </a:r>
        </a:p>
      </dgm:t>
    </dgm:pt>
    <dgm:pt modelId="{BF2B00F2-465B-4ECB-8ED4-6B6B943D30A9}" type="parTrans" cxnId="{FABADD23-70B2-4C31-95CC-AE574259E19C}">
      <dgm:prSet/>
      <dgm:spPr/>
      <dgm:t>
        <a:bodyPr/>
        <a:lstStyle/>
        <a:p>
          <a:endParaRPr lang="en-US"/>
        </a:p>
      </dgm:t>
    </dgm:pt>
    <dgm:pt modelId="{D0F27A50-1EE6-47FD-BD7D-8C0871370CFE}" type="sibTrans" cxnId="{FABADD23-70B2-4C31-95CC-AE574259E19C}">
      <dgm:prSet/>
      <dgm:spPr/>
      <dgm:t>
        <a:bodyPr/>
        <a:lstStyle/>
        <a:p>
          <a:endParaRPr lang="en-US"/>
        </a:p>
      </dgm:t>
    </dgm:pt>
    <dgm:pt modelId="{95CE6D61-481B-4F91-B017-DF098325FAAB}">
      <dgm:prSet/>
      <dgm:spPr/>
      <dgm:t>
        <a:bodyPr/>
        <a:lstStyle/>
        <a:p>
          <a:pPr>
            <a:lnSpc>
              <a:spcPct val="100000"/>
            </a:lnSpc>
          </a:pPr>
          <a:r>
            <a:rPr lang="en-US" dirty="0"/>
            <a:t>Control Measures</a:t>
          </a:r>
        </a:p>
      </dgm:t>
    </dgm:pt>
    <dgm:pt modelId="{5C5AFAC8-6184-4FE9-999A-8247CDF7D7EC}" type="parTrans" cxnId="{6054DDEE-DBD5-4D12-AEE2-B736781FB116}">
      <dgm:prSet/>
      <dgm:spPr/>
      <dgm:t>
        <a:bodyPr/>
        <a:lstStyle/>
        <a:p>
          <a:endParaRPr lang="en-US"/>
        </a:p>
      </dgm:t>
    </dgm:pt>
    <dgm:pt modelId="{F01B87F6-88BA-4692-8CA7-D3E61D27BB21}" type="sibTrans" cxnId="{6054DDEE-DBD5-4D12-AEE2-B736781FB116}">
      <dgm:prSet/>
      <dgm:spPr/>
      <dgm:t>
        <a:bodyPr/>
        <a:lstStyle/>
        <a:p>
          <a:endParaRPr lang="en-US"/>
        </a:p>
      </dgm:t>
    </dgm:pt>
    <dgm:pt modelId="{10CA7B56-436D-4FCC-991A-9778BB308E57}">
      <dgm:prSet/>
      <dgm:spPr/>
      <dgm:t>
        <a:bodyPr/>
        <a:lstStyle/>
        <a:p>
          <a:pPr>
            <a:lnSpc>
              <a:spcPct val="100000"/>
            </a:lnSpc>
          </a:pPr>
          <a:r>
            <a:rPr lang="en-US" dirty="0"/>
            <a:t>Wrap-up</a:t>
          </a:r>
        </a:p>
      </dgm:t>
    </dgm:pt>
    <dgm:pt modelId="{9886F167-DDB6-4AE2-9A49-54A7E1063040}" type="parTrans" cxnId="{4A426586-85D5-484D-8FB3-C9FD0BF389BB}">
      <dgm:prSet/>
      <dgm:spPr/>
      <dgm:t>
        <a:bodyPr/>
        <a:lstStyle/>
        <a:p>
          <a:endParaRPr lang="en-US"/>
        </a:p>
      </dgm:t>
    </dgm:pt>
    <dgm:pt modelId="{FA37E4E8-10A0-4492-B115-1964A128552D}" type="sibTrans" cxnId="{4A426586-85D5-484D-8FB3-C9FD0BF389BB}">
      <dgm:prSet/>
      <dgm:spPr/>
      <dgm:t>
        <a:bodyPr/>
        <a:lstStyle/>
        <a:p>
          <a:endParaRPr lang="en-US"/>
        </a:p>
      </dgm:t>
    </dgm:pt>
    <dgm:pt modelId="{2BFDBB3E-2F74-4778-B1CD-C4B1B07FFD90}">
      <dgm:prSet/>
      <dgm:spPr/>
      <dgm:t>
        <a:bodyPr/>
        <a:lstStyle/>
        <a:p>
          <a:pPr>
            <a:lnSpc>
              <a:spcPct val="100000"/>
            </a:lnSpc>
          </a:pPr>
          <a:r>
            <a:rPr lang="en-US" dirty="0"/>
            <a:t>Environmental Assessments and Resources</a:t>
          </a:r>
        </a:p>
      </dgm:t>
    </dgm:pt>
    <dgm:pt modelId="{89E28D3A-9651-4FC5-8EB1-574429C1521E}" type="parTrans" cxnId="{1956ED36-D1DD-43C0-BBF2-FABECF7BE792}">
      <dgm:prSet/>
      <dgm:spPr/>
      <dgm:t>
        <a:bodyPr/>
        <a:lstStyle/>
        <a:p>
          <a:endParaRPr lang="en-US"/>
        </a:p>
      </dgm:t>
    </dgm:pt>
    <dgm:pt modelId="{02605756-1600-4C45-81B9-E3866916A309}" type="sibTrans" cxnId="{1956ED36-D1DD-43C0-BBF2-FABECF7BE792}">
      <dgm:prSet/>
      <dgm:spPr/>
      <dgm:t>
        <a:bodyPr/>
        <a:lstStyle/>
        <a:p>
          <a:endParaRPr lang="en-US"/>
        </a:p>
      </dgm:t>
    </dgm:pt>
    <dgm:pt modelId="{B7BA1E87-9A42-4EEB-8324-18DB69C64310}">
      <dgm:prSet/>
      <dgm:spPr/>
      <dgm:t>
        <a:bodyPr/>
        <a:lstStyle/>
        <a:p>
          <a:pPr>
            <a:lnSpc>
              <a:spcPct val="100000"/>
            </a:lnSpc>
          </a:pPr>
          <a:r>
            <a:rPr lang="en-US" dirty="0"/>
            <a:t>Exercise 2 (Break Out)</a:t>
          </a:r>
        </a:p>
      </dgm:t>
    </dgm:pt>
    <dgm:pt modelId="{5B6D7959-E611-4870-9207-3D43D8BE6BA6}" type="parTrans" cxnId="{A0C56A9A-3A43-45A4-9EE6-FADDAB59A377}">
      <dgm:prSet/>
      <dgm:spPr/>
      <dgm:t>
        <a:bodyPr/>
        <a:lstStyle/>
        <a:p>
          <a:endParaRPr lang="en-US"/>
        </a:p>
      </dgm:t>
    </dgm:pt>
    <dgm:pt modelId="{55B015DC-C84D-4BD0-A60D-85A50ECB192B}" type="sibTrans" cxnId="{A0C56A9A-3A43-45A4-9EE6-FADDAB59A377}">
      <dgm:prSet/>
      <dgm:spPr/>
      <dgm:t>
        <a:bodyPr/>
        <a:lstStyle/>
        <a:p>
          <a:endParaRPr lang="en-US"/>
        </a:p>
      </dgm:t>
    </dgm:pt>
    <dgm:pt modelId="{E9255DA8-A6B3-4C0B-9915-2CA722DC5765}">
      <dgm:prSet/>
      <dgm:spPr/>
      <dgm:t>
        <a:bodyPr/>
        <a:lstStyle/>
        <a:p>
          <a:pPr>
            <a:lnSpc>
              <a:spcPct val="100000"/>
            </a:lnSpc>
          </a:pPr>
          <a:r>
            <a:rPr lang="en-US" dirty="0"/>
            <a:t>Exercise 3 (Break Out)</a:t>
          </a:r>
        </a:p>
      </dgm:t>
    </dgm:pt>
    <dgm:pt modelId="{6A2B2C23-8D39-485E-B278-AE87572EE25F}" type="parTrans" cxnId="{4A582E8C-9E88-442F-95B1-F96042A0DB6E}">
      <dgm:prSet/>
      <dgm:spPr/>
      <dgm:t>
        <a:bodyPr/>
        <a:lstStyle/>
        <a:p>
          <a:endParaRPr lang="en-US"/>
        </a:p>
      </dgm:t>
    </dgm:pt>
    <dgm:pt modelId="{63DCA19C-0186-47D7-800A-CB03DA89A3DD}" type="sibTrans" cxnId="{4A582E8C-9E88-442F-95B1-F96042A0DB6E}">
      <dgm:prSet/>
      <dgm:spPr/>
      <dgm:t>
        <a:bodyPr/>
        <a:lstStyle/>
        <a:p>
          <a:endParaRPr lang="en-US"/>
        </a:p>
      </dgm:t>
    </dgm:pt>
    <dgm:pt modelId="{9CBC2C46-AD13-4301-BAAE-FC550A420BF9}" type="pres">
      <dgm:prSet presAssocID="{189E3075-B274-4BAD-9FAC-13660F027164}" presName="root" presStyleCnt="0">
        <dgm:presLayoutVars>
          <dgm:dir/>
          <dgm:resizeHandles val="exact"/>
        </dgm:presLayoutVars>
      </dgm:prSet>
      <dgm:spPr/>
    </dgm:pt>
    <dgm:pt modelId="{DB41E595-BC04-447A-BB4C-895FA37378D5}" type="pres">
      <dgm:prSet presAssocID="{2BFDBB3E-2F74-4778-B1CD-C4B1B07FFD90}" presName="compNode" presStyleCnt="0"/>
      <dgm:spPr/>
    </dgm:pt>
    <dgm:pt modelId="{535A6B1D-149B-41E4-8EDE-9266B7DD0B13}" type="pres">
      <dgm:prSet presAssocID="{2BFDBB3E-2F74-4778-B1CD-C4B1B07FFD90}" presName="bgRect" presStyleLbl="bgShp" presStyleIdx="0" presStyleCnt="7"/>
      <dgm:spPr/>
    </dgm:pt>
    <dgm:pt modelId="{C7F37D2D-613F-484E-A030-BC5331490B55}" type="pres">
      <dgm:prSet presAssocID="{2BFDBB3E-2F74-4778-B1CD-C4B1B07FFD90}"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Table setting with solid fill"/>
        </a:ext>
      </dgm:extLst>
    </dgm:pt>
    <dgm:pt modelId="{AC5D03E1-ED73-4644-A29C-402AB88CDD26}" type="pres">
      <dgm:prSet presAssocID="{2BFDBB3E-2F74-4778-B1CD-C4B1B07FFD90}" presName="spaceRect" presStyleCnt="0"/>
      <dgm:spPr/>
    </dgm:pt>
    <dgm:pt modelId="{B78F6862-E885-4203-B602-6B0AD71CD4AF}" type="pres">
      <dgm:prSet presAssocID="{2BFDBB3E-2F74-4778-B1CD-C4B1B07FFD90}" presName="parTx" presStyleLbl="revTx" presStyleIdx="0" presStyleCnt="7">
        <dgm:presLayoutVars>
          <dgm:chMax val="0"/>
          <dgm:chPref val="0"/>
        </dgm:presLayoutVars>
      </dgm:prSet>
      <dgm:spPr/>
    </dgm:pt>
    <dgm:pt modelId="{B37553A0-D009-4B3E-A2A1-3565547A0EC4}" type="pres">
      <dgm:prSet presAssocID="{02605756-1600-4C45-81B9-E3866916A309}" presName="sibTrans" presStyleCnt="0"/>
      <dgm:spPr/>
    </dgm:pt>
    <dgm:pt modelId="{37FB169C-D91D-49A5-A359-3D6F2A7F42BD}" type="pres">
      <dgm:prSet presAssocID="{1F70B811-D790-4FCC-AB03-D39EC4C0BA0C}" presName="compNode" presStyleCnt="0"/>
      <dgm:spPr/>
    </dgm:pt>
    <dgm:pt modelId="{EB9867AC-92CB-4935-9D11-AADA4F3729CE}" type="pres">
      <dgm:prSet presAssocID="{1F70B811-D790-4FCC-AB03-D39EC4C0BA0C}" presName="bgRect" presStyleLbl="bgShp" presStyleIdx="1" presStyleCnt="7"/>
      <dgm:spPr/>
    </dgm:pt>
    <dgm:pt modelId="{04629BD7-B473-4E49-9B39-A75B6847FBD6}" type="pres">
      <dgm:prSet presAssocID="{1F70B811-D790-4FCC-AB03-D39EC4C0BA0C}" presName="iconRect" presStyleLbl="node1" presStyleIdx="1" presStyleCnt="7"/>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9D6F13CB-C532-46EC-A83E-905D23782F55}" type="pres">
      <dgm:prSet presAssocID="{1F70B811-D790-4FCC-AB03-D39EC4C0BA0C}" presName="spaceRect" presStyleCnt="0"/>
      <dgm:spPr/>
    </dgm:pt>
    <dgm:pt modelId="{0B9DC137-89F3-4F84-B71C-6EF2E040DC58}" type="pres">
      <dgm:prSet presAssocID="{1F70B811-D790-4FCC-AB03-D39EC4C0BA0C}" presName="parTx" presStyleLbl="revTx" presStyleIdx="1" presStyleCnt="7">
        <dgm:presLayoutVars>
          <dgm:chMax val="0"/>
          <dgm:chPref val="0"/>
        </dgm:presLayoutVars>
      </dgm:prSet>
      <dgm:spPr/>
    </dgm:pt>
    <dgm:pt modelId="{3ED19488-DB88-4512-850C-E3B290420BF0}" type="pres">
      <dgm:prSet presAssocID="{6CD0038F-5F50-43F2-8ECA-244B503298FD}" presName="sibTrans" presStyleCnt="0"/>
      <dgm:spPr/>
    </dgm:pt>
    <dgm:pt modelId="{DE04311C-134E-4EC9-8E68-56DC8AAC321F}" type="pres">
      <dgm:prSet presAssocID="{E871174F-A7CA-45A5-A147-4CA047FD2B64}" presName="compNode" presStyleCnt="0"/>
      <dgm:spPr/>
    </dgm:pt>
    <dgm:pt modelId="{6AC25603-7E54-4660-8835-290AD68106A4}" type="pres">
      <dgm:prSet presAssocID="{E871174F-A7CA-45A5-A147-4CA047FD2B64}" presName="bgRect" presStyleLbl="bgShp" presStyleIdx="2" presStyleCnt="7"/>
      <dgm:spPr/>
    </dgm:pt>
    <dgm:pt modelId="{8201317C-9662-464B-8364-1A82EF985708}" type="pres">
      <dgm:prSet presAssocID="{E871174F-A7CA-45A5-A147-4CA047FD2B64}"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Catering with solid fill"/>
        </a:ext>
      </dgm:extLst>
    </dgm:pt>
    <dgm:pt modelId="{F43D6061-280F-4B7E-8D49-6F76D948FA3B}" type="pres">
      <dgm:prSet presAssocID="{E871174F-A7CA-45A5-A147-4CA047FD2B64}" presName="spaceRect" presStyleCnt="0"/>
      <dgm:spPr/>
    </dgm:pt>
    <dgm:pt modelId="{DBD07065-B797-4BE9-AD2D-EC038E6B2BA1}" type="pres">
      <dgm:prSet presAssocID="{E871174F-A7CA-45A5-A147-4CA047FD2B64}" presName="parTx" presStyleLbl="revTx" presStyleIdx="2" presStyleCnt="7">
        <dgm:presLayoutVars>
          <dgm:chMax val="0"/>
          <dgm:chPref val="0"/>
        </dgm:presLayoutVars>
      </dgm:prSet>
      <dgm:spPr/>
    </dgm:pt>
    <dgm:pt modelId="{593FE6A2-7060-42F3-BDFE-5644B1EB7F9A}" type="pres">
      <dgm:prSet presAssocID="{D0F27A50-1EE6-47FD-BD7D-8C0871370CFE}" presName="sibTrans" presStyleCnt="0"/>
      <dgm:spPr/>
    </dgm:pt>
    <dgm:pt modelId="{D363E82C-C79A-4C4D-A5DE-9CC12064FE7A}" type="pres">
      <dgm:prSet presAssocID="{B7BA1E87-9A42-4EEB-8324-18DB69C64310}" presName="compNode" presStyleCnt="0"/>
      <dgm:spPr/>
    </dgm:pt>
    <dgm:pt modelId="{0151DFFA-2C52-4C9F-A4CA-DF9F5A99138B}" type="pres">
      <dgm:prSet presAssocID="{B7BA1E87-9A42-4EEB-8324-18DB69C64310}" presName="bgRect" presStyleLbl="bgShp" presStyleIdx="3" presStyleCnt="7"/>
      <dgm:spPr/>
    </dgm:pt>
    <dgm:pt modelId="{B7F78741-7058-48CD-A6F2-52724489A2B5}" type="pres">
      <dgm:prSet presAssocID="{B7BA1E87-9A42-4EEB-8324-18DB69C64310}" presName="iconRect" presStyleLbl="node1" presStyleIdx="3"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ocument with solid fill"/>
        </a:ext>
      </dgm:extLst>
    </dgm:pt>
    <dgm:pt modelId="{95272A09-63A6-4432-8D10-7E7E8E8895AC}" type="pres">
      <dgm:prSet presAssocID="{B7BA1E87-9A42-4EEB-8324-18DB69C64310}" presName="spaceRect" presStyleCnt="0"/>
      <dgm:spPr/>
    </dgm:pt>
    <dgm:pt modelId="{F2ED2565-0351-4C5F-A191-06BDECFF626C}" type="pres">
      <dgm:prSet presAssocID="{B7BA1E87-9A42-4EEB-8324-18DB69C64310}" presName="parTx" presStyleLbl="revTx" presStyleIdx="3" presStyleCnt="7">
        <dgm:presLayoutVars>
          <dgm:chMax val="0"/>
          <dgm:chPref val="0"/>
        </dgm:presLayoutVars>
      </dgm:prSet>
      <dgm:spPr/>
    </dgm:pt>
    <dgm:pt modelId="{F0A5C744-DF09-4ECC-89B1-72ACA74ED651}" type="pres">
      <dgm:prSet presAssocID="{55B015DC-C84D-4BD0-A60D-85A50ECB192B}" presName="sibTrans" presStyleCnt="0"/>
      <dgm:spPr/>
    </dgm:pt>
    <dgm:pt modelId="{F47E2E2A-C5F6-44A6-82E7-48F671787A9E}" type="pres">
      <dgm:prSet presAssocID="{95CE6D61-481B-4F91-B017-DF098325FAAB}" presName="compNode" presStyleCnt="0"/>
      <dgm:spPr/>
    </dgm:pt>
    <dgm:pt modelId="{7DDF2690-2518-4251-9E83-83DF376C3964}" type="pres">
      <dgm:prSet presAssocID="{95CE6D61-481B-4F91-B017-DF098325FAAB}" presName="bgRect" presStyleLbl="bgShp" presStyleIdx="4" presStyleCnt="7"/>
      <dgm:spPr/>
    </dgm:pt>
    <dgm:pt modelId="{BA6A2944-8AC3-4B09-8F5B-02A12C7C14C7}" type="pres">
      <dgm:prSet presAssocID="{95CE6D61-481B-4F91-B017-DF098325FAAB}" presName="iconRect" presStyleLbl="node1" presStyleIdx="4"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list"/>
        </a:ext>
      </dgm:extLst>
    </dgm:pt>
    <dgm:pt modelId="{5D911EAA-4468-44D6-B962-0233AF72DF5D}" type="pres">
      <dgm:prSet presAssocID="{95CE6D61-481B-4F91-B017-DF098325FAAB}" presName="spaceRect" presStyleCnt="0"/>
      <dgm:spPr/>
    </dgm:pt>
    <dgm:pt modelId="{2D6A17E8-DC2C-423B-A129-BB4C79B3BA39}" type="pres">
      <dgm:prSet presAssocID="{95CE6D61-481B-4F91-B017-DF098325FAAB}" presName="parTx" presStyleLbl="revTx" presStyleIdx="4" presStyleCnt="7">
        <dgm:presLayoutVars>
          <dgm:chMax val="0"/>
          <dgm:chPref val="0"/>
        </dgm:presLayoutVars>
      </dgm:prSet>
      <dgm:spPr/>
    </dgm:pt>
    <dgm:pt modelId="{4F768C9D-60AA-4DC0-A365-00A4CB7401E4}" type="pres">
      <dgm:prSet presAssocID="{F01B87F6-88BA-4692-8CA7-D3E61D27BB21}" presName="sibTrans" presStyleCnt="0"/>
      <dgm:spPr/>
    </dgm:pt>
    <dgm:pt modelId="{97CDA1B2-3615-4089-9D4F-A3C14AAE262A}" type="pres">
      <dgm:prSet presAssocID="{E9255DA8-A6B3-4C0B-9915-2CA722DC5765}" presName="compNode" presStyleCnt="0"/>
      <dgm:spPr/>
    </dgm:pt>
    <dgm:pt modelId="{EBD55E61-0471-46E8-9950-A863F3BE2651}" type="pres">
      <dgm:prSet presAssocID="{E9255DA8-A6B3-4C0B-9915-2CA722DC5765}" presName="bgRect" presStyleLbl="bgShp" presStyleIdx="5" presStyleCnt="7"/>
      <dgm:spPr/>
    </dgm:pt>
    <dgm:pt modelId="{AC138200-9C34-4D15-B06B-485B334D9215}" type="pres">
      <dgm:prSet presAssocID="{E9255DA8-A6B3-4C0B-9915-2CA722DC5765}" presName="iconRect" presStyleLbl="node1" presStyleIdx="5"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ocument with solid fill"/>
        </a:ext>
      </dgm:extLst>
    </dgm:pt>
    <dgm:pt modelId="{5D3A6B4F-4E20-4B30-8804-7F0FD62E008D}" type="pres">
      <dgm:prSet presAssocID="{E9255DA8-A6B3-4C0B-9915-2CA722DC5765}" presName="spaceRect" presStyleCnt="0"/>
      <dgm:spPr/>
    </dgm:pt>
    <dgm:pt modelId="{6DACD71B-0178-4053-9835-8B3FB276B90D}" type="pres">
      <dgm:prSet presAssocID="{E9255DA8-A6B3-4C0B-9915-2CA722DC5765}" presName="parTx" presStyleLbl="revTx" presStyleIdx="5" presStyleCnt="7">
        <dgm:presLayoutVars>
          <dgm:chMax val="0"/>
          <dgm:chPref val="0"/>
        </dgm:presLayoutVars>
      </dgm:prSet>
      <dgm:spPr/>
    </dgm:pt>
    <dgm:pt modelId="{93B72DA9-BB71-4A97-9A72-7D952C083479}" type="pres">
      <dgm:prSet presAssocID="{63DCA19C-0186-47D7-800A-CB03DA89A3DD}" presName="sibTrans" presStyleCnt="0"/>
      <dgm:spPr/>
    </dgm:pt>
    <dgm:pt modelId="{D414549F-6866-4AD0-B713-387EEA5EA8E9}" type="pres">
      <dgm:prSet presAssocID="{10CA7B56-436D-4FCC-991A-9778BB308E57}" presName="compNode" presStyleCnt="0"/>
      <dgm:spPr/>
    </dgm:pt>
    <dgm:pt modelId="{87A02A55-D9FE-4D30-9FD9-EDCB3F9D742D}" type="pres">
      <dgm:prSet presAssocID="{10CA7B56-436D-4FCC-991A-9778BB308E57}" presName="bgRect" presStyleLbl="bgShp" presStyleIdx="6" presStyleCnt="7"/>
      <dgm:spPr/>
    </dgm:pt>
    <dgm:pt modelId="{EB410790-4ACC-42E4-A392-A470E1F31FFF}" type="pres">
      <dgm:prSet presAssocID="{10CA7B56-436D-4FCC-991A-9778BB308E57}" presName="iconRect" presStyleLbl="node1" presStyleIdx="6"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Verified Brand"/>
        </a:ext>
      </dgm:extLst>
    </dgm:pt>
    <dgm:pt modelId="{F7DE5B30-1F0B-4A36-9783-74FE13A1FD74}" type="pres">
      <dgm:prSet presAssocID="{10CA7B56-436D-4FCC-991A-9778BB308E57}" presName="spaceRect" presStyleCnt="0"/>
      <dgm:spPr/>
    </dgm:pt>
    <dgm:pt modelId="{EDE7F678-322A-4757-BA6C-6DD4D087598B}" type="pres">
      <dgm:prSet presAssocID="{10CA7B56-436D-4FCC-991A-9778BB308E57}" presName="parTx" presStyleLbl="revTx" presStyleIdx="6" presStyleCnt="7">
        <dgm:presLayoutVars>
          <dgm:chMax val="0"/>
          <dgm:chPref val="0"/>
        </dgm:presLayoutVars>
      </dgm:prSet>
      <dgm:spPr/>
    </dgm:pt>
  </dgm:ptLst>
  <dgm:cxnLst>
    <dgm:cxn modelId="{DFD9A70A-13B4-48A0-A492-A5A5608AD462}" type="presOf" srcId="{10CA7B56-436D-4FCC-991A-9778BB308E57}" destId="{EDE7F678-322A-4757-BA6C-6DD4D087598B}" srcOrd="0" destOrd="0" presId="urn:microsoft.com/office/officeart/2018/2/layout/IconVerticalSolidList"/>
    <dgm:cxn modelId="{FABADD23-70B2-4C31-95CC-AE574259E19C}" srcId="{189E3075-B274-4BAD-9FAC-13660F027164}" destId="{E871174F-A7CA-45A5-A147-4CA047FD2B64}" srcOrd="2" destOrd="0" parTransId="{BF2B00F2-465B-4ECB-8ED4-6B6B943D30A9}" sibTransId="{D0F27A50-1EE6-47FD-BD7D-8C0871370CFE}"/>
    <dgm:cxn modelId="{1956ED36-D1DD-43C0-BBF2-FABECF7BE792}" srcId="{189E3075-B274-4BAD-9FAC-13660F027164}" destId="{2BFDBB3E-2F74-4778-B1CD-C4B1B07FFD90}" srcOrd="0" destOrd="0" parTransId="{89E28D3A-9651-4FC5-8EB1-574429C1521E}" sibTransId="{02605756-1600-4C45-81B9-E3866916A309}"/>
    <dgm:cxn modelId="{FF9DF65C-BB1B-414C-A198-A1DF8D972D4B}" type="presOf" srcId="{95CE6D61-481B-4F91-B017-DF098325FAAB}" destId="{2D6A17E8-DC2C-423B-A129-BB4C79B3BA39}" srcOrd="0" destOrd="0" presId="urn:microsoft.com/office/officeart/2018/2/layout/IconVerticalSolidList"/>
    <dgm:cxn modelId="{2262AF4F-14BB-4D0C-AD6C-C977EB4ACBAF}" type="presOf" srcId="{B7BA1E87-9A42-4EEB-8324-18DB69C64310}" destId="{F2ED2565-0351-4C5F-A191-06BDECFF626C}" srcOrd="0" destOrd="0" presId="urn:microsoft.com/office/officeart/2018/2/layout/IconVerticalSolidList"/>
    <dgm:cxn modelId="{4A426586-85D5-484D-8FB3-C9FD0BF389BB}" srcId="{189E3075-B274-4BAD-9FAC-13660F027164}" destId="{10CA7B56-436D-4FCC-991A-9778BB308E57}" srcOrd="6" destOrd="0" parTransId="{9886F167-DDB6-4AE2-9A49-54A7E1063040}" sibTransId="{FA37E4E8-10A0-4492-B115-1964A128552D}"/>
    <dgm:cxn modelId="{4A582E8C-9E88-442F-95B1-F96042A0DB6E}" srcId="{189E3075-B274-4BAD-9FAC-13660F027164}" destId="{E9255DA8-A6B3-4C0B-9915-2CA722DC5765}" srcOrd="5" destOrd="0" parTransId="{6A2B2C23-8D39-485E-B278-AE87572EE25F}" sibTransId="{63DCA19C-0186-47D7-800A-CB03DA89A3DD}"/>
    <dgm:cxn modelId="{A0C56A9A-3A43-45A4-9EE6-FADDAB59A377}" srcId="{189E3075-B274-4BAD-9FAC-13660F027164}" destId="{B7BA1E87-9A42-4EEB-8324-18DB69C64310}" srcOrd="3" destOrd="0" parTransId="{5B6D7959-E611-4870-9207-3D43D8BE6BA6}" sibTransId="{55B015DC-C84D-4BD0-A60D-85A50ECB192B}"/>
    <dgm:cxn modelId="{35AC279C-EDBF-492F-9116-F2BF78CAAED1}" type="presOf" srcId="{2BFDBB3E-2F74-4778-B1CD-C4B1B07FFD90}" destId="{B78F6862-E885-4203-B602-6B0AD71CD4AF}" srcOrd="0" destOrd="0" presId="urn:microsoft.com/office/officeart/2018/2/layout/IconVerticalSolidList"/>
    <dgm:cxn modelId="{B44F9FA7-95B8-4C24-8E9C-CF2A22E302BC}" type="presOf" srcId="{189E3075-B274-4BAD-9FAC-13660F027164}" destId="{9CBC2C46-AD13-4301-BAAE-FC550A420BF9}" srcOrd="0" destOrd="0" presId="urn:microsoft.com/office/officeart/2018/2/layout/IconVerticalSolidList"/>
    <dgm:cxn modelId="{76A5C6AA-78DF-41CE-A745-D18278A93D7D}" type="presOf" srcId="{1F70B811-D790-4FCC-AB03-D39EC4C0BA0C}" destId="{0B9DC137-89F3-4F84-B71C-6EF2E040DC58}" srcOrd="0" destOrd="0" presId="urn:microsoft.com/office/officeart/2018/2/layout/IconVerticalSolidList"/>
    <dgm:cxn modelId="{B581C6CA-A32E-4667-A2A9-6E4FB14A807D}" srcId="{189E3075-B274-4BAD-9FAC-13660F027164}" destId="{1F70B811-D790-4FCC-AB03-D39EC4C0BA0C}" srcOrd="1" destOrd="0" parTransId="{E1EFEC42-BFEA-4175-A875-E10ED38901C4}" sibTransId="{6CD0038F-5F50-43F2-8ECA-244B503298FD}"/>
    <dgm:cxn modelId="{B04838CC-5E22-4B71-A793-572002FAA74B}" type="presOf" srcId="{E871174F-A7CA-45A5-A147-4CA047FD2B64}" destId="{DBD07065-B797-4BE9-AD2D-EC038E6B2BA1}" srcOrd="0" destOrd="0" presId="urn:microsoft.com/office/officeart/2018/2/layout/IconVerticalSolidList"/>
    <dgm:cxn modelId="{138D4CD6-00D4-49D6-BEE5-F914D8C7A0BA}" type="presOf" srcId="{E9255DA8-A6B3-4C0B-9915-2CA722DC5765}" destId="{6DACD71B-0178-4053-9835-8B3FB276B90D}" srcOrd="0" destOrd="0" presId="urn:microsoft.com/office/officeart/2018/2/layout/IconVerticalSolidList"/>
    <dgm:cxn modelId="{6054DDEE-DBD5-4D12-AEE2-B736781FB116}" srcId="{189E3075-B274-4BAD-9FAC-13660F027164}" destId="{95CE6D61-481B-4F91-B017-DF098325FAAB}" srcOrd="4" destOrd="0" parTransId="{5C5AFAC8-6184-4FE9-999A-8247CDF7D7EC}" sibTransId="{F01B87F6-88BA-4692-8CA7-D3E61D27BB21}"/>
    <dgm:cxn modelId="{1CB9FBBC-5D8E-48F4-A769-C03CD7DFFDD3}" type="presParOf" srcId="{9CBC2C46-AD13-4301-BAAE-FC550A420BF9}" destId="{DB41E595-BC04-447A-BB4C-895FA37378D5}" srcOrd="0" destOrd="0" presId="urn:microsoft.com/office/officeart/2018/2/layout/IconVerticalSolidList"/>
    <dgm:cxn modelId="{357FA73E-650F-48AA-9463-E6AA2B8B944A}" type="presParOf" srcId="{DB41E595-BC04-447A-BB4C-895FA37378D5}" destId="{535A6B1D-149B-41E4-8EDE-9266B7DD0B13}" srcOrd="0" destOrd="0" presId="urn:microsoft.com/office/officeart/2018/2/layout/IconVerticalSolidList"/>
    <dgm:cxn modelId="{0FBB2D19-B67E-4DC5-809B-E992EC097E8E}" type="presParOf" srcId="{DB41E595-BC04-447A-BB4C-895FA37378D5}" destId="{C7F37D2D-613F-484E-A030-BC5331490B55}" srcOrd="1" destOrd="0" presId="urn:microsoft.com/office/officeart/2018/2/layout/IconVerticalSolidList"/>
    <dgm:cxn modelId="{0D506D25-6C2D-44B0-B8FF-BE5B1286CBD6}" type="presParOf" srcId="{DB41E595-BC04-447A-BB4C-895FA37378D5}" destId="{AC5D03E1-ED73-4644-A29C-402AB88CDD26}" srcOrd="2" destOrd="0" presId="urn:microsoft.com/office/officeart/2018/2/layout/IconVerticalSolidList"/>
    <dgm:cxn modelId="{4ECDFB34-17D1-458D-94D1-0A63C20A59FA}" type="presParOf" srcId="{DB41E595-BC04-447A-BB4C-895FA37378D5}" destId="{B78F6862-E885-4203-B602-6B0AD71CD4AF}" srcOrd="3" destOrd="0" presId="urn:microsoft.com/office/officeart/2018/2/layout/IconVerticalSolidList"/>
    <dgm:cxn modelId="{DB437941-5ED4-4867-82B6-F54F7BE3FB5E}" type="presParOf" srcId="{9CBC2C46-AD13-4301-BAAE-FC550A420BF9}" destId="{B37553A0-D009-4B3E-A2A1-3565547A0EC4}" srcOrd="1" destOrd="0" presId="urn:microsoft.com/office/officeart/2018/2/layout/IconVerticalSolidList"/>
    <dgm:cxn modelId="{767B015D-4D90-41A4-903B-B18A559CE54B}" type="presParOf" srcId="{9CBC2C46-AD13-4301-BAAE-FC550A420BF9}" destId="{37FB169C-D91D-49A5-A359-3D6F2A7F42BD}" srcOrd="2" destOrd="0" presId="urn:microsoft.com/office/officeart/2018/2/layout/IconVerticalSolidList"/>
    <dgm:cxn modelId="{6E302744-953A-40DE-B5A4-E056CC7A574D}" type="presParOf" srcId="{37FB169C-D91D-49A5-A359-3D6F2A7F42BD}" destId="{EB9867AC-92CB-4935-9D11-AADA4F3729CE}" srcOrd="0" destOrd="0" presId="urn:microsoft.com/office/officeart/2018/2/layout/IconVerticalSolidList"/>
    <dgm:cxn modelId="{04455733-418C-4031-BC12-D056EFC24E89}" type="presParOf" srcId="{37FB169C-D91D-49A5-A359-3D6F2A7F42BD}" destId="{04629BD7-B473-4E49-9B39-A75B6847FBD6}" srcOrd="1" destOrd="0" presId="urn:microsoft.com/office/officeart/2018/2/layout/IconVerticalSolidList"/>
    <dgm:cxn modelId="{5F42B166-282B-4C20-B3BF-8705C2C248A2}" type="presParOf" srcId="{37FB169C-D91D-49A5-A359-3D6F2A7F42BD}" destId="{9D6F13CB-C532-46EC-A83E-905D23782F55}" srcOrd="2" destOrd="0" presId="urn:microsoft.com/office/officeart/2018/2/layout/IconVerticalSolidList"/>
    <dgm:cxn modelId="{89640DD5-21FE-495C-91FB-10EB474F0F2F}" type="presParOf" srcId="{37FB169C-D91D-49A5-A359-3D6F2A7F42BD}" destId="{0B9DC137-89F3-4F84-B71C-6EF2E040DC58}" srcOrd="3" destOrd="0" presId="urn:microsoft.com/office/officeart/2018/2/layout/IconVerticalSolidList"/>
    <dgm:cxn modelId="{D11BB234-BC4D-487F-BA65-354F66BB3B6F}" type="presParOf" srcId="{9CBC2C46-AD13-4301-BAAE-FC550A420BF9}" destId="{3ED19488-DB88-4512-850C-E3B290420BF0}" srcOrd="3" destOrd="0" presId="urn:microsoft.com/office/officeart/2018/2/layout/IconVerticalSolidList"/>
    <dgm:cxn modelId="{4DCB4818-5447-46DA-A3E0-E1F31819D664}" type="presParOf" srcId="{9CBC2C46-AD13-4301-BAAE-FC550A420BF9}" destId="{DE04311C-134E-4EC9-8E68-56DC8AAC321F}" srcOrd="4" destOrd="0" presId="urn:microsoft.com/office/officeart/2018/2/layout/IconVerticalSolidList"/>
    <dgm:cxn modelId="{B5003E0A-B5D0-4B75-839D-EE89693B58DC}" type="presParOf" srcId="{DE04311C-134E-4EC9-8E68-56DC8AAC321F}" destId="{6AC25603-7E54-4660-8835-290AD68106A4}" srcOrd="0" destOrd="0" presId="urn:microsoft.com/office/officeart/2018/2/layout/IconVerticalSolidList"/>
    <dgm:cxn modelId="{58CF6C25-450F-4E5E-91DF-1F834F4C8E00}" type="presParOf" srcId="{DE04311C-134E-4EC9-8E68-56DC8AAC321F}" destId="{8201317C-9662-464B-8364-1A82EF985708}" srcOrd="1" destOrd="0" presId="urn:microsoft.com/office/officeart/2018/2/layout/IconVerticalSolidList"/>
    <dgm:cxn modelId="{A397C679-1080-4372-B10B-5CD2D2DBF714}" type="presParOf" srcId="{DE04311C-134E-4EC9-8E68-56DC8AAC321F}" destId="{F43D6061-280F-4B7E-8D49-6F76D948FA3B}" srcOrd="2" destOrd="0" presId="urn:microsoft.com/office/officeart/2018/2/layout/IconVerticalSolidList"/>
    <dgm:cxn modelId="{6426DD18-E07B-4B6C-B3D0-81EBE73469EB}" type="presParOf" srcId="{DE04311C-134E-4EC9-8E68-56DC8AAC321F}" destId="{DBD07065-B797-4BE9-AD2D-EC038E6B2BA1}" srcOrd="3" destOrd="0" presId="urn:microsoft.com/office/officeart/2018/2/layout/IconVerticalSolidList"/>
    <dgm:cxn modelId="{1F344474-F242-49DD-A28E-71B7A6189826}" type="presParOf" srcId="{9CBC2C46-AD13-4301-BAAE-FC550A420BF9}" destId="{593FE6A2-7060-42F3-BDFE-5644B1EB7F9A}" srcOrd="5" destOrd="0" presId="urn:microsoft.com/office/officeart/2018/2/layout/IconVerticalSolidList"/>
    <dgm:cxn modelId="{E0F9506B-0514-479F-BAE7-788A991F7AB8}" type="presParOf" srcId="{9CBC2C46-AD13-4301-BAAE-FC550A420BF9}" destId="{D363E82C-C79A-4C4D-A5DE-9CC12064FE7A}" srcOrd="6" destOrd="0" presId="urn:microsoft.com/office/officeart/2018/2/layout/IconVerticalSolidList"/>
    <dgm:cxn modelId="{2CE66E14-2850-4737-859B-2F0A20C92249}" type="presParOf" srcId="{D363E82C-C79A-4C4D-A5DE-9CC12064FE7A}" destId="{0151DFFA-2C52-4C9F-A4CA-DF9F5A99138B}" srcOrd="0" destOrd="0" presId="urn:microsoft.com/office/officeart/2018/2/layout/IconVerticalSolidList"/>
    <dgm:cxn modelId="{3ABC677E-965B-4E08-88FC-E82EE97BAEC6}" type="presParOf" srcId="{D363E82C-C79A-4C4D-A5DE-9CC12064FE7A}" destId="{B7F78741-7058-48CD-A6F2-52724489A2B5}" srcOrd="1" destOrd="0" presId="urn:microsoft.com/office/officeart/2018/2/layout/IconVerticalSolidList"/>
    <dgm:cxn modelId="{B50C4D34-C153-45E2-9C4D-EE592E31743F}" type="presParOf" srcId="{D363E82C-C79A-4C4D-A5DE-9CC12064FE7A}" destId="{95272A09-63A6-4432-8D10-7E7E8E8895AC}" srcOrd="2" destOrd="0" presId="urn:microsoft.com/office/officeart/2018/2/layout/IconVerticalSolidList"/>
    <dgm:cxn modelId="{0F93DD7A-E77F-409F-8C15-C6AB0DE164D4}" type="presParOf" srcId="{D363E82C-C79A-4C4D-A5DE-9CC12064FE7A}" destId="{F2ED2565-0351-4C5F-A191-06BDECFF626C}" srcOrd="3" destOrd="0" presId="urn:microsoft.com/office/officeart/2018/2/layout/IconVerticalSolidList"/>
    <dgm:cxn modelId="{884A28B7-3709-43D4-99A3-B2E342E0D621}" type="presParOf" srcId="{9CBC2C46-AD13-4301-BAAE-FC550A420BF9}" destId="{F0A5C744-DF09-4ECC-89B1-72ACA74ED651}" srcOrd="7" destOrd="0" presId="urn:microsoft.com/office/officeart/2018/2/layout/IconVerticalSolidList"/>
    <dgm:cxn modelId="{E02F3854-FDA6-439F-B05F-C80EB88DE21B}" type="presParOf" srcId="{9CBC2C46-AD13-4301-BAAE-FC550A420BF9}" destId="{F47E2E2A-C5F6-44A6-82E7-48F671787A9E}" srcOrd="8" destOrd="0" presId="urn:microsoft.com/office/officeart/2018/2/layout/IconVerticalSolidList"/>
    <dgm:cxn modelId="{909EFCDA-A965-4D40-922A-A7CFA61C1422}" type="presParOf" srcId="{F47E2E2A-C5F6-44A6-82E7-48F671787A9E}" destId="{7DDF2690-2518-4251-9E83-83DF376C3964}" srcOrd="0" destOrd="0" presId="urn:microsoft.com/office/officeart/2018/2/layout/IconVerticalSolidList"/>
    <dgm:cxn modelId="{AC4F9471-D98F-442C-9431-9B04FB061203}" type="presParOf" srcId="{F47E2E2A-C5F6-44A6-82E7-48F671787A9E}" destId="{BA6A2944-8AC3-4B09-8F5B-02A12C7C14C7}" srcOrd="1" destOrd="0" presId="urn:microsoft.com/office/officeart/2018/2/layout/IconVerticalSolidList"/>
    <dgm:cxn modelId="{8E5A0EF9-6916-4D68-B658-5F81083E02B1}" type="presParOf" srcId="{F47E2E2A-C5F6-44A6-82E7-48F671787A9E}" destId="{5D911EAA-4468-44D6-B962-0233AF72DF5D}" srcOrd="2" destOrd="0" presId="urn:microsoft.com/office/officeart/2018/2/layout/IconVerticalSolidList"/>
    <dgm:cxn modelId="{CE566A69-BE14-4ABD-8210-B0F248686C07}" type="presParOf" srcId="{F47E2E2A-C5F6-44A6-82E7-48F671787A9E}" destId="{2D6A17E8-DC2C-423B-A129-BB4C79B3BA39}" srcOrd="3" destOrd="0" presId="urn:microsoft.com/office/officeart/2018/2/layout/IconVerticalSolidList"/>
    <dgm:cxn modelId="{C42F638D-9547-400F-9296-BE42D71D5290}" type="presParOf" srcId="{9CBC2C46-AD13-4301-BAAE-FC550A420BF9}" destId="{4F768C9D-60AA-4DC0-A365-00A4CB7401E4}" srcOrd="9" destOrd="0" presId="urn:microsoft.com/office/officeart/2018/2/layout/IconVerticalSolidList"/>
    <dgm:cxn modelId="{D156671E-5D70-4287-84DF-6E2EB6B79E41}" type="presParOf" srcId="{9CBC2C46-AD13-4301-BAAE-FC550A420BF9}" destId="{97CDA1B2-3615-4089-9D4F-A3C14AAE262A}" srcOrd="10" destOrd="0" presId="urn:microsoft.com/office/officeart/2018/2/layout/IconVerticalSolidList"/>
    <dgm:cxn modelId="{B54B3537-DA54-4719-A24F-C639C165A8DB}" type="presParOf" srcId="{97CDA1B2-3615-4089-9D4F-A3C14AAE262A}" destId="{EBD55E61-0471-46E8-9950-A863F3BE2651}" srcOrd="0" destOrd="0" presId="urn:microsoft.com/office/officeart/2018/2/layout/IconVerticalSolidList"/>
    <dgm:cxn modelId="{D8052ADA-5B9A-4A46-AFA4-5482FDFB6146}" type="presParOf" srcId="{97CDA1B2-3615-4089-9D4F-A3C14AAE262A}" destId="{AC138200-9C34-4D15-B06B-485B334D9215}" srcOrd="1" destOrd="0" presId="urn:microsoft.com/office/officeart/2018/2/layout/IconVerticalSolidList"/>
    <dgm:cxn modelId="{515594F8-9BBC-46AA-8F8C-69C5E8CD47C6}" type="presParOf" srcId="{97CDA1B2-3615-4089-9D4F-A3C14AAE262A}" destId="{5D3A6B4F-4E20-4B30-8804-7F0FD62E008D}" srcOrd="2" destOrd="0" presId="urn:microsoft.com/office/officeart/2018/2/layout/IconVerticalSolidList"/>
    <dgm:cxn modelId="{4CB398FB-F52B-4545-AD41-2F9CD4115C96}" type="presParOf" srcId="{97CDA1B2-3615-4089-9D4F-A3C14AAE262A}" destId="{6DACD71B-0178-4053-9835-8B3FB276B90D}" srcOrd="3" destOrd="0" presId="urn:microsoft.com/office/officeart/2018/2/layout/IconVerticalSolidList"/>
    <dgm:cxn modelId="{122300B0-96B1-4755-B66B-8EB020A54B51}" type="presParOf" srcId="{9CBC2C46-AD13-4301-BAAE-FC550A420BF9}" destId="{93B72DA9-BB71-4A97-9A72-7D952C083479}" srcOrd="11" destOrd="0" presId="urn:microsoft.com/office/officeart/2018/2/layout/IconVerticalSolidList"/>
    <dgm:cxn modelId="{34BF2675-8E34-4954-8E8A-E72288441A8E}" type="presParOf" srcId="{9CBC2C46-AD13-4301-BAAE-FC550A420BF9}" destId="{D414549F-6866-4AD0-B713-387EEA5EA8E9}" srcOrd="12" destOrd="0" presId="urn:microsoft.com/office/officeart/2018/2/layout/IconVerticalSolidList"/>
    <dgm:cxn modelId="{20FF1165-5EC7-4A12-B124-177E82C5B108}" type="presParOf" srcId="{D414549F-6866-4AD0-B713-387EEA5EA8E9}" destId="{87A02A55-D9FE-4D30-9FD9-EDCB3F9D742D}" srcOrd="0" destOrd="0" presId="urn:microsoft.com/office/officeart/2018/2/layout/IconVerticalSolidList"/>
    <dgm:cxn modelId="{4E9028BB-C654-4372-A378-54B3F2E760B8}" type="presParOf" srcId="{D414549F-6866-4AD0-B713-387EEA5EA8E9}" destId="{EB410790-4ACC-42E4-A392-A470E1F31FFF}" srcOrd="1" destOrd="0" presId="urn:microsoft.com/office/officeart/2018/2/layout/IconVerticalSolidList"/>
    <dgm:cxn modelId="{ED3622D4-FE58-4589-8748-10479E68F468}" type="presParOf" srcId="{D414549F-6866-4AD0-B713-387EEA5EA8E9}" destId="{F7DE5B30-1F0B-4A36-9783-74FE13A1FD74}" srcOrd="2" destOrd="0" presId="urn:microsoft.com/office/officeart/2018/2/layout/IconVerticalSolidList"/>
    <dgm:cxn modelId="{225F73C4-B85B-463A-8111-504642310FE5}" type="presParOf" srcId="{D414549F-6866-4AD0-B713-387EEA5EA8E9}" destId="{EDE7F678-322A-4757-BA6C-6DD4D087598B}"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i="1" u="none" dirty="0">
              <a:latin typeface="Calibri Light" panose="020F0302020204030204" pitchFamily="34" charset="0"/>
              <a:cs typeface="Calibri Light" panose="020F0302020204030204" pitchFamily="34" charset="0"/>
            </a:rPr>
            <a:t>Salmonella</a:t>
          </a:r>
          <a:r>
            <a:rPr lang="en-US" u="none" dirty="0">
              <a:latin typeface="Calibri Light" panose="020F0302020204030204" pitchFamily="34" charset="0"/>
              <a:cs typeface="Calibri Light" panose="020F0302020204030204" pitchFamily="34" charset="0"/>
            </a:rPr>
            <a:t> in the salad</a:t>
          </a:r>
          <a:endParaRPr lang="en-US" dirty="0">
            <a:latin typeface="Calibri Light" panose="020F0302020204030204" pitchFamily="34" charset="0"/>
            <a:cs typeface="Calibri Light" panose="020F0302020204030204" pitchFamily="34" charset="0"/>
          </a:endParaRP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b="1" dirty="0">
              <a:latin typeface="Calibri Light" panose="020F0302020204030204" pitchFamily="34" charset="0"/>
              <a:cs typeface="Calibri Light" panose="020F0302020204030204" pitchFamily="34" charset="0"/>
            </a:rPr>
            <a:t>Improper washing and sanitizing between tasks</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b="1" dirty="0">
              <a:latin typeface="Calibri Light" panose="020F0302020204030204" pitchFamily="34" charset="0"/>
              <a:cs typeface="Calibri Light" panose="020F0302020204030204" pitchFamily="34" charset="0"/>
            </a:rPr>
            <a:t>High turnover for staff, no training for new hires</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dirty="0">
              <a:latin typeface="Calibri Light" panose="020F0302020204030204" pitchFamily="34" charset="0"/>
              <a:cs typeface="Calibri Light" panose="020F0302020204030204" pitchFamily="34" charset="0"/>
            </a:rPr>
            <a:t>Training all staff, creating training protocols for moving forward</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dirty="0">
              <a:latin typeface="Calibri Light" panose="020F0302020204030204" pitchFamily="34" charset="0"/>
              <a:cs typeface="Calibri Light" panose="020F0302020204030204" pitchFamily="34" charset="0"/>
            </a:rPr>
            <a:t>Outbreak Cause</a:t>
          </a:r>
        </a:p>
        <a:p>
          <a:r>
            <a:rPr lang="en-US" dirty="0">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b="1" dirty="0">
              <a:latin typeface="Calibri Light" panose="020F0302020204030204" pitchFamily="34" charset="0"/>
              <a:cs typeface="Calibri Light" panose="020F0302020204030204" pitchFamily="34" charset="0"/>
            </a:rPr>
            <a:t>Contributing Factors</a:t>
          </a:r>
        </a:p>
        <a:p>
          <a:r>
            <a:rPr lang="en-US" b="1" dirty="0">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b="1" dirty="0">
              <a:latin typeface="Calibri Light" panose="020F0302020204030204" pitchFamily="34" charset="0"/>
              <a:cs typeface="Calibri Light" panose="020F0302020204030204" pitchFamily="34" charset="0"/>
            </a:rPr>
            <a:t>Environmental Antecedent</a:t>
          </a:r>
        </a:p>
        <a:p>
          <a:r>
            <a:rPr lang="en-US" b="1" dirty="0">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dirty="0">
              <a:latin typeface="Calibri Light" panose="020F0302020204030204" pitchFamily="34" charset="0"/>
              <a:cs typeface="Calibri Light" panose="020F0302020204030204" pitchFamily="34" charset="0"/>
            </a:rPr>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dirty="0"/>
            <a:t>Outbreak Cause</a:t>
          </a:r>
        </a:p>
        <a:p>
          <a:r>
            <a:rPr lang="en-US" dirty="0"/>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dirty="0"/>
            <a:t>Contributing Factors</a:t>
          </a:r>
        </a:p>
        <a:p>
          <a:r>
            <a:rPr lang="en-US" dirty="0"/>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dirty="0"/>
            <a:t>Environmental Antecedent</a:t>
          </a:r>
        </a:p>
        <a:p>
          <a:r>
            <a:rPr lang="en-US" dirty="0"/>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dirty="0"/>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dgm:spPr/>
      <dgm:t>
        <a:bodyPr/>
        <a:lstStyle/>
        <a:p>
          <a:pPr>
            <a:lnSpc>
              <a:spcPct val="100000"/>
            </a:lnSpc>
          </a:pPr>
          <a:endParaRPr lang="en-US"/>
        </a:p>
      </dgm:t>
    </dgm:pt>
    <dgm:pt modelId="{A1842677-E8CD-4C07-A46A-CEDBC6DBF2A3}" type="parTrans" cxnId="{7501ED27-F335-412B-B454-D7EC7EBDCA71}">
      <dgm:prSet/>
      <dgm:spPr/>
      <dgm:t>
        <a:bodyPr/>
        <a:lstStyle/>
        <a:p>
          <a:endParaRPr lang="en-US"/>
        </a:p>
      </dgm:t>
    </dgm:pt>
    <dgm:pt modelId="{E64CAE60-E3D0-4BE8-B7F3-0E925E2CEBC5}" type="sibTrans" cxnId="{7501ED27-F335-412B-B454-D7EC7EBDCA71}">
      <dgm:prSet/>
      <dgm:spPr/>
      <dgm:t>
        <a:bodyPr/>
        <a:lstStyle/>
        <a:p>
          <a:endParaRPr lang="en-US"/>
        </a:p>
      </dgm:t>
    </dgm:pt>
    <dgm:pt modelId="{4BDD6C93-6286-470D-851A-9D5DADCA5656}">
      <dgm:prSet/>
      <dgm:spPr/>
      <dgm:t>
        <a:bodyPr/>
        <a:lstStyle/>
        <a:p>
          <a:pPr>
            <a:lnSpc>
              <a:spcPct val="100000"/>
            </a:lnSpc>
          </a:pPr>
          <a:r>
            <a:rPr lang="en-US">
              <a:latin typeface="+mj-lt"/>
            </a:rPr>
            <a:t>Review environmental findings on page 5</a:t>
          </a:r>
        </a:p>
      </dgm:t>
    </dgm:pt>
    <dgm:pt modelId="{596421A0-4A2A-4ECD-AF2A-49A6DDF19E06}" type="parTrans" cxnId="{DF9A8B0E-785C-4BE4-8CE4-8CF20762F778}">
      <dgm:prSet/>
      <dgm:spPr/>
      <dgm:t>
        <a:bodyPr/>
        <a:lstStyle/>
        <a:p>
          <a:endParaRPr lang="en-US"/>
        </a:p>
      </dgm:t>
    </dgm:pt>
    <dgm:pt modelId="{B9A5065E-1305-499E-9E0D-AF6851E15F99}" type="sibTrans" cxnId="{DF9A8B0E-785C-4BE4-8CE4-8CF20762F778}">
      <dgm:prSet/>
      <dgm:spPr/>
      <dgm:t>
        <a:bodyPr/>
        <a:lstStyle/>
        <a:p>
          <a:endParaRPr lang="en-US"/>
        </a:p>
      </dgm:t>
    </dgm:pt>
    <dgm:pt modelId="{107ABCFF-A520-43B6-BD4F-69533B830216}">
      <dgm:prSet/>
      <dgm:spPr/>
      <dgm:t>
        <a:bodyPr/>
        <a:lstStyle/>
        <a:p>
          <a:pPr>
            <a:lnSpc>
              <a:spcPct val="100000"/>
            </a:lnSpc>
          </a:pPr>
          <a:r>
            <a:rPr lang="en-US">
              <a:latin typeface="+mj-lt"/>
            </a:rPr>
            <a:t>Answer the questions on page 6 about follow-up questions and contributing factors and environmental antecedent categories</a:t>
          </a:r>
        </a:p>
      </dgm:t>
    </dgm:pt>
    <dgm:pt modelId="{6BE91D7C-1762-424A-A706-AE3ED7F5BEA1}" type="parTrans" cxnId="{A3E40824-9B62-4AC7-ABAF-BF2A66FBC7D7}">
      <dgm:prSet/>
      <dgm:spPr/>
      <dgm:t>
        <a:bodyPr/>
        <a:lstStyle/>
        <a:p>
          <a:endParaRPr lang="en-US"/>
        </a:p>
      </dgm:t>
    </dgm:pt>
    <dgm:pt modelId="{D9D5778B-1E03-4BB3-B002-4BA66D72F09A}" type="sibTrans" cxnId="{A3E40824-9B62-4AC7-ABAF-BF2A66FBC7D7}">
      <dgm:prSet/>
      <dgm:spPr/>
      <dgm:t>
        <a:bodyPr/>
        <a:lstStyle/>
        <a:p>
          <a:endParaRPr lang="en-US"/>
        </a:p>
      </dgm:t>
    </dgm:pt>
    <dgm:pt modelId="{D6EEA4C2-6D13-4A47-8CE8-AF12BC48D898}">
      <dgm:prSet/>
      <dgm:spPr/>
      <dgm:t>
        <a:bodyPr/>
        <a:lstStyle/>
        <a:p>
          <a:pPr>
            <a:lnSpc>
              <a:spcPct val="100000"/>
            </a:lnSpc>
          </a:pPr>
          <a:r>
            <a:rPr lang="en-US">
              <a:latin typeface="+mj-lt"/>
            </a:rPr>
            <a:t>Discuss for 10 minutes before we re-group</a:t>
          </a:r>
        </a:p>
      </dgm:t>
    </dgm:pt>
    <dgm:pt modelId="{7396474C-735D-4366-8AAD-7FA12FB67518}" type="parTrans" cxnId="{D2C5A5E3-10DB-4E24-9FCC-024E48D0DC46}">
      <dgm:prSet/>
      <dgm:spPr/>
      <dgm:t>
        <a:bodyPr/>
        <a:lstStyle/>
        <a:p>
          <a:endParaRPr lang="en-US"/>
        </a:p>
      </dgm:t>
    </dgm:pt>
    <dgm:pt modelId="{8E366A92-5668-4027-8FA4-3555A9AD34AE}" type="sibTrans" cxnId="{D2C5A5E3-10DB-4E24-9FCC-024E48D0DC46}">
      <dgm:prSet/>
      <dgm:spPr/>
      <dgm:t>
        <a:bodyPr/>
        <a:lstStyle/>
        <a:p>
          <a:endParaRPr lang="en-US"/>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4" custLinFactNeighborX="1921" custLinFactNeighborY="-23430"/>
      <dgm:spPr>
        <a:solidFill>
          <a:schemeClr val="accent5">
            <a:lumMod val="75000"/>
          </a:schemeClr>
        </a:solidFill>
      </dgm:spPr>
    </dgm:pt>
    <dgm:pt modelId="{ABFD77A1-C774-4501-B1E6-9DF504AF3292}" type="pres">
      <dgm:prSet presAssocID="{70C8B60B-AF05-4FBE-AF8F-DE2DC6C30A5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4">
        <dgm:presLayoutVars>
          <dgm:chMax val="0"/>
          <dgm:chPref val="0"/>
        </dgm:presLayoutVars>
      </dgm:prSet>
      <dgm:spPr/>
    </dgm:pt>
    <dgm:pt modelId="{F299EC3B-DDAE-4119-A1CB-0195B7749165}" type="pres">
      <dgm:prSet presAssocID="{E64CAE60-E3D0-4BE8-B7F3-0E925E2CEBC5}" presName="sibTrans" presStyleCnt="0"/>
      <dgm:spPr/>
    </dgm:pt>
    <dgm:pt modelId="{A3C0D183-F5AD-4C76-B3DA-0CCA91F14B6D}" type="pres">
      <dgm:prSet presAssocID="{4BDD6C93-6286-470D-851A-9D5DADCA5656}" presName="compNode" presStyleCnt="0"/>
      <dgm:spPr/>
    </dgm:pt>
    <dgm:pt modelId="{954B16A9-2CA8-4388-AB4A-B73FAD44CB53}" type="pres">
      <dgm:prSet presAssocID="{4BDD6C93-6286-470D-851A-9D5DADCA5656}" presName="bgRect" presStyleLbl="bgShp" presStyleIdx="1" presStyleCnt="4"/>
      <dgm:spPr/>
    </dgm:pt>
    <dgm:pt modelId="{2AD72614-DB52-4CF0-BB46-DFD6DE443F70}" type="pres">
      <dgm:prSet presAssocID="{4BDD6C93-6286-470D-851A-9D5DADCA565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Head with gears with solid fill"/>
        </a:ext>
      </dgm:extLst>
    </dgm:pt>
    <dgm:pt modelId="{7F55D3D0-71FE-469E-8A13-1D40D4140D28}" type="pres">
      <dgm:prSet presAssocID="{4BDD6C93-6286-470D-851A-9D5DADCA5656}" presName="spaceRect" presStyleCnt="0"/>
      <dgm:spPr/>
    </dgm:pt>
    <dgm:pt modelId="{B3D9DBB9-322D-4F20-A703-C020BE8A86AD}" type="pres">
      <dgm:prSet presAssocID="{4BDD6C93-6286-470D-851A-9D5DADCA5656}" presName="parTx" presStyleLbl="revTx" presStyleIdx="1" presStyleCnt="4" custLinFactY="-26635" custLinFactNeighborX="-629" custLinFactNeighborY="-100000">
        <dgm:presLayoutVars>
          <dgm:chMax val="0"/>
          <dgm:chPref val="0"/>
        </dgm:presLayoutVars>
      </dgm:prSet>
      <dgm:spPr/>
    </dgm:pt>
    <dgm:pt modelId="{1B620A8D-CF91-444F-8F2D-E4AB885FE5F2}" type="pres">
      <dgm:prSet presAssocID="{B9A5065E-1305-499E-9E0D-AF6851E15F99}"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2" presStyleCnt="4"/>
      <dgm:spPr/>
    </dgm:pt>
    <dgm:pt modelId="{705AA19A-22EB-45D0-96D7-91F87B566B2A}" type="pres">
      <dgm:prSet presAssocID="{107ABCFF-A520-43B6-BD4F-69533B83021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2" presStyleCnt="4">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3" presStyleCnt="4" custLinFactNeighborX="17" custLinFactNeighborY="17424"/>
      <dgm:spPr/>
    </dgm:pt>
    <dgm:pt modelId="{DE204DF9-3925-4B5F-BA9A-13789E69D7B5}" type="pres">
      <dgm:prSet presAssocID="{D6EEA4C2-6D13-4A47-8CE8-AF12BC48D89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3" presStyleCnt="4">
        <dgm:presLayoutVars>
          <dgm:chMax val="0"/>
          <dgm:chPref val="0"/>
        </dgm:presLayoutVars>
      </dgm:prSet>
      <dgm:spPr/>
    </dgm:pt>
  </dgm:ptLst>
  <dgm:cxnLst>
    <dgm:cxn modelId="{DF9A8B0E-785C-4BE4-8CE4-8CF20762F778}" srcId="{B19DADCD-2F1D-4D2D-A765-98523547087E}" destId="{4BDD6C93-6286-470D-851A-9D5DADCA5656}" srcOrd="1" destOrd="0" parTransId="{596421A0-4A2A-4ECD-AF2A-49A6DDF19E06}" sibTransId="{B9A5065E-1305-499E-9E0D-AF6851E15F99}"/>
    <dgm:cxn modelId="{A3E40824-9B62-4AC7-ABAF-BF2A66FBC7D7}" srcId="{B19DADCD-2F1D-4D2D-A765-98523547087E}" destId="{107ABCFF-A520-43B6-BD4F-69533B830216}" srcOrd="2"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4DDE9626-A5AC-4149-8F22-52AF72E574D1}" type="presOf" srcId="{4BDD6C93-6286-470D-851A-9D5DADCA5656}" destId="{B3D9DBB9-322D-4F20-A703-C020BE8A86AD}"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3"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CAB7FF7B-E86A-4C3C-A946-E8CAF794E407}" type="presParOf" srcId="{C7B0E389-9313-4ECF-AC37-986F58FED944}" destId="{A3C0D183-F5AD-4C76-B3DA-0CCA91F14B6D}" srcOrd="2" destOrd="0" presId="urn:microsoft.com/office/officeart/2018/2/layout/IconVerticalSolidList"/>
    <dgm:cxn modelId="{73871E05-1353-437A-9888-2FE5D0FD4EAE}" type="presParOf" srcId="{A3C0D183-F5AD-4C76-B3DA-0CCA91F14B6D}" destId="{954B16A9-2CA8-4388-AB4A-B73FAD44CB53}" srcOrd="0" destOrd="0" presId="urn:microsoft.com/office/officeart/2018/2/layout/IconVerticalSolidList"/>
    <dgm:cxn modelId="{8C3D719A-D748-4F50-A90E-F1D25752D4AB}" type="presParOf" srcId="{A3C0D183-F5AD-4C76-B3DA-0CCA91F14B6D}" destId="{2AD72614-DB52-4CF0-BB46-DFD6DE443F70}" srcOrd="1" destOrd="0" presId="urn:microsoft.com/office/officeart/2018/2/layout/IconVerticalSolidList"/>
    <dgm:cxn modelId="{A7A96E06-263A-4B61-ACA3-534DC9809C27}" type="presParOf" srcId="{A3C0D183-F5AD-4C76-B3DA-0CCA91F14B6D}" destId="{7F55D3D0-71FE-469E-8A13-1D40D4140D28}" srcOrd="2" destOrd="0" presId="urn:microsoft.com/office/officeart/2018/2/layout/IconVerticalSolidList"/>
    <dgm:cxn modelId="{9939CD92-7D58-47AC-B2BE-898D1405C022}" type="presParOf" srcId="{A3C0D183-F5AD-4C76-B3DA-0CCA91F14B6D}" destId="{B3D9DBB9-322D-4F20-A703-C020BE8A86AD}" srcOrd="3" destOrd="0" presId="urn:microsoft.com/office/officeart/2018/2/layout/IconVerticalSolidList"/>
    <dgm:cxn modelId="{244AD94E-DC93-400E-93D8-87088198F050}" type="presParOf" srcId="{C7B0E389-9313-4ECF-AC37-986F58FED944}" destId="{1B620A8D-CF91-444F-8F2D-E4AB885FE5F2}" srcOrd="3" destOrd="0" presId="urn:microsoft.com/office/officeart/2018/2/layout/IconVerticalSolidList"/>
    <dgm:cxn modelId="{A40392A9-0900-4090-8EE9-D16142090D0B}" type="presParOf" srcId="{C7B0E389-9313-4ECF-AC37-986F58FED944}" destId="{1A17D67A-9BD8-4FB1-978C-E48049E37100}" srcOrd="4"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5" destOrd="0" presId="urn:microsoft.com/office/officeart/2018/2/layout/IconVerticalSolidList"/>
    <dgm:cxn modelId="{A048DB71-A4AD-4859-9715-049D27DE4B7F}" type="presParOf" srcId="{C7B0E389-9313-4ECF-AC37-986F58FED944}" destId="{959191EC-4F74-414F-9FD2-798FABF4BED6}" srcOrd="6"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dgm:spPr/>
      <dgm:t>
        <a:bodyPr/>
        <a:lstStyle/>
        <a:p>
          <a:pPr>
            <a:lnSpc>
              <a:spcPct val="100000"/>
            </a:lnSpc>
          </a:pPr>
          <a:endParaRPr lang="en-US"/>
        </a:p>
      </dgm:t>
    </dgm:pt>
    <dgm:pt modelId="{A1842677-E8CD-4C07-A46A-CEDBC6DBF2A3}" type="parTrans" cxnId="{7501ED27-F335-412B-B454-D7EC7EBDCA71}">
      <dgm:prSet/>
      <dgm:spPr/>
      <dgm:t>
        <a:bodyPr/>
        <a:lstStyle/>
        <a:p>
          <a:endParaRPr lang="en-US"/>
        </a:p>
      </dgm:t>
    </dgm:pt>
    <dgm:pt modelId="{E64CAE60-E3D0-4BE8-B7F3-0E925E2CEBC5}" type="sibTrans" cxnId="{7501ED27-F335-412B-B454-D7EC7EBDCA71}">
      <dgm:prSet/>
      <dgm:spPr/>
      <dgm:t>
        <a:bodyPr/>
        <a:lstStyle/>
        <a:p>
          <a:endParaRPr lang="en-US"/>
        </a:p>
      </dgm:t>
    </dgm:pt>
    <dgm:pt modelId="{107ABCFF-A520-43B6-BD4F-69533B830216}">
      <dgm:prSet/>
      <dgm:spPr/>
      <dgm:t>
        <a:bodyPr/>
        <a:lstStyle/>
        <a:p>
          <a:pPr>
            <a:lnSpc>
              <a:spcPct val="100000"/>
            </a:lnSpc>
          </a:pPr>
          <a:r>
            <a:rPr lang="en-US" dirty="0">
              <a:latin typeface="+mj-lt"/>
            </a:rPr>
            <a:t>Answer the questions on page 7 about contributing factors and environmental antecedents</a:t>
          </a:r>
        </a:p>
      </dgm:t>
    </dgm:pt>
    <dgm:pt modelId="{6BE91D7C-1762-424A-A706-AE3ED7F5BEA1}" type="parTrans" cxnId="{A3E40824-9B62-4AC7-ABAF-BF2A66FBC7D7}">
      <dgm:prSet/>
      <dgm:spPr/>
      <dgm:t>
        <a:bodyPr/>
        <a:lstStyle/>
        <a:p>
          <a:endParaRPr lang="en-US"/>
        </a:p>
      </dgm:t>
    </dgm:pt>
    <dgm:pt modelId="{D9D5778B-1E03-4BB3-B002-4BA66D72F09A}" type="sibTrans" cxnId="{A3E40824-9B62-4AC7-ABAF-BF2A66FBC7D7}">
      <dgm:prSet/>
      <dgm:spPr/>
      <dgm:t>
        <a:bodyPr/>
        <a:lstStyle/>
        <a:p>
          <a:endParaRPr lang="en-US"/>
        </a:p>
      </dgm:t>
    </dgm:pt>
    <dgm:pt modelId="{D6EEA4C2-6D13-4A47-8CE8-AF12BC48D898}">
      <dgm:prSet/>
      <dgm:spPr/>
      <dgm:t>
        <a:bodyPr/>
        <a:lstStyle/>
        <a:p>
          <a:pPr>
            <a:lnSpc>
              <a:spcPct val="100000"/>
            </a:lnSpc>
          </a:pPr>
          <a:r>
            <a:rPr lang="en-US" dirty="0">
              <a:latin typeface="+mj-lt"/>
            </a:rPr>
            <a:t>Discuss for 10 minutes before we re-group</a:t>
          </a:r>
        </a:p>
      </dgm:t>
    </dgm:pt>
    <dgm:pt modelId="{8E366A92-5668-4027-8FA4-3555A9AD34AE}" type="sibTrans" cxnId="{D2C5A5E3-10DB-4E24-9FCC-024E48D0DC46}">
      <dgm:prSet/>
      <dgm:spPr/>
      <dgm:t>
        <a:bodyPr/>
        <a:lstStyle/>
        <a:p>
          <a:endParaRPr lang="en-US"/>
        </a:p>
      </dgm:t>
    </dgm:pt>
    <dgm:pt modelId="{7396474C-735D-4366-8AAD-7FA12FB67518}" type="parTrans" cxnId="{D2C5A5E3-10DB-4E24-9FCC-024E48D0DC46}">
      <dgm:prSet/>
      <dgm:spPr/>
      <dgm:t>
        <a:bodyPr/>
        <a:lstStyle/>
        <a:p>
          <a:endParaRPr lang="en-US"/>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3" custLinFactNeighborX="1921" custLinFactNeighborY="-23430"/>
      <dgm:spPr>
        <a:solidFill>
          <a:schemeClr val="accent5">
            <a:lumMod val="75000"/>
          </a:schemeClr>
        </a:solidFill>
      </dgm:spPr>
    </dgm:pt>
    <dgm:pt modelId="{ABFD77A1-C774-4501-B1E6-9DF504AF3292}" type="pres">
      <dgm:prSet presAssocID="{70C8B60B-AF05-4FBE-AF8F-DE2DC6C30A5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3">
        <dgm:presLayoutVars>
          <dgm:chMax val="0"/>
          <dgm:chPref val="0"/>
        </dgm:presLayoutVars>
      </dgm:prSet>
      <dgm:spPr/>
    </dgm:pt>
    <dgm:pt modelId="{F299EC3B-DDAE-4119-A1CB-0195B7749165}" type="pres">
      <dgm:prSet presAssocID="{E64CAE60-E3D0-4BE8-B7F3-0E925E2CEBC5}"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1" presStyleCnt="3"/>
      <dgm:spPr/>
    </dgm:pt>
    <dgm:pt modelId="{705AA19A-22EB-45D0-96D7-91F87B566B2A}" type="pres">
      <dgm:prSet presAssocID="{107ABCFF-A520-43B6-BD4F-69533B83021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1" presStyleCnt="3" custLinFactNeighborX="-989" custLinFactNeighborY="-2532">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2" presStyleCnt="3" custLinFactNeighborY="43"/>
      <dgm:spPr/>
    </dgm:pt>
    <dgm:pt modelId="{DE204DF9-3925-4B5F-BA9A-13789E69D7B5}" type="pres">
      <dgm:prSet presAssocID="{D6EEA4C2-6D13-4A47-8CE8-AF12BC48D89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2" presStyleCnt="3" custLinFactNeighborX="-615">
        <dgm:presLayoutVars>
          <dgm:chMax val="0"/>
          <dgm:chPref val="0"/>
        </dgm:presLayoutVars>
      </dgm:prSet>
      <dgm:spPr/>
    </dgm:pt>
  </dgm:ptLst>
  <dgm:cxnLst>
    <dgm:cxn modelId="{A3E40824-9B62-4AC7-ABAF-BF2A66FBC7D7}" srcId="{B19DADCD-2F1D-4D2D-A765-98523547087E}" destId="{107ABCFF-A520-43B6-BD4F-69533B830216}" srcOrd="1"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2"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A40392A9-0900-4090-8EE9-D16142090D0B}" type="presParOf" srcId="{C7B0E389-9313-4ECF-AC37-986F58FED944}" destId="{1A17D67A-9BD8-4FB1-978C-E48049E37100}" srcOrd="2"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3" destOrd="0" presId="urn:microsoft.com/office/officeart/2018/2/layout/IconVerticalSolidList"/>
    <dgm:cxn modelId="{A048DB71-A4AD-4859-9715-049D27DE4B7F}" type="presParOf" srcId="{C7B0E389-9313-4ECF-AC37-986F58FED944}" destId="{959191EC-4F74-414F-9FD2-798FABF4BED6}" srcOrd="4"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i="1" u="none" dirty="0">
              <a:latin typeface="Calibri Light" panose="020F0302020204030204" pitchFamily="34" charset="0"/>
              <a:cs typeface="Calibri Light" panose="020F0302020204030204" pitchFamily="34" charset="0"/>
            </a:rPr>
            <a:t>Salmonella</a:t>
          </a:r>
          <a:r>
            <a:rPr lang="en-US" u="none" dirty="0">
              <a:latin typeface="Calibri Light" panose="020F0302020204030204" pitchFamily="34" charset="0"/>
              <a:cs typeface="Calibri Light" panose="020F0302020204030204" pitchFamily="34" charset="0"/>
            </a:rPr>
            <a:t> in the salad</a:t>
          </a:r>
          <a:endParaRPr lang="en-US" dirty="0">
            <a:latin typeface="Calibri Light" panose="020F0302020204030204" pitchFamily="34" charset="0"/>
            <a:cs typeface="Calibri Light" panose="020F0302020204030204" pitchFamily="34" charset="0"/>
          </a:endParaRP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dirty="0">
              <a:latin typeface="Calibri Light" panose="020F0302020204030204" pitchFamily="34" charset="0"/>
              <a:cs typeface="Calibri Light" panose="020F0302020204030204" pitchFamily="34" charset="0"/>
            </a:rPr>
            <a:t>Improper washing and sanitizing between tasks</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dirty="0">
              <a:latin typeface="Calibri Light" panose="020F0302020204030204" pitchFamily="34" charset="0"/>
              <a:cs typeface="Calibri Light" panose="020F0302020204030204" pitchFamily="34" charset="0"/>
            </a:rPr>
            <a:t>High turnover for staff, no training for new hires</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b="0" dirty="0">
              <a:latin typeface="Calibri Light" panose="020F0302020204030204" pitchFamily="34" charset="0"/>
              <a:cs typeface="Calibri Light" panose="020F0302020204030204" pitchFamily="34" charset="0"/>
            </a:rPr>
            <a:t>Training all staff, creating training protocols for moving forward</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dirty="0">
              <a:latin typeface="Calibri Light" panose="020F0302020204030204" pitchFamily="34" charset="0"/>
              <a:cs typeface="Calibri Light" panose="020F0302020204030204" pitchFamily="34" charset="0"/>
            </a:rPr>
            <a:t>Outbreak Cause</a:t>
          </a:r>
        </a:p>
        <a:p>
          <a:r>
            <a:rPr lang="en-US" dirty="0">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dirty="0">
              <a:latin typeface="Calibri Light" panose="020F0302020204030204" pitchFamily="34" charset="0"/>
              <a:cs typeface="Calibri Light" panose="020F0302020204030204" pitchFamily="34" charset="0"/>
            </a:rPr>
            <a:t>Contributing Factors</a:t>
          </a:r>
        </a:p>
        <a:p>
          <a:r>
            <a:rPr lang="en-US" dirty="0">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dirty="0">
              <a:latin typeface="Calibri Light" panose="020F0302020204030204" pitchFamily="34" charset="0"/>
              <a:cs typeface="Calibri Light" panose="020F0302020204030204" pitchFamily="34" charset="0"/>
            </a:rPr>
            <a:t>Environmental Antecedent</a:t>
          </a:r>
        </a:p>
        <a:p>
          <a:r>
            <a:rPr lang="en-US" dirty="0">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b="0" dirty="0">
              <a:latin typeface="Calibri Light" panose="020F0302020204030204" pitchFamily="34" charset="0"/>
              <a:cs typeface="Calibri Light" panose="020F0302020204030204" pitchFamily="34" charset="0"/>
            </a:rPr>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dirty="0">
              <a:latin typeface="Calibri Light" panose="020F0302020204030204" pitchFamily="34" charset="0"/>
              <a:cs typeface="Calibri Light" panose="020F0302020204030204" pitchFamily="34" charset="0"/>
            </a:rPr>
            <a:t>Outbreak Cause</a:t>
          </a:r>
        </a:p>
        <a:p>
          <a:r>
            <a:rPr lang="en-US" b="1" dirty="0">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dirty="0">
              <a:latin typeface="Calibri Light" panose="020F0302020204030204" pitchFamily="34" charset="0"/>
              <a:cs typeface="Calibri Light" panose="020F0302020204030204" pitchFamily="34" charset="0"/>
            </a:rPr>
            <a:t>Contributing Factors</a:t>
          </a:r>
        </a:p>
        <a:p>
          <a:r>
            <a:rPr lang="en-US" b="1" dirty="0">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dirty="0">
              <a:latin typeface="Calibri Light" panose="020F0302020204030204" pitchFamily="34" charset="0"/>
              <a:cs typeface="Calibri Light" panose="020F0302020204030204" pitchFamily="34" charset="0"/>
            </a:rPr>
            <a:t>Environmental Antecedent</a:t>
          </a:r>
        </a:p>
        <a:p>
          <a:r>
            <a:rPr lang="en-US" b="1" dirty="0">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dirty="0">
              <a:latin typeface="Calibri Light" panose="020F0302020204030204" pitchFamily="34" charset="0"/>
              <a:cs typeface="Calibri Light" panose="020F0302020204030204" pitchFamily="34" charset="0"/>
            </a:rPr>
            <a:t>Control Measures</a:t>
          </a:r>
        </a:p>
        <a:p>
          <a:r>
            <a:rPr lang="en-US" b="1" dirty="0">
              <a:latin typeface="Calibri Light" panose="020F0302020204030204" pitchFamily="34" charset="0"/>
              <a:cs typeface="Calibri Light" panose="020F0302020204030204" pitchFamily="34" charset="0"/>
            </a:rPr>
            <a:t>Prevention</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custLinFactNeighborX="-278" custLinFactNeighborY="3117"/>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dirty="0"/>
            <a:t>Outbreak Cause</a:t>
          </a:r>
        </a:p>
        <a:p>
          <a:r>
            <a:rPr lang="en-US" dirty="0"/>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dirty="0"/>
            <a:t>Contributing Factors</a:t>
          </a:r>
        </a:p>
        <a:p>
          <a:r>
            <a:rPr lang="en-US" dirty="0"/>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dirty="0"/>
            <a:t>Environmental Antecedent</a:t>
          </a:r>
        </a:p>
        <a:p>
          <a:r>
            <a:rPr lang="en-US" dirty="0"/>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dirty="0"/>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dgm:spPr/>
      <dgm:t>
        <a:bodyPr/>
        <a:lstStyle/>
        <a:p>
          <a:pPr>
            <a:lnSpc>
              <a:spcPct val="100000"/>
            </a:lnSpc>
          </a:pPr>
          <a:endParaRPr lang="en-US"/>
        </a:p>
      </dgm:t>
    </dgm:pt>
    <dgm:pt modelId="{A1842677-E8CD-4C07-A46A-CEDBC6DBF2A3}" type="parTrans" cxnId="{7501ED27-F335-412B-B454-D7EC7EBDCA71}">
      <dgm:prSet/>
      <dgm:spPr/>
      <dgm:t>
        <a:bodyPr/>
        <a:lstStyle/>
        <a:p>
          <a:endParaRPr lang="en-US"/>
        </a:p>
      </dgm:t>
    </dgm:pt>
    <dgm:pt modelId="{E64CAE60-E3D0-4BE8-B7F3-0E925E2CEBC5}" type="sibTrans" cxnId="{7501ED27-F335-412B-B454-D7EC7EBDCA71}">
      <dgm:prSet/>
      <dgm:spPr/>
      <dgm:t>
        <a:bodyPr/>
        <a:lstStyle/>
        <a:p>
          <a:endParaRPr lang="en-US"/>
        </a:p>
      </dgm:t>
    </dgm:pt>
    <dgm:pt modelId="{107ABCFF-A520-43B6-BD4F-69533B830216}">
      <dgm:prSet/>
      <dgm:spPr/>
      <dgm:t>
        <a:bodyPr/>
        <a:lstStyle/>
        <a:p>
          <a:pPr>
            <a:lnSpc>
              <a:spcPct val="100000"/>
            </a:lnSpc>
          </a:pPr>
          <a:r>
            <a:rPr lang="en-US" dirty="0">
              <a:latin typeface="+mj-lt"/>
            </a:rPr>
            <a:t>Answer the questions on page 9</a:t>
          </a:r>
        </a:p>
      </dgm:t>
    </dgm:pt>
    <dgm:pt modelId="{6BE91D7C-1762-424A-A706-AE3ED7F5BEA1}" type="parTrans" cxnId="{A3E40824-9B62-4AC7-ABAF-BF2A66FBC7D7}">
      <dgm:prSet/>
      <dgm:spPr/>
      <dgm:t>
        <a:bodyPr/>
        <a:lstStyle/>
        <a:p>
          <a:endParaRPr lang="en-US"/>
        </a:p>
      </dgm:t>
    </dgm:pt>
    <dgm:pt modelId="{D9D5778B-1E03-4BB3-B002-4BA66D72F09A}" type="sibTrans" cxnId="{A3E40824-9B62-4AC7-ABAF-BF2A66FBC7D7}">
      <dgm:prSet/>
      <dgm:spPr/>
      <dgm:t>
        <a:bodyPr/>
        <a:lstStyle/>
        <a:p>
          <a:endParaRPr lang="en-US"/>
        </a:p>
      </dgm:t>
    </dgm:pt>
    <dgm:pt modelId="{D6EEA4C2-6D13-4A47-8CE8-AF12BC48D898}">
      <dgm:prSet/>
      <dgm:spPr/>
      <dgm:t>
        <a:bodyPr/>
        <a:lstStyle/>
        <a:p>
          <a:pPr>
            <a:lnSpc>
              <a:spcPct val="100000"/>
            </a:lnSpc>
          </a:pPr>
          <a:r>
            <a:rPr lang="en-US">
              <a:latin typeface="+mj-lt"/>
            </a:rPr>
            <a:t>Discuss for 5 minutes before we re-group</a:t>
          </a:r>
        </a:p>
      </dgm:t>
    </dgm:pt>
    <dgm:pt modelId="{7396474C-735D-4366-8AAD-7FA12FB67518}" type="parTrans" cxnId="{D2C5A5E3-10DB-4E24-9FCC-024E48D0DC46}">
      <dgm:prSet/>
      <dgm:spPr/>
      <dgm:t>
        <a:bodyPr/>
        <a:lstStyle/>
        <a:p>
          <a:endParaRPr lang="en-US"/>
        </a:p>
      </dgm:t>
    </dgm:pt>
    <dgm:pt modelId="{8E366A92-5668-4027-8FA4-3555A9AD34AE}" type="sibTrans" cxnId="{D2C5A5E3-10DB-4E24-9FCC-024E48D0DC46}">
      <dgm:prSet/>
      <dgm:spPr/>
      <dgm:t>
        <a:bodyPr/>
        <a:lstStyle/>
        <a:p>
          <a:endParaRPr lang="en-US"/>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3" custLinFactNeighborX="1921" custLinFactNeighborY="-23430"/>
      <dgm:spPr/>
    </dgm:pt>
    <dgm:pt modelId="{ABFD77A1-C774-4501-B1E6-9DF504AF3292}" type="pres">
      <dgm:prSet presAssocID="{70C8B60B-AF05-4FBE-AF8F-DE2DC6C30A5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Head with gears with solid fill"/>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3">
        <dgm:presLayoutVars>
          <dgm:chMax val="0"/>
          <dgm:chPref val="0"/>
        </dgm:presLayoutVars>
      </dgm:prSet>
      <dgm:spPr/>
    </dgm:pt>
    <dgm:pt modelId="{F299EC3B-DDAE-4119-A1CB-0195B7749165}" type="pres">
      <dgm:prSet presAssocID="{E64CAE60-E3D0-4BE8-B7F3-0E925E2CEBC5}"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1" presStyleCnt="3"/>
      <dgm:spPr/>
    </dgm:pt>
    <dgm:pt modelId="{705AA19A-22EB-45D0-96D7-91F87B566B2A}" type="pres">
      <dgm:prSet presAssocID="{107ABCFF-A520-43B6-BD4F-69533B83021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1" presStyleCnt="3">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2" presStyleCnt="3" custLinFactNeighborX="17" custLinFactNeighborY="17424"/>
      <dgm:spPr/>
    </dgm:pt>
    <dgm:pt modelId="{DE204DF9-3925-4B5F-BA9A-13789E69D7B5}" type="pres">
      <dgm:prSet presAssocID="{D6EEA4C2-6D13-4A47-8CE8-AF12BC48D89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2" presStyleCnt="3">
        <dgm:presLayoutVars>
          <dgm:chMax val="0"/>
          <dgm:chPref val="0"/>
        </dgm:presLayoutVars>
      </dgm:prSet>
      <dgm:spPr/>
    </dgm:pt>
  </dgm:ptLst>
  <dgm:cxnLst>
    <dgm:cxn modelId="{A3E40824-9B62-4AC7-ABAF-BF2A66FBC7D7}" srcId="{B19DADCD-2F1D-4D2D-A765-98523547087E}" destId="{107ABCFF-A520-43B6-BD4F-69533B830216}" srcOrd="1"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2"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A40392A9-0900-4090-8EE9-D16142090D0B}" type="presParOf" srcId="{C7B0E389-9313-4ECF-AC37-986F58FED944}" destId="{1A17D67A-9BD8-4FB1-978C-E48049E37100}" srcOrd="2"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3" destOrd="0" presId="urn:microsoft.com/office/officeart/2018/2/layout/IconVerticalSolidList"/>
    <dgm:cxn modelId="{A048DB71-A4AD-4859-9715-049D27DE4B7F}" type="presParOf" srcId="{C7B0E389-9313-4ECF-AC37-986F58FED944}" destId="{959191EC-4F74-414F-9FD2-798FABF4BED6}" srcOrd="4"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7C909CF-F469-41FA-B1D3-D737BEEB5AFD}" type="doc">
      <dgm:prSet loTypeId="urn:microsoft.com/office/officeart/2008/layout/VerticalCurvedList" loCatId="list" qsTypeId="urn:microsoft.com/office/officeart/2005/8/quickstyle/simple4" qsCatId="simple" csTypeId="urn:microsoft.com/office/officeart/2005/8/colors/colorful1" csCatId="colorful" phldr="1"/>
      <dgm:spPr/>
      <dgm:t>
        <a:bodyPr/>
        <a:lstStyle/>
        <a:p>
          <a:endParaRPr lang="en-US"/>
        </a:p>
      </dgm:t>
    </dgm:pt>
    <dgm:pt modelId="{62A05558-440F-42D0-97B7-D7E5715988E7}">
      <dgm:prSet phldrT="[Text]"/>
      <dgm:spPr/>
      <dgm:t>
        <a:bodyPr/>
        <a:lstStyle/>
        <a:p>
          <a:r>
            <a:rPr lang="en-US" b="1" dirty="0">
              <a:latin typeface="+mj-lt"/>
            </a:rPr>
            <a:t>Provides structure for your investigations</a:t>
          </a:r>
          <a:endParaRPr lang="en-US" b="1" dirty="0"/>
        </a:p>
      </dgm:t>
    </dgm:pt>
    <dgm:pt modelId="{1BA87613-F6F3-455B-BA5D-3C997C02CD0A}" type="parTrans" cxnId="{DCFC1510-33B1-4BA8-8ABF-A6409CD46EF6}">
      <dgm:prSet/>
      <dgm:spPr/>
      <dgm:t>
        <a:bodyPr/>
        <a:lstStyle/>
        <a:p>
          <a:endParaRPr lang="en-US"/>
        </a:p>
      </dgm:t>
    </dgm:pt>
    <dgm:pt modelId="{B8A5629A-E9AD-43E4-B6D6-E734639AB0F1}" type="sibTrans" cxnId="{DCFC1510-33B1-4BA8-8ABF-A6409CD46EF6}">
      <dgm:prSet/>
      <dgm:spPr/>
      <dgm:t>
        <a:bodyPr/>
        <a:lstStyle/>
        <a:p>
          <a:endParaRPr lang="en-US"/>
        </a:p>
      </dgm:t>
    </dgm:pt>
    <dgm:pt modelId="{7A49BF21-F962-46CD-85DE-A9D4054AABCA}">
      <dgm:prSet phldrT="[Text]"/>
      <dgm:spPr/>
      <dgm:t>
        <a:bodyPr/>
        <a:lstStyle/>
        <a:p>
          <a:r>
            <a:rPr lang="en-US" b="1" dirty="0">
              <a:latin typeface="+mj-lt"/>
            </a:rPr>
            <a:t>NEARS provides a summary of your outbreak data to help identify trends in your jurisdiction</a:t>
          </a:r>
          <a:endParaRPr lang="en-US" b="1" dirty="0"/>
        </a:p>
      </dgm:t>
    </dgm:pt>
    <dgm:pt modelId="{AB09F768-611B-4087-9697-33C5188AB7AB}" type="parTrans" cxnId="{389C0625-A447-42E0-8CB0-882CFD9D3EC6}">
      <dgm:prSet/>
      <dgm:spPr/>
      <dgm:t>
        <a:bodyPr/>
        <a:lstStyle/>
        <a:p>
          <a:endParaRPr lang="en-US"/>
        </a:p>
      </dgm:t>
    </dgm:pt>
    <dgm:pt modelId="{3436035B-E1C1-405F-AAC9-44E0DA0C03E7}" type="sibTrans" cxnId="{389C0625-A447-42E0-8CB0-882CFD9D3EC6}">
      <dgm:prSet/>
      <dgm:spPr/>
      <dgm:t>
        <a:bodyPr/>
        <a:lstStyle/>
        <a:p>
          <a:endParaRPr lang="en-US"/>
        </a:p>
      </dgm:t>
    </dgm:pt>
    <dgm:pt modelId="{EA659473-AA3E-480C-8BC2-07F26C216381}">
      <dgm:prSet/>
      <dgm:spPr/>
      <dgm:t>
        <a:bodyPr/>
        <a:lstStyle/>
        <a:p>
          <a:r>
            <a:rPr lang="en-US" b="1" dirty="0">
              <a:latin typeface="+mj-lt"/>
            </a:rPr>
            <a:t>Helps identify root causes of outbreaks</a:t>
          </a:r>
        </a:p>
      </dgm:t>
    </dgm:pt>
    <dgm:pt modelId="{92F0370A-7B81-4469-9D9A-C55970320213}" type="parTrans" cxnId="{299B87C4-6F3B-4C1D-BFDA-842DDCB79D1A}">
      <dgm:prSet/>
      <dgm:spPr/>
      <dgm:t>
        <a:bodyPr/>
        <a:lstStyle/>
        <a:p>
          <a:endParaRPr lang="en-US"/>
        </a:p>
      </dgm:t>
    </dgm:pt>
    <dgm:pt modelId="{B6B4D95D-2D12-41F6-B85B-5A738294B298}" type="sibTrans" cxnId="{299B87C4-6F3B-4C1D-BFDA-842DDCB79D1A}">
      <dgm:prSet/>
      <dgm:spPr/>
      <dgm:t>
        <a:bodyPr/>
        <a:lstStyle/>
        <a:p>
          <a:endParaRPr lang="en-US"/>
        </a:p>
      </dgm:t>
    </dgm:pt>
    <dgm:pt modelId="{3E173964-D091-4448-9D28-7BF71A5CC637}">
      <dgm:prSet/>
      <dgm:spPr/>
      <dgm:t>
        <a:bodyPr/>
        <a:lstStyle/>
        <a:p>
          <a:r>
            <a:rPr lang="en-US" b="1" dirty="0">
              <a:latin typeface="+mj-lt"/>
            </a:rPr>
            <a:t>Informs follow-up action to reduce or prevent future outbreaks</a:t>
          </a:r>
        </a:p>
      </dgm:t>
    </dgm:pt>
    <dgm:pt modelId="{F148AF8F-E9CB-4862-A980-85C6B374FA72}" type="parTrans" cxnId="{8D8D4071-78D5-4CAF-93A7-EF82CF3FE0F4}">
      <dgm:prSet/>
      <dgm:spPr/>
      <dgm:t>
        <a:bodyPr/>
        <a:lstStyle/>
        <a:p>
          <a:endParaRPr lang="en-US"/>
        </a:p>
      </dgm:t>
    </dgm:pt>
    <dgm:pt modelId="{E4D7AC88-BA4B-4F4B-BADE-97B4A0458F5B}" type="sibTrans" cxnId="{8D8D4071-78D5-4CAF-93A7-EF82CF3FE0F4}">
      <dgm:prSet/>
      <dgm:spPr/>
      <dgm:t>
        <a:bodyPr/>
        <a:lstStyle/>
        <a:p>
          <a:endParaRPr lang="en-US"/>
        </a:p>
      </dgm:t>
    </dgm:pt>
    <dgm:pt modelId="{0084B4C9-3372-4BBC-BD8B-5D13DE024B9D}">
      <dgm:prSet/>
      <dgm:spPr/>
      <dgm:t>
        <a:bodyPr/>
        <a:lstStyle/>
        <a:p>
          <a:r>
            <a:rPr lang="en-US" b="1" dirty="0">
              <a:latin typeface="+mj-lt"/>
            </a:rPr>
            <a:t>Meets the Food and Drug Administration’s Retail Food Program Standards</a:t>
          </a:r>
        </a:p>
      </dgm:t>
    </dgm:pt>
    <dgm:pt modelId="{16E7A0C2-03BD-4CB6-8DAC-88CDABC8450A}" type="parTrans" cxnId="{565D68D7-8D5C-4D6D-AFB9-15AF658A0A2B}">
      <dgm:prSet/>
      <dgm:spPr/>
      <dgm:t>
        <a:bodyPr/>
        <a:lstStyle/>
        <a:p>
          <a:endParaRPr lang="en-US"/>
        </a:p>
      </dgm:t>
    </dgm:pt>
    <dgm:pt modelId="{A16390F7-E841-4883-84B7-CC8A72F50016}" type="sibTrans" cxnId="{565D68D7-8D5C-4D6D-AFB9-15AF658A0A2B}">
      <dgm:prSet/>
      <dgm:spPr/>
      <dgm:t>
        <a:bodyPr/>
        <a:lstStyle/>
        <a:p>
          <a:endParaRPr lang="en-US"/>
        </a:p>
      </dgm:t>
    </dgm:pt>
    <dgm:pt modelId="{1790D253-E998-42E6-85FB-0AD6A923E071}" type="pres">
      <dgm:prSet presAssocID="{A7C909CF-F469-41FA-B1D3-D737BEEB5AFD}" presName="Name0" presStyleCnt="0">
        <dgm:presLayoutVars>
          <dgm:chMax val="7"/>
          <dgm:chPref val="7"/>
          <dgm:dir/>
        </dgm:presLayoutVars>
      </dgm:prSet>
      <dgm:spPr/>
    </dgm:pt>
    <dgm:pt modelId="{669FD6CE-F40E-4C13-A891-03BEBD191469}" type="pres">
      <dgm:prSet presAssocID="{A7C909CF-F469-41FA-B1D3-D737BEEB5AFD}" presName="Name1" presStyleCnt="0"/>
      <dgm:spPr/>
    </dgm:pt>
    <dgm:pt modelId="{47F32F39-0322-49AF-B43B-46B8D27DE7BE}" type="pres">
      <dgm:prSet presAssocID="{A7C909CF-F469-41FA-B1D3-D737BEEB5AFD}" presName="cycle" presStyleCnt="0"/>
      <dgm:spPr/>
    </dgm:pt>
    <dgm:pt modelId="{69F26C1B-E0CF-43E2-B729-24B661ADD77D}" type="pres">
      <dgm:prSet presAssocID="{A7C909CF-F469-41FA-B1D3-D737BEEB5AFD}" presName="srcNode" presStyleLbl="node1" presStyleIdx="0" presStyleCnt="5"/>
      <dgm:spPr/>
    </dgm:pt>
    <dgm:pt modelId="{74A3977D-F9EA-4610-9639-A6537B8C402E}" type="pres">
      <dgm:prSet presAssocID="{A7C909CF-F469-41FA-B1D3-D737BEEB5AFD}" presName="conn" presStyleLbl="parChTrans1D2" presStyleIdx="0" presStyleCnt="1"/>
      <dgm:spPr/>
    </dgm:pt>
    <dgm:pt modelId="{CEBF2947-1254-4D43-8686-D929F5D09225}" type="pres">
      <dgm:prSet presAssocID="{A7C909CF-F469-41FA-B1D3-D737BEEB5AFD}" presName="extraNode" presStyleLbl="node1" presStyleIdx="0" presStyleCnt="5"/>
      <dgm:spPr/>
    </dgm:pt>
    <dgm:pt modelId="{D1FF45B7-BFD7-4163-91B5-5D8BAE643912}" type="pres">
      <dgm:prSet presAssocID="{A7C909CF-F469-41FA-B1D3-D737BEEB5AFD}" presName="dstNode" presStyleLbl="node1" presStyleIdx="0" presStyleCnt="5"/>
      <dgm:spPr/>
    </dgm:pt>
    <dgm:pt modelId="{AB8DEA83-62F9-47F1-BB9D-B18F9AD4B5CA}" type="pres">
      <dgm:prSet presAssocID="{62A05558-440F-42D0-97B7-D7E5715988E7}" presName="text_1" presStyleLbl="node1" presStyleIdx="0" presStyleCnt="5">
        <dgm:presLayoutVars>
          <dgm:bulletEnabled val="1"/>
        </dgm:presLayoutVars>
      </dgm:prSet>
      <dgm:spPr/>
    </dgm:pt>
    <dgm:pt modelId="{3FB63F77-CB76-4E5F-9092-EEC22DC8A3C7}" type="pres">
      <dgm:prSet presAssocID="{62A05558-440F-42D0-97B7-D7E5715988E7}" presName="accent_1" presStyleCnt="0"/>
      <dgm:spPr/>
    </dgm:pt>
    <dgm:pt modelId="{47C24508-C70E-41A4-AF3F-657EFF55FE39}" type="pres">
      <dgm:prSet presAssocID="{62A05558-440F-42D0-97B7-D7E5715988E7}" presName="accentRepeatNode" presStyleLbl="solidFgAcc1" presStyleIdx="0" presStyleCnt="5"/>
      <dgm:spPr/>
    </dgm:pt>
    <dgm:pt modelId="{38A2B59B-B870-43D4-A591-EBB80CBD4C94}" type="pres">
      <dgm:prSet presAssocID="{EA659473-AA3E-480C-8BC2-07F26C216381}" presName="text_2" presStyleLbl="node1" presStyleIdx="1" presStyleCnt="5">
        <dgm:presLayoutVars>
          <dgm:bulletEnabled val="1"/>
        </dgm:presLayoutVars>
      </dgm:prSet>
      <dgm:spPr/>
    </dgm:pt>
    <dgm:pt modelId="{837681DE-A15A-4A08-B3CF-CA55F2D70F9A}" type="pres">
      <dgm:prSet presAssocID="{EA659473-AA3E-480C-8BC2-07F26C216381}" presName="accent_2" presStyleCnt="0"/>
      <dgm:spPr/>
    </dgm:pt>
    <dgm:pt modelId="{89E41106-3A79-4A09-B5C6-342E490DE434}" type="pres">
      <dgm:prSet presAssocID="{EA659473-AA3E-480C-8BC2-07F26C216381}" presName="accentRepeatNode" presStyleLbl="solidFgAcc1" presStyleIdx="1" presStyleCnt="5"/>
      <dgm:spPr/>
    </dgm:pt>
    <dgm:pt modelId="{9A21F28E-6A37-4DC8-A1E2-3138459E95B5}" type="pres">
      <dgm:prSet presAssocID="{3E173964-D091-4448-9D28-7BF71A5CC637}" presName="text_3" presStyleLbl="node1" presStyleIdx="2" presStyleCnt="5">
        <dgm:presLayoutVars>
          <dgm:bulletEnabled val="1"/>
        </dgm:presLayoutVars>
      </dgm:prSet>
      <dgm:spPr/>
    </dgm:pt>
    <dgm:pt modelId="{E8393311-AF90-4537-A46D-94FB448FF3AF}" type="pres">
      <dgm:prSet presAssocID="{3E173964-D091-4448-9D28-7BF71A5CC637}" presName="accent_3" presStyleCnt="0"/>
      <dgm:spPr/>
    </dgm:pt>
    <dgm:pt modelId="{9E5BE1C0-1C19-4223-B4D5-930A05B7E9E9}" type="pres">
      <dgm:prSet presAssocID="{3E173964-D091-4448-9D28-7BF71A5CC637}" presName="accentRepeatNode" presStyleLbl="solidFgAcc1" presStyleIdx="2" presStyleCnt="5"/>
      <dgm:spPr/>
    </dgm:pt>
    <dgm:pt modelId="{9136EA54-AAE7-4CB1-ABC7-29C77E08B42C}" type="pres">
      <dgm:prSet presAssocID="{7A49BF21-F962-46CD-85DE-A9D4054AABCA}" presName="text_4" presStyleLbl="node1" presStyleIdx="3" presStyleCnt="5">
        <dgm:presLayoutVars>
          <dgm:bulletEnabled val="1"/>
        </dgm:presLayoutVars>
      </dgm:prSet>
      <dgm:spPr/>
    </dgm:pt>
    <dgm:pt modelId="{FCA90277-FDFD-4714-82C0-4B20E04DD9B4}" type="pres">
      <dgm:prSet presAssocID="{7A49BF21-F962-46CD-85DE-A9D4054AABCA}" presName="accent_4" presStyleCnt="0"/>
      <dgm:spPr/>
    </dgm:pt>
    <dgm:pt modelId="{F81E4D98-74FC-4316-B938-13348D0627D4}" type="pres">
      <dgm:prSet presAssocID="{7A49BF21-F962-46CD-85DE-A9D4054AABCA}" presName="accentRepeatNode" presStyleLbl="solidFgAcc1" presStyleIdx="3" presStyleCnt="5"/>
      <dgm:spPr/>
    </dgm:pt>
    <dgm:pt modelId="{B0098296-59AA-4792-8EF0-F5ED07EE8402}" type="pres">
      <dgm:prSet presAssocID="{0084B4C9-3372-4BBC-BD8B-5D13DE024B9D}" presName="text_5" presStyleLbl="node1" presStyleIdx="4" presStyleCnt="5">
        <dgm:presLayoutVars>
          <dgm:bulletEnabled val="1"/>
        </dgm:presLayoutVars>
      </dgm:prSet>
      <dgm:spPr/>
    </dgm:pt>
    <dgm:pt modelId="{C6FC703E-DAF0-48A8-84D9-07B535E43780}" type="pres">
      <dgm:prSet presAssocID="{0084B4C9-3372-4BBC-BD8B-5D13DE024B9D}" presName="accent_5" presStyleCnt="0"/>
      <dgm:spPr/>
    </dgm:pt>
    <dgm:pt modelId="{3C4957CE-06B5-4203-AACF-8920812A2F19}" type="pres">
      <dgm:prSet presAssocID="{0084B4C9-3372-4BBC-BD8B-5D13DE024B9D}" presName="accentRepeatNode" presStyleLbl="solidFgAcc1" presStyleIdx="4" presStyleCnt="5"/>
      <dgm:spPr/>
    </dgm:pt>
  </dgm:ptLst>
  <dgm:cxnLst>
    <dgm:cxn modelId="{A5B3280A-1A85-46E6-8207-F5A919FCB313}" type="presOf" srcId="{B8A5629A-E9AD-43E4-B6D6-E734639AB0F1}" destId="{74A3977D-F9EA-4610-9639-A6537B8C402E}" srcOrd="0" destOrd="0" presId="urn:microsoft.com/office/officeart/2008/layout/VerticalCurvedList"/>
    <dgm:cxn modelId="{DCFC1510-33B1-4BA8-8ABF-A6409CD46EF6}" srcId="{A7C909CF-F469-41FA-B1D3-D737BEEB5AFD}" destId="{62A05558-440F-42D0-97B7-D7E5715988E7}" srcOrd="0" destOrd="0" parTransId="{1BA87613-F6F3-455B-BA5D-3C997C02CD0A}" sibTransId="{B8A5629A-E9AD-43E4-B6D6-E734639AB0F1}"/>
    <dgm:cxn modelId="{E213CE16-D086-4781-BA33-8DCC0A854C71}" type="presOf" srcId="{EA659473-AA3E-480C-8BC2-07F26C216381}" destId="{38A2B59B-B870-43D4-A591-EBB80CBD4C94}" srcOrd="0" destOrd="0" presId="urn:microsoft.com/office/officeart/2008/layout/VerticalCurvedList"/>
    <dgm:cxn modelId="{389C0625-A447-42E0-8CB0-882CFD9D3EC6}" srcId="{A7C909CF-F469-41FA-B1D3-D737BEEB5AFD}" destId="{7A49BF21-F962-46CD-85DE-A9D4054AABCA}" srcOrd="3" destOrd="0" parTransId="{AB09F768-611B-4087-9697-33C5188AB7AB}" sibTransId="{3436035B-E1C1-405F-AAC9-44E0DA0C03E7}"/>
    <dgm:cxn modelId="{8D8D4071-78D5-4CAF-93A7-EF82CF3FE0F4}" srcId="{A7C909CF-F469-41FA-B1D3-D737BEEB5AFD}" destId="{3E173964-D091-4448-9D28-7BF71A5CC637}" srcOrd="2" destOrd="0" parTransId="{F148AF8F-E9CB-4862-A980-85C6B374FA72}" sibTransId="{E4D7AC88-BA4B-4F4B-BADE-97B4A0458F5B}"/>
    <dgm:cxn modelId="{FB40E559-4D5D-4C02-BFB7-F4236B401DBB}" type="presOf" srcId="{0084B4C9-3372-4BBC-BD8B-5D13DE024B9D}" destId="{B0098296-59AA-4792-8EF0-F5ED07EE8402}" srcOrd="0" destOrd="0" presId="urn:microsoft.com/office/officeart/2008/layout/VerticalCurvedList"/>
    <dgm:cxn modelId="{B375B08E-8629-4E4A-BA03-2D0CCB740F2D}" type="presOf" srcId="{A7C909CF-F469-41FA-B1D3-D737BEEB5AFD}" destId="{1790D253-E998-42E6-85FB-0AD6A923E071}" srcOrd="0" destOrd="0" presId="urn:microsoft.com/office/officeart/2008/layout/VerticalCurvedList"/>
    <dgm:cxn modelId="{299B87C4-6F3B-4C1D-BFDA-842DDCB79D1A}" srcId="{A7C909CF-F469-41FA-B1D3-D737BEEB5AFD}" destId="{EA659473-AA3E-480C-8BC2-07F26C216381}" srcOrd="1" destOrd="0" parTransId="{92F0370A-7B81-4469-9D9A-C55970320213}" sibTransId="{B6B4D95D-2D12-41F6-B85B-5A738294B298}"/>
    <dgm:cxn modelId="{56A0C7C9-83DC-43BE-8216-E68F8AB36068}" type="presOf" srcId="{3E173964-D091-4448-9D28-7BF71A5CC637}" destId="{9A21F28E-6A37-4DC8-A1E2-3138459E95B5}" srcOrd="0" destOrd="0" presId="urn:microsoft.com/office/officeart/2008/layout/VerticalCurvedList"/>
    <dgm:cxn modelId="{ADD122CE-45AC-4540-B5E7-121D932E5C05}" type="presOf" srcId="{7A49BF21-F962-46CD-85DE-A9D4054AABCA}" destId="{9136EA54-AAE7-4CB1-ABC7-29C77E08B42C}" srcOrd="0" destOrd="0" presId="urn:microsoft.com/office/officeart/2008/layout/VerticalCurvedList"/>
    <dgm:cxn modelId="{565D68D7-8D5C-4D6D-AFB9-15AF658A0A2B}" srcId="{A7C909CF-F469-41FA-B1D3-D737BEEB5AFD}" destId="{0084B4C9-3372-4BBC-BD8B-5D13DE024B9D}" srcOrd="4" destOrd="0" parTransId="{16E7A0C2-03BD-4CB6-8DAC-88CDABC8450A}" sibTransId="{A16390F7-E841-4883-84B7-CC8A72F50016}"/>
    <dgm:cxn modelId="{885B45EC-7A09-42D9-B4F0-AD5577C7E077}" type="presOf" srcId="{62A05558-440F-42D0-97B7-D7E5715988E7}" destId="{AB8DEA83-62F9-47F1-BB9D-B18F9AD4B5CA}" srcOrd="0" destOrd="0" presId="urn:microsoft.com/office/officeart/2008/layout/VerticalCurvedList"/>
    <dgm:cxn modelId="{1891AF31-3F2D-4EA5-8452-86716C3609CD}" type="presParOf" srcId="{1790D253-E998-42E6-85FB-0AD6A923E071}" destId="{669FD6CE-F40E-4C13-A891-03BEBD191469}" srcOrd="0" destOrd="0" presId="urn:microsoft.com/office/officeart/2008/layout/VerticalCurvedList"/>
    <dgm:cxn modelId="{22FBCE1E-0CA2-46BC-B89D-E6F8116B4F22}" type="presParOf" srcId="{669FD6CE-F40E-4C13-A891-03BEBD191469}" destId="{47F32F39-0322-49AF-B43B-46B8D27DE7BE}" srcOrd="0" destOrd="0" presId="urn:microsoft.com/office/officeart/2008/layout/VerticalCurvedList"/>
    <dgm:cxn modelId="{C30D3257-956A-4723-90C3-9DED91D5048D}" type="presParOf" srcId="{47F32F39-0322-49AF-B43B-46B8D27DE7BE}" destId="{69F26C1B-E0CF-43E2-B729-24B661ADD77D}" srcOrd="0" destOrd="0" presId="urn:microsoft.com/office/officeart/2008/layout/VerticalCurvedList"/>
    <dgm:cxn modelId="{9E909EC4-5713-4630-A6D3-131C1BA2ECE2}" type="presParOf" srcId="{47F32F39-0322-49AF-B43B-46B8D27DE7BE}" destId="{74A3977D-F9EA-4610-9639-A6537B8C402E}" srcOrd="1" destOrd="0" presId="urn:microsoft.com/office/officeart/2008/layout/VerticalCurvedList"/>
    <dgm:cxn modelId="{2397F6E7-2D3F-4169-912D-95A532F3D9DD}" type="presParOf" srcId="{47F32F39-0322-49AF-B43B-46B8D27DE7BE}" destId="{CEBF2947-1254-4D43-8686-D929F5D09225}" srcOrd="2" destOrd="0" presId="urn:microsoft.com/office/officeart/2008/layout/VerticalCurvedList"/>
    <dgm:cxn modelId="{8EABCFA3-6C3B-41CB-9EC0-E22A7077AE88}" type="presParOf" srcId="{47F32F39-0322-49AF-B43B-46B8D27DE7BE}" destId="{D1FF45B7-BFD7-4163-91B5-5D8BAE643912}" srcOrd="3" destOrd="0" presId="urn:microsoft.com/office/officeart/2008/layout/VerticalCurvedList"/>
    <dgm:cxn modelId="{F8F7975E-3EDD-462C-898B-E126A9E24C4A}" type="presParOf" srcId="{669FD6CE-F40E-4C13-A891-03BEBD191469}" destId="{AB8DEA83-62F9-47F1-BB9D-B18F9AD4B5CA}" srcOrd="1" destOrd="0" presId="urn:microsoft.com/office/officeart/2008/layout/VerticalCurvedList"/>
    <dgm:cxn modelId="{1B8B98FD-BA61-4975-AD86-E23861A643B7}" type="presParOf" srcId="{669FD6CE-F40E-4C13-A891-03BEBD191469}" destId="{3FB63F77-CB76-4E5F-9092-EEC22DC8A3C7}" srcOrd="2" destOrd="0" presId="urn:microsoft.com/office/officeart/2008/layout/VerticalCurvedList"/>
    <dgm:cxn modelId="{F0B81889-7DA1-4359-9BD3-C9088D384410}" type="presParOf" srcId="{3FB63F77-CB76-4E5F-9092-EEC22DC8A3C7}" destId="{47C24508-C70E-41A4-AF3F-657EFF55FE39}" srcOrd="0" destOrd="0" presId="urn:microsoft.com/office/officeart/2008/layout/VerticalCurvedList"/>
    <dgm:cxn modelId="{3EB6DEA2-9830-42F9-B787-71863BE439F7}" type="presParOf" srcId="{669FD6CE-F40E-4C13-A891-03BEBD191469}" destId="{38A2B59B-B870-43D4-A591-EBB80CBD4C94}" srcOrd="3" destOrd="0" presId="urn:microsoft.com/office/officeart/2008/layout/VerticalCurvedList"/>
    <dgm:cxn modelId="{8AA6E15E-6E56-4445-82F6-9BF52722FB3E}" type="presParOf" srcId="{669FD6CE-F40E-4C13-A891-03BEBD191469}" destId="{837681DE-A15A-4A08-B3CF-CA55F2D70F9A}" srcOrd="4" destOrd="0" presId="urn:microsoft.com/office/officeart/2008/layout/VerticalCurvedList"/>
    <dgm:cxn modelId="{CE50A8A5-1B16-4879-BE27-E0B9FCECE6E2}" type="presParOf" srcId="{837681DE-A15A-4A08-B3CF-CA55F2D70F9A}" destId="{89E41106-3A79-4A09-B5C6-342E490DE434}" srcOrd="0" destOrd="0" presId="urn:microsoft.com/office/officeart/2008/layout/VerticalCurvedList"/>
    <dgm:cxn modelId="{FB15094E-33D5-4A49-8896-6E2169BC3966}" type="presParOf" srcId="{669FD6CE-F40E-4C13-A891-03BEBD191469}" destId="{9A21F28E-6A37-4DC8-A1E2-3138459E95B5}" srcOrd="5" destOrd="0" presId="urn:microsoft.com/office/officeart/2008/layout/VerticalCurvedList"/>
    <dgm:cxn modelId="{3440BBED-2D51-4508-9F39-59F5AF7CF97C}" type="presParOf" srcId="{669FD6CE-F40E-4C13-A891-03BEBD191469}" destId="{E8393311-AF90-4537-A46D-94FB448FF3AF}" srcOrd="6" destOrd="0" presId="urn:microsoft.com/office/officeart/2008/layout/VerticalCurvedList"/>
    <dgm:cxn modelId="{CEB9F765-72D8-430D-94F1-BCD651171030}" type="presParOf" srcId="{E8393311-AF90-4537-A46D-94FB448FF3AF}" destId="{9E5BE1C0-1C19-4223-B4D5-930A05B7E9E9}" srcOrd="0" destOrd="0" presId="urn:microsoft.com/office/officeart/2008/layout/VerticalCurvedList"/>
    <dgm:cxn modelId="{5A252DA2-271D-4865-96AC-5E5EC76016E2}" type="presParOf" srcId="{669FD6CE-F40E-4C13-A891-03BEBD191469}" destId="{9136EA54-AAE7-4CB1-ABC7-29C77E08B42C}" srcOrd="7" destOrd="0" presId="urn:microsoft.com/office/officeart/2008/layout/VerticalCurvedList"/>
    <dgm:cxn modelId="{BDAFCB50-725C-4343-A8D3-1F20BCF689EE}" type="presParOf" srcId="{669FD6CE-F40E-4C13-A891-03BEBD191469}" destId="{FCA90277-FDFD-4714-82C0-4B20E04DD9B4}" srcOrd="8" destOrd="0" presId="urn:microsoft.com/office/officeart/2008/layout/VerticalCurvedList"/>
    <dgm:cxn modelId="{7F34F722-DB5B-4CD7-B3BE-EEDC646470CB}" type="presParOf" srcId="{FCA90277-FDFD-4714-82C0-4B20E04DD9B4}" destId="{F81E4D98-74FC-4316-B938-13348D0627D4}" srcOrd="0" destOrd="0" presId="urn:microsoft.com/office/officeart/2008/layout/VerticalCurvedList"/>
    <dgm:cxn modelId="{306BEC2D-F50B-4224-8B84-81985BC55F44}" type="presParOf" srcId="{669FD6CE-F40E-4C13-A891-03BEBD191469}" destId="{B0098296-59AA-4792-8EF0-F5ED07EE8402}" srcOrd="9" destOrd="0" presId="urn:microsoft.com/office/officeart/2008/layout/VerticalCurvedList"/>
    <dgm:cxn modelId="{A7FB94D9-BD56-41DC-BC24-30FDCC0F74D1}" type="presParOf" srcId="{669FD6CE-F40E-4C13-A891-03BEBD191469}" destId="{C6FC703E-DAF0-48A8-84D9-07B535E43780}" srcOrd="10" destOrd="0" presId="urn:microsoft.com/office/officeart/2008/layout/VerticalCurvedList"/>
    <dgm:cxn modelId="{689DF0A6-4852-4632-B120-6E551A811C88}" type="presParOf" srcId="{C6FC703E-DAF0-48A8-84D9-07B535E43780}" destId="{3C4957CE-06B5-4203-AACF-8920812A2F19}"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b="0" i="1" u="none" dirty="0">
              <a:latin typeface="Calibri Light" panose="020F0302020204030204" pitchFamily="34" charset="0"/>
              <a:cs typeface="Calibri Light" panose="020F0302020204030204" pitchFamily="34" charset="0"/>
            </a:rPr>
            <a:t>Salmonella</a:t>
          </a:r>
          <a:r>
            <a:rPr lang="en-US" b="0" u="none" dirty="0">
              <a:latin typeface="Calibri Light" panose="020F0302020204030204" pitchFamily="34" charset="0"/>
              <a:cs typeface="Calibri Light" panose="020F0302020204030204" pitchFamily="34" charset="0"/>
            </a:rPr>
            <a:t> in the salad</a:t>
          </a:r>
          <a:endParaRPr lang="en-US" b="0" dirty="0">
            <a:latin typeface="Calibri Light" panose="020F0302020204030204" pitchFamily="34" charset="0"/>
            <a:cs typeface="Calibri Light" panose="020F0302020204030204" pitchFamily="34" charset="0"/>
          </a:endParaRP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dirty="0">
              <a:latin typeface="Calibri Light" panose="020F0302020204030204" pitchFamily="34" charset="0"/>
              <a:cs typeface="Calibri Light" panose="020F0302020204030204" pitchFamily="34" charset="0"/>
            </a:rPr>
            <a:t>Improper washing and sanitizing between tasks</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dirty="0">
              <a:latin typeface="Calibri Light" panose="020F0302020204030204" pitchFamily="34" charset="0"/>
              <a:cs typeface="Calibri Light" panose="020F0302020204030204" pitchFamily="34" charset="0"/>
            </a:rPr>
            <a:t>High turnover for staff, no training for new hires</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dirty="0">
              <a:latin typeface="Calibri Light" panose="020F0302020204030204" pitchFamily="34" charset="0"/>
              <a:cs typeface="Calibri Light" panose="020F0302020204030204" pitchFamily="34" charset="0"/>
            </a:rPr>
            <a:t>Training all staff, creating training protocols for moving forward</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custLinFactNeighborY="773">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b="0" dirty="0">
              <a:latin typeface="Calibri Light" panose="020F0302020204030204" pitchFamily="34" charset="0"/>
              <a:cs typeface="Calibri Light" panose="020F0302020204030204" pitchFamily="34" charset="0"/>
            </a:rPr>
            <a:t>Outbreak Cause</a:t>
          </a:r>
        </a:p>
        <a:p>
          <a:r>
            <a:rPr lang="en-US" b="0" dirty="0">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dirty="0">
              <a:latin typeface="Calibri Light" panose="020F0302020204030204" pitchFamily="34" charset="0"/>
              <a:cs typeface="Calibri Light" panose="020F0302020204030204" pitchFamily="34" charset="0"/>
            </a:rPr>
            <a:t>Contributing Factors</a:t>
          </a:r>
        </a:p>
        <a:p>
          <a:r>
            <a:rPr lang="en-US" dirty="0">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dirty="0">
              <a:latin typeface="Calibri Light" panose="020F0302020204030204" pitchFamily="34" charset="0"/>
              <a:cs typeface="Calibri Light" panose="020F0302020204030204" pitchFamily="34" charset="0"/>
            </a:rPr>
            <a:t>Environmental Antecedent</a:t>
          </a:r>
        </a:p>
        <a:p>
          <a:r>
            <a:rPr lang="en-US" dirty="0">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dirty="0">
              <a:latin typeface="Calibri Light" panose="020F0302020204030204" pitchFamily="34" charset="0"/>
              <a:cs typeface="Calibri Light" panose="020F0302020204030204" pitchFamily="34" charset="0"/>
            </a:rPr>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dirty="0"/>
            <a:t>Outbreak Cause</a:t>
          </a:r>
        </a:p>
        <a:p>
          <a:r>
            <a:rPr lang="en-US" dirty="0"/>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dirty="0"/>
            <a:t>Contributing Factors</a:t>
          </a:r>
        </a:p>
        <a:p>
          <a:r>
            <a:rPr lang="en-US" dirty="0"/>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dirty="0"/>
            <a:t>Environmental Antecedent</a:t>
          </a:r>
        </a:p>
        <a:p>
          <a:r>
            <a:rPr lang="en-US" dirty="0"/>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dirty="0"/>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custLinFactNeighborX="32785">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3A92807-AB74-453D-9E0C-6E76D278C605}"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4E47124-6E01-4532-9C95-7A8AAD13A091}">
      <dgm:prSet/>
      <dgm:spPr/>
      <dgm:t>
        <a:bodyPr/>
        <a:lstStyle/>
        <a:p>
          <a:pPr>
            <a:lnSpc>
              <a:spcPct val="100000"/>
            </a:lnSpc>
          </a:pPr>
          <a:r>
            <a:rPr lang="en-US">
              <a:latin typeface="+mj-lt"/>
            </a:rPr>
            <a:t>Circumstances at time of exposure</a:t>
          </a:r>
        </a:p>
      </dgm:t>
    </dgm:pt>
    <dgm:pt modelId="{CEFBF68F-B691-4731-959E-FA112980BCC9}" type="parTrans" cxnId="{9021420A-FAED-4DBA-8355-7C7F8028775A}">
      <dgm:prSet/>
      <dgm:spPr/>
      <dgm:t>
        <a:bodyPr/>
        <a:lstStyle/>
        <a:p>
          <a:endParaRPr lang="en-US"/>
        </a:p>
      </dgm:t>
    </dgm:pt>
    <dgm:pt modelId="{D290BF50-2219-4CA0-9821-15F2723DD847}" type="sibTrans" cxnId="{9021420A-FAED-4DBA-8355-7C7F8028775A}">
      <dgm:prSet/>
      <dgm:spPr/>
      <dgm:t>
        <a:bodyPr/>
        <a:lstStyle/>
        <a:p>
          <a:endParaRPr lang="en-US"/>
        </a:p>
      </dgm:t>
    </dgm:pt>
    <dgm:pt modelId="{4E5F0122-6187-4B3C-899C-4122023DA34F}">
      <dgm:prSet/>
      <dgm:spPr/>
      <dgm:t>
        <a:bodyPr/>
        <a:lstStyle/>
        <a:p>
          <a:pPr>
            <a:lnSpc>
              <a:spcPct val="100000"/>
            </a:lnSpc>
          </a:pPr>
          <a:r>
            <a:rPr lang="en-US">
              <a:latin typeface="+mj-lt"/>
            </a:rPr>
            <a:t>Keep hypothesis in mind</a:t>
          </a:r>
        </a:p>
      </dgm:t>
    </dgm:pt>
    <dgm:pt modelId="{D749F942-028E-4C46-BAF1-72A08BA29B41}" type="parTrans" cxnId="{598E23DE-EFD4-4B8B-8D85-D2CAD8D79E2D}">
      <dgm:prSet/>
      <dgm:spPr/>
      <dgm:t>
        <a:bodyPr/>
        <a:lstStyle/>
        <a:p>
          <a:endParaRPr lang="en-US"/>
        </a:p>
      </dgm:t>
    </dgm:pt>
    <dgm:pt modelId="{B79F2B13-76A5-4CE1-9F19-FE7211E384DC}" type="sibTrans" cxnId="{598E23DE-EFD4-4B8B-8D85-D2CAD8D79E2D}">
      <dgm:prSet/>
      <dgm:spPr/>
      <dgm:t>
        <a:bodyPr/>
        <a:lstStyle/>
        <a:p>
          <a:endParaRPr lang="en-US"/>
        </a:p>
      </dgm:t>
    </dgm:pt>
    <dgm:pt modelId="{AE2B15DA-07F9-42EB-8AA7-DCDB7B74C5C0}">
      <dgm:prSet/>
      <dgm:spPr/>
      <dgm:t>
        <a:bodyPr/>
        <a:lstStyle/>
        <a:p>
          <a:pPr>
            <a:lnSpc>
              <a:spcPct val="100000"/>
            </a:lnSpc>
          </a:pPr>
          <a:r>
            <a:rPr lang="en-US">
              <a:latin typeface="+mj-lt"/>
            </a:rPr>
            <a:t>Discuss employee health</a:t>
          </a:r>
        </a:p>
      </dgm:t>
    </dgm:pt>
    <dgm:pt modelId="{8CA936A3-841A-499F-A601-A2A6F45DA34A}" type="parTrans" cxnId="{E816F052-3E89-499A-8C91-8AE081A56A61}">
      <dgm:prSet/>
      <dgm:spPr/>
      <dgm:t>
        <a:bodyPr/>
        <a:lstStyle/>
        <a:p>
          <a:endParaRPr lang="en-US"/>
        </a:p>
      </dgm:t>
    </dgm:pt>
    <dgm:pt modelId="{7E657D0B-CD7F-4031-9F1C-CEFC53205A12}" type="sibTrans" cxnId="{E816F052-3E89-499A-8C91-8AE081A56A61}">
      <dgm:prSet/>
      <dgm:spPr/>
      <dgm:t>
        <a:bodyPr/>
        <a:lstStyle/>
        <a:p>
          <a:endParaRPr lang="en-US"/>
        </a:p>
      </dgm:t>
    </dgm:pt>
    <dgm:pt modelId="{29FA6F5C-4476-4847-B419-E6B2A5F4D4F8}">
      <dgm:prSet/>
      <dgm:spPr/>
      <dgm:t>
        <a:bodyPr/>
        <a:lstStyle/>
        <a:p>
          <a:pPr>
            <a:lnSpc>
              <a:spcPct val="100000"/>
            </a:lnSpc>
          </a:pPr>
          <a:r>
            <a:rPr lang="en-US" dirty="0">
              <a:latin typeface="+mj-lt"/>
            </a:rPr>
            <a:t>Empower managers</a:t>
          </a:r>
        </a:p>
      </dgm:t>
    </dgm:pt>
    <dgm:pt modelId="{D0861BB7-3BA9-4E6E-87B5-3FDE0A7CC1C8}" type="parTrans" cxnId="{AB2ADE31-A4DE-4A92-99A0-52AB9AF7B5C6}">
      <dgm:prSet/>
      <dgm:spPr/>
      <dgm:t>
        <a:bodyPr/>
        <a:lstStyle/>
        <a:p>
          <a:endParaRPr lang="en-US"/>
        </a:p>
      </dgm:t>
    </dgm:pt>
    <dgm:pt modelId="{56D62F29-C760-4016-9726-A29962D9DBB8}" type="sibTrans" cxnId="{AB2ADE31-A4DE-4A92-99A0-52AB9AF7B5C6}">
      <dgm:prSet/>
      <dgm:spPr/>
      <dgm:t>
        <a:bodyPr/>
        <a:lstStyle/>
        <a:p>
          <a:endParaRPr lang="en-US"/>
        </a:p>
      </dgm:t>
    </dgm:pt>
    <dgm:pt modelId="{EF11DD90-FBBB-4509-9B7A-C3A4E7BCA3DD}">
      <dgm:prSet/>
      <dgm:spPr/>
      <dgm:t>
        <a:bodyPr/>
        <a:lstStyle/>
        <a:p>
          <a:pPr>
            <a:lnSpc>
              <a:spcPct val="100000"/>
            </a:lnSpc>
          </a:pPr>
          <a:r>
            <a:rPr lang="en-US" dirty="0">
              <a:latin typeface="+mj-lt"/>
            </a:rPr>
            <a:t>Ask 5 Why’s to get to the root cause </a:t>
          </a:r>
        </a:p>
      </dgm:t>
    </dgm:pt>
    <dgm:pt modelId="{B902B63F-4988-4164-B6EF-F41F5342F787}" type="parTrans" cxnId="{295FF1C2-B89C-4226-8506-AC5508C53984}">
      <dgm:prSet/>
      <dgm:spPr/>
      <dgm:t>
        <a:bodyPr/>
        <a:lstStyle/>
        <a:p>
          <a:endParaRPr lang="en-US"/>
        </a:p>
      </dgm:t>
    </dgm:pt>
    <dgm:pt modelId="{5408C8FE-0BB1-47FE-A468-D83B43F49B65}" type="sibTrans" cxnId="{295FF1C2-B89C-4226-8506-AC5508C53984}">
      <dgm:prSet/>
      <dgm:spPr/>
      <dgm:t>
        <a:bodyPr/>
        <a:lstStyle/>
        <a:p>
          <a:endParaRPr lang="en-US"/>
        </a:p>
      </dgm:t>
    </dgm:pt>
    <dgm:pt modelId="{59F5F9E3-AFF9-4F51-8959-14209C7B0C10}" type="pres">
      <dgm:prSet presAssocID="{03A92807-AB74-453D-9E0C-6E76D278C605}" presName="root" presStyleCnt="0">
        <dgm:presLayoutVars>
          <dgm:dir/>
          <dgm:resizeHandles val="exact"/>
        </dgm:presLayoutVars>
      </dgm:prSet>
      <dgm:spPr/>
    </dgm:pt>
    <dgm:pt modelId="{4AFF9162-D02D-418C-9782-EB049752A470}" type="pres">
      <dgm:prSet presAssocID="{54E47124-6E01-4532-9C95-7A8AAD13A091}" presName="compNode" presStyleCnt="0"/>
      <dgm:spPr/>
    </dgm:pt>
    <dgm:pt modelId="{F6F669BD-E72B-4F80-916E-FDB69E4E2EA7}" type="pres">
      <dgm:prSet presAssocID="{54E47124-6E01-4532-9C95-7A8AAD13A091}" presName="bgRect" presStyleLbl="bgShp" presStyleIdx="0" presStyleCnt="5"/>
      <dgm:spPr/>
    </dgm:pt>
    <dgm:pt modelId="{6F32C498-3F27-4A56-B7F7-A24203FA70CE}" type="pres">
      <dgm:prSet presAssocID="{54E47124-6E01-4532-9C95-7A8AAD13A091}"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opwatch"/>
        </a:ext>
      </dgm:extLst>
    </dgm:pt>
    <dgm:pt modelId="{B4E31CB8-15B9-4B48-93CA-C5391B7B85DC}" type="pres">
      <dgm:prSet presAssocID="{54E47124-6E01-4532-9C95-7A8AAD13A091}" presName="spaceRect" presStyleCnt="0"/>
      <dgm:spPr/>
    </dgm:pt>
    <dgm:pt modelId="{DD9D589F-489A-4EB1-96BF-E93C80257F62}" type="pres">
      <dgm:prSet presAssocID="{54E47124-6E01-4532-9C95-7A8AAD13A091}" presName="parTx" presStyleLbl="revTx" presStyleIdx="0" presStyleCnt="5">
        <dgm:presLayoutVars>
          <dgm:chMax val="0"/>
          <dgm:chPref val="0"/>
        </dgm:presLayoutVars>
      </dgm:prSet>
      <dgm:spPr/>
    </dgm:pt>
    <dgm:pt modelId="{76478F77-ED60-4841-8E46-0C2C96FBD571}" type="pres">
      <dgm:prSet presAssocID="{D290BF50-2219-4CA0-9821-15F2723DD847}" presName="sibTrans" presStyleCnt="0"/>
      <dgm:spPr/>
    </dgm:pt>
    <dgm:pt modelId="{8099A75E-C56D-4DF2-B060-40BE7FA2B018}" type="pres">
      <dgm:prSet presAssocID="{4E5F0122-6187-4B3C-899C-4122023DA34F}" presName="compNode" presStyleCnt="0"/>
      <dgm:spPr/>
    </dgm:pt>
    <dgm:pt modelId="{9100CAD3-A48C-41EC-918F-A470D6960162}" type="pres">
      <dgm:prSet presAssocID="{4E5F0122-6187-4B3C-899C-4122023DA34F}" presName="bgRect" presStyleLbl="bgShp" presStyleIdx="1" presStyleCnt="5"/>
      <dgm:spPr/>
    </dgm:pt>
    <dgm:pt modelId="{F4A9CF9D-0D13-49F5-B4B7-D73F5907C764}" type="pres">
      <dgm:prSet presAssocID="{4E5F0122-6187-4B3C-899C-4122023DA34F}"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2AD8FC50-568A-4706-A562-38E5B1B44059}" type="pres">
      <dgm:prSet presAssocID="{4E5F0122-6187-4B3C-899C-4122023DA34F}" presName="spaceRect" presStyleCnt="0"/>
      <dgm:spPr/>
    </dgm:pt>
    <dgm:pt modelId="{D7815783-9E6A-44D5-98E1-89E436EE8B64}" type="pres">
      <dgm:prSet presAssocID="{4E5F0122-6187-4B3C-899C-4122023DA34F}" presName="parTx" presStyleLbl="revTx" presStyleIdx="1" presStyleCnt="5">
        <dgm:presLayoutVars>
          <dgm:chMax val="0"/>
          <dgm:chPref val="0"/>
        </dgm:presLayoutVars>
      </dgm:prSet>
      <dgm:spPr/>
    </dgm:pt>
    <dgm:pt modelId="{6199B924-F360-4DA0-9AF7-F61511A61D51}" type="pres">
      <dgm:prSet presAssocID="{B79F2B13-76A5-4CE1-9F19-FE7211E384DC}" presName="sibTrans" presStyleCnt="0"/>
      <dgm:spPr/>
    </dgm:pt>
    <dgm:pt modelId="{CEB6F7EC-B0FE-4BEB-BF35-85DC32367BB6}" type="pres">
      <dgm:prSet presAssocID="{AE2B15DA-07F9-42EB-8AA7-DCDB7B74C5C0}" presName="compNode" presStyleCnt="0"/>
      <dgm:spPr/>
    </dgm:pt>
    <dgm:pt modelId="{8727E38F-BC9B-489A-92BB-533088156FFE}" type="pres">
      <dgm:prSet presAssocID="{AE2B15DA-07F9-42EB-8AA7-DCDB7B74C5C0}" presName="bgRect" presStyleLbl="bgShp" presStyleIdx="2" presStyleCnt="5"/>
      <dgm:spPr/>
    </dgm:pt>
    <dgm:pt modelId="{DE8735F5-8ACB-40C0-B367-8CEE9CBE030C}" type="pres">
      <dgm:prSet presAssocID="{AE2B15DA-07F9-42EB-8AA7-DCDB7B74C5C0}"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at"/>
        </a:ext>
      </dgm:extLst>
    </dgm:pt>
    <dgm:pt modelId="{ECF96008-9BE1-4A9D-BDB5-D1A62018767B}" type="pres">
      <dgm:prSet presAssocID="{AE2B15DA-07F9-42EB-8AA7-DCDB7B74C5C0}" presName="spaceRect" presStyleCnt="0"/>
      <dgm:spPr/>
    </dgm:pt>
    <dgm:pt modelId="{6477DF75-0462-4B00-9253-694C512AEAA7}" type="pres">
      <dgm:prSet presAssocID="{AE2B15DA-07F9-42EB-8AA7-DCDB7B74C5C0}" presName="parTx" presStyleLbl="revTx" presStyleIdx="2" presStyleCnt="5">
        <dgm:presLayoutVars>
          <dgm:chMax val="0"/>
          <dgm:chPref val="0"/>
        </dgm:presLayoutVars>
      </dgm:prSet>
      <dgm:spPr/>
    </dgm:pt>
    <dgm:pt modelId="{24FD9EF3-AA51-4FD6-86C8-F77F28AA552D}" type="pres">
      <dgm:prSet presAssocID="{7E657D0B-CD7F-4031-9F1C-CEFC53205A12}" presName="sibTrans" presStyleCnt="0"/>
      <dgm:spPr/>
    </dgm:pt>
    <dgm:pt modelId="{C9268876-1F44-4D70-BB79-01048CB949EE}" type="pres">
      <dgm:prSet presAssocID="{29FA6F5C-4476-4847-B419-E6B2A5F4D4F8}" presName="compNode" presStyleCnt="0"/>
      <dgm:spPr/>
    </dgm:pt>
    <dgm:pt modelId="{B7220BC3-D5A7-419E-B0FB-27B559276B68}" type="pres">
      <dgm:prSet presAssocID="{29FA6F5C-4476-4847-B419-E6B2A5F4D4F8}" presName="bgRect" presStyleLbl="bgShp" presStyleIdx="3" presStyleCnt="5"/>
      <dgm:spPr/>
    </dgm:pt>
    <dgm:pt modelId="{80032B4B-9B99-48AD-BDA4-95892F503BE6}" type="pres">
      <dgm:prSet presAssocID="{29FA6F5C-4476-4847-B419-E6B2A5F4D4F8}"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ers"/>
        </a:ext>
      </dgm:extLst>
    </dgm:pt>
    <dgm:pt modelId="{0F5DF96E-6ADB-4545-A7F2-7C3930D778E3}" type="pres">
      <dgm:prSet presAssocID="{29FA6F5C-4476-4847-B419-E6B2A5F4D4F8}" presName="spaceRect" presStyleCnt="0"/>
      <dgm:spPr/>
    </dgm:pt>
    <dgm:pt modelId="{F4E06C3A-03E2-4CF2-A54C-9DDC56880EB1}" type="pres">
      <dgm:prSet presAssocID="{29FA6F5C-4476-4847-B419-E6B2A5F4D4F8}" presName="parTx" presStyleLbl="revTx" presStyleIdx="3" presStyleCnt="5">
        <dgm:presLayoutVars>
          <dgm:chMax val="0"/>
          <dgm:chPref val="0"/>
        </dgm:presLayoutVars>
      </dgm:prSet>
      <dgm:spPr/>
    </dgm:pt>
    <dgm:pt modelId="{D88BD6EB-6007-4982-A839-3B47077CCDAF}" type="pres">
      <dgm:prSet presAssocID="{56D62F29-C760-4016-9726-A29962D9DBB8}" presName="sibTrans" presStyleCnt="0"/>
      <dgm:spPr/>
    </dgm:pt>
    <dgm:pt modelId="{B6581D8A-FFD6-43DD-8D26-C5C0BAE868C4}" type="pres">
      <dgm:prSet presAssocID="{EF11DD90-FBBB-4509-9B7A-C3A4E7BCA3DD}" presName="compNode" presStyleCnt="0"/>
      <dgm:spPr/>
    </dgm:pt>
    <dgm:pt modelId="{72A53058-E9E2-4A65-ACBD-A387F3720BD2}" type="pres">
      <dgm:prSet presAssocID="{EF11DD90-FBBB-4509-9B7A-C3A4E7BCA3DD}" presName="bgRect" presStyleLbl="bgShp" presStyleIdx="4" presStyleCnt="5"/>
      <dgm:spPr/>
    </dgm:pt>
    <dgm:pt modelId="{E3F35526-2E8A-4702-8042-E624FCEE5F8B}" type="pres">
      <dgm:prSet presAssocID="{EF11DD90-FBBB-4509-9B7A-C3A4E7BCA3DD}"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Help with solid fill"/>
        </a:ext>
      </dgm:extLst>
    </dgm:pt>
    <dgm:pt modelId="{A2E63E04-ED03-400F-A096-205D8B7345D7}" type="pres">
      <dgm:prSet presAssocID="{EF11DD90-FBBB-4509-9B7A-C3A4E7BCA3DD}" presName="spaceRect" presStyleCnt="0"/>
      <dgm:spPr/>
    </dgm:pt>
    <dgm:pt modelId="{EED39971-8D6E-435B-899A-6AD84D1D1F51}" type="pres">
      <dgm:prSet presAssocID="{EF11DD90-FBBB-4509-9B7A-C3A4E7BCA3DD}" presName="parTx" presStyleLbl="revTx" presStyleIdx="4" presStyleCnt="5">
        <dgm:presLayoutVars>
          <dgm:chMax val="0"/>
          <dgm:chPref val="0"/>
        </dgm:presLayoutVars>
      </dgm:prSet>
      <dgm:spPr/>
    </dgm:pt>
  </dgm:ptLst>
  <dgm:cxnLst>
    <dgm:cxn modelId="{9021420A-FAED-4DBA-8355-7C7F8028775A}" srcId="{03A92807-AB74-453D-9E0C-6E76D278C605}" destId="{54E47124-6E01-4532-9C95-7A8AAD13A091}" srcOrd="0" destOrd="0" parTransId="{CEFBF68F-B691-4731-959E-FA112980BCC9}" sibTransId="{D290BF50-2219-4CA0-9821-15F2723DD847}"/>
    <dgm:cxn modelId="{DA6AF20B-F21A-48B3-AC42-8AB13643B6DE}" type="presOf" srcId="{03A92807-AB74-453D-9E0C-6E76D278C605}" destId="{59F5F9E3-AFF9-4F51-8959-14209C7B0C10}" srcOrd="0" destOrd="0" presId="urn:microsoft.com/office/officeart/2018/2/layout/IconVerticalSolidList"/>
    <dgm:cxn modelId="{EDADD50F-A0F2-43E7-8562-49F28AEA5133}" type="presOf" srcId="{AE2B15DA-07F9-42EB-8AA7-DCDB7B74C5C0}" destId="{6477DF75-0462-4B00-9253-694C512AEAA7}" srcOrd="0" destOrd="0" presId="urn:microsoft.com/office/officeart/2018/2/layout/IconVerticalSolidList"/>
    <dgm:cxn modelId="{AB2ADE31-A4DE-4A92-99A0-52AB9AF7B5C6}" srcId="{03A92807-AB74-453D-9E0C-6E76D278C605}" destId="{29FA6F5C-4476-4847-B419-E6B2A5F4D4F8}" srcOrd="3" destOrd="0" parTransId="{D0861BB7-3BA9-4E6E-87B5-3FDE0A7CC1C8}" sibTransId="{56D62F29-C760-4016-9726-A29962D9DBB8}"/>
    <dgm:cxn modelId="{C7C95036-1A4D-45D0-A75D-FA9F5E293DFD}" type="presOf" srcId="{4E5F0122-6187-4B3C-899C-4122023DA34F}" destId="{D7815783-9E6A-44D5-98E1-89E436EE8B64}" srcOrd="0" destOrd="0" presId="urn:microsoft.com/office/officeart/2018/2/layout/IconVerticalSolidList"/>
    <dgm:cxn modelId="{9A412341-B2A0-4C44-852A-C1656CAEC8EC}" type="presOf" srcId="{EF11DD90-FBBB-4509-9B7A-C3A4E7BCA3DD}" destId="{EED39971-8D6E-435B-899A-6AD84D1D1F51}" srcOrd="0" destOrd="0" presId="urn:microsoft.com/office/officeart/2018/2/layout/IconVerticalSolidList"/>
    <dgm:cxn modelId="{EA69E547-17EB-47A4-A404-A5838E939D19}" type="presOf" srcId="{29FA6F5C-4476-4847-B419-E6B2A5F4D4F8}" destId="{F4E06C3A-03E2-4CF2-A54C-9DDC56880EB1}" srcOrd="0" destOrd="0" presId="urn:microsoft.com/office/officeart/2018/2/layout/IconVerticalSolidList"/>
    <dgm:cxn modelId="{E816F052-3E89-499A-8C91-8AE081A56A61}" srcId="{03A92807-AB74-453D-9E0C-6E76D278C605}" destId="{AE2B15DA-07F9-42EB-8AA7-DCDB7B74C5C0}" srcOrd="2" destOrd="0" parTransId="{8CA936A3-841A-499F-A601-A2A6F45DA34A}" sibTransId="{7E657D0B-CD7F-4031-9F1C-CEFC53205A12}"/>
    <dgm:cxn modelId="{295FF1C2-B89C-4226-8506-AC5508C53984}" srcId="{03A92807-AB74-453D-9E0C-6E76D278C605}" destId="{EF11DD90-FBBB-4509-9B7A-C3A4E7BCA3DD}" srcOrd="4" destOrd="0" parTransId="{B902B63F-4988-4164-B6EF-F41F5342F787}" sibTransId="{5408C8FE-0BB1-47FE-A468-D83B43F49B65}"/>
    <dgm:cxn modelId="{598E23DE-EFD4-4B8B-8D85-D2CAD8D79E2D}" srcId="{03A92807-AB74-453D-9E0C-6E76D278C605}" destId="{4E5F0122-6187-4B3C-899C-4122023DA34F}" srcOrd="1" destOrd="0" parTransId="{D749F942-028E-4C46-BAF1-72A08BA29B41}" sibTransId="{B79F2B13-76A5-4CE1-9F19-FE7211E384DC}"/>
    <dgm:cxn modelId="{D27982E0-C8F5-4C88-A73D-49B97A2869AE}" type="presOf" srcId="{54E47124-6E01-4532-9C95-7A8AAD13A091}" destId="{DD9D589F-489A-4EB1-96BF-E93C80257F62}" srcOrd="0" destOrd="0" presId="urn:microsoft.com/office/officeart/2018/2/layout/IconVerticalSolidList"/>
    <dgm:cxn modelId="{3C4EE036-8FA1-44CC-A45A-3BB5084A6F4C}" type="presParOf" srcId="{59F5F9E3-AFF9-4F51-8959-14209C7B0C10}" destId="{4AFF9162-D02D-418C-9782-EB049752A470}" srcOrd="0" destOrd="0" presId="urn:microsoft.com/office/officeart/2018/2/layout/IconVerticalSolidList"/>
    <dgm:cxn modelId="{C6FFEC31-B7DD-4099-B8B6-5D83660000CD}" type="presParOf" srcId="{4AFF9162-D02D-418C-9782-EB049752A470}" destId="{F6F669BD-E72B-4F80-916E-FDB69E4E2EA7}" srcOrd="0" destOrd="0" presId="urn:microsoft.com/office/officeart/2018/2/layout/IconVerticalSolidList"/>
    <dgm:cxn modelId="{C1137890-F3F1-4B9F-8F10-B805E933B513}" type="presParOf" srcId="{4AFF9162-D02D-418C-9782-EB049752A470}" destId="{6F32C498-3F27-4A56-B7F7-A24203FA70CE}" srcOrd="1" destOrd="0" presId="urn:microsoft.com/office/officeart/2018/2/layout/IconVerticalSolidList"/>
    <dgm:cxn modelId="{A890E08D-9428-40C5-9CBE-BE048532FB54}" type="presParOf" srcId="{4AFF9162-D02D-418C-9782-EB049752A470}" destId="{B4E31CB8-15B9-4B48-93CA-C5391B7B85DC}" srcOrd="2" destOrd="0" presId="urn:microsoft.com/office/officeart/2018/2/layout/IconVerticalSolidList"/>
    <dgm:cxn modelId="{B5EB5F37-61B9-4FAE-91E0-9C59CDCAE76A}" type="presParOf" srcId="{4AFF9162-D02D-418C-9782-EB049752A470}" destId="{DD9D589F-489A-4EB1-96BF-E93C80257F62}" srcOrd="3" destOrd="0" presId="urn:microsoft.com/office/officeart/2018/2/layout/IconVerticalSolidList"/>
    <dgm:cxn modelId="{C6AF35CA-2F80-49FE-A0CC-4983D738AE5D}" type="presParOf" srcId="{59F5F9E3-AFF9-4F51-8959-14209C7B0C10}" destId="{76478F77-ED60-4841-8E46-0C2C96FBD571}" srcOrd="1" destOrd="0" presId="urn:microsoft.com/office/officeart/2018/2/layout/IconVerticalSolidList"/>
    <dgm:cxn modelId="{FFA98A31-895C-4BB6-A2B5-41BA291308D5}" type="presParOf" srcId="{59F5F9E3-AFF9-4F51-8959-14209C7B0C10}" destId="{8099A75E-C56D-4DF2-B060-40BE7FA2B018}" srcOrd="2" destOrd="0" presId="urn:microsoft.com/office/officeart/2018/2/layout/IconVerticalSolidList"/>
    <dgm:cxn modelId="{3FE9C006-9614-4963-9CAD-0E9833FD861C}" type="presParOf" srcId="{8099A75E-C56D-4DF2-B060-40BE7FA2B018}" destId="{9100CAD3-A48C-41EC-918F-A470D6960162}" srcOrd="0" destOrd="0" presId="urn:microsoft.com/office/officeart/2018/2/layout/IconVerticalSolidList"/>
    <dgm:cxn modelId="{DB66CAFF-8055-4F8A-AA92-A76FF8747F26}" type="presParOf" srcId="{8099A75E-C56D-4DF2-B060-40BE7FA2B018}" destId="{F4A9CF9D-0D13-49F5-B4B7-D73F5907C764}" srcOrd="1" destOrd="0" presId="urn:microsoft.com/office/officeart/2018/2/layout/IconVerticalSolidList"/>
    <dgm:cxn modelId="{50CF417C-507B-4876-BF5A-2B62DEA3FF09}" type="presParOf" srcId="{8099A75E-C56D-4DF2-B060-40BE7FA2B018}" destId="{2AD8FC50-568A-4706-A562-38E5B1B44059}" srcOrd="2" destOrd="0" presId="urn:microsoft.com/office/officeart/2018/2/layout/IconVerticalSolidList"/>
    <dgm:cxn modelId="{35ADE362-2109-4882-A027-2F3BD0130D79}" type="presParOf" srcId="{8099A75E-C56D-4DF2-B060-40BE7FA2B018}" destId="{D7815783-9E6A-44D5-98E1-89E436EE8B64}" srcOrd="3" destOrd="0" presId="urn:microsoft.com/office/officeart/2018/2/layout/IconVerticalSolidList"/>
    <dgm:cxn modelId="{37308D40-4F01-4E39-B033-4B5A5D11A1A3}" type="presParOf" srcId="{59F5F9E3-AFF9-4F51-8959-14209C7B0C10}" destId="{6199B924-F360-4DA0-9AF7-F61511A61D51}" srcOrd="3" destOrd="0" presId="urn:microsoft.com/office/officeart/2018/2/layout/IconVerticalSolidList"/>
    <dgm:cxn modelId="{0642E3C2-57A9-41EC-862D-BBE1C2E03F8E}" type="presParOf" srcId="{59F5F9E3-AFF9-4F51-8959-14209C7B0C10}" destId="{CEB6F7EC-B0FE-4BEB-BF35-85DC32367BB6}" srcOrd="4" destOrd="0" presId="urn:microsoft.com/office/officeart/2018/2/layout/IconVerticalSolidList"/>
    <dgm:cxn modelId="{97D34D98-F1C9-43A3-81FB-68E4D3E60C9A}" type="presParOf" srcId="{CEB6F7EC-B0FE-4BEB-BF35-85DC32367BB6}" destId="{8727E38F-BC9B-489A-92BB-533088156FFE}" srcOrd="0" destOrd="0" presId="urn:microsoft.com/office/officeart/2018/2/layout/IconVerticalSolidList"/>
    <dgm:cxn modelId="{8E6A0E0A-3451-45CB-92E7-E82E5136A15D}" type="presParOf" srcId="{CEB6F7EC-B0FE-4BEB-BF35-85DC32367BB6}" destId="{DE8735F5-8ACB-40C0-B367-8CEE9CBE030C}" srcOrd="1" destOrd="0" presId="urn:microsoft.com/office/officeart/2018/2/layout/IconVerticalSolidList"/>
    <dgm:cxn modelId="{E0F53F8D-01F8-4748-96D0-3396CB50DEB9}" type="presParOf" srcId="{CEB6F7EC-B0FE-4BEB-BF35-85DC32367BB6}" destId="{ECF96008-9BE1-4A9D-BDB5-D1A62018767B}" srcOrd="2" destOrd="0" presId="urn:microsoft.com/office/officeart/2018/2/layout/IconVerticalSolidList"/>
    <dgm:cxn modelId="{491AF5B7-84F0-43B5-AD5B-479BEC90A899}" type="presParOf" srcId="{CEB6F7EC-B0FE-4BEB-BF35-85DC32367BB6}" destId="{6477DF75-0462-4B00-9253-694C512AEAA7}" srcOrd="3" destOrd="0" presId="urn:microsoft.com/office/officeart/2018/2/layout/IconVerticalSolidList"/>
    <dgm:cxn modelId="{D48A6A62-73F3-492E-A8AA-5CA48ABD7B56}" type="presParOf" srcId="{59F5F9E3-AFF9-4F51-8959-14209C7B0C10}" destId="{24FD9EF3-AA51-4FD6-86C8-F77F28AA552D}" srcOrd="5" destOrd="0" presId="urn:microsoft.com/office/officeart/2018/2/layout/IconVerticalSolidList"/>
    <dgm:cxn modelId="{4047F680-1EEA-4E65-93B0-254EB3CD7E47}" type="presParOf" srcId="{59F5F9E3-AFF9-4F51-8959-14209C7B0C10}" destId="{C9268876-1F44-4D70-BB79-01048CB949EE}" srcOrd="6" destOrd="0" presId="urn:microsoft.com/office/officeart/2018/2/layout/IconVerticalSolidList"/>
    <dgm:cxn modelId="{57857760-537E-451E-B1F9-ED7FE84E9846}" type="presParOf" srcId="{C9268876-1F44-4D70-BB79-01048CB949EE}" destId="{B7220BC3-D5A7-419E-B0FB-27B559276B68}" srcOrd="0" destOrd="0" presId="urn:microsoft.com/office/officeart/2018/2/layout/IconVerticalSolidList"/>
    <dgm:cxn modelId="{4147605B-38F8-4803-A765-7EF6380A2F64}" type="presParOf" srcId="{C9268876-1F44-4D70-BB79-01048CB949EE}" destId="{80032B4B-9B99-48AD-BDA4-95892F503BE6}" srcOrd="1" destOrd="0" presId="urn:microsoft.com/office/officeart/2018/2/layout/IconVerticalSolidList"/>
    <dgm:cxn modelId="{8B8DC76E-9DE4-4B68-89DC-7F5F452BCC49}" type="presParOf" srcId="{C9268876-1F44-4D70-BB79-01048CB949EE}" destId="{0F5DF96E-6ADB-4545-A7F2-7C3930D778E3}" srcOrd="2" destOrd="0" presId="urn:microsoft.com/office/officeart/2018/2/layout/IconVerticalSolidList"/>
    <dgm:cxn modelId="{CE6A234F-019A-46AE-B0B3-884677274634}" type="presParOf" srcId="{C9268876-1F44-4D70-BB79-01048CB949EE}" destId="{F4E06C3A-03E2-4CF2-A54C-9DDC56880EB1}" srcOrd="3" destOrd="0" presId="urn:microsoft.com/office/officeart/2018/2/layout/IconVerticalSolidList"/>
    <dgm:cxn modelId="{60CE1A0D-25D0-4002-A74B-B82BC3A974DB}" type="presParOf" srcId="{59F5F9E3-AFF9-4F51-8959-14209C7B0C10}" destId="{D88BD6EB-6007-4982-A839-3B47077CCDAF}" srcOrd="7" destOrd="0" presId="urn:microsoft.com/office/officeart/2018/2/layout/IconVerticalSolidList"/>
    <dgm:cxn modelId="{EE2FB229-DBC8-4380-9A83-C6B53572FE5B}" type="presParOf" srcId="{59F5F9E3-AFF9-4F51-8959-14209C7B0C10}" destId="{B6581D8A-FFD6-43DD-8D26-C5C0BAE868C4}" srcOrd="8" destOrd="0" presId="urn:microsoft.com/office/officeart/2018/2/layout/IconVerticalSolidList"/>
    <dgm:cxn modelId="{A06AEDFF-692C-4289-A34A-A0EAF395F57A}" type="presParOf" srcId="{B6581D8A-FFD6-43DD-8D26-C5C0BAE868C4}" destId="{72A53058-E9E2-4A65-ACBD-A387F3720BD2}" srcOrd="0" destOrd="0" presId="urn:microsoft.com/office/officeart/2018/2/layout/IconVerticalSolidList"/>
    <dgm:cxn modelId="{6188BA06-A2ED-40A7-9FA5-CACEC4F47E51}" type="presParOf" srcId="{B6581D8A-FFD6-43DD-8D26-C5C0BAE868C4}" destId="{E3F35526-2E8A-4702-8042-E624FCEE5F8B}" srcOrd="1" destOrd="0" presId="urn:microsoft.com/office/officeart/2018/2/layout/IconVerticalSolidList"/>
    <dgm:cxn modelId="{C62C8012-8ED0-4C60-825C-9576978E9B1D}" type="presParOf" srcId="{B6581D8A-FFD6-43DD-8D26-C5C0BAE868C4}" destId="{A2E63E04-ED03-400F-A096-205D8B7345D7}" srcOrd="2" destOrd="0" presId="urn:microsoft.com/office/officeart/2018/2/layout/IconVerticalSolidList"/>
    <dgm:cxn modelId="{1D3B9C41-E6DD-4CB6-900A-99788FB81365}" type="presParOf" srcId="{B6581D8A-FFD6-43DD-8D26-C5C0BAE868C4}" destId="{EED39971-8D6E-435B-899A-6AD84D1D1F5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dirty="0"/>
            <a:t>Contributing Factors</a:t>
          </a:r>
        </a:p>
        <a:p>
          <a:r>
            <a:rPr lang="en-US" dirty="0"/>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dirty="0"/>
            <a:t>Environmental Antecedent</a:t>
          </a:r>
        </a:p>
        <a:p>
          <a:r>
            <a:rPr lang="en-US" dirty="0"/>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custT="1"/>
      <dgm:spPr/>
      <dgm:t>
        <a:bodyPr/>
        <a:lstStyle/>
        <a:p>
          <a:pPr>
            <a:lnSpc>
              <a:spcPct val="100000"/>
            </a:lnSpc>
          </a:pPr>
          <a:r>
            <a:rPr lang="en-US" sz="2200" dirty="0">
              <a:latin typeface="+mj-lt"/>
            </a:rPr>
            <a:t>Review outbreak information on page 2</a:t>
          </a:r>
        </a:p>
      </dgm:t>
    </dgm:pt>
    <dgm:pt modelId="{A1842677-E8CD-4C07-A46A-CEDBC6DBF2A3}" type="parTrans" cxnId="{7501ED27-F335-412B-B454-D7EC7EBDCA71}">
      <dgm:prSet/>
      <dgm:spPr/>
      <dgm:t>
        <a:bodyPr/>
        <a:lstStyle/>
        <a:p>
          <a:endParaRPr lang="en-US" sz="2200">
            <a:latin typeface="+mj-lt"/>
          </a:endParaRPr>
        </a:p>
      </dgm:t>
    </dgm:pt>
    <dgm:pt modelId="{E64CAE60-E3D0-4BE8-B7F3-0E925E2CEBC5}" type="sibTrans" cxnId="{7501ED27-F335-412B-B454-D7EC7EBDCA71}">
      <dgm:prSet/>
      <dgm:spPr/>
      <dgm:t>
        <a:bodyPr/>
        <a:lstStyle/>
        <a:p>
          <a:endParaRPr lang="en-US" sz="2200">
            <a:latin typeface="+mj-lt"/>
          </a:endParaRPr>
        </a:p>
      </dgm:t>
    </dgm:pt>
    <dgm:pt modelId="{4BDD6C93-6286-470D-851A-9D5DADCA5656}">
      <dgm:prSet custT="1"/>
      <dgm:spPr/>
      <dgm:t>
        <a:bodyPr/>
        <a:lstStyle/>
        <a:p>
          <a:pPr>
            <a:lnSpc>
              <a:spcPct val="100000"/>
            </a:lnSpc>
          </a:pPr>
          <a:r>
            <a:rPr lang="en-US" sz="2200" dirty="0">
              <a:latin typeface="+mj-lt"/>
            </a:rPr>
            <a:t>Using the CIFOR and IAFP resources on page 3, review the risk factors for norovirus and think about how this outbreak may have happened </a:t>
          </a:r>
        </a:p>
      </dgm:t>
    </dgm:pt>
    <dgm:pt modelId="{596421A0-4A2A-4ECD-AF2A-49A6DDF19E06}" type="parTrans" cxnId="{DF9A8B0E-785C-4BE4-8CE4-8CF20762F778}">
      <dgm:prSet/>
      <dgm:spPr/>
      <dgm:t>
        <a:bodyPr/>
        <a:lstStyle/>
        <a:p>
          <a:endParaRPr lang="en-US" sz="2200">
            <a:latin typeface="+mj-lt"/>
          </a:endParaRPr>
        </a:p>
      </dgm:t>
    </dgm:pt>
    <dgm:pt modelId="{B9A5065E-1305-499E-9E0D-AF6851E15F99}" type="sibTrans" cxnId="{DF9A8B0E-785C-4BE4-8CE4-8CF20762F778}">
      <dgm:prSet/>
      <dgm:spPr/>
      <dgm:t>
        <a:bodyPr/>
        <a:lstStyle/>
        <a:p>
          <a:endParaRPr lang="en-US" sz="2200">
            <a:latin typeface="+mj-lt"/>
          </a:endParaRPr>
        </a:p>
      </dgm:t>
    </dgm:pt>
    <dgm:pt modelId="{107ABCFF-A520-43B6-BD4F-69533B830216}">
      <dgm:prSet custT="1"/>
      <dgm:spPr/>
      <dgm:t>
        <a:bodyPr/>
        <a:lstStyle/>
        <a:p>
          <a:pPr>
            <a:lnSpc>
              <a:spcPct val="100000"/>
            </a:lnSpc>
          </a:pPr>
          <a:r>
            <a:rPr lang="en-US" sz="2200">
              <a:latin typeface="+mj-lt"/>
            </a:rPr>
            <a:t>Answer questions on page 4 about what information you still need to collect</a:t>
          </a:r>
        </a:p>
      </dgm:t>
    </dgm:pt>
    <dgm:pt modelId="{6BE91D7C-1762-424A-A706-AE3ED7F5BEA1}" type="parTrans" cxnId="{A3E40824-9B62-4AC7-ABAF-BF2A66FBC7D7}">
      <dgm:prSet/>
      <dgm:spPr/>
      <dgm:t>
        <a:bodyPr/>
        <a:lstStyle/>
        <a:p>
          <a:endParaRPr lang="en-US" sz="2200">
            <a:latin typeface="+mj-lt"/>
          </a:endParaRPr>
        </a:p>
      </dgm:t>
    </dgm:pt>
    <dgm:pt modelId="{D9D5778B-1E03-4BB3-B002-4BA66D72F09A}" type="sibTrans" cxnId="{A3E40824-9B62-4AC7-ABAF-BF2A66FBC7D7}">
      <dgm:prSet/>
      <dgm:spPr/>
      <dgm:t>
        <a:bodyPr/>
        <a:lstStyle/>
        <a:p>
          <a:endParaRPr lang="en-US" sz="2200">
            <a:latin typeface="+mj-lt"/>
          </a:endParaRPr>
        </a:p>
      </dgm:t>
    </dgm:pt>
    <dgm:pt modelId="{D6EEA4C2-6D13-4A47-8CE8-AF12BC48D898}">
      <dgm:prSet custT="1"/>
      <dgm:spPr/>
      <dgm:t>
        <a:bodyPr/>
        <a:lstStyle/>
        <a:p>
          <a:pPr>
            <a:lnSpc>
              <a:spcPct val="100000"/>
            </a:lnSpc>
          </a:pPr>
          <a:r>
            <a:rPr lang="en-US" sz="2200">
              <a:latin typeface="+mj-lt"/>
            </a:rPr>
            <a:t>Discuss for 10 minutes before we re-group</a:t>
          </a:r>
        </a:p>
      </dgm:t>
    </dgm:pt>
    <dgm:pt modelId="{7396474C-735D-4366-8AAD-7FA12FB67518}" type="parTrans" cxnId="{D2C5A5E3-10DB-4E24-9FCC-024E48D0DC46}">
      <dgm:prSet/>
      <dgm:spPr/>
      <dgm:t>
        <a:bodyPr/>
        <a:lstStyle/>
        <a:p>
          <a:endParaRPr lang="en-US" sz="2200">
            <a:latin typeface="+mj-lt"/>
          </a:endParaRPr>
        </a:p>
      </dgm:t>
    </dgm:pt>
    <dgm:pt modelId="{8E366A92-5668-4027-8FA4-3555A9AD34AE}" type="sibTrans" cxnId="{D2C5A5E3-10DB-4E24-9FCC-024E48D0DC46}">
      <dgm:prSet/>
      <dgm:spPr/>
      <dgm:t>
        <a:bodyPr/>
        <a:lstStyle/>
        <a:p>
          <a:endParaRPr lang="en-US" sz="2200">
            <a:latin typeface="+mj-lt"/>
          </a:endParaRPr>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4"/>
      <dgm:spPr/>
    </dgm:pt>
    <dgm:pt modelId="{ABFD77A1-C774-4501-B1E6-9DF504AF3292}" type="pres">
      <dgm:prSet presAssocID="{70C8B60B-AF05-4FBE-AF8F-DE2DC6C30A5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gnifying glass"/>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4">
        <dgm:presLayoutVars>
          <dgm:chMax val="0"/>
          <dgm:chPref val="0"/>
        </dgm:presLayoutVars>
      </dgm:prSet>
      <dgm:spPr/>
    </dgm:pt>
    <dgm:pt modelId="{F299EC3B-DDAE-4119-A1CB-0195B7749165}" type="pres">
      <dgm:prSet presAssocID="{E64CAE60-E3D0-4BE8-B7F3-0E925E2CEBC5}" presName="sibTrans" presStyleCnt="0"/>
      <dgm:spPr/>
    </dgm:pt>
    <dgm:pt modelId="{A3C0D183-F5AD-4C76-B3DA-0CCA91F14B6D}" type="pres">
      <dgm:prSet presAssocID="{4BDD6C93-6286-470D-851A-9D5DADCA5656}" presName="compNode" presStyleCnt="0"/>
      <dgm:spPr/>
    </dgm:pt>
    <dgm:pt modelId="{954B16A9-2CA8-4388-AB4A-B73FAD44CB53}" type="pres">
      <dgm:prSet presAssocID="{4BDD6C93-6286-470D-851A-9D5DADCA5656}" presName="bgRect" presStyleLbl="bgShp" presStyleIdx="1" presStyleCnt="4"/>
      <dgm:spPr/>
    </dgm:pt>
    <dgm:pt modelId="{2AD72614-DB52-4CF0-BB46-DFD6DE443F70}" type="pres">
      <dgm:prSet presAssocID="{4BDD6C93-6286-470D-851A-9D5DADCA565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Key"/>
        </a:ext>
      </dgm:extLst>
    </dgm:pt>
    <dgm:pt modelId="{7F55D3D0-71FE-469E-8A13-1D40D4140D28}" type="pres">
      <dgm:prSet presAssocID="{4BDD6C93-6286-470D-851A-9D5DADCA5656}" presName="spaceRect" presStyleCnt="0"/>
      <dgm:spPr/>
    </dgm:pt>
    <dgm:pt modelId="{B3D9DBB9-322D-4F20-A703-C020BE8A86AD}" type="pres">
      <dgm:prSet presAssocID="{4BDD6C93-6286-470D-851A-9D5DADCA5656}" presName="parTx" presStyleLbl="revTx" presStyleIdx="1" presStyleCnt="4">
        <dgm:presLayoutVars>
          <dgm:chMax val="0"/>
          <dgm:chPref val="0"/>
        </dgm:presLayoutVars>
      </dgm:prSet>
      <dgm:spPr/>
    </dgm:pt>
    <dgm:pt modelId="{1B620A8D-CF91-444F-8F2D-E4AB885FE5F2}" type="pres">
      <dgm:prSet presAssocID="{B9A5065E-1305-499E-9E0D-AF6851E15F99}"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2" presStyleCnt="4"/>
      <dgm:spPr/>
    </dgm:pt>
    <dgm:pt modelId="{705AA19A-22EB-45D0-96D7-91F87B566B2A}" type="pres">
      <dgm:prSet presAssocID="{107ABCFF-A520-43B6-BD4F-69533B83021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2" presStyleCnt="4">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3" presStyleCnt="4"/>
      <dgm:spPr/>
    </dgm:pt>
    <dgm:pt modelId="{DE204DF9-3925-4B5F-BA9A-13789E69D7B5}" type="pres">
      <dgm:prSet presAssocID="{D6EEA4C2-6D13-4A47-8CE8-AF12BC48D89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3" presStyleCnt="4">
        <dgm:presLayoutVars>
          <dgm:chMax val="0"/>
          <dgm:chPref val="0"/>
        </dgm:presLayoutVars>
      </dgm:prSet>
      <dgm:spPr/>
    </dgm:pt>
  </dgm:ptLst>
  <dgm:cxnLst>
    <dgm:cxn modelId="{DF9A8B0E-785C-4BE4-8CE4-8CF20762F778}" srcId="{B19DADCD-2F1D-4D2D-A765-98523547087E}" destId="{4BDD6C93-6286-470D-851A-9D5DADCA5656}" srcOrd="1" destOrd="0" parTransId="{596421A0-4A2A-4ECD-AF2A-49A6DDF19E06}" sibTransId="{B9A5065E-1305-499E-9E0D-AF6851E15F99}"/>
    <dgm:cxn modelId="{A3E40824-9B62-4AC7-ABAF-BF2A66FBC7D7}" srcId="{B19DADCD-2F1D-4D2D-A765-98523547087E}" destId="{107ABCFF-A520-43B6-BD4F-69533B830216}" srcOrd="2"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4DDE9626-A5AC-4149-8F22-52AF72E574D1}" type="presOf" srcId="{4BDD6C93-6286-470D-851A-9D5DADCA5656}" destId="{B3D9DBB9-322D-4F20-A703-C020BE8A86AD}"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3"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CAB7FF7B-E86A-4C3C-A946-E8CAF794E407}" type="presParOf" srcId="{C7B0E389-9313-4ECF-AC37-986F58FED944}" destId="{A3C0D183-F5AD-4C76-B3DA-0CCA91F14B6D}" srcOrd="2" destOrd="0" presId="urn:microsoft.com/office/officeart/2018/2/layout/IconVerticalSolidList"/>
    <dgm:cxn modelId="{73871E05-1353-437A-9888-2FE5D0FD4EAE}" type="presParOf" srcId="{A3C0D183-F5AD-4C76-B3DA-0CCA91F14B6D}" destId="{954B16A9-2CA8-4388-AB4A-B73FAD44CB53}" srcOrd="0" destOrd="0" presId="urn:microsoft.com/office/officeart/2018/2/layout/IconVerticalSolidList"/>
    <dgm:cxn modelId="{8C3D719A-D748-4F50-A90E-F1D25752D4AB}" type="presParOf" srcId="{A3C0D183-F5AD-4C76-B3DA-0CCA91F14B6D}" destId="{2AD72614-DB52-4CF0-BB46-DFD6DE443F70}" srcOrd="1" destOrd="0" presId="urn:microsoft.com/office/officeart/2018/2/layout/IconVerticalSolidList"/>
    <dgm:cxn modelId="{A7A96E06-263A-4B61-ACA3-534DC9809C27}" type="presParOf" srcId="{A3C0D183-F5AD-4C76-B3DA-0CCA91F14B6D}" destId="{7F55D3D0-71FE-469E-8A13-1D40D4140D28}" srcOrd="2" destOrd="0" presId="urn:microsoft.com/office/officeart/2018/2/layout/IconVerticalSolidList"/>
    <dgm:cxn modelId="{9939CD92-7D58-47AC-B2BE-898D1405C022}" type="presParOf" srcId="{A3C0D183-F5AD-4C76-B3DA-0CCA91F14B6D}" destId="{B3D9DBB9-322D-4F20-A703-C020BE8A86AD}" srcOrd="3" destOrd="0" presId="urn:microsoft.com/office/officeart/2018/2/layout/IconVerticalSolidList"/>
    <dgm:cxn modelId="{244AD94E-DC93-400E-93D8-87088198F050}" type="presParOf" srcId="{C7B0E389-9313-4ECF-AC37-986F58FED944}" destId="{1B620A8D-CF91-444F-8F2D-E4AB885FE5F2}" srcOrd="3" destOrd="0" presId="urn:microsoft.com/office/officeart/2018/2/layout/IconVerticalSolidList"/>
    <dgm:cxn modelId="{A40392A9-0900-4090-8EE9-D16142090D0B}" type="presParOf" srcId="{C7B0E389-9313-4ECF-AC37-986F58FED944}" destId="{1A17D67A-9BD8-4FB1-978C-E48049E37100}" srcOrd="4"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5" destOrd="0" presId="urn:microsoft.com/office/officeart/2018/2/layout/IconVerticalSolidList"/>
    <dgm:cxn modelId="{A048DB71-A4AD-4859-9715-049D27DE4B7F}" type="presParOf" srcId="{C7B0E389-9313-4ECF-AC37-986F58FED944}" destId="{959191EC-4F74-414F-9FD2-798FABF4BED6}" srcOrd="6"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5A6B1D-149B-41E4-8EDE-9266B7DD0B13}">
      <dsp:nvSpPr>
        <dsp:cNvPr id="0" name=""/>
        <dsp:cNvSpPr/>
      </dsp:nvSpPr>
      <dsp:spPr>
        <a:xfrm>
          <a:off x="0" y="470"/>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F37D2D-613F-484E-A030-BC5331490B55}">
      <dsp:nvSpPr>
        <dsp:cNvPr id="0" name=""/>
        <dsp:cNvSpPr/>
      </dsp:nvSpPr>
      <dsp:spPr>
        <a:xfrm>
          <a:off x="195868" y="146157"/>
          <a:ext cx="356124" cy="3561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8F6862-E885-4203-B602-6B0AD71CD4AF}">
      <dsp:nvSpPr>
        <dsp:cNvPr id="0" name=""/>
        <dsp:cNvSpPr/>
      </dsp:nvSpPr>
      <dsp:spPr>
        <a:xfrm>
          <a:off x="747862" y="470"/>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dirty="0"/>
            <a:t>Environmental Assessments and Resources</a:t>
          </a:r>
        </a:p>
      </dsp:txBody>
      <dsp:txXfrm>
        <a:off x="747862" y="470"/>
        <a:ext cx="5515777" cy="647499"/>
      </dsp:txXfrm>
    </dsp:sp>
    <dsp:sp modelId="{EB9867AC-92CB-4935-9D11-AADA4F3729CE}">
      <dsp:nvSpPr>
        <dsp:cNvPr id="0" name=""/>
        <dsp:cNvSpPr/>
      </dsp:nvSpPr>
      <dsp:spPr>
        <a:xfrm>
          <a:off x="0" y="809844"/>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629BD7-B473-4E49-9B39-A75B6847FBD6}">
      <dsp:nvSpPr>
        <dsp:cNvPr id="0" name=""/>
        <dsp:cNvSpPr/>
      </dsp:nvSpPr>
      <dsp:spPr>
        <a:xfrm>
          <a:off x="195868" y="955532"/>
          <a:ext cx="356124" cy="356124"/>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9DC137-89F3-4F84-B71C-6EF2E040DC58}">
      <dsp:nvSpPr>
        <dsp:cNvPr id="0" name=""/>
        <dsp:cNvSpPr/>
      </dsp:nvSpPr>
      <dsp:spPr>
        <a:xfrm>
          <a:off x="747862" y="809844"/>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dirty="0"/>
            <a:t>Exercise</a:t>
          </a:r>
          <a:r>
            <a:rPr lang="en-US" sz="1600" kern="1200" baseline="0" dirty="0"/>
            <a:t> 1 (Break Out)</a:t>
          </a:r>
          <a:endParaRPr lang="en-US" sz="1600" kern="1200" dirty="0"/>
        </a:p>
      </dsp:txBody>
      <dsp:txXfrm>
        <a:off x="747862" y="809844"/>
        <a:ext cx="5515777" cy="647499"/>
      </dsp:txXfrm>
    </dsp:sp>
    <dsp:sp modelId="{6AC25603-7E54-4660-8835-290AD68106A4}">
      <dsp:nvSpPr>
        <dsp:cNvPr id="0" name=""/>
        <dsp:cNvSpPr/>
      </dsp:nvSpPr>
      <dsp:spPr>
        <a:xfrm>
          <a:off x="0" y="1619219"/>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201317C-9662-464B-8364-1A82EF985708}">
      <dsp:nvSpPr>
        <dsp:cNvPr id="0" name=""/>
        <dsp:cNvSpPr/>
      </dsp:nvSpPr>
      <dsp:spPr>
        <a:xfrm>
          <a:off x="195868" y="1764906"/>
          <a:ext cx="356124" cy="3561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BD07065-B797-4BE9-AD2D-EC038E6B2BA1}">
      <dsp:nvSpPr>
        <dsp:cNvPr id="0" name=""/>
        <dsp:cNvSpPr/>
      </dsp:nvSpPr>
      <dsp:spPr>
        <a:xfrm>
          <a:off x="747862" y="1619219"/>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dirty="0"/>
            <a:t>Contributing Factors and Environmental Antecedents</a:t>
          </a:r>
        </a:p>
      </dsp:txBody>
      <dsp:txXfrm>
        <a:off x="747862" y="1619219"/>
        <a:ext cx="5515777" cy="647499"/>
      </dsp:txXfrm>
    </dsp:sp>
    <dsp:sp modelId="{0151DFFA-2C52-4C9F-A4CA-DF9F5A99138B}">
      <dsp:nvSpPr>
        <dsp:cNvPr id="0" name=""/>
        <dsp:cNvSpPr/>
      </dsp:nvSpPr>
      <dsp:spPr>
        <a:xfrm>
          <a:off x="0" y="2428594"/>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F78741-7058-48CD-A6F2-52724489A2B5}">
      <dsp:nvSpPr>
        <dsp:cNvPr id="0" name=""/>
        <dsp:cNvSpPr/>
      </dsp:nvSpPr>
      <dsp:spPr>
        <a:xfrm>
          <a:off x="195868" y="2574281"/>
          <a:ext cx="356124" cy="3561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ED2565-0351-4C5F-A191-06BDECFF626C}">
      <dsp:nvSpPr>
        <dsp:cNvPr id="0" name=""/>
        <dsp:cNvSpPr/>
      </dsp:nvSpPr>
      <dsp:spPr>
        <a:xfrm>
          <a:off x="747862" y="2428594"/>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dirty="0"/>
            <a:t>Exercise 2 (Break Out)</a:t>
          </a:r>
        </a:p>
      </dsp:txBody>
      <dsp:txXfrm>
        <a:off x="747862" y="2428594"/>
        <a:ext cx="5515777" cy="647499"/>
      </dsp:txXfrm>
    </dsp:sp>
    <dsp:sp modelId="{7DDF2690-2518-4251-9E83-83DF376C3964}">
      <dsp:nvSpPr>
        <dsp:cNvPr id="0" name=""/>
        <dsp:cNvSpPr/>
      </dsp:nvSpPr>
      <dsp:spPr>
        <a:xfrm>
          <a:off x="0" y="3237968"/>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6A2944-8AC3-4B09-8F5B-02A12C7C14C7}">
      <dsp:nvSpPr>
        <dsp:cNvPr id="0" name=""/>
        <dsp:cNvSpPr/>
      </dsp:nvSpPr>
      <dsp:spPr>
        <a:xfrm>
          <a:off x="195868" y="3383656"/>
          <a:ext cx="356124" cy="3561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D6A17E8-DC2C-423B-A129-BB4C79B3BA39}">
      <dsp:nvSpPr>
        <dsp:cNvPr id="0" name=""/>
        <dsp:cNvSpPr/>
      </dsp:nvSpPr>
      <dsp:spPr>
        <a:xfrm>
          <a:off x="747862" y="3237968"/>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dirty="0"/>
            <a:t>Control Measures</a:t>
          </a:r>
        </a:p>
      </dsp:txBody>
      <dsp:txXfrm>
        <a:off x="747862" y="3237968"/>
        <a:ext cx="5515777" cy="647499"/>
      </dsp:txXfrm>
    </dsp:sp>
    <dsp:sp modelId="{EBD55E61-0471-46E8-9950-A863F3BE2651}">
      <dsp:nvSpPr>
        <dsp:cNvPr id="0" name=""/>
        <dsp:cNvSpPr/>
      </dsp:nvSpPr>
      <dsp:spPr>
        <a:xfrm>
          <a:off x="0" y="4047343"/>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C138200-9C34-4D15-B06B-485B334D9215}">
      <dsp:nvSpPr>
        <dsp:cNvPr id="0" name=""/>
        <dsp:cNvSpPr/>
      </dsp:nvSpPr>
      <dsp:spPr>
        <a:xfrm>
          <a:off x="195868" y="4193030"/>
          <a:ext cx="356124" cy="3561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DACD71B-0178-4053-9835-8B3FB276B90D}">
      <dsp:nvSpPr>
        <dsp:cNvPr id="0" name=""/>
        <dsp:cNvSpPr/>
      </dsp:nvSpPr>
      <dsp:spPr>
        <a:xfrm>
          <a:off x="747862" y="4047343"/>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dirty="0"/>
            <a:t>Exercise 3 (Break Out)</a:t>
          </a:r>
        </a:p>
      </dsp:txBody>
      <dsp:txXfrm>
        <a:off x="747862" y="4047343"/>
        <a:ext cx="5515777" cy="647499"/>
      </dsp:txXfrm>
    </dsp:sp>
    <dsp:sp modelId="{87A02A55-D9FE-4D30-9FD9-EDCB3F9D742D}">
      <dsp:nvSpPr>
        <dsp:cNvPr id="0" name=""/>
        <dsp:cNvSpPr/>
      </dsp:nvSpPr>
      <dsp:spPr>
        <a:xfrm>
          <a:off x="0" y="4856717"/>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410790-4ACC-42E4-A392-A470E1F31FFF}">
      <dsp:nvSpPr>
        <dsp:cNvPr id="0" name=""/>
        <dsp:cNvSpPr/>
      </dsp:nvSpPr>
      <dsp:spPr>
        <a:xfrm>
          <a:off x="195868" y="5002405"/>
          <a:ext cx="356124" cy="35612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DE7F678-322A-4757-BA6C-6DD4D087598B}">
      <dsp:nvSpPr>
        <dsp:cNvPr id="0" name=""/>
        <dsp:cNvSpPr/>
      </dsp:nvSpPr>
      <dsp:spPr>
        <a:xfrm>
          <a:off x="747862" y="4856717"/>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711200">
            <a:lnSpc>
              <a:spcPct val="100000"/>
            </a:lnSpc>
            <a:spcBef>
              <a:spcPct val="0"/>
            </a:spcBef>
            <a:spcAft>
              <a:spcPct val="35000"/>
            </a:spcAft>
            <a:buNone/>
          </a:pPr>
          <a:r>
            <a:rPr lang="en-US" sz="1600" kern="1200" dirty="0"/>
            <a:t>Wrap-up</a:t>
          </a:r>
        </a:p>
      </dsp:txBody>
      <dsp:txXfrm>
        <a:off x="747862" y="4856717"/>
        <a:ext cx="5515777" cy="64749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5262"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i="1" u="none" kern="1200" dirty="0">
              <a:latin typeface="Calibri Light" panose="020F0302020204030204" pitchFamily="34" charset="0"/>
              <a:cs typeface="Calibri Light" panose="020F0302020204030204" pitchFamily="34" charset="0"/>
            </a:rPr>
            <a:t>Salmonella</a:t>
          </a:r>
          <a:r>
            <a:rPr lang="en-US" sz="2400" u="none" kern="1200" dirty="0">
              <a:latin typeface="Calibri Light" panose="020F0302020204030204" pitchFamily="34" charset="0"/>
              <a:cs typeface="Calibri Light" panose="020F0302020204030204" pitchFamily="34" charset="0"/>
            </a:rPr>
            <a:t> in the salad</a:t>
          </a:r>
          <a:endParaRPr lang="en-US" sz="2400" kern="1200" dirty="0">
            <a:latin typeface="Calibri Light" panose="020F0302020204030204" pitchFamily="34" charset="0"/>
            <a:cs typeface="Calibri Light" panose="020F0302020204030204" pitchFamily="34" charset="0"/>
          </a:endParaRPr>
        </a:p>
      </dsp:txBody>
      <dsp:txXfrm>
        <a:off x="90228" y="1390367"/>
        <a:ext cx="2361411" cy="1570603"/>
      </dsp:txXfrm>
    </dsp:sp>
    <dsp:sp modelId="{B9FBA007-EE76-4B41-B6E9-A1381636FD34}">
      <dsp:nvSpPr>
        <dsp:cNvPr id="0" name=""/>
        <dsp:cNvSpPr/>
      </dsp:nvSpPr>
      <dsp:spPr>
        <a:xfrm>
          <a:off x="266317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Calibri Light" panose="020F0302020204030204" pitchFamily="34" charset="0"/>
              <a:cs typeface="Calibri Light" panose="020F0302020204030204" pitchFamily="34" charset="0"/>
            </a:rPr>
            <a:t>Improper washing and sanitizing between tasks</a:t>
          </a:r>
        </a:p>
      </dsp:txBody>
      <dsp:txXfrm>
        <a:off x="2748139" y="1390367"/>
        <a:ext cx="2361411" cy="1570603"/>
      </dsp:txXfrm>
    </dsp:sp>
    <dsp:sp modelId="{086C3ECB-CD8C-4AEF-B02A-4252FFF56646}">
      <dsp:nvSpPr>
        <dsp:cNvPr id="0" name=""/>
        <dsp:cNvSpPr/>
      </dsp:nvSpPr>
      <dsp:spPr>
        <a:xfrm>
          <a:off x="532108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Calibri Light" panose="020F0302020204030204" pitchFamily="34" charset="0"/>
              <a:cs typeface="Calibri Light" panose="020F0302020204030204" pitchFamily="34" charset="0"/>
            </a:rPr>
            <a:t>High turnover for staff, no training for new hires</a:t>
          </a:r>
        </a:p>
      </dsp:txBody>
      <dsp:txXfrm>
        <a:off x="5406049" y="1390367"/>
        <a:ext cx="2361411" cy="1570603"/>
      </dsp:txXfrm>
    </dsp:sp>
    <dsp:sp modelId="{CEEAF1F7-B8E5-494E-8CD5-ABB4151571EE}">
      <dsp:nvSpPr>
        <dsp:cNvPr id="0" name=""/>
        <dsp:cNvSpPr/>
      </dsp:nvSpPr>
      <dsp:spPr>
        <a:xfrm>
          <a:off x="797899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Light" panose="020F0302020204030204" pitchFamily="34" charset="0"/>
              <a:cs typeface="Calibri Light" panose="020F0302020204030204" pitchFamily="34" charset="0"/>
            </a:rPr>
            <a:t>Training all staff, creating training protocols for moving forward</a:t>
          </a:r>
        </a:p>
      </dsp:txBody>
      <dsp:txXfrm>
        <a:off x="8063959" y="1390367"/>
        <a:ext cx="2361411" cy="157060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356234" y="0"/>
          <a:ext cx="4037330" cy="196545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2377"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Outbreak Cause</a:t>
          </a:r>
        </a:p>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“What”</a:t>
          </a:r>
        </a:p>
      </dsp:txBody>
      <dsp:txXfrm>
        <a:off x="40755" y="628015"/>
        <a:ext cx="1066628" cy="709427"/>
      </dsp:txXfrm>
    </dsp:sp>
    <dsp:sp modelId="{B9FBA007-EE76-4B41-B6E9-A1381636FD34}">
      <dsp:nvSpPr>
        <dsp:cNvPr id="0" name=""/>
        <dsp:cNvSpPr/>
      </dsp:nvSpPr>
      <dsp:spPr>
        <a:xfrm>
          <a:off x="1202930"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libri Light" panose="020F0302020204030204" pitchFamily="34" charset="0"/>
              <a:cs typeface="Calibri Light" panose="020F0302020204030204" pitchFamily="34" charset="0"/>
            </a:rPr>
            <a:t>Contributing Factors</a:t>
          </a:r>
        </a:p>
        <a:p>
          <a:pPr marL="0" lvl="0" indent="0" algn="ctr" defTabSz="533400">
            <a:lnSpc>
              <a:spcPct val="90000"/>
            </a:lnSpc>
            <a:spcBef>
              <a:spcPct val="0"/>
            </a:spcBef>
            <a:spcAft>
              <a:spcPct val="35000"/>
            </a:spcAft>
            <a:buNone/>
          </a:pPr>
          <a:r>
            <a:rPr lang="en-US" sz="1200" b="1" kern="1200" dirty="0">
              <a:latin typeface="Calibri Light" panose="020F0302020204030204" pitchFamily="34" charset="0"/>
              <a:cs typeface="Calibri Light" panose="020F0302020204030204" pitchFamily="34" charset="0"/>
            </a:rPr>
            <a:t>“How”</a:t>
          </a:r>
        </a:p>
      </dsp:txBody>
      <dsp:txXfrm>
        <a:off x="1241308" y="628015"/>
        <a:ext cx="1066628" cy="709427"/>
      </dsp:txXfrm>
    </dsp:sp>
    <dsp:sp modelId="{086C3ECB-CD8C-4AEF-B02A-4252FFF56646}">
      <dsp:nvSpPr>
        <dsp:cNvPr id="0" name=""/>
        <dsp:cNvSpPr/>
      </dsp:nvSpPr>
      <dsp:spPr>
        <a:xfrm>
          <a:off x="2403484"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libri Light" panose="020F0302020204030204" pitchFamily="34" charset="0"/>
              <a:cs typeface="Calibri Light" panose="020F0302020204030204" pitchFamily="34" charset="0"/>
            </a:rPr>
            <a:t>Environmental Antecedent</a:t>
          </a:r>
        </a:p>
        <a:p>
          <a:pPr marL="0" lvl="0" indent="0" algn="ctr" defTabSz="533400">
            <a:lnSpc>
              <a:spcPct val="90000"/>
            </a:lnSpc>
            <a:spcBef>
              <a:spcPct val="0"/>
            </a:spcBef>
            <a:spcAft>
              <a:spcPct val="35000"/>
            </a:spcAft>
            <a:buNone/>
          </a:pPr>
          <a:r>
            <a:rPr lang="en-US" sz="1200" b="1" kern="1200" dirty="0">
              <a:latin typeface="Calibri Light" panose="020F0302020204030204" pitchFamily="34" charset="0"/>
              <a:cs typeface="Calibri Light" panose="020F0302020204030204" pitchFamily="34" charset="0"/>
            </a:rPr>
            <a:t>“Why”</a:t>
          </a:r>
        </a:p>
      </dsp:txBody>
      <dsp:txXfrm>
        <a:off x="2441862" y="628015"/>
        <a:ext cx="1066628" cy="709427"/>
      </dsp:txXfrm>
    </dsp:sp>
    <dsp:sp modelId="{CEEAF1F7-B8E5-494E-8CD5-ABB4151571EE}">
      <dsp:nvSpPr>
        <dsp:cNvPr id="0" name=""/>
        <dsp:cNvSpPr/>
      </dsp:nvSpPr>
      <dsp:spPr>
        <a:xfrm>
          <a:off x="3604038"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Control Measures</a:t>
          </a:r>
        </a:p>
      </dsp:txBody>
      <dsp:txXfrm>
        <a:off x="3642416" y="628015"/>
        <a:ext cx="1066628" cy="70942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Outbreak Cause</a:t>
          </a:r>
        </a:p>
        <a:p>
          <a:pPr marL="0" lvl="0" indent="0" algn="ctr" defTabSz="311150">
            <a:lnSpc>
              <a:spcPct val="90000"/>
            </a:lnSpc>
            <a:spcBef>
              <a:spcPct val="0"/>
            </a:spcBef>
            <a:spcAft>
              <a:spcPct val="35000"/>
            </a:spcAft>
            <a:buNone/>
          </a:pPr>
          <a:r>
            <a:rPr lang="en-US" sz="700" kern="1200" dirty="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Contributing Factors</a:t>
          </a:r>
        </a:p>
        <a:p>
          <a:pPr marL="0" lvl="0" indent="0" algn="ctr" defTabSz="311150">
            <a:lnSpc>
              <a:spcPct val="90000"/>
            </a:lnSpc>
            <a:spcBef>
              <a:spcPct val="0"/>
            </a:spcBef>
            <a:spcAft>
              <a:spcPct val="35000"/>
            </a:spcAft>
            <a:buNone/>
          </a:pPr>
          <a:r>
            <a:rPr lang="en-US" sz="700" kern="1200" dirty="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Environmental Antecedent</a:t>
          </a:r>
        </a:p>
        <a:p>
          <a:pPr marL="0" lvl="0" indent="0" algn="ctr" defTabSz="311150">
            <a:lnSpc>
              <a:spcPct val="90000"/>
            </a:lnSpc>
            <a:spcBef>
              <a:spcPct val="0"/>
            </a:spcBef>
            <a:spcAft>
              <a:spcPct val="35000"/>
            </a:spcAft>
            <a:buNone/>
          </a:pPr>
          <a:r>
            <a:rPr lang="en-US" sz="700" kern="1200" dirty="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Control Measures</a:t>
          </a:r>
        </a:p>
      </dsp:txBody>
      <dsp:txXfrm>
        <a:off x="2181025" y="376046"/>
        <a:ext cx="638681" cy="42479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0"/>
          <a:ext cx="11303067" cy="976518"/>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295396" y="221643"/>
          <a:ext cx="537085" cy="5370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127878" y="1926"/>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endParaRPr lang="en-US" sz="2200" kern="1200"/>
        </a:p>
      </dsp:txBody>
      <dsp:txXfrm>
        <a:off x="1127878" y="1926"/>
        <a:ext cx="10175188" cy="976518"/>
      </dsp:txXfrm>
    </dsp:sp>
    <dsp:sp modelId="{954B16A9-2CA8-4388-AB4A-B73FAD44CB53}">
      <dsp:nvSpPr>
        <dsp:cNvPr id="0" name=""/>
        <dsp:cNvSpPr/>
      </dsp:nvSpPr>
      <dsp:spPr>
        <a:xfrm>
          <a:off x="0" y="1222574"/>
          <a:ext cx="11303067" cy="976518"/>
        </a:xfrm>
        <a:prstGeom prst="roundRect">
          <a:avLst>
            <a:gd name="adj" fmla="val 10000"/>
          </a:avLst>
        </a:prstGeom>
        <a:solidFill>
          <a:schemeClr val="accent5">
            <a:hueOff val="2003568"/>
            <a:satOff val="-8793"/>
            <a:lumOff val="2614"/>
            <a:alphaOff val="0"/>
          </a:schemeClr>
        </a:solidFill>
        <a:ln>
          <a:noFill/>
        </a:ln>
        <a:effectLst/>
      </dsp:spPr>
      <dsp:style>
        <a:lnRef idx="0">
          <a:scrgbClr r="0" g="0" b="0"/>
        </a:lnRef>
        <a:fillRef idx="1">
          <a:scrgbClr r="0" g="0" b="0"/>
        </a:fillRef>
        <a:effectRef idx="0">
          <a:scrgbClr r="0" g="0" b="0"/>
        </a:effectRef>
        <a:fontRef idx="minor"/>
      </dsp:style>
    </dsp:sp>
    <dsp:sp modelId="{2AD72614-DB52-4CF0-BB46-DFD6DE443F70}">
      <dsp:nvSpPr>
        <dsp:cNvPr id="0" name=""/>
        <dsp:cNvSpPr/>
      </dsp:nvSpPr>
      <dsp:spPr>
        <a:xfrm>
          <a:off x="295396" y="1442291"/>
          <a:ext cx="537085" cy="53708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D9DBB9-322D-4F20-A703-C020BE8A86AD}">
      <dsp:nvSpPr>
        <dsp:cNvPr id="0" name=""/>
        <dsp:cNvSpPr/>
      </dsp:nvSpPr>
      <dsp:spPr>
        <a:xfrm>
          <a:off x="1063876" y="0"/>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Review environmental findings on page 5</a:t>
          </a:r>
        </a:p>
      </dsp:txBody>
      <dsp:txXfrm>
        <a:off x="1063876" y="0"/>
        <a:ext cx="10175188" cy="976518"/>
      </dsp:txXfrm>
    </dsp:sp>
    <dsp:sp modelId="{EEA07AD6-CAD3-4F8F-ABD9-31B3E8568CCF}">
      <dsp:nvSpPr>
        <dsp:cNvPr id="0" name=""/>
        <dsp:cNvSpPr/>
      </dsp:nvSpPr>
      <dsp:spPr>
        <a:xfrm>
          <a:off x="0" y="2443222"/>
          <a:ext cx="11303067" cy="976518"/>
        </a:xfrm>
        <a:prstGeom prst="roundRect">
          <a:avLst>
            <a:gd name="adj" fmla="val 10000"/>
          </a:avLst>
        </a:prstGeom>
        <a:solidFill>
          <a:schemeClr val="accent5">
            <a:hueOff val="4007135"/>
            <a:satOff val="-17587"/>
            <a:lumOff val="5229"/>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295396" y="2662938"/>
          <a:ext cx="537085" cy="53708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127878" y="2443222"/>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Answer the questions on page 6 about follow-up questions and contributing factors and environmental antecedent categories</a:t>
          </a:r>
        </a:p>
      </dsp:txBody>
      <dsp:txXfrm>
        <a:off x="1127878" y="2443222"/>
        <a:ext cx="10175188" cy="976518"/>
      </dsp:txXfrm>
    </dsp:sp>
    <dsp:sp modelId="{376DFF53-2752-4843-9B5F-C2B0BE5E494F}">
      <dsp:nvSpPr>
        <dsp:cNvPr id="0" name=""/>
        <dsp:cNvSpPr/>
      </dsp:nvSpPr>
      <dsp:spPr>
        <a:xfrm>
          <a:off x="0" y="3665796"/>
          <a:ext cx="11303067" cy="976518"/>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295396" y="3883586"/>
          <a:ext cx="537085" cy="53708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127878" y="3663870"/>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Discuss for 10 minutes before we re-group</a:t>
          </a:r>
        </a:p>
      </dsp:txBody>
      <dsp:txXfrm>
        <a:off x="1127878" y="3663870"/>
        <a:ext cx="10175188" cy="97651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0"/>
          <a:ext cx="11303067" cy="1326051"/>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401130" y="298928"/>
          <a:ext cx="729328" cy="7293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531589" y="56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endParaRPr lang="en-US" sz="2500" kern="1200"/>
        </a:p>
      </dsp:txBody>
      <dsp:txXfrm>
        <a:off x="1531589" y="566"/>
        <a:ext cx="9771477" cy="1326051"/>
      </dsp:txXfrm>
    </dsp:sp>
    <dsp:sp modelId="{EEA07AD6-CAD3-4F8F-ABD9-31B3E8568CCF}">
      <dsp:nvSpPr>
        <dsp:cNvPr id="0" name=""/>
        <dsp:cNvSpPr/>
      </dsp:nvSpPr>
      <dsp:spPr>
        <a:xfrm>
          <a:off x="0" y="1658131"/>
          <a:ext cx="11303067" cy="1326051"/>
        </a:xfrm>
        <a:prstGeom prst="roundRect">
          <a:avLst>
            <a:gd name="adj" fmla="val 10000"/>
          </a:avLst>
        </a:prstGeom>
        <a:solidFill>
          <a:schemeClr val="accent5">
            <a:hueOff val="3005351"/>
            <a:satOff val="-13190"/>
            <a:lumOff val="3921"/>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401130" y="1956493"/>
          <a:ext cx="729328" cy="7293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434950" y="1624555"/>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dirty="0">
              <a:latin typeface="+mj-lt"/>
            </a:rPr>
            <a:t>Answer the questions on page 7 about contributing factors and environmental antecedents</a:t>
          </a:r>
        </a:p>
      </dsp:txBody>
      <dsp:txXfrm>
        <a:off x="1434950" y="1624555"/>
        <a:ext cx="9771477" cy="1326051"/>
      </dsp:txXfrm>
    </dsp:sp>
    <dsp:sp modelId="{376DFF53-2752-4843-9B5F-C2B0BE5E494F}">
      <dsp:nvSpPr>
        <dsp:cNvPr id="0" name=""/>
        <dsp:cNvSpPr/>
      </dsp:nvSpPr>
      <dsp:spPr>
        <a:xfrm>
          <a:off x="0" y="3316263"/>
          <a:ext cx="11303067" cy="1326051"/>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401130" y="3614058"/>
          <a:ext cx="729328" cy="72932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471495" y="331569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dirty="0">
              <a:latin typeface="+mj-lt"/>
            </a:rPr>
            <a:t>Discuss for 10 minutes before we re-group</a:t>
          </a:r>
        </a:p>
      </dsp:txBody>
      <dsp:txXfrm>
        <a:off x="1471495" y="3315696"/>
        <a:ext cx="9771477" cy="1326051"/>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5262"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i="1" u="none" kern="1200" dirty="0">
              <a:latin typeface="Calibri Light" panose="020F0302020204030204" pitchFamily="34" charset="0"/>
              <a:cs typeface="Calibri Light" panose="020F0302020204030204" pitchFamily="34" charset="0"/>
            </a:rPr>
            <a:t>Salmonella</a:t>
          </a:r>
          <a:r>
            <a:rPr lang="en-US" sz="2400" u="none" kern="1200" dirty="0">
              <a:latin typeface="Calibri Light" panose="020F0302020204030204" pitchFamily="34" charset="0"/>
              <a:cs typeface="Calibri Light" panose="020F0302020204030204" pitchFamily="34" charset="0"/>
            </a:rPr>
            <a:t> in the salad</a:t>
          </a:r>
          <a:endParaRPr lang="en-US" sz="2400" kern="1200" dirty="0">
            <a:latin typeface="Calibri Light" panose="020F0302020204030204" pitchFamily="34" charset="0"/>
            <a:cs typeface="Calibri Light" panose="020F0302020204030204" pitchFamily="34" charset="0"/>
          </a:endParaRPr>
        </a:p>
      </dsp:txBody>
      <dsp:txXfrm>
        <a:off x="90228" y="1390367"/>
        <a:ext cx="2361411" cy="1570603"/>
      </dsp:txXfrm>
    </dsp:sp>
    <dsp:sp modelId="{B9FBA007-EE76-4B41-B6E9-A1381636FD34}">
      <dsp:nvSpPr>
        <dsp:cNvPr id="0" name=""/>
        <dsp:cNvSpPr/>
      </dsp:nvSpPr>
      <dsp:spPr>
        <a:xfrm>
          <a:off x="266317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Light" panose="020F0302020204030204" pitchFamily="34" charset="0"/>
              <a:cs typeface="Calibri Light" panose="020F0302020204030204" pitchFamily="34" charset="0"/>
            </a:rPr>
            <a:t>Improper washing and sanitizing between tasks</a:t>
          </a:r>
        </a:p>
      </dsp:txBody>
      <dsp:txXfrm>
        <a:off x="2748139" y="1390367"/>
        <a:ext cx="2361411" cy="1570603"/>
      </dsp:txXfrm>
    </dsp:sp>
    <dsp:sp modelId="{086C3ECB-CD8C-4AEF-B02A-4252FFF56646}">
      <dsp:nvSpPr>
        <dsp:cNvPr id="0" name=""/>
        <dsp:cNvSpPr/>
      </dsp:nvSpPr>
      <dsp:spPr>
        <a:xfrm>
          <a:off x="532108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Light" panose="020F0302020204030204" pitchFamily="34" charset="0"/>
              <a:cs typeface="Calibri Light" panose="020F0302020204030204" pitchFamily="34" charset="0"/>
            </a:rPr>
            <a:t>High turnover for staff, no training for new hires</a:t>
          </a:r>
        </a:p>
      </dsp:txBody>
      <dsp:txXfrm>
        <a:off x="5406049" y="1390367"/>
        <a:ext cx="2361411" cy="1570603"/>
      </dsp:txXfrm>
    </dsp:sp>
    <dsp:sp modelId="{CEEAF1F7-B8E5-494E-8CD5-ABB4151571EE}">
      <dsp:nvSpPr>
        <dsp:cNvPr id="0" name=""/>
        <dsp:cNvSpPr/>
      </dsp:nvSpPr>
      <dsp:spPr>
        <a:xfrm>
          <a:off x="797899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dirty="0">
              <a:latin typeface="Calibri Light" panose="020F0302020204030204" pitchFamily="34" charset="0"/>
              <a:cs typeface="Calibri Light" panose="020F0302020204030204" pitchFamily="34" charset="0"/>
            </a:rPr>
            <a:t>Training all staff, creating training protocols for moving forward</a:t>
          </a:r>
        </a:p>
      </dsp:txBody>
      <dsp:txXfrm>
        <a:off x="8063959" y="1390367"/>
        <a:ext cx="2361411" cy="157060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356234" y="0"/>
          <a:ext cx="4037330" cy="196545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2377"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Outbreak Cause</a:t>
          </a:r>
        </a:p>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“What”</a:t>
          </a:r>
        </a:p>
      </dsp:txBody>
      <dsp:txXfrm>
        <a:off x="40755" y="628015"/>
        <a:ext cx="1066628" cy="709427"/>
      </dsp:txXfrm>
    </dsp:sp>
    <dsp:sp modelId="{B9FBA007-EE76-4B41-B6E9-A1381636FD34}">
      <dsp:nvSpPr>
        <dsp:cNvPr id="0" name=""/>
        <dsp:cNvSpPr/>
      </dsp:nvSpPr>
      <dsp:spPr>
        <a:xfrm>
          <a:off x="1202930"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Contributing Factors</a:t>
          </a:r>
        </a:p>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“How”</a:t>
          </a:r>
        </a:p>
      </dsp:txBody>
      <dsp:txXfrm>
        <a:off x="1241308" y="628015"/>
        <a:ext cx="1066628" cy="709427"/>
      </dsp:txXfrm>
    </dsp:sp>
    <dsp:sp modelId="{086C3ECB-CD8C-4AEF-B02A-4252FFF56646}">
      <dsp:nvSpPr>
        <dsp:cNvPr id="0" name=""/>
        <dsp:cNvSpPr/>
      </dsp:nvSpPr>
      <dsp:spPr>
        <a:xfrm>
          <a:off x="2403484"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Environmental Antecedent</a:t>
          </a:r>
        </a:p>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“Why”</a:t>
          </a:r>
        </a:p>
      </dsp:txBody>
      <dsp:txXfrm>
        <a:off x="2441862" y="628015"/>
        <a:ext cx="1066628" cy="709427"/>
      </dsp:txXfrm>
    </dsp:sp>
    <dsp:sp modelId="{CEEAF1F7-B8E5-494E-8CD5-ABB4151571EE}">
      <dsp:nvSpPr>
        <dsp:cNvPr id="0" name=""/>
        <dsp:cNvSpPr/>
      </dsp:nvSpPr>
      <dsp:spPr>
        <a:xfrm>
          <a:off x="3604038"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0" kern="1200" dirty="0">
              <a:latin typeface="Calibri Light" panose="020F0302020204030204" pitchFamily="34" charset="0"/>
              <a:cs typeface="Calibri Light" panose="020F0302020204030204" pitchFamily="34" charset="0"/>
            </a:rPr>
            <a:t>Control Measures</a:t>
          </a:r>
        </a:p>
      </dsp:txBody>
      <dsp:txXfrm>
        <a:off x="3642416" y="628015"/>
        <a:ext cx="1066628" cy="7094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803848" y="0"/>
          <a:ext cx="9406658" cy="473724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046" y="1421173"/>
          <a:ext cx="2591062"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latin typeface="Calibri Light" panose="020F0302020204030204" pitchFamily="34" charset="0"/>
              <a:cs typeface="Calibri Light" panose="020F0302020204030204" pitchFamily="34" charset="0"/>
            </a:rPr>
            <a:t>Outbreak Cause</a:t>
          </a:r>
        </a:p>
        <a:p>
          <a:pPr marL="0" lvl="0" indent="0" algn="ctr" defTabSz="1289050">
            <a:lnSpc>
              <a:spcPct val="90000"/>
            </a:lnSpc>
            <a:spcBef>
              <a:spcPct val="0"/>
            </a:spcBef>
            <a:spcAft>
              <a:spcPct val="35000"/>
            </a:spcAft>
            <a:buNone/>
          </a:pPr>
          <a:r>
            <a:rPr lang="en-US" sz="2900" b="1" kern="1200" dirty="0">
              <a:latin typeface="Calibri Light" panose="020F0302020204030204" pitchFamily="34" charset="0"/>
              <a:cs typeface="Calibri Light" panose="020F0302020204030204" pitchFamily="34" charset="0"/>
            </a:rPr>
            <a:t>“What”</a:t>
          </a:r>
        </a:p>
      </dsp:txBody>
      <dsp:txXfrm>
        <a:off x="93547" y="1513674"/>
        <a:ext cx="2406060" cy="1709895"/>
      </dsp:txXfrm>
    </dsp:sp>
    <dsp:sp modelId="{B9FBA007-EE76-4B41-B6E9-A1381636FD34}">
      <dsp:nvSpPr>
        <dsp:cNvPr id="0" name=""/>
        <dsp:cNvSpPr/>
      </dsp:nvSpPr>
      <dsp:spPr>
        <a:xfrm>
          <a:off x="2825547" y="1421173"/>
          <a:ext cx="2591062"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latin typeface="Calibri Light" panose="020F0302020204030204" pitchFamily="34" charset="0"/>
              <a:cs typeface="Calibri Light" panose="020F0302020204030204" pitchFamily="34" charset="0"/>
            </a:rPr>
            <a:t>Contributing Factors</a:t>
          </a:r>
        </a:p>
        <a:p>
          <a:pPr marL="0" lvl="0" indent="0" algn="ctr" defTabSz="1289050">
            <a:lnSpc>
              <a:spcPct val="90000"/>
            </a:lnSpc>
            <a:spcBef>
              <a:spcPct val="0"/>
            </a:spcBef>
            <a:spcAft>
              <a:spcPct val="35000"/>
            </a:spcAft>
            <a:buNone/>
          </a:pPr>
          <a:r>
            <a:rPr lang="en-US" sz="2900" b="1" kern="1200" dirty="0">
              <a:latin typeface="Calibri Light" panose="020F0302020204030204" pitchFamily="34" charset="0"/>
              <a:cs typeface="Calibri Light" panose="020F0302020204030204" pitchFamily="34" charset="0"/>
            </a:rPr>
            <a:t>“How”</a:t>
          </a:r>
        </a:p>
      </dsp:txBody>
      <dsp:txXfrm>
        <a:off x="2918048" y="1513674"/>
        <a:ext cx="2406060" cy="1709895"/>
      </dsp:txXfrm>
    </dsp:sp>
    <dsp:sp modelId="{086C3ECB-CD8C-4AEF-B02A-4252FFF56646}">
      <dsp:nvSpPr>
        <dsp:cNvPr id="0" name=""/>
        <dsp:cNvSpPr/>
      </dsp:nvSpPr>
      <dsp:spPr>
        <a:xfrm>
          <a:off x="5650047" y="1421173"/>
          <a:ext cx="2591062"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latin typeface="Calibri Light" panose="020F0302020204030204" pitchFamily="34" charset="0"/>
              <a:cs typeface="Calibri Light" panose="020F0302020204030204" pitchFamily="34" charset="0"/>
            </a:rPr>
            <a:t>Environmental Antecedent</a:t>
          </a:r>
        </a:p>
        <a:p>
          <a:pPr marL="0" lvl="0" indent="0" algn="ctr" defTabSz="1289050">
            <a:lnSpc>
              <a:spcPct val="90000"/>
            </a:lnSpc>
            <a:spcBef>
              <a:spcPct val="0"/>
            </a:spcBef>
            <a:spcAft>
              <a:spcPct val="35000"/>
            </a:spcAft>
            <a:buNone/>
          </a:pPr>
          <a:r>
            <a:rPr lang="en-US" sz="2900" b="1" kern="1200" dirty="0">
              <a:latin typeface="Calibri Light" panose="020F0302020204030204" pitchFamily="34" charset="0"/>
              <a:cs typeface="Calibri Light" panose="020F0302020204030204" pitchFamily="34" charset="0"/>
            </a:rPr>
            <a:t>“Why”</a:t>
          </a:r>
        </a:p>
      </dsp:txBody>
      <dsp:txXfrm>
        <a:off x="5742548" y="1513674"/>
        <a:ext cx="2406060" cy="1709895"/>
      </dsp:txXfrm>
    </dsp:sp>
    <dsp:sp modelId="{CEEAF1F7-B8E5-494E-8CD5-ABB4151571EE}">
      <dsp:nvSpPr>
        <dsp:cNvPr id="0" name=""/>
        <dsp:cNvSpPr/>
      </dsp:nvSpPr>
      <dsp:spPr>
        <a:xfrm>
          <a:off x="8474547" y="1421173"/>
          <a:ext cx="2591062"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latin typeface="Calibri Light" panose="020F0302020204030204" pitchFamily="34" charset="0"/>
              <a:cs typeface="Calibri Light" panose="020F0302020204030204" pitchFamily="34" charset="0"/>
            </a:rPr>
            <a:t>Control Measures</a:t>
          </a:r>
        </a:p>
        <a:p>
          <a:pPr marL="0" lvl="0" indent="0" algn="ctr" defTabSz="1289050">
            <a:lnSpc>
              <a:spcPct val="90000"/>
            </a:lnSpc>
            <a:spcBef>
              <a:spcPct val="0"/>
            </a:spcBef>
            <a:spcAft>
              <a:spcPct val="35000"/>
            </a:spcAft>
            <a:buNone/>
          </a:pPr>
          <a:r>
            <a:rPr lang="en-US" sz="2900" b="1" kern="1200" dirty="0">
              <a:latin typeface="Calibri Light" panose="020F0302020204030204" pitchFamily="34" charset="0"/>
              <a:cs typeface="Calibri Light" panose="020F0302020204030204" pitchFamily="34" charset="0"/>
            </a:rPr>
            <a:t>Prevention</a:t>
          </a:r>
        </a:p>
      </dsp:txBody>
      <dsp:txXfrm>
        <a:off x="8567048" y="1513674"/>
        <a:ext cx="2406060" cy="1709895"/>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Outbreak Cause</a:t>
          </a:r>
        </a:p>
        <a:p>
          <a:pPr marL="0" lvl="0" indent="0" algn="ctr" defTabSz="311150">
            <a:lnSpc>
              <a:spcPct val="90000"/>
            </a:lnSpc>
            <a:spcBef>
              <a:spcPct val="0"/>
            </a:spcBef>
            <a:spcAft>
              <a:spcPct val="35000"/>
            </a:spcAft>
            <a:buNone/>
          </a:pPr>
          <a:r>
            <a:rPr lang="en-US" sz="700" kern="1200" dirty="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Contributing Factors</a:t>
          </a:r>
        </a:p>
        <a:p>
          <a:pPr marL="0" lvl="0" indent="0" algn="ctr" defTabSz="311150">
            <a:lnSpc>
              <a:spcPct val="90000"/>
            </a:lnSpc>
            <a:spcBef>
              <a:spcPct val="0"/>
            </a:spcBef>
            <a:spcAft>
              <a:spcPct val="35000"/>
            </a:spcAft>
            <a:buNone/>
          </a:pPr>
          <a:r>
            <a:rPr lang="en-US" sz="700" kern="1200" dirty="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Environmental Antecedent</a:t>
          </a:r>
        </a:p>
        <a:p>
          <a:pPr marL="0" lvl="0" indent="0" algn="ctr" defTabSz="311150">
            <a:lnSpc>
              <a:spcPct val="90000"/>
            </a:lnSpc>
            <a:spcBef>
              <a:spcPct val="0"/>
            </a:spcBef>
            <a:spcAft>
              <a:spcPct val="35000"/>
            </a:spcAft>
            <a:buNone/>
          </a:pPr>
          <a:r>
            <a:rPr lang="en-US" sz="700" kern="1200" dirty="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Control Measures</a:t>
          </a:r>
        </a:p>
      </dsp:txBody>
      <dsp:txXfrm>
        <a:off x="2181025" y="376046"/>
        <a:ext cx="638681" cy="424795"/>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0"/>
          <a:ext cx="11303067" cy="1326051"/>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401130" y="298928"/>
          <a:ext cx="729328" cy="7293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531589" y="56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endParaRPr lang="en-US" sz="2500" kern="1200"/>
        </a:p>
      </dsp:txBody>
      <dsp:txXfrm>
        <a:off x="1531589" y="566"/>
        <a:ext cx="9771477" cy="1326051"/>
      </dsp:txXfrm>
    </dsp:sp>
    <dsp:sp modelId="{EEA07AD6-CAD3-4F8F-ABD9-31B3E8568CCF}">
      <dsp:nvSpPr>
        <dsp:cNvPr id="0" name=""/>
        <dsp:cNvSpPr/>
      </dsp:nvSpPr>
      <dsp:spPr>
        <a:xfrm>
          <a:off x="0" y="1658131"/>
          <a:ext cx="11303067" cy="1326051"/>
        </a:xfrm>
        <a:prstGeom prst="roundRect">
          <a:avLst>
            <a:gd name="adj" fmla="val 10000"/>
          </a:avLst>
        </a:prstGeom>
        <a:solidFill>
          <a:schemeClr val="accent5">
            <a:hueOff val="3005351"/>
            <a:satOff val="-13190"/>
            <a:lumOff val="3921"/>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401130" y="1956493"/>
          <a:ext cx="729328" cy="7293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531589" y="1658131"/>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dirty="0">
              <a:latin typeface="+mj-lt"/>
            </a:rPr>
            <a:t>Answer the questions on page 9</a:t>
          </a:r>
        </a:p>
      </dsp:txBody>
      <dsp:txXfrm>
        <a:off x="1531589" y="1658131"/>
        <a:ext cx="9771477" cy="1326051"/>
      </dsp:txXfrm>
    </dsp:sp>
    <dsp:sp modelId="{376DFF53-2752-4843-9B5F-C2B0BE5E494F}">
      <dsp:nvSpPr>
        <dsp:cNvPr id="0" name=""/>
        <dsp:cNvSpPr/>
      </dsp:nvSpPr>
      <dsp:spPr>
        <a:xfrm>
          <a:off x="0" y="3316263"/>
          <a:ext cx="11303067" cy="1326051"/>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401130" y="3614058"/>
          <a:ext cx="729328" cy="72932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531589" y="331569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a:latin typeface="+mj-lt"/>
            </a:rPr>
            <a:t>Discuss for 5 minutes before we re-group</a:t>
          </a:r>
        </a:p>
      </dsp:txBody>
      <dsp:txXfrm>
        <a:off x="1531589" y="3315696"/>
        <a:ext cx="9771477" cy="1326051"/>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A3977D-F9EA-4610-9639-A6537B8C402E}">
      <dsp:nvSpPr>
        <dsp:cNvPr id="0" name=""/>
        <dsp:cNvSpPr/>
      </dsp:nvSpPr>
      <dsp:spPr>
        <a:xfrm>
          <a:off x="-5154403" y="-789553"/>
          <a:ext cx="6138136" cy="6138136"/>
        </a:xfrm>
        <a:prstGeom prst="blockArc">
          <a:avLst>
            <a:gd name="adj1" fmla="val 18900000"/>
            <a:gd name="adj2" fmla="val 2700000"/>
            <a:gd name="adj3" fmla="val 352"/>
          </a:avLst>
        </a:prstGeom>
        <a:noFill/>
        <a:ln w="6350" cap="flat" cmpd="sng" algn="ctr">
          <a:solidFill>
            <a:schemeClr val="accent2">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AB8DEA83-62F9-47F1-BB9D-B18F9AD4B5CA}">
      <dsp:nvSpPr>
        <dsp:cNvPr id="0" name=""/>
        <dsp:cNvSpPr/>
      </dsp:nvSpPr>
      <dsp:spPr>
        <a:xfrm>
          <a:off x="430282" y="284848"/>
          <a:ext cx="6636206" cy="570061"/>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Provides structure for your investigations</a:t>
          </a:r>
          <a:endParaRPr lang="en-US" sz="1700" b="1" kern="1200" dirty="0"/>
        </a:p>
      </dsp:txBody>
      <dsp:txXfrm>
        <a:off x="430282" y="284848"/>
        <a:ext cx="6636206" cy="570061"/>
      </dsp:txXfrm>
    </dsp:sp>
    <dsp:sp modelId="{47C24508-C70E-41A4-AF3F-657EFF55FE39}">
      <dsp:nvSpPr>
        <dsp:cNvPr id="0" name=""/>
        <dsp:cNvSpPr/>
      </dsp:nvSpPr>
      <dsp:spPr>
        <a:xfrm>
          <a:off x="73993" y="213590"/>
          <a:ext cx="712576" cy="712576"/>
        </a:xfrm>
        <a:prstGeom prst="ellipse">
          <a:avLst/>
        </a:prstGeom>
        <a:solidFill>
          <a:schemeClr val="lt1">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38A2B59B-B870-43D4-A591-EBB80CBD4C94}">
      <dsp:nvSpPr>
        <dsp:cNvPr id="0" name=""/>
        <dsp:cNvSpPr/>
      </dsp:nvSpPr>
      <dsp:spPr>
        <a:xfrm>
          <a:off x="838771" y="1139666"/>
          <a:ext cx="6227717" cy="570061"/>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Helps identify root causes of outbreaks</a:t>
          </a:r>
        </a:p>
      </dsp:txBody>
      <dsp:txXfrm>
        <a:off x="838771" y="1139666"/>
        <a:ext cx="6227717" cy="570061"/>
      </dsp:txXfrm>
    </dsp:sp>
    <dsp:sp modelId="{89E41106-3A79-4A09-B5C6-342E490DE434}">
      <dsp:nvSpPr>
        <dsp:cNvPr id="0" name=""/>
        <dsp:cNvSpPr/>
      </dsp:nvSpPr>
      <dsp:spPr>
        <a:xfrm>
          <a:off x="482482" y="1068408"/>
          <a:ext cx="712576" cy="712576"/>
        </a:xfrm>
        <a:prstGeom prst="ellipse">
          <a:avLst/>
        </a:prstGeom>
        <a:solidFill>
          <a:schemeClr val="lt1">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9A21F28E-6A37-4DC8-A1E2-3138459E95B5}">
      <dsp:nvSpPr>
        <dsp:cNvPr id="0" name=""/>
        <dsp:cNvSpPr/>
      </dsp:nvSpPr>
      <dsp:spPr>
        <a:xfrm>
          <a:off x="964144" y="1994484"/>
          <a:ext cx="6102344" cy="570061"/>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Informs follow-up action to reduce or prevent future outbreaks</a:t>
          </a:r>
        </a:p>
      </dsp:txBody>
      <dsp:txXfrm>
        <a:off x="964144" y="1994484"/>
        <a:ext cx="6102344" cy="570061"/>
      </dsp:txXfrm>
    </dsp:sp>
    <dsp:sp modelId="{9E5BE1C0-1C19-4223-B4D5-930A05B7E9E9}">
      <dsp:nvSpPr>
        <dsp:cNvPr id="0" name=""/>
        <dsp:cNvSpPr/>
      </dsp:nvSpPr>
      <dsp:spPr>
        <a:xfrm>
          <a:off x="607856" y="1923226"/>
          <a:ext cx="712576" cy="712576"/>
        </a:xfrm>
        <a:prstGeom prst="ellipse">
          <a:avLst/>
        </a:prstGeom>
        <a:solidFill>
          <a:schemeClr val="lt1">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9136EA54-AAE7-4CB1-ABC7-29C77E08B42C}">
      <dsp:nvSpPr>
        <dsp:cNvPr id="0" name=""/>
        <dsp:cNvSpPr/>
      </dsp:nvSpPr>
      <dsp:spPr>
        <a:xfrm>
          <a:off x="838771" y="2849302"/>
          <a:ext cx="6227717" cy="570061"/>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NEARS provides a summary of your outbreak data to help identify trends in your jurisdiction</a:t>
          </a:r>
          <a:endParaRPr lang="en-US" sz="1700" b="1" kern="1200" dirty="0"/>
        </a:p>
      </dsp:txBody>
      <dsp:txXfrm>
        <a:off x="838771" y="2849302"/>
        <a:ext cx="6227717" cy="570061"/>
      </dsp:txXfrm>
    </dsp:sp>
    <dsp:sp modelId="{F81E4D98-74FC-4316-B938-13348D0627D4}">
      <dsp:nvSpPr>
        <dsp:cNvPr id="0" name=""/>
        <dsp:cNvSpPr/>
      </dsp:nvSpPr>
      <dsp:spPr>
        <a:xfrm>
          <a:off x="482482" y="2778044"/>
          <a:ext cx="712576" cy="712576"/>
        </a:xfrm>
        <a:prstGeom prst="ellipse">
          <a:avLst/>
        </a:prstGeom>
        <a:solidFill>
          <a:schemeClr val="lt1">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B0098296-59AA-4792-8EF0-F5ED07EE8402}">
      <dsp:nvSpPr>
        <dsp:cNvPr id="0" name=""/>
        <dsp:cNvSpPr/>
      </dsp:nvSpPr>
      <dsp:spPr>
        <a:xfrm>
          <a:off x="430282" y="3704120"/>
          <a:ext cx="6636206" cy="570061"/>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Meets the Food and Drug Administration’s Retail Food Program Standards</a:t>
          </a:r>
        </a:p>
      </dsp:txBody>
      <dsp:txXfrm>
        <a:off x="430282" y="3704120"/>
        <a:ext cx="6636206" cy="570061"/>
      </dsp:txXfrm>
    </dsp:sp>
    <dsp:sp modelId="{3C4957CE-06B5-4203-AACF-8920812A2F19}">
      <dsp:nvSpPr>
        <dsp:cNvPr id="0" name=""/>
        <dsp:cNvSpPr/>
      </dsp:nvSpPr>
      <dsp:spPr>
        <a:xfrm>
          <a:off x="73993" y="3632863"/>
          <a:ext cx="712576" cy="712576"/>
        </a:xfrm>
        <a:prstGeom prst="ellipse">
          <a:avLst/>
        </a:prstGeom>
        <a:solidFill>
          <a:schemeClr val="lt1">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5262" y="1318855"/>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i="1" u="none" kern="1200" dirty="0">
              <a:latin typeface="Calibri Light" panose="020F0302020204030204" pitchFamily="34" charset="0"/>
              <a:cs typeface="Calibri Light" panose="020F0302020204030204" pitchFamily="34" charset="0"/>
            </a:rPr>
            <a:t>Salmonella</a:t>
          </a:r>
          <a:r>
            <a:rPr lang="en-US" sz="2400" b="0" u="none" kern="1200" dirty="0">
              <a:latin typeface="Calibri Light" panose="020F0302020204030204" pitchFamily="34" charset="0"/>
              <a:cs typeface="Calibri Light" panose="020F0302020204030204" pitchFamily="34" charset="0"/>
            </a:rPr>
            <a:t> in the salad</a:t>
          </a:r>
          <a:endParaRPr lang="en-US" sz="2400" b="0" kern="1200" dirty="0">
            <a:latin typeface="Calibri Light" panose="020F0302020204030204" pitchFamily="34" charset="0"/>
            <a:cs typeface="Calibri Light" panose="020F0302020204030204" pitchFamily="34" charset="0"/>
          </a:endParaRPr>
        </a:p>
      </dsp:txBody>
      <dsp:txXfrm>
        <a:off x="90228" y="1403821"/>
        <a:ext cx="2361411" cy="1570603"/>
      </dsp:txXfrm>
    </dsp:sp>
    <dsp:sp modelId="{B9FBA007-EE76-4B41-B6E9-A1381636FD34}">
      <dsp:nvSpPr>
        <dsp:cNvPr id="0" name=""/>
        <dsp:cNvSpPr/>
      </dsp:nvSpPr>
      <dsp:spPr>
        <a:xfrm>
          <a:off x="266317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Light" panose="020F0302020204030204" pitchFamily="34" charset="0"/>
              <a:cs typeface="Calibri Light" panose="020F0302020204030204" pitchFamily="34" charset="0"/>
            </a:rPr>
            <a:t>Improper washing and sanitizing between tasks</a:t>
          </a:r>
        </a:p>
      </dsp:txBody>
      <dsp:txXfrm>
        <a:off x="2748139" y="1390367"/>
        <a:ext cx="2361411" cy="1570603"/>
      </dsp:txXfrm>
    </dsp:sp>
    <dsp:sp modelId="{086C3ECB-CD8C-4AEF-B02A-4252FFF56646}">
      <dsp:nvSpPr>
        <dsp:cNvPr id="0" name=""/>
        <dsp:cNvSpPr/>
      </dsp:nvSpPr>
      <dsp:spPr>
        <a:xfrm>
          <a:off x="532108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Light" panose="020F0302020204030204" pitchFamily="34" charset="0"/>
              <a:cs typeface="Calibri Light" panose="020F0302020204030204" pitchFamily="34" charset="0"/>
            </a:rPr>
            <a:t>High turnover for staff, no training for new hires</a:t>
          </a:r>
        </a:p>
      </dsp:txBody>
      <dsp:txXfrm>
        <a:off x="5406049" y="1390367"/>
        <a:ext cx="2361411" cy="1570603"/>
      </dsp:txXfrm>
    </dsp:sp>
    <dsp:sp modelId="{CEEAF1F7-B8E5-494E-8CD5-ABB4151571EE}">
      <dsp:nvSpPr>
        <dsp:cNvPr id="0" name=""/>
        <dsp:cNvSpPr/>
      </dsp:nvSpPr>
      <dsp:spPr>
        <a:xfrm>
          <a:off x="797899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Light" panose="020F0302020204030204" pitchFamily="34" charset="0"/>
              <a:cs typeface="Calibri Light" panose="020F0302020204030204" pitchFamily="34" charset="0"/>
            </a:rPr>
            <a:t>Training all staff, creating training protocols for moving forward</a:t>
          </a:r>
        </a:p>
      </dsp:txBody>
      <dsp:txXfrm>
        <a:off x="8063959" y="1390367"/>
        <a:ext cx="2361411" cy="15706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356234" y="0"/>
          <a:ext cx="4037330" cy="196545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2377"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0" kern="1200" dirty="0">
              <a:latin typeface="Calibri Light" panose="020F0302020204030204" pitchFamily="34" charset="0"/>
              <a:cs typeface="Calibri Light" panose="020F0302020204030204" pitchFamily="34" charset="0"/>
            </a:rPr>
            <a:t>Outbreak Cause</a:t>
          </a:r>
        </a:p>
        <a:p>
          <a:pPr marL="0" lvl="0" indent="0" algn="ctr" defTabSz="533400">
            <a:lnSpc>
              <a:spcPct val="90000"/>
            </a:lnSpc>
            <a:spcBef>
              <a:spcPct val="0"/>
            </a:spcBef>
            <a:spcAft>
              <a:spcPct val="35000"/>
            </a:spcAft>
            <a:buNone/>
          </a:pPr>
          <a:r>
            <a:rPr lang="en-US" sz="1200" b="0" kern="1200" dirty="0">
              <a:latin typeface="Calibri Light" panose="020F0302020204030204" pitchFamily="34" charset="0"/>
              <a:cs typeface="Calibri Light" panose="020F0302020204030204" pitchFamily="34" charset="0"/>
            </a:rPr>
            <a:t>“What”</a:t>
          </a:r>
        </a:p>
      </dsp:txBody>
      <dsp:txXfrm>
        <a:off x="40755" y="628015"/>
        <a:ext cx="1066628" cy="709427"/>
      </dsp:txXfrm>
    </dsp:sp>
    <dsp:sp modelId="{B9FBA007-EE76-4B41-B6E9-A1381636FD34}">
      <dsp:nvSpPr>
        <dsp:cNvPr id="0" name=""/>
        <dsp:cNvSpPr/>
      </dsp:nvSpPr>
      <dsp:spPr>
        <a:xfrm>
          <a:off x="1202930"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Contributing Factors</a:t>
          </a:r>
        </a:p>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“How”</a:t>
          </a:r>
        </a:p>
      </dsp:txBody>
      <dsp:txXfrm>
        <a:off x="1241308" y="628015"/>
        <a:ext cx="1066628" cy="709427"/>
      </dsp:txXfrm>
    </dsp:sp>
    <dsp:sp modelId="{086C3ECB-CD8C-4AEF-B02A-4252FFF56646}">
      <dsp:nvSpPr>
        <dsp:cNvPr id="0" name=""/>
        <dsp:cNvSpPr/>
      </dsp:nvSpPr>
      <dsp:spPr>
        <a:xfrm>
          <a:off x="2403484"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Environmental Antecedent</a:t>
          </a:r>
        </a:p>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“Why”</a:t>
          </a:r>
        </a:p>
      </dsp:txBody>
      <dsp:txXfrm>
        <a:off x="2441862" y="628015"/>
        <a:ext cx="1066628" cy="709427"/>
      </dsp:txXfrm>
    </dsp:sp>
    <dsp:sp modelId="{CEEAF1F7-B8E5-494E-8CD5-ABB4151571EE}">
      <dsp:nvSpPr>
        <dsp:cNvPr id="0" name=""/>
        <dsp:cNvSpPr/>
      </dsp:nvSpPr>
      <dsp:spPr>
        <a:xfrm>
          <a:off x="3604038"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Light" panose="020F0302020204030204" pitchFamily="34" charset="0"/>
              <a:cs typeface="Calibri Light" panose="020F0302020204030204" pitchFamily="34" charset="0"/>
            </a:rPr>
            <a:t>Control Measures</a:t>
          </a:r>
        </a:p>
      </dsp:txBody>
      <dsp:txXfrm>
        <a:off x="3642416" y="628015"/>
        <a:ext cx="1066628" cy="7094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Outbreak Cause</a:t>
          </a:r>
        </a:p>
        <a:p>
          <a:pPr marL="0" lvl="0" indent="0" algn="ctr" defTabSz="311150">
            <a:lnSpc>
              <a:spcPct val="90000"/>
            </a:lnSpc>
            <a:spcBef>
              <a:spcPct val="0"/>
            </a:spcBef>
            <a:spcAft>
              <a:spcPct val="35000"/>
            </a:spcAft>
            <a:buNone/>
          </a:pPr>
          <a:r>
            <a:rPr lang="en-US" sz="700" kern="1200" dirty="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Contributing Factors</a:t>
          </a:r>
        </a:p>
        <a:p>
          <a:pPr marL="0" lvl="0" indent="0" algn="ctr" defTabSz="311150">
            <a:lnSpc>
              <a:spcPct val="90000"/>
            </a:lnSpc>
            <a:spcBef>
              <a:spcPct val="0"/>
            </a:spcBef>
            <a:spcAft>
              <a:spcPct val="35000"/>
            </a:spcAft>
            <a:buNone/>
          </a:pPr>
          <a:r>
            <a:rPr lang="en-US" sz="700" kern="1200" dirty="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Environmental Antecedent</a:t>
          </a:r>
        </a:p>
        <a:p>
          <a:pPr marL="0" lvl="0" indent="0" algn="ctr" defTabSz="311150">
            <a:lnSpc>
              <a:spcPct val="90000"/>
            </a:lnSpc>
            <a:spcBef>
              <a:spcPct val="0"/>
            </a:spcBef>
            <a:spcAft>
              <a:spcPct val="35000"/>
            </a:spcAft>
            <a:buNone/>
          </a:pPr>
          <a:r>
            <a:rPr lang="en-US" sz="700" kern="1200" dirty="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Control Measures</a:t>
          </a:r>
        </a:p>
      </dsp:txBody>
      <dsp:txXfrm>
        <a:off x="2181025" y="376046"/>
        <a:ext cx="638681" cy="42479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31520"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54500"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F669BD-E72B-4F80-916E-FDB69E4E2EA7}">
      <dsp:nvSpPr>
        <dsp:cNvPr id="0" name=""/>
        <dsp:cNvSpPr/>
      </dsp:nvSpPr>
      <dsp:spPr>
        <a:xfrm>
          <a:off x="0" y="3970"/>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F32C498-3F27-4A56-B7F7-A24203FA70CE}">
      <dsp:nvSpPr>
        <dsp:cNvPr id="0" name=""/>
        <dsp:cNvSpPr/>
      </dsp:nvSpPr>
      <dsp:spPr>
        <a:xfrm>
          <a:off x="255861" y="194281"/>
          <a:ext cx="465202" cy="46520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D9D589F-489A-4EB1-96BF-E93C80257F62}">
      <dsp:nvSpPr>
        <dsp:cNvPr id="0" name=""/>
        <dsp:cNvSpPr/>
      </dsp:nvSpPr>
      <dsp:spPr>
        <a:xfrm>
          <a:off x="976924" y="3970"/>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a:latin typeface="+mj-lt"/>
            </a:rPr>
            <a:t>Circumstances at time of exposure</a:t>
          </a:r>
        </a:p>
      </dsp:txBody>
      <dsp:txXfrm>
        <a:off x="976924" y="3970"/>
        <a:ext cx="5693795" cy="845822"/>
      </dsp:txXfrm>
    </dsp:sp>
    <dsp:sp modelId="{9100CAD3-A48C-41EC-918F-A470D6960162}">
      <dsp:nvSpPr>
        <dsp:cNvPr id="0" name=""/>
        <dsp:cNvSpPr/>
      </dsp:nvSpPr>
      <dsp:spPr>
        <a:xfrm>
          <a:off x="0" y="1061249"/>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A9CF9D-0D13-49F5-B4B7-D73F5907C764}">
      <dsp:nvSpPr>
        <dsp:cNvPr id="0" name=""/>
        <dsp:cNvSpPr/>
      </dsp:nvSpPr>
      <dsp:spPr>
        <a:xfrm>
          <a:off x="255861" y="1251559"/>
          <a:ext cx="465202" cy="46520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7815783-9E6A-44D5-98E1-89E436EE8B64}">
      <dsp:nvSpPr>
        <dsp:cNvPr id="0" name=""/>
        <dsp:cNvSpPr/>
      </dsp:nvSpPr>
      <dsp:spPr>
        <a:xfrm>
          <a:off x="976924" y="1061249"/>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a:latin typeface="+mj-lt"/>
            </a:rPr>
            <a:t>Keep hypothesis in mind</a:t>
          </a:r>
        </a:p>
      </dsp:txBody>
      <dsp:txXfrm>
        <a:off x="976924" y="1061249"/>
        <a:ext cx="5693795" cy="845822"/>
      </dsp:txXfrm>
    </dsp:sp>
    <dsp:sp modelId="{8727E38F-BC9B-489A-92BB-533088156FFE}">
      <dsp:nvSpPr>
        <dsp:cNvPr id="0" name=""/>
        <dsp:cNvSpPr/>
      </dsp:nvSpPr>
      <dsp:spPr>
        <a:xfrm>
          <a:off x="0" y="2118527"/>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8735F5-8ACB-40C0-B367-8CEE9CBE030C}">
      <dsp:nvSpPr>
        <dsp:cNvPr id="0" name=""/>
        <dsp:cNvSpPr/>
      </dsp:nvSpPr>
      <dsp:spPr>
        <a:xfrm>
          <a:off x="255861" y="2308837"/>
          <a:ext cx="465202" cy="46520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477DF75-0462-4B00-9253-694C512AEAA7}">
      <dsp:nvSpPr>
        <dsp:cNvPr id="0" name=""/>
        <dsp:cNvSpPr/>
      </dsp:nvSpPr>
      <dsp:spPr>
        <a:xfrm>
          <a:off x="976924" y="2118527"/>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a:latin typeface="+mj-lt"/>
            </a:rPr>
            <a:t>Discuss employee health</a:t>
          </a:r>
        </a:p>
      </dsp:txBody>
      <dsp:txXfrm>
        <a:off x="976924" y="2118527"/>
        <a:ext cx="5693795" cy="845822"/>
      </dsp:txXfrm>
    </dsp:sp>
    <dsp:sp modelId="{B7220BC3-D5A7-419E-B0FB-27B559276B68}">
      <dsp:nvSpPr>
        <dsp:cNvPr id="0" name=""/>
        <dsp:cNvSpPr/>
      </dsp:nvSpPr>
      <dsp:spPr>
        <a:xfrm>
          <a:off x="0" y="3175805"/>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0032B4B-9B99-48AD-BDA4-95892F503BE6}">
      <dsp:nvSpPr>
        <dsp:cNvPr id="0" name=""/>
        <dsp:cNvSpPr/>
      </dsp:nvSpPr>
      <dsp:spPr>
        <a:xfrm>
          <a:off x="255861" y="3366115"/>
          <a:ext cx="465202" cy="46520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4E06C3A-03E2-4CF2-A54C-9DDC56880EB1}">
      <dsp:nvSpPr>
        <dsp:cNvPr id="0" name=""/>
        <dsp:cNvSpPr/>
      </dsp:nvSpPr>
      <dsp:spPr>
        <a:xfrm>
          <a:off x="976924" y="3175805"/>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mj-lt"/>
            </a:rPr>
            <a:t>Empower managers</a:t>
          </a:r>
        </a:p>
      </dsp:txBody>
      <dsp:txXfrm>
        <a:off x="976924" y="3175805"/>
        <a:ext cx="5693795" cy="845822"/>
      </dsp:txXfrm>
    </dsp:sp>
    <dsp:sp modelId="{72A53058-E9E2-4A65-ACBD-A387F3720BD2}">
      <dsp:nvSpPr>
        <dsp:cNvPr id="0" name=""/>
        <dsp:cNvSpPr/>
      </dsp:nvSpPr>
      <dsp:spPr>
        <a:xfrm>
          <a:off x="0" y="4233083"/>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F35526-2E8A-4702-8042-E624FCEE5F8B}">
      <dsp:nvSpPr>
        <dsp:cNvPr id="0" name=""/>
        <dsp:cNvSpPr/>
      </dsp:nvSpPr>
      <dsp:spPr>
        <a:xfrm>
          <a:off x="255861" y="4423393"/>
          <a:ext cx="465202" cy="46520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D39971-8D6E-435B-899A-6AD84D1D1F51}">
      <dsp:nvSpPr>
        <dsp:cNvPr id="0" name=""/>
        <dsp:cNvSpPr/>
      </dsp:nvSpPr>
      <dsp:spPr>
        <a:xfrm>
          <a:off x="976924" y="4233083"/>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mj-lt"/>
            </a:rPr>
            <a:t>Ask 5 Why’s to get to the root cause </a:t>
          </a:r>
        </a:p>
      </dsp:txBody>
      <dsp:txXfrm>
        <a:off x="976924" y="4233083"/>
        <a:ext cx="5693795" cy="84582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Contributing Factors</a:t>
          </a:r>
        </a:p>
        <a:p>
          <a:pPr marL="0" lvl="0" indent="0" algn="ctr" defTabSz="311150">
            <a:lnSpc>
              <a:spcPct val="90000"/>
            </a:lnSpc>
            <a:spcBef>
              <a:spcPct val="0"/>
            </a:spcBef>
            <a:spcAft>
              <a:spcPct val="35000"/>
            </a:spcAft>
            <a:buNone/>
          </a:pPr>
          <a:r>
            <a:rPr lang="en-US" sz="700" kern="1200" dirty="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Environmental Antecedent</a:t>
          </a:r>
        </a:p>
        <a:p>
          <a:pPr marL="0" lvl="0" indent="0" algn="ctr" defTabSz="311150">
            <a:lnSpc>
              <a:spcPct val="90000"/>
            </a:lnSpc>
            <a:spcBef>
              <a:spcPct val="0"/>
            </a:spcBef>
            <a:spcAft>
              <a:spcPct val="35000"/>
            </a:spcAft>
            <a:buNone/>
          </a:pPr>
          <a:r>
            <a:rPr lang="en-US" sz="700" kern="1200" dirty="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1967"/>
          <a:ext cx="11112500" cy="997147"/>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301637" y="226325"/>
          <a:ext cx="548430" cy="54843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151704" y="1967"/>
          <a:ext cx="9960795" cy="997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531" tIns="105531" rIns="105531" bIns="105531" numCol="1" spcCol="1270" anchor="ctr" anchorCtr="0">
          <a:noAutofit/>
        </a:bodyPr>
        <a:lstStyle/>
        <a:p>
          <a:pPr marL="0" lvl="0" indent="0" algn="l" defTabSz="977900">
            <a:lnSpc>
              <a:spcPct val="100000"/>
            </a:lnSpc>
            <a:spcBef>
              <a:spcPct val="0"/>
            </a:spcBef>
            <a:spcAft>
              <a:spcPct val="35000"/>
            </a:spcAft>
            <a:buNone/>
          </a:pPr>
          <a:r>
            <a:rPr lang="en-US" sz="2200" kern="1200" dirty="0">
              <a:latin typeface="+mj-lt"/>
            </a:rPr>
            <a:t>Review outbreak information on page 2</a:t>
          </a:r>
        </a:p>
      </dsp:txBody>
      <dsp:txXfrm>
        <a:off x="1151704" y="1967"/>
        <a:ext cx="9960795" cy="997147"/>
      </dsp:txXfrm>
    </dsp:sp>
    <dsp:sp modelId="{954B16A9-2CA8-4388-AB4A-B73FAD44CB53}">
      <dsp:nvSpPr>
        <dsp:cNvPr id="0" name=""/>
        <dsp:cNvSpPr/>
      </dsp:nvSpPr>
      <dsp:spPr>
        <a:xfrm>
          <a:off x="0" y="1248401"/>
          <a:ext cx="11112500" cy="997147"/>
        </a:xfrm>
        <a:prstGeom prst="roundRect">
          <a:avLst>
            <a:gd name="adj" fmla="val 10000"/>
          </a:avLst>
        </a:prstGeom>
        <a:solidFill>
          <a:schemeClr val="accent5">
            <a:hueOff val="2003568"/>
            <a:satOff val="-8793"/>
            <a:lumOff val="2614"/>
            <a:alphaOff val="0"/>
          </a:schemeClr>
        </a:solidFill>
        <a:ln>
          <a:noFill/>
        </a:ln>
        <a:effectLst/>
      </dsp:spPr>
      <dsp:style>
        <a:lnRef idx="0">
          <a:scrgbClr r="0" g="0" b="0"/>
        </a:lnRef>
        <a:fillRef idx="1">
          <a:scrgbClr r="0" g="0" b="0"/>
        </a:fillRef>
        <a:effectRef idx="0">
          <a:scrgbClr r="0" g="0" b="0"/>
        </a:effectRef>
        <a:fontRef idx="minor"/>
      </dsp:style>
    </dsp:sp>
    <dsp:sp modelId="{2AD72614-DB52-4CF0-BB46-DFD6DE443F70}">
      <dsp:nvSpPr>
        <dsp:cNvPr id="0" name=""/>
        <dsp:cNvSpPr/>
      </dsp:nvSpPr>
      <dsp:spPr>
        <a:xfrm>
          <a:off x="301637" y="1472759"/>
          <a:ext cx="548430" cy="54843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D9DBB9-322D-4F20-A703-C020BE8A86AD}">
      <dsp:nvSpPr>
        <dsp:cNvPr id="0" name=""/>
        <dsp:cNvSpPr/>
      </dsp:nvSpPr>
      <dsp:spPr>
        <a:xfrm>
          <a:off x="1151704" y="1248401"/>
          <a:ext cx="9960795" cy="997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531" tIns="105531" rIns="105531" bIns="105531" numCol="1" spcCol="1270" anchor="ctr" anchorCtr="0">
          <a:noAutofit/>
        </a:bodyPr>
        <a:lstStyle/>
        <a:p>
          <a:pPr marL="0" lvl="0" indent="0" algn="l" defTabSz="977900">
            <a:lnSpc>
              <a:spcPct val="100000"/>
            </a:lnSpc>
            <a:spcBef>
              <a:spcPct val="0"/>
            </a:spcBef>
            <a:spcAft>
              <a:spcPct val="35000"/>
            </a:spcAft>
            <a:buNone/>
          </a:pPr>
          <a:r>
            <a:rPr lang="en-US" sz="2200" kern="1200" dirty="0">
              <a:latin typeface="+mj-lt"/>
            </a:rPr>
            <a:t>Using the CIFOR and IAFP resources on page 3, review the risk factors for norovirus and think about how this outbreak may have happened </a:t>
          </a:r>
        </a:p>
      </dsp:txBody>
      <dsp:txXfrm>
        <a:off x="1151704" y="1248401"/>
        <a:ext cx="9960795" cy="997147"/>
      </dsp:txXfrm>
    </dsp:sp>
    <dsp:sp modelId="{EEA07AD6-CAD3-4F8F-ABD9-31B3E8568CCF}">
      <dsp:nvSpPr>
        <dsp:cNvPr id="0" name=""/>
        <dsp:cNvSpPr/>
      </dsp:nvSpPr>
      <dsp:spPr>
        <a:xfrm>
          <a:off x="0" y="2494835"/>
          <a:ext cx="11112500" cy="997147"/>
        </a:xfrm>
        <a:prstGeom prst="roundRect">
          <a:avLst>
            <a:gd name="adj" fmla="val 10000"/>
          </a:avLst>
        </a:prstGeom>
        <a:solidFill>
          <a:schemeClr val="accent5">
            <a:hueOff val="4007135"/>
            <a:satOff val="-17587"/>
            <a:lumOff val="5229"/>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301637" y="2719193"/>
          <a:ext cx="548430" cy="54843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151704" y="2494835"/>
          <a:ext cx="9960795" cy="997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531" tIns="105531" rIns="105531" bIns="105531"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Answer questions on page 4 about what information you still need to collect</a:t>
          </a:r>
        </a:p>
      </dsp:txBody>
      <dsp:txXfrm>
        <a:off x="1151704" y="2494835"/>
        <a:ext cx="9960795" cy="997147"/>
      </dsp:txXfrm>
    </dsp:sp>
    <dsp:sp modelId="{376DFF53-2752-4843-9B5F-C2B0BE5E494F}">
      <dsp:nvSpPr>
        <dsp:cNvPr id="0" name=""/>
        <dsp:cNvSpPr/>
      </dsp:nvSpPr>
      <dsp:spPr>
        <a:xfrm>
          <a:off x="0" y="3741269"/>
          <a:ext cx="11112500" cy="997147"/>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301637" y="3965627"/>
          <a:ext cx="548430" cy="54843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151704" y="3741269"/>
          <a:ext cx="9960795" cy="997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531" tIns="105531" rIns="105531" bIns="105531"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Discuss for 10 minutes before we re-group</a:t>
          </a:r>
        </a:p>
      </dsp:txBody>
      <dsp:txXfrm>
        <a:off x="1151704" y="3741269"/>
        <a:ext cx="9960795" cy="99714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8D619E-8F3A-4A01-9757-6885BC8D9B1D}" type="datetimeFigureOut">
              <a:rPr lang="en-US" smtClean="0"/>
              <a:t>10/23/2024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D634E0-89B3-42AA-98AC-0435385FBF93}" type="slidenum">
              <a:rPr lang="en-US" smtClean="0"/>
              <a:t>‹#›</a:t>
            </a:fld>
            <a:endParaRPr lang="en-US" dirty="0"/>
          </a:p>
        </p:txBody>
      </p:sp>
    </p:spTree>
    <p:extLst>
      <p:ext uri="{BB962C8B-B14F-4D97-AF65-F5344CB8AC3E}">
        <p14:creationId xmlns:p14="http://schemas.microsoft.com/office/powerpoint/2010/main" val="1320354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2930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interviewing, things to keep in mind</a:t>
            </a:r>
          </a:p>
          <a:p>
            <a:pPr marL="228600" indent="-228600">
              <a:buAutoNum type="arabicParenBoth"/>
            </a:pPr>
            <a:r>
              <a:rPr lang="en-US" dirty="0"/>
              <a:t>What was going on during the time of exposure when the individuals got sick? Were there any major events? Who was working? Were there any menu or process changes?</a:t>
            </a:r>
          </a:p>
          <a:p>
            <a:pPr marL="228600" indent="-228600">
              <a:buAutoNum type="arabicParenBoth"/>
            </a:pPr>
            <a:r>
              <a:rPr lang="en-US" dirty="0"/>
              <a:t>Keep the hypothesis in mind – if the question isn’t going to give us information we need; skip it!</a:t>
            </a:r>
          </a:p>
          <a:p>
            <a:pPr marL="228600" indent="-228600">
              <a:buAutoNum type="arabicParenBoth"/>
            </a:pPr>
            <a:r>
              <a:rPr lang="en-US" dirty="0"/>
              <a:t>Discuss employee health – were any employees out sick around that time? How about in the days before or after? Was anyone sick at work?</a:t>
            </a:r>
          </a:p>
          <a:p>
            <a:pPr marL="228600" indent="-228600">
              <a:buAutoNum type="arabicParenBoth"/>
            </a:pPr>
            <a:r>
              <a:rPr lang="en-US" dirty="0"/>
              <a:t>Empower the managers – they know their restaurant the best. Ask them what they think might have happened. </a:t>
            </a:r>
          </a:p>
          <a:p>
            <a:pPr marL="228600" indent="-228600">
              <a:buAutoNum type="arabicParenBoth"/>
            </a:pPr>
            <a:r>
              <a:rPr lang="en-US" dirty="0"/>
              <a:t>Ask 5 why’s – Continue asking probing questions, the more you ask the better the chances you get to the underlying cause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indent="-228600">
              <a:buAutoNum type="arabicParenBoth"/>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6891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major resource for getting your investigation program running is the CIFOR Guidelines for Foodborne Disease Outbreak Response. CIFOR also created the Outbreaks of Undetermined Etiology Agent List which organizes outlines pathogens symptoms, incubation periods, and the notable exposures to focus on. This is great for helping you develop your hypothesis and focus before you go into the restaurant on your environmental assessment. In the first exercise, you will have the opportunity to apply this guide to the outbreak.</a:t>
            </a:r>
          </a:p>
          <a:p>
            <a:endParaRPr lang="en-US" dirty="0"/>
          </a:p>
          <a:p>
            <a:r>
              <a:rPr lang="en-US" dirty="0"/>
              <a:t>Resource: </a:t>
            </a:r>
          </a:p>
          <a:p>
            <a:r>
              <a:rPr lang="en-US" u="sng" dirty="0"/>
              <a:t>CIFOR agent list</a:t>
            </a:r>
            <a:r>
              <a:rPr lang="en-US" dirty="0"/>
              <a:t>: http://cifor.us/uploads/resources/CIFOR-OUE-Agent-List_FINAL.pdf</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868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Here’s another free resource available to you for determining your focus when you conduct your environmental assessment. Your epi or lab team may identify the agent or pathogen. Then you can look it up on the IAFP keys to understand the risk factor. There are keys for many different implicated food items, which are then broken down into more specific food items and pathogen.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We’re focusing on the retail environment, but it could be used for earlier stages in the food process. </a:t>
            </a:r>
          </a:p>
          <a:p>
            <a:r>
              <a:rPr lang="en-US" dirty="0"/>
              <a:t>Example of salmonella in salad – we can see that we should be focusing on cross-contamination, improper cleaning of equipment, inadequate refrigeration, prolonged storage, and holding temperatures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Resource: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sng" dirty="0">
                <a:effectLst/>
                <a:latin typeface="Calibri" panose="020F0502020204030204" pitchFamily="34" charset="0"/>
                <a:ea typeface="Calibri" panose="020F0502020204030204" pitchFamily="34" charset="0"/>
                <a:cs typeface="Times New Roman" panose="02020603050405020304" pitchFamily="18" charset="0"/>
              </a:rPr>
              <a:t>IAFP Keys</a:t>
            </a:r>
            <a:r>
              <a:rPr lang="en-US" sz="1200" b="0" dirty="0">
                <a:effectLst/>
                <a:latin typeface="Calibri" panose="020F0502020204030204" pitchFamily="34" charset="0"/>
                <a:ea typeface="Calibri" panose="020F0502020204030204" pitchFamily="34" charset="0"/>
                <a:cs typeface="Times New Roman" panose="02020603050405020304" pitchFamily="18" charset="0"/>
              </a:rPr>
              <a:t>: https://www.foodprotection.org/upl/downloads/publications/other/free-procedures-keys.pdf</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12</a:t>
            </a:fld>
            <a:endParaRPr lang="en-US" dirty="0"/>
          </a:p>
        </p:txBody>
      </p:sp>
    </p:spTree>
    <p:extLst>
      <p:ext uri="{BB962C8B-B14F-4D97-AF65-F5344CB8AC3E}">
        <p14:creationId xmlns:p14="http://schemas.microsoft.com/office/powerpoint/2010/main" val="3379218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Calibri" panose="020F0502020204030204" pitchFamily="34" charset="0"/>
              </a:rPr>
              <a:t>[introduce activity]</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-Find your workbook and open it up to the first page which should provide information on the outbreak. </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-This notebook is yours to take, so please write in it and take notes if you’d like. </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-As we mentioned at the beginning, we’ll be walking through one outbreak scenario, and we’ll have three exercises to complete. </a:t>
            </a:r>
            <a:endParaRPr lang="en-US" b="0" i="0" dirty="0">
              <a:solidFill>
                <a:srgbClr val="444444"/>
              </a:solidFill>
              <a:effectLst/>
              <a:latin typeface="Calibri" panose="020F050202020403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13</a:t>
            </a:fld>
            <a:endParaRPr lang="en-US" dirty="0"/>
          </a:p>
        </p:txBody>
      </p:sp>
    </p:spTree>
    <p:extLst>
      <p:ext uri="{BB962C8B-B14F-4D97-AF65-F5344CB8AC3E}">
        <p14:creationId xmlns:p14="http://schemas.microsoft.com/office/powerpoint/2010/main" val="2253446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When we break, you’ll review the outbreak information on page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You’ll then use the CIFOR and IAFP resources which we just went over, to think about how the outbreak may have happened. The keys are on page 3 of your workbook.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Then, you’ll answer the questions on page 4 about what information you still need to collect.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10 minutes then we’ll discuss as a group. The questions you need to answer on page 4 will also be on the screen. </a:t>
            </a:r>
          </a:p>
        </p:txBody>
      </p:sp>
      <p:sp>
        <p:nvSpPr>
          <p:cNvPr id="4" name="Slide Number Placeholder 3"/>
          <p:cNvSpPr>
            <a:spLocks noGrp="1"/>
          </p:cNvSpPr>
          <p:nvPr>
            <p:ph type="sldNum" sz="quarter" idx="5"/>
          </p:nvPr>
        </p:nvSpPr>
        <p:spPr/>
        <p:txBody>
          <a:bodyPr/>
          <a:lstStyle/>
          <a:p>
            <a:fld id="{0BD634E0-89B3-42AA-98AC-0435385FBF93}" type="slidenum">
              <a:rPr lang="en-US" smtClean="0"/>
              <a:t>14</a:t>
            </a:fld>
            <a:endParaRPr lang="en-US"/>
          </a:p>
        </p:txBody>
      </p:sp>
    </p:spTree>
    <p:extLst>
      <p:ext uri="{BB962C8B-B14F-4D97-AF65-F5344CB8AC3E}">
        <p14:creationId xmlns:p14="http://schemas.microsoft.com/office/powerpoint/2010/main" val="23467912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Wingdings" panose="05000000000000000000" pitchFamily="2" charset="2"/>
              <a:buChar char="§"/>
            </a:pPr>
            <a:r>
              <a:rPr lang="en-US" sz="1200" kern="1200" dirty="0">
                <a:solidFill>
                  <a:schemeClr val="tx1"/>
                </a:solidFill>
                <a:latin typeface="Calibri Light" panose="020F0302020204030204" pitchFamily="34" charset="0"/>
                <a:cs typeface="Calibri Light" panose="020F0302020204030204" pitchFamily="34" charset="0"/>
              </a:rPr>
              <a:t>What practices would investigators want to observe?</a:t>
            </a:r>
          </a:p>
          <a:p>
            <a:pPr marL="457200" indent="-457200">
              <a:buFont typeface="Wingdings" panose="05000000000000000000" pitchFamily="2" charset="2"/>
              <a:buChar char="§"/>
            </a:pPr>
            <a:r>
              <a:rPr lang="en-US" sz="1200" dirty="0">
                <a:solidFill>
                  <a:schemeClr val="tx1"/>
                </a:solidFill>
                <a:latin typeface="Calibri Light" panose="020F0302020204030204" pitchFamily="34" charset="0"/>
                <a:cs typeface="Calibri Light" panose="020F0302020204030204" pitchFamily="34" charset="0"/>
              </a:rPr>
              <a:t>What records would investigators want to review?</a:t>
            </a:r>
          </a:p>
          <a:p>
            <a:pPr marL="457200" indent="-457200">
              <a:buFont typeface="Wingdings" panose="05000000000000000000" pitchFamily="2" charset="2"/>
              <a:buChar char="§"/>
            </a:pPr>
            <a:r>
              <a:rPr lang="en-US" sz="1200" kern="1200" dirty="0">
                <a:solidFill>
                  <a:schemeClr val="tx1"/>
                </a:solidFill>
                <a:latin typeface="Calibri Light" panose="020F0302020204030204" pitchFamily="34" charset="0"/>
                <a:cs typeface="Calibri Light" panose="020F0302020204030204" pitchFamily="34" charset="0"/>
              </a:rPr>
              <a:t>What are some questions investigators would ask the manager and/or a food worker</a:t>
            </a:r>
          </a:p>
          <a:p>
            <a:pPr marL="0" indent="0">
              <a:buNone/>
            </a:pPr>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15</a:t>
            </a:fld>
            <a:endParaRPr lang="en-US"/>
          </a:p>
        </p:txBody>
      </p:sp>
    </p:spTree>
    <p:extLst>
      <p:ext uri="{BB962C8B-B14F-4D97-AF65-F5344CB8AC3E}">
        <p14:creationId xmlns:p14="http://schemas.microsoft.com/office/powerpoint/2010/main" val="2799259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6FC0"/>
                </a:solidFill>
                <a:latin typeface="Calibri" panose="020F0502020204030204" pitchFamily="34" charset="0"/>
              </a:rPr>
              <a:t>First, let’s review the information we have:</a:t>
            </a:r>
          </a:p>
          <a:p>
            <a:endParaRPr lang="en-US" sz="1800" b="1" i="0" u="none" strike="noStrike" baseline="0" dirty="0">
              <a:solidFill>
                <a:srgbClr val="006FC0"/>
              </a:solidFill>
              <a:latin typeface="Calibri" panose="020F0502020204030204" pitchFamily="34" charset="0"/>
            </a:endParaRPr>
          </a:p>
          <a:p>
            <a:r>
              <a:rPr lang="en-US" sz="1800" b="1" i="0" u="none" strike="noStrike" baseline="0" dirty="0">
                <a:solidFill>
                  <a:srgbClr val="006FC0"/>
                </a:solidFill>
                <a:latin typeface="Calibri" panose="020F0502020204030204" pitchFamily="34" charset="0"/>
              </a:rPr>
              <a:t>Outbreak Identification: </a:t>
            </a:r>
            <a:r>
              <a:rPr lang="en-US" sz="1800" b="0" i="0" u="none" strike="noStrike" baseline="0" dirty="0">
                <a:solidFill>
                  <a:srgbClr val="006FC0"/>
                </a:solidFill>
                <a:latin typeface="Calibri" panose="020F0502020204030204" pitchFamily="34" charset="0"/>
              </a:rPr>
              <a:t>H</a:t>
            </a:r>
            <a:r>
              <a:rPr lang="en-US" sz="1800" b="0" i="0" u="none" strike="noStrike" baseline="0" dirty="0">
                <a:solidFill>
                  <a:srgbClr val="000000"/>
                </a:solidFill>
                <a:latin typeface="Calibri" panose="020F0502020204030204" pitchFamily="34" charset="0"/>
              </a:rPr>
              <a:t>ealth department hotline received a complaint of illness in a group of three who had eaten at a restaurant. The three cases lived in two separate households and shared no other meals or events in common in the week prior to illness. All three cases experienced diarrhea, and two experienced vomiting. Upon receiving this complaint, environmental health was contacted, and an investigation was initiated. </a:t>
            </a:r>
          </a:p>
          <a:p>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006FC0"/>
                </a:solidFill>
                <a:latin typeface="Calibri" panose="020F0502020204030204" pitchFamily="34" charset="0"/>
              </a:rPr>
              <a:t>Epi Findings: </a:t>
            </a:r>
            <a:r>
              <a:rPr lang="en-US" sz="1800" b="0" i="0" u="none" strike="noStrike" baseline="0" dirty="0">
                <a:solidFill>
                  <a:srgbClr val="000000"/>
                </a:solidFill>
                <a:latin typeface="Calibri" panose="020F0502020204030204" pitchFamily="34" charset="0"/>
              </a:rPr>
              <a:t>Cases were identified through interviews with restaurant patrons identified through credit card receipts. A case-control study was conducted. Cases were defined as a patron who developed vomiting and/or diarrhea (&gt;3 loose stools in a 24-hour period) after eating food from the restaurant. Interviews were conducted with 48 patrons. Five cases (including the three from the initial complaint group) were identified. All five cases reported diarrhea and abdominal cramps, three (60%) reported vomiting, and one (20%) reported fever. The median incubation period was 27 hours (range, 21 to 83 hours). The median duration of illness was 15 hours (range, 4 to 84 hours). One of the cases submitted a stool specimen which was positive for norovirus GII. </a:t>
            </a:r>
          </a:p>
          <a:p>
            <a:r>
              <a:rPr lang="en-US" sz="1800" b="0" i="0" u="none" strike="noStrike" baseline="0" dirty="0">
                <a:solidFill>
                  <a:srgbClr val="000000"/>
                </a:solidFill>
                <a:latin typeface="Calibri" panose="020F0502020204030204" pitchFamily="34" charset="0"/>
              </a:rPr>
              <a:t>Consumption of pretzels, wontons, and sweet potato tots were associated with illness. </a:t>
            </a:r>
            <a:endParaRPr lang="en-US" sz="18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67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Calibri" panose="020F0502020204030204" pitchFamily="34" charset="0"/>
              </a:rPr>
              <a:t>Let’s also look at the IAFP key, which explains situations that likely contributed to outbreaks of foodborne diseases when breads, pastries, or donuts were implicated as vehicles. If we look on the norovirus line and under Retail Store/Food Service/Home, we can see a couple factors to consider including: </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Worker or person is the principal factor to consider.</a:t>
            </a:r>
            <a:r>
              <a:rPr lang="en-US" sz="1800" b="0" i="0" u="none" strike="noStrike" dirty="0">
                <a:solidFill>
                  <a:srgbClr val="444444"/>
                </a:solidFill>
                <a:effectLst/>
                <a:latin typeface="Calibri" panose="020F0502020204030204" pitchFamily="34" charset="0"/>
              </a:rPr>
              <a:t> C</a:t>
            </a:r>
            <a:r>
              <a:rPr lang="en-US" sz="1800" b="0" i="0" u="none" strike="noStrike" dirty="0">
                <a:solidFill>
                  <a:srgbClr val="000000"/>
                </a:solidFill>
                <a:effectLst/>
                <a:latin typeface="Calibri" panose="020F0502020204030204" pitchFamily="34" charset="0"/>
              </a:rPr>
              <a:t>ross contamination is another factor to consider.</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17</a:t>
            </a:fld>
            <a:endParaRPr lang="en-US" dirty="0"/>
          </a:p>
        </p:txBody>
      </p:sp>
    </p:spTree>
    <p:extLst>
      <p:ext uri="{BB962C8B-B14F-4D97-AF65-F5344CB8AC3E}">
        <p14:creationId xmlns:p14="http://schemas.microsoft.com/office/powerpoint/2010/main" val="40080352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a:lnSpc>
                <a:spcPct val="119000"/>
              </a:lnSpc>
              <a:spcBef>
                <a:spcPts val="0"/>
              </a:spcBef>
              <a:spcAft>
                <a:spcPts val="600"/>
              </a:spcAft>
              <a:buNone/>
            </a:pPr>
            <a:r>
              <a:rPr lang="en-US" sz="1100" b="1" kern="1400" dirty="0">
                <a:ln>
                  <a:noFill/>
                </a:ln>
                <a:solidFill>
                  <a:srgbClr val="000000"/>
                </a:solidFill>
                <a:effectLst/>
                <a:latin typeface="Calibri Light" panose="020F0302020204030204" pitchFamily="34" charset="0"/>
                <a:cs typeface="Calibri Light" panose="020F0302020204030204" pitchFamily="34" charset="0"/>
              </a:rPr>
              <a:t>Observations</a:t>
            </a:r>
          </a:p>
          <a:p>
            <a:pPr marL="0" marR="0" lvl="0" indent="0" algn="l" defTabSz="914400" rtl="0" eaLnBrk="1" fontAlgn="auto" latinLnBrk="0" hangingPunct="1">
              <a:lnSpc>
                <a:spcPct val="119000"/>
              </a:lnSpc>
              <a:spcBef>
                <a:spcPts val="0"/>
              </a:spcBef>
              <a:spcAft>
                <a:spcPts val="600"/>
              </a:spcAft>
              <a:buClrTx/>
              <a:buSzTx/>
              <a:buFontTx/>
              <a:buNone/>
              <a:tabLst/>
              <a:defRPr/>
            </a:pPr>
            <a:r>
              <a:rPr lang="en-US" sz="1100" kern="1400" dirty="0">
                <a:ln>
                  <a:noFill/>
                </a:ln>
                <a:effectLst/>
                <a:latin typeface="Calibri Light" panose="020F0302020204030204" pitchFamily="34" charset="0"/>
                <a:cs typeface="Calibri Light" panose="020F0302020204030204" pitchFamily="34" charset="0"/>
              </a:rPr>
              <a:t>Preparation of implicated foods: </a:t>
            </a:r>
            <a:r>
              <a:rPr lang="en-US" sz="1800" kern="1400" dirty="0">
                <a:ln>
                  <a:noFill/>
                </a:ln>
                <a:solidFill>
                  <a:srgbClr val="C00000"/>
                </a:solidFill>
                <a:effectLst/>
                <a:latin typeface="Calibri Light" panose="020F0302020204030204" pitchFamily="34" charset="0"/>
              </a:rPr>
              <a:t>Look for evidence of bare hand contact with ready-to-eat foods.</a:t>
            </a:r>
          </a:p>
          <a:p>
            <a:pPr marL="0" marR="0" lvl="0" indent="0" algn="l" defTabSz="914400" rtl="0" eaLnBrk="1" fontAlgn="auto" latinLnBrk="0" hangingPunct="1">
              <a:lnSpc>
                <a:spcPct val="119000"/>
              </a:lnSpc>
              <a:spcBef>
                <a:spcPts val="0"/>
              </a:spcBef>
              <a:spcAft>
                <a:spcPts val="600"/>
              </a:spcAft>
              <a:buClrTx/>
              <a:buSzTx/>
              <a:buFontTx/>
              <a:buNone/>
              <a:tabLst/>
              <a:defRPr/>
            </a:pPr>
            <a:r>
              <a:rPr lang="en-US" sz="1100" kern="1400" dirty="0">
                <a:ln>
                  <a:noFill/>
                </a:ln>
                <a:effectLst/>
                <a:latin typeface="Calibri Light" panose="020F0302020204030204" pitchFamily="34" charset="0"/>
                <a:cs typeface="Calibri Light" panose="020F0302020204030204" pitchFamily="34" charset="0"/>
              </a:rPr>
              <a:t>Hand hygiene behaviors: </a:t>
            </a:r>
            <a:r>
              <a:rPr lang="en-US" sz="1800" kern="1400" dirty="0">
                <a:ln>
                  <a:noFill/>
                </a:ln>
                <a:solidFill>
                  <a:srgbClr val="C00000"/>
                </a:solidFill>
                <a:effectLst/>
                <a:latin typeface="Calibri Light" panose="020F0302020204030204" pitchFamily="34" charset="0"/>
              </a:rPr>
              <a:t>Observe if food workers wash hands at proper times and if behavior could lead to contamination of food or food contact surfaces.</a:t>
            </a:r>
            <a:endParaRPr lang="en-US" sz="1800" kern="1400" dirty="0">
              <a:ln>
                <a:noFill/>
              </a:ln>
              <a:solidFill>
                <a:srgbClr val="000000"/>
              </a:solidFill>
              <a:effectLst/>
              <a:latin typeface="Calibri" panose="020F0502020204030204" pitchFamily="34" charset="0"/>
            </a:endParaRPr>
          </a:p>
          <a:p>
            <a:pPr marL="0" marR="0" indent="0" algn="l">
              <a:lnSpc>
                <a:spcPct val="119000"/>
              </a:lnSpc>
              <a:spcBef>
                <a:spcPts val="0"/>
              </a:spcBef>
              <a:spcAft>
                <a:spcPts val="600"/>
              </a:spcAft>
            </a:pPr>
            <a:r>
              <a:rPr lang="en-US" sz="1100" kern="1400" dirty="0">
                <a:ln>
                  <a:noFill/>
                </a:ln>
                <a:effectLst/>
                <a:latin typeface="Calibri Light" panose="020F0302020204030204" pitchFamily="34" charset="0"/>
                <a:cs typeface="Calibri Light" panose="020F0302020204030204" pitchFamily="34" charset="0"/>
              </a:rPr>
              <a:t>Other poor food safety practices</a:t>
            </a:r>
          </a:p>
          <a:p>
            <a:pPr marL="0" marR="0" indent="0" algn="l">
              <a:lnSpc>
                <a:spcPct val="119000"/>
              </a:lnSpc>
              <a:spcBef>
                <a:spcPts val="0"/>
              </a:spcBef>
              <a:spcAft>
                <a:spcPts val="600"/>
              </a:spcAft>
              <a:buNone/>
            </a:pPr>
            <a:endParaRPr lang="en-US" sz="1100" kern="1400" dirty="0">
              <a:ln>
                <a:noFill/>
              </a:ln>
              <a:effectLst/>
              <a:latin typeface="Calibri Light" panose="020F0302020204030204" pitchFamily="34" charset="0"/>
              <a:cs typeface="Calibri Light" panose="020F0302020204030204" pitchFamily="34" charset="0"/>
            </a:endParaRPr>
          </a:p>
          <a:p>
            <a:pPr marL="0" marR="0" indent="0" algn="l">
              <a:lnSpc>
                <a:spcPct val="119000"/>
              </a:lnSpc>
              <a:spcBef>
                <a:spcPts val="0"/>
              </a:spcBef>
              <a:spcAft>
                <a:spcPts val="600"/>
              </a:spcAft>
              <a:buNone/>
            </a:pPr>
            <a:r>
              <a:rPr lang="en-US" sz="1100" b="1" kern="1400" dirty="0">
                <a:ln>
                  <a:noFill/>
                </a:ln>
                <a:effectLst/>
                <a:latin typeface="Calibri Light" panose="020F0302020204030204" pitchFamily="34" charset="0"/>
                <a:cs typeface="Calibri Light" panose="020F0302020204030204" pitchFamily="34" charset="0"/>
              </a:rPr>
              <a:t>Record Review</a:t>
            </a:r>
            <a:endParaRPr lang="en-US" sz="1100" kern="1400" dirty="0">
              <a:ln>
                <a:noFill/>
              </a:ln>
              <a:effectLst/>
              <a:latin typeface="Calibri Light" panose="020F0302020204030204" pitchFamily="34" charset="0"/>
              <a:cs typeface="Calibri Light" panose="020F0302020204030204" pitchFamily="34" charset="0"/>
            </a:endParaRPr>
          </a:p>
          <a:p>
            <a:pPr marL="0" marR="0" indent="0" algn="l">
              <a:lnSpc>
                <a:spcPct val="119000"/>
              </a:lnSpc>
              <a:spcBef>
                <a:spcPts val="0"/>
              </a:spcBef>
              <a:spcAft>
                <a:spcPts val="600"/>
              </a:spcAft>
              <a:buNone/>
            </a:pPr>
            <a:r>
              <a:rPr lang="en-US" sz="1100" kern="1400" dirty="0">
                <a:ln>
                  <a:noFill/>
                </a:ln>
                <a:effectLst/>
                <a:latin typeface="Calibri Light" panose="020F0302020204030204" pitchFamily="34" charset="0"/>
                <a:cs typeface="Calibri Light" panose="020F0302020204030204" pitchFamily="34" charset="0"/>
              </a:rPr>
              <a:t>Employee illness logs</a:t>
            </a:r>
          </a:p>
          <a:p>
            <a:pPr marL="0" marR="0" indent="0" algn="l">
              <a:lnSpc>
                <a:spcPct val="119000"/>
              </a:lnSpc>
              <a:spcBef>
                <a:spcPts val="0"/>
              </a:spcBef>
              <a:spcAft>
                <a:spcPts val="600"/>
              </a:spcAft>
              <a:buNone/>
            </a:pPr>
            <a:r>
              <a:rPr lang="en-US" sz="1100" kern="1400" dirty="0">
                <a:ln>
                  <a:noFill/>
                </a:ln>
                <a:effectLst/>
                <a:latin typeface="Calibri Light" panose="020F0302020204030204" pitchFamily="34" charset="0"/>
                <a:cs typeface="Calibri Light" panose="020F0302020204030204" pitchFamily="34" charset="0"/>
              </a:rPr>
              <a:t>Employee health policy</a:t>
            </a:r>
          </a:p>
          <a:p>
            <a:pPr marL="0" marR="0" indent="0" algn="l">
              <a:lnSpc>
                <a:spcPct val="119000"/>
              </a:lnSpc>
              <a:spcBef>
                <a:spcPts val="0"/>
              </a:spcBef>
              <a:spcAft>
                <a:spcPts val="600"/>
              </a:spcAft>
              <a:buNone/>
            </a:pPr>
            <a:r>
              <a:rPr lang="en-US" sz="1100" kern="1400" dirty="0">
                <a:ln>
                  <a:noFill/>
                </a:ln>
                <a:effectLst/>
                <a:latin typeface="Calibri Light" panose="020F0302020204030204" pitchFamily="34" charset="0"/>
                <a:cs typeface="Calibri Light" panose="020F0302020204030204" pitchFamily="34" charset="0"/>
              </a:rPr>
              <a:t>Training around employee health policies </a:t>
            </a:r>
          </a:p>
          <a:p>
            <a:pPr marL="0" marR="0" indent="0" algn="l">
              <a:lnSpc>
                <a:spcPct val="119000"/>
              </a:lnSpc>
              <a:spcBef>
                <a:spcPts val="0"/>
              </a:spcBef>
              <a:spcAft>
                <a:spcPts val="600"/>
              </a:spcAft>
              <a:buNone/>
            </a:pPr>
            <a:r>
              <a:rPr lang="en-US" sz="1100" kern="1400" dirty="0">
                <a:ln>
                  <a:noFill/>
                </a:ln>
                <a:solidFill>
                  <a:srgbClr val="000000"/>
                </a:solidFill>
                <a:effectLst/>
                <a:latin typeface="Calibri Light" panose="020F0302020204030204" pitchFamily="34" charset="0"/>
                <a:cs typeface="Calibri Light" panose="020F0302020204030204" pitchFamily="34" charset="0"/>
              </a:rPr>
              <a:t>Credit card receipts (case finding): from patrons who dined at the restaurant on the day in question</a:t>
            </a:r>
          </a:p>
          <a:p>
            <a:pPr marL="0" marR="0" indent="0" algn="l">
              <a:lnSpc>
                <a:spcPct val="119000"/>
              </a:lnSpc>
              <a:spcBef>
                <a:spcPts val="0"/>
              </a:spcBef>
              <a:spcAft>
                <a:spcPts val="600"/>
              </a:spcAft>
              <a:buNone/>
            </a:pPr>
            <a:endParaRPr lang="en-US" sz="1100" kern="1400" dirty="0">
              <a:ln>
                <a:noFill/>
              </a:ln>
              <a:solidFill>
                <a:srgbClr val="000000"/>
              </a:solidFill>
              <a:effectLst/>
              <a:latin typeface="Calibri Light" panose="020F0302020204030204" pitchFamily="34" charset="0"/>
              <a:cs typeface="Calibri Light" panose="020F0302020204030204" pitchFamily="34" charset="0"/>
            </a:endParaRPr>
          </a:p>
          <a:p>
            <a:pPr marL="0" marR="0" indent="0" algn="l">
              <a:lnSpc>
                <a:spcPct val="107000"/>
              </a:lnSpc>
              <a:spcBef>
                <a:spcPts val="0"/>
              </a:spcBef>
              <a:spcAft>
                <a:spcPts val="800"/>
              </a:spcAft>
              <a:buNone/>
            </a:pPr>
            <a:r>
              <a:rPr lang="en-US" sz="1100" b="1" kern="1400" dirty="0">
                <a:ln>
                  <a:noFill/>
                </a:ln>
                <a:solidFill>
                  <a:srgbClr val="000000"/>
                </a:solidFill>
                <a:effectLst/>
                <a:latin typeface="Calibri Light" panose="020F0302020204030204" pitchFamily="34" charset="0"/>
                <a:cs typeface="Calibri Light" panose="020F0302020204030204" pitchFamily="34" charset="0"/>
              </a:rPr>
              <a:t>Interview</a:t>
            </a:r>
          </a:p>
          <a:p>
            <a:pPr marL="0" marR="0" indent="0" algn="l">
              <a:lnSpc>
                <a:spcPct val="107000"/>
              </a:lnSpc>
              <a:spcBef>
                <a:spcPts val="0"/>
              </a:spcBef>
              <a:spcAft>
                <a:spcPts val="800"/>
              </a:spcAft>
              <a:buNone/>
            </a:pPr>
            <a:r>
              <a:rPr lang="en-US" sz="1800" kern="1400" dirty="0">
                <a:ln>
                  <a:noFill/>
                </a:ln>
                <a:solidFill>
                  <a:srgbClr val="000000"/>
                </a:solidFill>
                <a:effectLst/>
                <a:latin typeface="Calibri Light" panose="020F0302020204030204" pitchFamily="34" charset="0"/>
              </a:rPr>
              <a:t>Illness history. </a:t>
            </a:r>
            <a:r>
              <a:rPr lang="en-US" sz="1800" kern="1400" dirty="0">
                <a:ln>
                  <a:noFill/>
                </a:ln>
                <a:solidFill>
                  <a:srgbClr val="C00000"/>
                </a:solidFill>
                <a:effectLst/>
                <a:latin typeface="Calibri Light" panose="020F0302020204030204" pitchFamily="34" charset="0"/>
              </a:rPr>
              <a:t>Ask food workers if they experienced vomiting and/or diarrhea and worked while symptomatic/infectious.</a:t>
            </a:r>
            <a:endParaRPr lang="en-US" sz="1800" kern="1400" dirty="0">
              <a:ln>
                <a:noFill/>
              </a:ln>
              <a:solidFill>
                <a:srgbClr val="000000"/>
              </a:solidFill>
              <a:effectLst/>
              <a:latin typeface="Calibri" panose="020F0502020204030204" pitchFamily="34" charset="0"/>
            </a:endParaRPr>
          </a:p>
          <a:p>
            <a:pPr marL="0" marR="0" indent="0" algn="l">
              <a:lnSpc>
                <a:spcPct val="107000"/>
              </a:lnSpc>
              <a:spcBef>
                <a:spcPts val="0"/>
              </a:spcBef>
              <a:spcAft>
                <a:spcPts val="800"/>
              </a:spcAft>
              <a:buNone/>
            </a:pPr>
            <a:r>
              <a:rPr lang="en-US" sz="1800" kern="1400" dirty="0">
                <a:ln>
                  <a:noFill/>
                </a:ln>
                <a:solidFill>
                  <a:srgbClr val="000000"/>
                </a:solidFill>
                <a:effectLst/>
                <a:latin typeface="Calibri Light" panose="020F0302020204030204" pitchFamily="34" charset="0"/>
              </a:rPr>
              <a:t>Barriers to staying home while sick. </a:t>
            </a:r>
            <a:r>
              <a:rPr lang="en-US" sz="1800" kern="1400" dirty="0">
                <a:ln>
                  <a:noFill/>
                </a:ln>
                <a:solidFill>
                  <a:srgbClr val="C00000"/>
                </a:solidFill>
                <a:effectLst/>
                <a:latin typeface="Calibri Light" panose="020F0302020204030204" pitchFamily="34" charset="0"/>
              </a:rPr>
              <a:t>Ask food workers why they might decide to work while sick.</a:t>
            </a:r>
            <a:endParaRPr lang="en-US" sz="1800" kern="1400" dirty="0">
              <a:ln>
                <a:noFill/>
              </a:ln>
              <a:solidFill>
                <a:srgbClr val="000000"/>
              </a:solidFill>
              <a:effectLst/>
              <a:latin typeface="Calibri" panose="020F0502020204030204" pitchFamily="34" charset="0"/>
            </a:endParaRPr>
          </a:p>
          <a:p>
            <a:pPr marL="0" marR="0" indent="0" algn="l">
              <a:lnSpc>
                <a:spcPct val="107000"/>
              </a:lnSpc>
              <a:spcBef>
                <a:spcPts val="0"/>
              </a:spcBef>
              <a:spcAft>
                <a:spcPts val="800"/>
              </a:spcAft>
              <a:buNone/>
            </a:pPr>
            <a:r>
              <a:rPr lang="en-US" sz="1800" kern="1400" dirty="0">
                <a:ln>
                  <a:noFill/>
                </a:ln>
                <a:solidFill>
                  <a:srgbClr val="000000"/>
                </a:solidFill>
                <a:effectLst/>
                <a:latin typeface="Calibri Light" panose="020F0302020204030204" pitchFamily="34" charset="0"/>
              </a:rPr>
              <a:t>Cleaning and sanitation practices. </a:t>
            </a:r>
            <a:r>
              <a:rPr lang="en-US" sz="1800" kern="1400" dirty="0">
                <a:ln>
                  <a:noFill/>
                </a:ln>
                <a:solidFill>
                  <a:srgbClr val="C00000"/>
                </a:solidFill>
                <a:effectLst/>
                <a:latin typeface="Calibri Light" panose="020F0302020204030204" pitchFamily="34" charset="0"/>
              </a:rPr>
              <a:t>Ask about cleaning and sanitation practices of high touch surfaces</a:t>
            </a:r>
            <a:endParaRPr lang="en-US" sz="1800" kern="1400" dirty="0">
              <a:ln>
                <a:noFill/>
              </a:ln>
              <a:solidFill>
                <a:srgbClr val="000000"/>
              </a:solidFill>
              <a:effectLst/>
              <a:latin typeface="Calibri" panose="020F0502020204030204" pitchFamily="34" charset="0"/>
            </a:endParaRPr>
          </a:p>
          <a:p>
            <a:pPr marL="0" marR="0" indent="0" algn="l">
              <a:lnSpc>
                <a:spcPct val="119000"/>
              </a:lnSpc>
              <a:spcBef>
                <a:spcPts val="0"/>
              </a:spcBef>
              <a:spcAft>
                <a:spcPts val="600"/>
              </a:spcAft>
            </a:pPr>
            <a:r>
              <a:rPr lang="en-US" sz="1800" kern="1400" dirty="0">
                <a:ln>
                  <a:noFill/>
                </a:ln>
                <a:solidFill>
                  <a:srgbClr val="000000"/>
                </a:solidFill>
                <a:effectLst/>
                <a:latin typeface="Calibri" panose="020F0502020204030204" pitchFamily="34" charset="0"/>
              </a:rPr>
              <a:t> </a:t>
            </a:r>
          </a:p>
          <a:p>
            <a:pPr marL="0" marR="0" indent="0" algn="l">
              <a:lnSpc>
                <a:spcPct val="107000"/>
              </a:lnSpc>
              <a:spcBef>
                <a:spcPts val="0"/>
              </a:spcBef>
              <a:spcAft>
                <a:spcPts val="800"/>
              </a:spcAft>
              <a:buNone/>
            </a:pPr>
            <a:endParaRPr lang="en-US" sz="1200" kern="1400" dirty="0">
              <a:ln>
                <a:noFill/>
              </a:ln>
              <a:solidFill>
                <a:srgbClr val="000000"/>
              </a:solidFill>
              <a:effectLst/>
              <a:latin typeface="Calibri Light" panose="020F0302020204030204" pitchFamily="34" charset="0"/>
              <a:cs typeface="Calibri Light" panose="020F0302020204030204" pitchFamily="34" charset="0"/>
            </a:endParaRPr>
          </a:p>
          <a:p>
            <a:endParaRPr lang="en-US" dirty="0"/>
          </a:p>
        </p:txBody>
      </p:sp>
      <p:sp>
        <p:nvSpPr>
          <p:cNvPr id="4" name="Slide Number Placeholder 3"/>
          <p:cNvSpPr>
            <a:spLocks noGrp="1"/>
          </p:cNvSpPr>
          <p:nvPr>
            <p:ph type="sldNum" sz="quarter" idx="5"/>
          </p:nvPr>
        </p:nvSpPr>
        <p:spPr/>
        <p:txBody>
          <a:bodyPr/>
          <a:lstStyle/>
          <a:p>
            <a:fld id="{4EB0B00E-BFA3-4B66-9092-36FC13AA7025}" type="slidenum">
              <a:rPr lang="en-US" smtClean="0"/>
              <a:t>18</a:t>
            </a:fld>
            <a:endParaRPr lang="en-US"/>
          </a:p>
        </p:txBody>
      </p:sp>
    </p:spTree>
    <p:extLst>
      <p:ext uri="{BB962C8B-B14F-4D97-AF65-F5344CB8AC3E}">
        <p14:creationId xmlns:p14="http://schemas.microsoft.com/office/powerpoint/2010/main" val="20424963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 to our example, let’s continue with looking at the how and why, the contributing factors and environmental antecedents</a:t>
            </a:r>
          </a:p>
        </p:txBody>
      </p:sp>
      <p:sp>
        <p:nvSpPr>
          <p:cNvPr id="4" name="Slide Number Placeholder 3"/>
          <p:cNvSpPr>
            <a:spLocks noGrp="1"/>
          </p:cNvSpPr>
          <p:nvPr>
            <p:ph type="sldNum" sz="quarter" idx="5"/>
          </p:nvPr>
        </p:nvSpPr>
        <p:spPr/>
        <p:txBody>
          <a:bodyPr/>
          <a:lstStyle/>
          <a:p>
            <a:fld id="{0BD634E0-89B3-42AA-98AC-0435385FBF93}" type="slidenum">
              <a:rPr lang="en-US" smtClean="0"/>
              <a:t>19</a:t>
            </a:fld>
            <a:endParaRPr lang="en-US"/>
          </a:p>
        </p:txBody>
      </p:sp>
    </p:spTree>
    <p:extLst>
      <p:ext uri="{BB962C8B-B14F-4D97-AF65-F5344CB8AC3E}">
        <p14:creationId xmlns:p14="http://schemas.microsoft.com/office/powerpoint/2010/main" val="528811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t>
            </a:r>
            <a:r>
              <a:rPr lang="en-US" dirty="0" err="1"/>
              <a:t>powerpoint</a:t>
            </a:r>
            <a:r>
              <a:rPr lang="en-US" dirty="0"/>
              <a:t> and the resources we’ll go over has been a collaboration between the CDC and state and local jurisdictions who are part of the Environmental Health Specialists Network, also known as EHS-Net. EHS-Net is a collaborative forum of environmental health specialists that researches restaurant food safety policies and practices. You can see the current EHS-Net sites on the map on the screen.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1360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contributing factors are the how did this happen part of the outbreak. They are the preventable causes. </a:t>
            </a:r>
          </a:p>
          <a:p>
            <a:endParaRPr lang="en-US" dirty="0"/>
          </a:p>
          <a:p>
            <a:r>
              <a:rPr lang="en-US" dirty="0"/>
              <a:t>Contributing factors are split into 3 categories: </a:t>
            </a:r>
          </a:p>
          <a:p>
            <a:pPr lvl="1"/>
            <a:r>
              <a:rPr lang="en-US" dirty="0"/>
              <a:t>Contamination or ways the pathogen entered the food item </a:t>
            </a:r>
          </a:p>
          <a:p>
            <a:pPr lvl="1"/>
            <a:r>
              <a:rPr lang="en-US" dirty="0"/>
              <a:t>Proliferation ways the pathogen was allowed to grow in the food</a:t>
            </a:r>
          </a:p>
          <a:p>
            <a:pPr lvl="1"/>
            <a:r>
              <a:rPr lang="en-US" dirty="0"/>
              <a:t>Survival ways the pathogen survived the kill step. </a:t>
            </a:r>
          </a:p>
          <a:p>
            <a:endParaRPr lang="en-US" dirty="0"/>
          </a:p>
          <a:p>
            <a:r>
              <a:rPr lang="en-US" dirty="0"/>
              <a:t>Here are some examples of contributing factors in each category. These all come from a list produced by the CDC.</a:t>
            </a:r>
          </a:p>
          <a:p>
            <a:r>
              <a:rPr lang="en-US" dirty="0"/>
              <a:t>C9 is contamination from infectious food worker/handler through bare hand contact with food. </a:t>
            </a:r>
          </a:p>
          <a:p>
            <a:r>
              <a:rPr lang="en-US" dirty="0"/>
              <a:t>	-An example of this is an infectious food worker/handler preparing deli meat without wearing gloves contaminated the food served to restaurant patrons.</a:t>
            </a:r>
          </a:p>
          <a:p>
            <a:endParaRPr lang="en-US" dirty="0"/>
          </a:p>
          <a:p>
            <a:r>
              <a:rPr lang="en-US" dirty="0"/>
              <a:t>P7 is improper cooling of food. </a:t>
            </a:r>
          </a:p>
          <a:p>
            <a:r>
              <a:rPr lang="en-US" dirty="0"/>
              <a:t>	-An example of this is when foods were refrigerated in large masses or as large volumes of foods in containers, which did not allow proper cooling.</a:t>
            </a:r>
          </a:p>
          <a:p>
            <a:endParaRPr lang="en-US" dirty="0"/>
          </a:p>
          <a:p>
            <a:r>
              <a:rPr lang="en-US" dirty="0"/>
              <a:t>S2 is inadequate time and temperature during reheating of food. </a:t>
            </a:r>
          </a:p>
          <a:p>
            <a:r>
              <a:rPr lang="en-US" dirty="0"/>
              <a:t>	-An example of this is reheating of sauces or roasts to a temperature insufficient to reduce the level of contamination to below an infectious dose</a:t>
            </a:r>
          </a:p>
          <a:p>
            <a:endParaRPr lang="en-US" dirty="0"/>
          </a:p>
          <a:p>
            <a:r>
              <a:rPr lang="en-US" dirty="0"/>
              <a:t>Resource: </a:t>
            </a:r>
          </a:p>
          <a:p>
            <a:r>
              <a:rPr lang="en-US" u="sng" dirty="0"/>
              <a:t>Contributing factor list: </a:t>
            </a:r>
            <a:r>
              <a:rPr lang="en-US" dirty="0"/>
              <a:t>https://www.cdc.gov/restaurant-food-safety/php/investigations/cf-definitions.html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207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Calibri" panose="020F0502020204030204" pitchFamily="34" charset="0"/>
              </a:rPr>
              <a:t>You have the contributing factor list on your tables and will use it during the activity. </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They can also be found on the CDC website and there is a QR code to the link on the back of your workbook. </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0BD634E0-89B3-42AA-98AC-0435385FBF93}" type="slidenum">
              <a:rPr lang="en-US" smtClean="0"/>
              <a:t>21</a:t>
            </a:fld>
            <a:endParaRPr lang="en-US" dirty="0"/>
          </a:p>
        </p:txBody>
      </p:sp>
    </p:spTree>
    <p:extLst>
      <p:ext uri="{BB962C8B-B14F-4D97-AF65-F5344CB8AC3E}">
        <p14:creationId xmlns:p14="http://schemas.microsoft.com/office/powerpoint/2010/main" val="26678402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up are the environmental antecedents, or root causes. These are the underlying issues that allowed a contributing factor to happen. Each contributing factor will have at least one environmental antecedent precluding it. They fall into 5 categories: people, processes, equipment, food, and economics. One tool to get at the environmental antecedents is to use the 5 why’s- asking why 5 times until you get to the root cause.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16036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the environmental antecedent field guide on your tables and will use it during the activity. The image on the screen is only one page of the document. You can see that many clues lie in the observation and staff interviews where we used the 5 whys.</a:t>
            </a:r>
          </a:p>
          <a:p>
            <a:endParaRPr lang="en-US" dirty="0"/>
          </a:p>
          <a:p>
            <a:r>
              <a:rPr lang="en-US" dirty="0"/>
              <a:t>The environmental antecedent resource can be found in a smaller and larger size on the CDC website. This medium sized document that we’ll use for the activity can also be found on the QR code on the back of your workbook.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06684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Calibri" panose="020F0502020204030204" pitchFamily="34" charset="0"/>
              </a:rPr>
              <a:t>Let’s go back to the workbook and we’ll start exercise 2, which has a part A and B. </a:t>
            </a:r>
            <a:r>
              <a:rPr lang="en-US" sz="1800" b="0" i="0" dirty="0">
                <a:solidFill>
                  <a:srgbClr val="000000"/>
                </a:solidFill>
                <a:effectLst/>
                <a:latin typeface="Calibri" panose="020F0502020204030204" pitchFamily="34" charset="0"/>
              </a:rPr>
              <a:t>​</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0988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break, you’ll review the environmental findings on page 5</a:t>
            </a:r>
          </a:p>
          <a:p>
            <a:endParaRPr lang="en-US" dirty="0"/>
          </a:p>
          <a:p>
            <a:r>
              <a:rPr lang="en-US" dirty="0"/>
              <a:t>You’ll then think about some follow-up questions you would ask the manager and/or food worker</a:t>
            </a:r>
          </a:p>
          <a:p>
            <a:endParaRPr lang="en-US" dirty="0"/>
          </a:p>
          <a:p>
            <a:r>
              <a:rPr lang="en-US" dirty="0"/>
              <a:t>Then, you’ll answer the questions on page 6 about follow-up questions and potential categories for contributing factors and environmental antecedents. You won’t identify them yet, but just determine which categories may be applicable to the outbreak.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10 minutes then we’ll discuss as a group. The questions you need to answer on page 6 will also be on the screen.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25587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Based on the </a:t>
            </a:r>
            <a:r>
              <a:rPr lang="en-US" i="1" kern="1200" dirty="0">
                <a:solidFill>
                  <a:schemeClr val="tx1"/>
                </a:solidFill>
                <a:latin typeface="Calibri Light" panose="020F0302020204030204" pitchFamily="34" charset="0"/>
                <a:cs typeface="Calibri Light" panose="020F0302020204030204" pitchFamily="34" charset="0"/>
              </a:rPr>
              <a:t>think</a:t>
            </a:r>
            <a:r>
              <a:rPr lang="en-US" kern="1200" dirty="0">
                <a:solidFill>
                  <a:schemeClr val="tx1"/>
                </a:solidFill>
                <a:latin typeface="Calibri Light" panose="020F0302020204030204" pitchFamily="34" charset="0"/>
                <a:cs typeface="Calibri Light" panose="020F0302020204030204" pitchFamily="34" charset="0"/>
              </a:rPr>
              <a:t> questions from the environmental findings, what are some follow-up questions you would ask the manager and/or a food worker?</a:t>
            </a:r>
          </a:p>
          <a:p>
            <a:pPr marL="457200" indent="-457200">
              <a:buFont typeface="Wingdings" panose="05000000000000000000" pitchFamily="2" charset="2"/>
              <a:buChar char="§"/>
            </a:pPr>
            <a:r>
              <a:rPr lang="en-US" dirty="0">
                <a:solidFill>
                  <a:schemeClr val="tx1"/>
                </a:solidFill>
                <a:latin typeface="Calibri Light" panose="020F0302020204030204" pitchFamily="34" charset="0"/>
                <a:cs typeface="Calibri Light" panose="020F0302020204030204" pitchFamily="34" charset="0"/>
              </a:rPr>
              <a:t>Which category(</a:t>
            </a:r>
            <a:r>
              <a:rPr lang="en-US" dirty="0" err="1">
                <a:solidFill>
                  <a:schemeClr val="tx1"/>
                </a:solidFill>
                <a:latin typeface="Calibri Light" panose="020F0302020204030204" pitchFamily="34" charset="0"/>
                <a:cs typeface="Calibri Light" panose="020F0302020204030204" pitchFamily="34" charset="0"/>
              </a:rPr>
              <a:t>ies</a:t>
            </a:r>
            <a:r>
              <a:rPr lang="en-US" dirty="0">
                <a:solidFill>
                  <a:schemeClr val="tx1"/>
                </a:solidFill>
                <a:latin typeface="Calibri Light" panose="020F0302020204030204" pitchFamily="34" charset="0"/>
                <a:cs typeface="Calibri Light" panose="020F0302020204030204" pitchFamily="34" charset="0"/>
              </a:rPr>
              <a:t>) would the contributing factor(s) fall into (Contamination?  Proliferation? Survival?)</a:t>
            </a:r>
          </a:p>
          <a:p>
            <a:pPr marL="457200" indent="-457200">
              <a:buFont typeface="Wingdings" panose="05000000000000000000" pitchFamily="2" charset="2"/>
              <a:buChar char="§"/>
            </a:pPr>
            <a:r>
              <a:rPr lang="en-US" dirty="0">
                <a:solidFill>
                  <a:schemeClr val="tx1"/>
                </a:solidFill>
                <a:latin typeface="Calibri Light" panose="020F0302020204030204" pitchFamily="34" charset="0"/>
                <a:cs typeface="Calibri Light" panose="020F0302020204030204" pitchFamily="34" charset="0"/>
              </a:rPr>
              <a:t>Which category(</a:t>
            </a:r>
            <a:r>
              <a:rPr lang="en-US" dirty="0" err="1">
                <a:solidFill>
                  <a:schemeClr val="tx1"/>
                </a:solidFill>
                <a:latin typeface="Calibri Light" panose="020F0302020204030204" pitchFamily="34" charset="0"/>
                <a:cs typeface="Calibri Light" panose="020F0302020204030204" pitchFamily="34" charset="0"/>
              </a:rPr>
              <a:t>ies</a:t>
            </a:r>
            <a:r>
              <a:rPr lang="en-US" dirty="0">
                <a:solidFill>
                  <a:schemeClr val="tx1"/>
                </a:solidFill>
                <a:latin typeface="Calibri Light" panose="020F0302020204030204" pitchFamily="34" charset="0"/>
                <a:cs typeface="Calibri Light" panose="020F0302020204030204" pitchFamily="34" charset="0"/>
              </a:rPr>
              <a:t>) would the environmental antecedents fall into? (People? Process? Equipment? Food? Economics?)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94430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rgbClr val="006FC0"/>
                </a:solidFill>
                <a:latin typeface="Calibri" panose="020F0502020204030204" pitchFamily="34" charset="0"/>
              </a:rPr>
              <a:t>Environmental Findings: </a:t>
            </a:r>
          </a:p>
          <a:p>
            <a:r>
              <a:rPr lang="en-US" sz="1200" b="0" i="0" u="none" strike="noStrike" baseline="0" dirty="0">
                <a:solidFill>
                  <a:srgbClr val="000000"/>
                </a:solidFill>
                <a:latin typeface="Calibri" panose="020F0502020204030204" pitchFamily="34" charset="0"/>
              </a:rPr>
              <a:t>• Inspectors visited the restaurant to conduct an environmental assessment (interview employees regarding recent illness his-tory, review preparation practices, and collect credit card receipts for patrons who dined at the restaurant on date of exposure. (THINK: Why did food items such as pretzels, wontons, and tater tots make patrons sick?) </a:t>
            </a:r>
          </a:p>
          <a:p>
            <a:r>
              <a:rPr lang="en-US" sz="1200" b="0" i="0" u="none" strike="noStrike" baseline="0" dirty="0">
                <a:solidFill>
                  <a:srgbClr val="000000"/>
                </a:solidFill>
                <a:latin typeface="Calibri" panose="020F0502020204030204" pitchFamily="34" charset="0"/>
              </a:rPr>
              <a:t>• During the environmental assessment interviews were conducted with 37 restaurant employees. One employee, who worked as a server, host, and food runner, reported recent gastrointestinal illness. The employee reported an illness onset date of prior to the day she worked and recovered two days later. Her job duties included cutting fruit, scooping ice for drinks, and garnishing drinks with fruit. (THINK: Why did employees work while ill?) </a:t>
            </a:r>
          </a:p>
          <a:p>
            <a:r>
              <a:rPr lang="en-US" sz="1200" b="0" i="0" u="none" strike="noStrike" baseline="0" dirty="0">
                <a:solidFill>
                  <a:srgbClr val="000000"/>
                </a:solidFill>
                <a:latin typeface="Calibri" panose="020F0502020204030204" pitchFamily="34" charset="0"/>
              </a:rPr>
              <a:t>• When The facility’s illness log did not indicate any illness. (THINK: Why were the restaurant's illness policies not being followed?) </a:t>
            </a:r>
          </a:p>
          <a:p>
            <a:r>
              <a:rPr lang="en-US" sz="1200" b="0" i="0" u="none" strike="noStrike" baseline="0" dirty="0">
                <a:solidFill>
                  <a:srgbClr val="000000"/>
                </a:solidFill>
                <a:latin typeface="Calibri" panose="020F0502020204030204" pitchFamily="34" charset="0"/>
              </a:rPr>
              <a:t>• Inspectors observed bare-hand contact when servers cut fruit, garnished drinks, and put toppings on desserts. (THINK: Why were staff handling ready-to-eat foods with their bare hands?) </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27</a:t>
            </a:fld>
            <a:endParaRPr lang="en-US" dirty="0"/>
          </a:p>
        </p:txBody>
      </p:sp>
    </p:spTree>
    <p:extLst>
      <p:ext uri="{BB962C8B-B14F-4D97-AF65-F5344CB8AC3E}">
        <p14:creationId xmlns:p14="http://schemas.microsoft.com/office/powerpoint/2010/main" val="29216136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305" marR="0">
              <a:lnSpc>
                <a:spcPct val="115000"/>
              </a:lnSpc>
              <a:spcBef>
                <a:spcPts val="300"/>
              </a:spcBef>
              <a:spcAft>
                <a:spcPts val="600"/>
              </a:spcAft>
            </a:pPr>
            <a:r>
              <a:rPr lang="en-US" sz="1800" i="1" dirty="0">
                <a:effectLst/>
                <a:latin typeface="Arial" panose="020B0604020202020204" pitchFamily="34" charset="0"/>
                <a:ea typeface="Times New Roman" panose="02020603050405020304" pitchFamily="18" charset="0"/>
                <a:cs typeface="Times New Roman" panose="02020603050405020304" pitchFamily="18" charset="0"/>
              </a:rPr>
              <a:t>Note to presenter: guide the discussion based on the answers and encourage additional questions. </a:t>
            </a:r>
          </a:p>
          <a:p>
            <a:pPr marL="27305" marR="0">
              <a:lnSpc>
                <a:spcPct val="115000"/>
              </a:lnSpc>
              <a:spcBef>
                <a:spcPts val="300"/>
              </a:spcBef>
              <a:spcAft>
                <a:spcPts val="600"/>
              </a:spcAft>
            </a:pPr>
            <a:endParaRPr lang="en-US" sz="1800" i="1" dirty="0">
              <a:effectLst/>
              <a:latin typeface="Arial" panose="020B0604020202020204" pitchFamily="34" charset="0"/>
              <a:ea typeface="Times New Roman" panose="02020603050405020304" pitchFamily="18" charset="0"/>
              <a:cs typeface="Times New Roman" panose="02020603050405020304" pitchFamily="18" charset="0"/>
            </a:endParaRPr>
          </a:p>
          <a:p>
            <a:pPr marL="27305" marR="0">
              <a:lnSpc>
                <a:spcPct val="115000"/>
              </a:lnSpc>
              <a:spcBef>
                <a:spcPts val="3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For exercise 2, there are many follow-up questions you could ask for each outbreak, we’ll review a few of them, with their response on the next slide.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0B00E-BFA3-4B66-9092-36FC13AA70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16946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Q: Why </a:t>
            </a:r>
            <a:r>
              <a:rPr kumimoji="0" lang="en-US" sz="1000" b="0" i="0" u="none" strike="noStrike" kern="1200" cap="none" spc="0" normalizeH="0" baseline="0" noProof="0" dirty="0">
                <a:ln>
                  <a:noFill/>
                </a:ln>
                <a:solidFill>
                  <a:prstClr val="white"/>
                </a:solidFill>
                <a:effectLst/>
                <a:uLnTx/>
                <a:uFillTx/>
                <a:latin typeface="Calibri Light" panose="020F0302020204030204"/>
                <a:ea typeface="+mn-ea"/>
                <a:cs typeface="+mn-cs"/>
              </a:rPr>
              <a:t>are</a:t>
            </a:r>
            <a:r>
              <a:rPr kumimoji="0" lang="en-US" sz="1000" b="0" i="0" u="none" strike="noStrike" kern="1200" cap="none" spc="0" normalizeH="0" noProof="0" dirty="0">
                <a:ln>
                  <a:noFill/>
                </a:ln>
                <a:solidFill>
                  <a:prstClr val="white"/>
                </a:solidFill>
                <a:effectLst/>
                <a:uLnTx/>
                <a:uFillTx/>
                <a:latin typeface="Calibri Light" panose="020F0302020204030204"/>
                <a:ea typeface="+mn-ea"/>
                <a:cs typeface="+mn-cs"/>
              </a:rPr>
              <a:t> employee illnesses not tracked in a log?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a:ln>
                  <a:noFill/>
                </a:ln>
                <a:solidFill>
                  <a:prstClr val="black"/>
                </a:solidFill>
                <a:effectLst/>
                <a:uLnTx/>
                <a:uFillTx/>
                <a:latin typeface="Calibri Light" panose="020F0302020204030204" pitchFamily="34" charset="0"/>
                <a:ea typeface="+mn-ea"/>
                <a:cs typeface="+mn-cs"/>
              </a:rPr>
              <a:t>	A: We never use the information</a:t>
            </a:r>
            <a:r>
              <a:rPr kumimoji="0" lang="en-US" sz="1000" b="0" i="0" u="none" strike="noStrike" kern="1400" cap="none" spc="0" normalizeH="0" noProof="0" dirty="0">
                <a:ln>
                  <a:noFill/>
                </a:ln>
                <a:solidFill>
                  <a:prstClr val="black"/>
                </a:solidFill>
                <a:effectLst/>
                <a:uLnTx/>
                <a:uFillTx/>
                <a:latin typeface="Calibri Light" panose="020F0302020204030204" pitchFamily="34" charset="0"/>
                <a:ea typeface="+mn-ea"/>
                <a:cs typeface="+mn-cs"/>
              </a:rPr>
              <a:t> from the log so we didn’t think it was necessary. We don’t ask a lot of questions when the staff calls out from work because we need to get 	to work finding a replacement.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400" cap="none" spc="0" normalizeH="0" baseline="0" noProof="0" dirty="0">
              <a:ln>
                <a:noFill/>
              </a:ln>
              <a:solidFill>
                <a:prstClr val="black"/>
              </a:solidFill>
              <a:effectLst/>
              <a:uLnTx/>
              <a:uFillTx/>
              <a:latin typeface="Calibri Light" panose="020F03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a:ln>
                  <a:noFill/>
                </a:ln>
                <a:solidFill>
                  <a:prstClr val="black"/>
                </a:solidFill>
                <a:effectLst/>
                <a:uLnTx/>
                <a:uFillTx/>
                <a:latin typeface="Calibri Light" panose="020F0302020204030204" pitchFamily="34" charset="0"/>
                <a:ea typeface="+mn-ea"/>
                <a:cs typeface="+mn-cs"/>
              </a:rPr>
              <a:t>Q: </a:t>
            </a:r>
            <a:r>
              <a:rPr kumimoji="0" lang="en-US" sz="1000" b="0" i="0" u="none" strike="noStrike" kern="1200" cap="none" spc="0" normalizeH="0" baseline="0" noProof="0" dirty="0">
                <a:ln>
                  <a:noFill/>
                </a:ln>
                <a:solidFill>
                  <a:prstClr val="white"/>
                </a:solidFill>
                <a:effectLst/>
                <a:uLnTx/>
                <a:uFillTx/>
                <a:latin typeface="Calibri Light" panose="020F0302020204030204"/>
                <a:ea typeface="+mn-ea"/>
                <a:cs typeface="+mn-cs"/>
              </a:rPr>
              <a:t>Why were the restaurant’s</a:t>
            </a:r>
            <a:r>
              <a:rPr kumimoji="0" lang="en-US" sz="1000" b="0" i="0" u="none" strike="noStrike" kern="1200" cap="none" spc="0" normalizeH="0" noProof="0" dirty="0">
                <a:ln>
                  <a:noFill/>
                </a:ln>
                <a:solidFill>
                  <a:prstClr val="white"/>
                </a:solidFill>
                <a:effectLst/>
                <a:uLnTx/>
                <a:uFillTx/>
                <a:latin typeface="Calibri Light" panose="020F0302020204030204"/>
                <a:ea typeface="+mn-ea"/>
                <a:cs typeface="+mn-cs"/>
              </a:rPr>
              <a:t> illness policies not being followed? </a:t>
            </a:r>
            <a:endParaRPr kumimoji="0" lang="en-US" sz="1000" b="0" i="0" u="none" strike="noStrike" kern="1200" cap="none" spc="0" normalizeH="0" baseline="0" noProof="0" dirty="0">
              <a:ln>
                <a:noFill/>
              </a:ln>
              <a:solidFill>
                <a:prstClr val="white"/>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a:ln>
                  <a:noFill/>
                </a:ln>
                <a:solidFill>
                  <a:prstClr val="black"/>
                </a:solidFill>
                <a:effectLst/>
                <a:uLnTx/>
                <a:uFillTx/>
                <a:latin typeface="Calibri" panose="020F0502020204030204" pitchFamily="34" charset="0"/>
                <a:ea typeface="+mn-ea"/>
                <a:cs typeface="+mn-cs"/>
              </a:rPr>
              <a:t>	A: </a:t>
            </a:r>
            <a:r>
              <a:rPr kumimoji="0" lang="en-US" sz="1000" b="0" i="0" u="none" strike="noStrike" kern="1200" cap="none" spc="0" normalizeH="0" baseline="0" noProof="0" dirty="0">
                <a:ln>
                  <a:noFill/>
                </a:ln>
                <a:solidFill>
                  <a:prstClr val="black"/>
                </a:solidFill>
                <a:effectLst/>
                <a:uLnTx/>
                <a:uFillTx/>
                <a:latin typeface="Calibri Light" panose="020F0302020204030204"/>
                <a:ea typeface="+mn-ea"/>
                <a:cs typeface="+mn-cs"/>
              </a:rPr>
              <a:t>Policies are great but do any restaurants</a:t>
            </a:r>
            <a:r>
              <a:rPr kumimoji="0" lang="en-US" sz="1000" b="0" i="0" u="none" strike="noStrike" kern="1200" cap="none" spc="0" normalizeH="0" noProof="0" dirty="0">
                <a:ln>
                  <a:noFill/>
                </a:ln>
                <a:solidFill>
                  <a:prstClr val="black"/>
                </a:solidFill>
                <a:effectLst/>
                <a:uLnTx/>
                <a:uFillTx/>
                <a:latin typeface="Calibri Light" panose="020F0302020204030204"/>
                <a:ea typeface="+mn-ea"/>
                <a:cs typeface="+mn-cs"/>
              </a:rPr>
              <a:t> really follow them? They’re pretty lengthy and our restaurant runs just fine without us knowing the policies word for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4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a:ln>
                  <a:noFill/>
                </a:ln>
                <a:solidFill>
                  <a:prstClr val="black"/>
                </a:solidFill>
                <a:effectLst/>
                <a:uLnTx/>
                <a:uFillTx/>
                <a:latin typeface="Calibri" panose="020F0502020204030204" pitchFamily="34" charset="0"/>
                <a:ea typeface="+mn-ea"/>
                <a:cs typeface="+mn-cs"/>
              </a:rPr>
              <a:t>Q: </a:t>
            </a:r>
            <a:r>
              <a:rPr kumimoji="0" lang="en-US" sz="1000" b="0" i="0" u="none" strike="noStrike" kern="1200" cap="none" spc="0" normalizeH="0" baseline="0" noProof="0" dirty="0">
                <a:ln>
                  <a:noFill/>
                </a:ln>
                <a:solidFill>
                  <a:prstClr val="white"/>
                </a:solidFill>
                <a:effectLst/>
                <a:uLnTx/>
                <a:uFillTx/>
                <a:latin typeface="Calibri Light" panose="020F0302020204030204"/>
                <a:ea typeface="+mn-ea"/>
                <a:cs typeface="+mn-cs"/>
              </a:rPr>
              <a:t>Why was the establishment</a:t>
            </a:r>
            <a:r>
              <a:rPr kumimoji="0" lang="en-US" sz="1000" b="0" i="0" u="none" strike="noStrike" kern="1200" cap="none" spc="0" normalizeH="0" noProof="0" dirty="0">
                <a:ln>
                  <a:noFill/>
                </a:ln>
                <a:solidFill>
                  <a:prstClr val="white"/>
                </a:solidFill>
                <a:effectLst/>
                <a:uLnTx/>
                <a:uFillTx/>
                <a:latin typeface="Calibri Light" panose="020F0302020204030204"/>
                <a:ea typeface="+mn-ea"/>
                <a:cs typeface="+mn-cs"/>
              </a:rPr>
              <a:t> understaffed?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Calibri Light" panose="020F0302020204030204"/>
                <a:ea typeface="+mn-ea"/>
                <a:cs typeface="+mn-cs"/>
              </a:rPr>
              <a:t>	A: </a:t>
            </a:r>
            <a:r>
              <a:rPr kumimoji="0" lang="en-US" sz="1000" b="0" i="0" u="none" strike="noStrike" kern="1400" cap="none" spc="0" normalizeH="0" baseline="0" noProof="0" dirty="0">
                <a:ln>
                  <a:noFill/>
                </a:ln>
                <a:solidFill>
                  <a:prstClr val="black"/>
                </a:solidFill>
                <a:effectLst/>
                <a:uLnTx/>
                <a:uFillTx/>
                <a:latin typeface="Calibri Light" panose="020F0302020204030204" pitchFamily="34" charset="0"/>
                <a:ea typeface="+mn-ea"/>
                <a:cs typeface="+mn-cs"/>
              </a:rPr>
              <a:t>It’s the time of year most people take summer vacations. The manager always</a:t>
            </a:r>
            <a:r>
              <a:rPr kumimoji="0" lang="en-US" sz="1000" b="0" i="0" u="none" strike="noStrike" kern="1400" cap="none" spc="0" normalizeH="0" noProof="0" dirty="0">
                <a:ln>
                  <a:noFill/>
                </a:ln>
                <a:solidFill>
                  <a:prstClr val="black"/>
                </a:solidFill>
                <a:effectLst/>
                <a:uLnTx/>
                <a:uFillTx/>
                <a:latin typeface="Calibri Light" panose="020F0302020204030204" pitchFamily="34" charset="0"/>
                <a:ea typeface="+mn-ea"/>
                <a:cs typeface="+mn-cs"/>
              </a:rPr>
              <a:t> thinks we can work understaffed because we somehow always get it done. But when we are 	understaffed, we need to cut corners just to get the meals out.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400" cap="none" spc="0" normalizeH="0" baseline="0" noProof="0" dirty="0">
              <a:ln>
                <a:noFill/>
              </a:ln>
              <a:solidFill>
                <a:prstClr val="black"/>
              </a:solidFill>
              <a:effectLst/>
              <a:uLnTx/>
              <a:uFillTx/>
              <a:latin typeface="Calibri Light" panose="020F03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a:ln>
                  <a:noFill/>
                </a:ln>
                <a:solidFill>
                  <a:prstClr val="black"/>
                </a:solidFill>
                <a:effectLst/>
                <a:uLnTx/>
                <a:uFillTx/>
                <a:latin typeface="Calibri Light" panose="020F0302020204030204" pitchFamily="34" charset="0"/>
                <a:ea typeface="+mn-ea"/>
                <a:cs typeface="+mn-cs"/>
              </a:rPr>
              <a:t>Q: </a:t>
            </a:r>
            <a:r>
              <a:rPr kumimoji="0" lang="en-US" sz="1000" b="0" i="0" u="none" strike="noStrike" kern="1200" cap="none" spc="0" normalizeH="0" baseline="0" noProof="0" dirty="0">
                <a:ln>
                  <a:noFill/>
                </a:ln>
                <a:solidFill>
                  <a:prstClr val="white"/>
                </a:solidFill>
                <a:effectLst/>
                <a:uLnTx/>
                <a:uFillTx/>
                <a:latin typeface="Calibri Light" panose="020F0302020204030204"/>
                <a:ea typeface="+mn-ea"/>
                <a:cs typeface="+mn-cs"/>
              </a:rPr>
              <a:t>Why don’t employees use gloves to</a:t>
            </a:r>
            <a:r>
              <a:rPr kumimoji="0" lang="en-US" sz="1000" b="0" i="0" u="none" strike="noStrike" kern="1200" cap="none" spc="0" normalizeH="0" noProof="0" dirty="0">
                <a:ln>
                  <a:noFill/>
                </a:ln>
                <a:solidFill>
                  <a:prstClr val="white"/>
                </a:solidFill>
                <a:effectLst/>
                <a:uLnTx/>
                <a:uFillTx/>
                <a:latin typeface="Calibri Light" panose="020F0302020204030204"/>
                <a:ea typeface="+mn-ea"/>
                <a:cs typeface="+mn-cs"/>
              </a:rPr>
              <a:t> handle ready-to-eat foods? </a:t>
            </a:r>
            <a:endParaRPr kumimoji="0" lang="en-US" sz="1000" b="0" i="0" u="none" strike="noStrike" kern="1200" cap="none" spc="0" normalizeH="0" baseline="0" noProof="0" dirty="0">
              <a:ln>
                <a:noFill/>
              </a:ln>
              <a:solidFill>
                <a:prstClr val="white"/>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400" cap="none" spc="0" normalizeH="0" baseline="0" noProof="0" dirty="0">
                <a:ln>
                  <a:noFill/>
                </a:ln>
                <a:solidFill>
                  <a:prstClr val="black"/>
                </a:solidFill>
                <a:effectLst/>
                <a:uLnTx/>
                <a:uFillTx/>
                <a:latin typeface="Calibri" panose="020F0502020204030204" pitchFamily="34" charset="0"/>
                <a:ea typeface="+mn-ea"/>
                <a:cs typeface="+mn-cs"/>
              </a:rPr>
              <a:t>	A: </a:t>
            </a:r>
            <a:r>
              <a:rPr kumimoji="0" lang="en-US" sz="1000" b="0" i="0" u="none" strike="noStrike" kern="1400" cap="none" spc="0" normalizeH="0" baseline="0" noProof="0" dirty="0">
                <a:ln>
                  <a:noFill/>
                </a:ln>
                <a:solidFill>
                  <a:prstClr val="black"/>
                </a:solidFill>
                <a:effectLst/>
                <a:uLnTx/>
                <a:uFillTx/>
                <a:latin typeface="Calibri Light" panose="020F0302020204030204" pitchFamily="34" charset="0"/>
                <a:ea typeface="+mn-ea"/>
                <a:cs typeface="+mn-cs"/>
              </a:rPr>
              <a:t>It’s just another step in our already long food preparation processes. The manager never</a:t>
            </a:r>
            <a:r>
              <a:rPr kumimoji="0" lang="en-US" sz="1000" b="0" i="0" u="none" strike="noStrike" kern="1400" cap="none" spc="0" normalizeH="0" noProof="0" dirty="0">
                <a:ln>
                  <a:noFill/>
                </a:ln>
                <a:solidFill>
                  <a:prstClr val="black"/>
                </a:solidFill>
                <a:effectLst/>
                <a:uLnTx/>
                <a:uFillTx/>
                <a:latin typeface="Calibri Light" panose="020F0302020204030204" pitchFamily="34" charset="0"/>
                <a:ea typeface="+mn-ea"/>
                <a:cs typeface="+mn-cs"/>
              </a:rPr>
              <a:t> says anything and they aren’t important anyways. We wash our hands when we 	come into work. </a:t>
            </a:r>
            <a:endParaRPr kumimoji="0" lang="en-US" sz="1000" b="0" i="0" u="none" strike="noStrike" kern="14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4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noProof="0" dirty="0">
              <a:ln>
                <a:noFill/>
              </a:ln>
              <a:solidFill>
                <a:prstClr val="white"/>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4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noProof="0" dirty="0">
              <a:ln>
                <a:noFill/>
              </a:ln>
              <a:solidFill>
                <a:prstClr val="white"/>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27305" marR="0">
              <a:lnSpc>
                <a:spcPct val="115000"/>
              </a:lnSpc>
              <a:spcBef>
                <a:spcPts val="300"/>
              </a:spcBef>
              <a:spcAft>
                <a:spcPts val="1200"/>
              </a:spcAft>
            </a:pP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0B00E-BFA3-4B66-9092-36FC13AA70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732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Calibri Light" panose="020F0302020204030204" pitchFamily="34" charset="0"/>
              </a:rPr>
              <a:t>-Identify and utilize resources and tools to aid in conducting an outbreak investigation</a:t>
            </a:r>
            <a:r>
              <a:rPr lang="en-US" sz="1800" b="0" i="0" dirty="0">
                <a:solidFill>
                  <a:srgbClr val="444444"/>
                </a:solidFill>
                <a:effectLst/>
                <a:latin typeface="Calibri Light" panose="020F03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Light" panose="020F03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Light" panose="020F0302020204030204" pitchFamily="34" charset="0"/>
              </a:rPr>
              <a:t>-Gain skills and abilities to use evidence and findings from an environmental assessment to identify outbreak contributing factor(s)</a:t>
            </a:r>
            <a:r>
              <a:rPr lang="en-US" sz="1800" b="0" i="0" dirty="0">
                <a:solidFill>
                  <a:srgbClr val="444444"/>
                </a:solidFill>
                <a:effectLst/>
                <a:latin typeface="Calibri Light" panose="020F03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Light" panose="020F03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Light" panose="020F0302020204030204" pitchFamily="34" charset="0"/>
              </a:rPr>
              <a:t>-Practice asking the “5 whys” to understand why those contributing factors occurred</a:t>
            </a:r>
            <a:r>
              <a:rPr lang="en-US" sz="1800" b="0" i="0" dirty="0">
                <a:solidFill>
                  <a:srgbClr val="444444"/>
                </a:solidFill>
                <a:effectLst/>
                <a:latin typeface="Calibri Light" panose="020F03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Light" panose="020F03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Light" panose="020F0302020204030204" pitchFamily="34" charset="0"/>
              </a:rPr>
              <a:t>-Employ critical thinking to identify appropriate environmental antecedents</a:t>
            </a:r>
            <a:r>
              <a:rPr lang="en-US" sz="1800" b="0" i="0" dirty="0">
                <a:solidFill>
                  <a:srgbClr val="444444"/>
                </a:solidFill>
                <a:effectLst/>
                <a:latin typeface="Calibri Light" panose="020F03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Light" panose="020F03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Light" panose="020F0302020204030204" pitchFamily="34" charset="0"/>
              </a:rPr>
              <a:t>-Describe best control measures to prevent future outbreaks</a:t>
            </a:r>
            <a:endParaRPr lang="en-US" b="0" i="0" dirty="0">
              <a:solidFill>
                <a:srgbClr val="444444"/>
              </a:solidFill>
              <a:effectLst/>
              <a:latin typeface="Calibri" panose="020F0502020204030204" pitchFamily="34" charset="0"/>
            </a:endParaRPr>
          </a:p>
          <a:p>
            <a:endParaRPr lang="en-US" dirty="0"/>
          </a:p>
          <a:p>
            <a:r>
              <a:rPr lang="en-US" sz="1800" dirty="0">
                <a:effectLst/>
                <a:latin typeface="Arial" panose="020B0604020202020204" pitchFamily="34" charset="0"/>
                <a:ea typeface="Calibri" panose="020F0502020204030204" pitchFamily="34" charset="0"/>
                <a:cs typeface="Times New Roman" panose="02020603050405020304" pitchFamily="18" charset="0"/>
              </a:rPr>
              <a:t>We’ll use scenarios and give you opportunities to complete exercises to reinforce steps. And finally, we’ll review together the processes and give you plenty of opportunity to offer contributions about your experiences.</a:t>
            </a:r>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a:t>
            </a:fld>
            <a:endParaRPr lang="en-US" dirty="0"/>
          </a:p>
        </p:txBody>
      </p:sp>
    </p:spTree>
    <p:extLst>
      <p:ext uri="{BB962C8B-B14F-4D97-AF65-F5344CB8AC3E}">
        <p14:creationId xmlns:p14="http://schemas.microsoft.com/office/powerpoint/2010/main" val="9855371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focus in on one of the questions (assuming this was mentioned during group discussion): Why did the employee work while ill? </a:t>
            </a:r>
          </a:p>
          <a:p>
            <a:endParaRPr lang="en-US" dirty="0"/>
          </a:p>
          <a:p>
            <a:r>
              <a:rPr lang="en-US" dirty="0"/>
              <a:t>Multiple things could be happening here.</a:t>
            </a:r>
          </a:p>
          <a:p>
            <a:pPr marL="228600" indent="-228600">
              <a:buAutoNum type="arabicPeriod"/>
            </a:pPr>
            <a:r>
              <a:rPr lang="en-US" dirty="0"/>
              <a:t>The restaurant was understaffed, possibly because many people take vacation during this time. Then we ask why. It’s possible it’s because management does not see the need to have a fully staffed restaurant everyday. In the previous slide, we learned that the managers think the food workers will just ‘make it work’. </a:t>
            </a:r>
          </a:p>
          <a:p>
            <a:pPr marL="228600" indent="-228600">
              <a:buAutoNum type="arabicPeriod"/>
            </a:pPr>
            <a:endParaRPr lang="en-US" dirty="0"/>
          </a:p>
          <a:p>
            <a:pPr marL="228600" indent="-228600">
              <a:buAutoNum type="arabicPeriod"/>
            </a:pPr>
            <a:r>
              <a:rPr lang="en-US" dirty="0"/>
              <a:t>The employee did not want to leave co-workers understaffed. Then we ask why? From the previous slide, we learned that the restaurant doesn’t really use illness logs and they don’t follow illness policies. It seems like management doesn’t have much oversight on the restaurant operations.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0B00E-BFA3-4B66-9092-36FC13AA70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38014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move on to part B of exercise 2</a:t>
            </a:r>
          </a:p>
          <a:p>
            <a:endParaRPr lang="en-US" dirty="0"/>
          </a:p>
          <a:p>
            <a:r>
              <a:rPr lang="en-US" dirty="0"/>
              <a:t>You’ll answer the questions on page 7 about contributing factors and environmental antecedents.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10 minutes then we’ll discuss as a group. The questions you need to answer on page 7 will also be on the screen.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cs typeface="Times New Roman" panose="02020603050405020304" pitchFamily="18" charset="0"/>
              </a:rPr>
              <a:t>Remember, if there are not enough handouts of the contributing factors list and environmental antecedent resource, there are QR codes on the back of your workbook that will pull up the resources.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21193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What contributing factor(s) do you suspect?</a:t>
            </a:r>
          </a:p>
          <a:p>
            <a:pPr marL="457200" indent="-4572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What environmental antecedent(s) do you suspect? </a:t>
            </a:r>
            <a:r>
              <a:rPr lang="en-US" u="sng" dirty="0">
                <a:solidFill>
                  <a:schemeClr val="tx1"/>
                </a:solidFill>
                <a:latin typeface="Calibri Light" panose="020F0302020204030204" pitchFamily="34" charset="0"/>
                <a:cs typeface="Calibri Light" panose="020F0302020204030204" pitchFamily="34" charset="0"/>
              </a:rPr>
              <a:t>Choose the top 3</a:t>
            </a:r>
            <a:endParaRPr lang="en-US" kern="1200" dirty="0">
              <a:solidFill>
                <a:schemeClr val="tx1"/>
              </a:solidFill>
              <a:latin typeface="Calibri Light" panose="020F0302020204030204" pitchFamily="34" charset="0"/>
              <a:cs typeface="Calibri Light" panose="020F03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45833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Contributing Factors: </a:t>
            </a:r>
            <a:endParaRPr lang="en-US" sz="1200" b="1" dirty="0">
              <a:effectLst/>
              <a:latin typeface="Calibri" panose="020F0502020204030204" pitchFamily="34" charset="0"/>
              <a:ea typeface="Calibri" panose="020F0502020204030204" pitchFamily="34" charset="0"/>
              <a:cs typeface="Calibri" panose="020F0502020204030204" pitchFamily="34" charset="0"/>
            </a:endParaRPr>
          </a:p>
          <a:p>
            <a:r>
              <a:rPr lang="en-US" sz="1200" dirty="0">
                <a:effectLst/>
                <a:latin typeface="Calibri" panose="020F0502020204030204" pitchFamily="34" charset="0"/>
                <a:ea typeface="Calibri" panose="020F0502020204030204" pitchFamily="34" charset="0"/>
                <a:cs typeface="Calibri" panose="020F0502020204030204" pitchFamily="34" charset="0"/>
              </a:rPr>
              <a:t>C9: </a:t>
            </a:r>
            <a:r>
              <a:rPr lang="en-US" sz="1200" kern="1400" dirty="0">
                <a:solidFill>
                  <a:srgbClr val="000000"/>
                </a:solidFill>
                <a:effectLst/>
                <a:latin typeface="Calibri" panose="020F0502020204030204" pitchFamily="34" charset="0"/>
                <a:ea typeface="Times New Roman" panose="02020603050405020304" pitchFamily="18" charset="0"/>
              </a:rPr>
              <a:t>Bare-hand contact by a food worker who is suspected to be infectious (e.g., with ready-to-eat-food)</a:t>
            </a:r>
          </a:p>
          <a:p>
            <a:r>
              <a:rPr lang="en-US" sz="1200" kern="1400" dirty="0">
                <a:solidFill>
                  <a:srgbClr val="000000"/>
                </a:solidFill>
                <a:effectLst/>
                <a:latin typeface="Calibri" panose="020F0502020204030204" pitchFamily="34" charset="0"/>
                <a:ea typeface="Times New Roman" panose="02020603050405020304" pitchFamily="18" charset="0"/>
              </a:rPr>
              <a:t>-A food worker suspected to be infectious uses his or her bare hands to touch or prepare foods that are not subsequently cooked.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400" dirty="0">
              <a:solidFill>
                <a:srgbClr val="000000"/>
              </a:solidFill>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0">
              <a:lnSpc>
                <a:spcPct val="118000"/>
              </a:lnSpc>
              <a:spcBef>
                <a:spcPts val="0"/>
              </a:spcBef>
              <a:spcAft>
                <a:spcPts val="600"/>
              </a:spcAft>
              <a:buClrTx/>
              <a:buSzTx/>
              <a:buFontTx/>
              <a:buNone/>
              <a:tabLst/>
              <a:defRPr/>
            </a:pPr>
            <a:r>
              <a:rPr lang="en-US" sz="1200" b="1" kern="1400" dirty="0">
                <a:solidFill>
                  <a:srgbClr val="000000"/>
                </a:solidFill>
                <a:effectLst/>
                <a:latin typeface="Calibri" panose="020F0502020204030204" pitchFamily="34" charset="0"/>
                <a:ea typeface="Calibri" panose="020F0502020204030204" pitchFamily="34" charset="0"/>
                <a:cs typeface="+mn-cs"/>
              </a:rPr>
              <a:t>Environmental Antecedents</a:t>
            </a:r>
          </a:p>
          <a:p>
            <a:pPr marL="0" marR="0" lvl="0" indent="0" algn="l" defTabSz="914400" rtl="0" eaLnBrk="1" fontAlgn="auto" latinLnBrk="0" hangingPunct="0">
              <a:lnSpc>
                <a:spcPct val="118000"/>
              </a:lnSpc>
              <a:spcBef>
                <a:spcPts val="0"/>
              </a:spcBef>
              <a:spcAft>
                <a:spcPts val="60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Lack of a food safety culture/ attitude towards food safety </a:t>
            </a:r>
          </a:p>
          <a:p>
            <a:pPr marL="0" marR="0" lvl="0" indent="0" algn="l" defTabSz="914400" rtl="0" eaLnBrk="1" fontAlgn="auto" latinLnBrk="0" hangingPunct="0">
              <a:lnSpc>
                <a:spcPct val="118000"/>
              </a:lnSpc>
              <a:spcBef>
                <a:spcPts val="0"/>
              </a:spcBef>
              <a:spcAft>
                <a:spcPts val="600"/>
              </a:spcAft>
              <a:buClrTx/>
              <a:buSzTx/>
              <a:buFontTx/>
              <a:buNone/>
              <a:tabLst/>
              <a:defRPr/>
            </a:pPr>
            <a:r>
              <a:rPr lang="en-US" sz="12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r>
              <a:rPr lang="en-US" sz="1200" kern="1400" dirty="0">
                <a:solidFill>
                  <a:srgbClr val="000000"/>
                </a:solidFill>
                <a:effectLst/>
                <a:latin typeface="Calibri" panose="020F0502020204030204" pitchFamily="34" charset="0"/>
                <a:ea typeface="Times New Roman" panose="02020603050405020304" pitchFamily="18" charset="0"/>
              </a:rPr>
              <a:t>Employee was working while ill and didn’t know that she should report all vomiting and/or diarrhea regardless of reason.</a:t>
            </a:r>
            <a:r>
              <a:rPr lang="en-US" sz="1200" b="0" kern="1400" dirty="0">
                <a:solidFill>
                  <a:srgbClr val="000000"/>
                </a:solidFill>
                <a:effectLst/>
                <a:latin typeface="Calibri" panose="020F0502020204030204" pitchFamily="34" charset="0"/>
                <a:ea typeface="Times New Roman" panose="02020603050405020304" pitchFamily="18" charset="0"/>
              </a:rPr>
              <a:t> Management did not train workers and enforce these policies as they did not view these as important and prioritized staffing restaurant.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0">
              <a:lnSpc>
                <a:spcPct val="118000"/>
              </a:lnSpc>
              <a:spcBef>
                <a:spcPts val="0"/>
              </a:spcBef>
              <a:spcAft>
                <a:spcPts val="600"/>
              </a:spcAft>
              <a:buClrTx/>
              <a:buSzTx/>
              <a:buFontTx/>
              <a:buNone/>
              <a:tabLst/>
              <a:defRPr/>
            </a:pPr>
            <a:endParaRPr lang="en-US" sz="12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0">
              <a:lnSpc>
                <a:spcPct val="118000"/>
              </a:lnSpc>
              <a:spcBef>
                <a:spcPts val="0"/>
              </a:spcBef>
              <a:spcAft>
                <a:spcPts val="600"/>
              </a:spcAft>
              <a:buClrTx/>
              <a:buSzTx/>
              <a:buFontTx/>
              <a:buNone/>
              <a:tabLst/>
              <a:defRPr/>
            </a:pPr>
            <a:r>
              <a:rPr lang="en-US" sz="1200" kern="1400" dirty="0">
                <a:solidFill>
                  <a:srgbClr val="000000"/>
                </a:solidFill>
                <a:effectLst/>
                <a:latin typeface="Calibri" panose="020F0502020204030204" pitchFamily="34" charset="0"/>
                <a:ea typeface="Times New Roman" panose="02020603050405020304" pitchFamily="18" charset="0"/>
              </a:rPr>
              <a:t>Lack of oversight of employees </a:t>
            </a:r>
          </a:p>
          <a:p>
            <a:pPr marL="0" marR="0" lvl="0" indent="0" algn="l" defTabSz="914400" rtl="0" eaLnBrk="1" fontAlgn="auto" latinLnBrk="0" hangingPunct="0">
              <a:lnSpc>
                <a:spcPct val="118000"/>
              </a:lnSpc>
              <a:spcBef>
                <a:spcPts val="0"/>
              </a:spcBef>
              <a:spcAft>
                <a:spcPts val="600"/>
              </a:spcAft>
              <a:buClrTx/>
              <a:buSzTx/>
              <a:buFontTx/>
              <a:buNone/>
              <a:tabLst/>
              <a:defRPr/>
            </a:pPr>
            <a:r>
              <a:rPr lang="en-US" sz="1200" kern="1400" dirty="0">
                <a:solidFill>
                  <a:srgbClr val="000000"/>
                </a:solidFill>
                <a:effectLst/>
                <a:latin typeface="Calibri" panose="020F0502020204030204" pitchFamily="34" charset="0"/>
                <a:ea typeface="Times New Roman" panose="02020603050405020304" pitchFamily="18" charset="0"/>
              </a:rPr>
              <a:t>-Not enough oversight by management to ensure employees aren’t working while ill or handling RTE food with bare hands.</a:t>
            </a:r>
          </a:p>
          <a:p>
            <a:pPr marL="0" marR="0" lvl="0" indent="0" algn="l" defTabSz="914400" rtl="0" eaLnBrk="1" fontAlgn="auto" latinLnBrk="0" hangingPunct="0">
              <a:lnSpc>
                <a:spcPct val="118000"/>
              </a:lnSpc>
              <a:spcBef>
                <a:spcPts val="0"/>
              </a:spcBef>
              <a:spcAft>
                <a:spcPts val="600"/>
              </a:spcAft>
              <a:buClrTx/>
              <a:buSzTx/>
              <a:buFontTx/>
              <a:buNone/>
              <a:tabLst/>
              <a:defRPr/>
            </a:pPr>
            <a:endParaRPr lang="en-US" sz="12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0">
              <a:lnSpc>
                <a:spcPct val="118000"/>
              </a:lnSpc>
              <a:spcBef>
                <a:spcPts val="0"/>
              </a:spcBef>
              <a:spcAft>
                <a:spcPts val="600"/>
              </a:spcAft>
              <a:buClrTx/>
              <a:buSzTx/>
              <a:buFontTx/>
              <a:buNone/>
              <a:tabLst/>
              <a:defRPr/>
            </a:pPr>
            <a:r>
              <a:rPr lang="en-US" sz="12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Low or insufficient staffing</a:t>
            </a:r>
          </a:p>
          <a:p>
            <a:pPr marL="0" marR="0" lvl="0" indent="0" algn="l" defTabSz="914400" rtl="0" eaLnBrk="1" fontAlgn="auto" latinLnBrk="0" hangingPunct="0">
              <a:lnSpc>
                <a:spcPct val="118000"/>
              </a:lnSpc>
              <a:spcBef>
                <a:spcPts val="0"/>
              </a:spcBef>
              <a:spcAft>
                <a:spcPts val="600"/>
              </a:spcAft>
              <a:buClrTx/>
              <a:buSzTx/>
              <a:buFontTx/>
              <a:buNone/>
              <a:tabLst/>
              <a:defRPr/>
            </a:pPr>
            <a:r>
              <a:rPr lang="en-US" sz="12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-Due to low staffing, employee felt responsible to work her shift even though she didn’t feel well.</a:t>
            </a:r>
          </a:p>
        </p:txBody>
      </p:sp>
      <p:sp>
        <p:nvSpPr>
          <p:cNvPr id="4" name="Slide Number Placeholder 3"/>
          <p:cNvSpPr>
            <a:spLocks noGrp="1"/>
          </p:cNvSpPr>
          <p:nvPr>
            <p:ph type="sldNum" sz="quarter" idx="5"/>
          </p:nvPr>
        </p:nvSpPr>
        <p:spPr/>
        <p:txBody>
          <a:bodyPr/>
          <a:lstStyle/>
          <a:p>
            <a:fld id="{4EB0B00E-BFA3-4B66-9092-36FC13AA7025}" type="slidenum">
              <a:rPr lang="en-US" smtClean="0"/>
              <a:t>33</a:t>
            </a:fld>
            <a:endParaRPr lang="en-US"/>
          </a:p>
        </p:txBody>
      </p:sp>
    </p:spTree>
    <p:extLst>
      <p:ext uri="{BB962C8B-B14F-4D97-AF65-F5344CB8AC3E}">
        <p14:creationId xmlns:p14="http://schemas.microsoft.com/office/powerpoint/2010/main" val="28816946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Calibri" panose="020F0502020204030204" pitchFamily="34" charset="0"/>
              </a:rPr>
              <a:t>We’ve identified the how and why and now need to focus on preventing future outbreaks</a:t>
            </a:r>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34</a:t>
            </a:fld>
            <a:endParaRPr lang="en-US"/>
          </a:p>
        </p:txBody>
      </p:sp>
    </p:spTree>
    <p:extLst>
      <p:ext uri="{BB962C8B-B14F-4D97-AF65-F5344CB8AC3E}">
        <p14:creationId xmlns:p14="http://schemas.microsoft.com/office/powerpoint/2010/main" val="16215595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Calibri" panose="020F0502020204030204" pitchFamily="34" charset="0"/>
              </a:rPr>
              <a:t>We know why it happened; now how do we prevent it from happening again? This list has a few examples of things to consider. Some are short term, some are long term. Some are enacted by the facility itself and others by the health department.</a:t>
            </a:r>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35</a:t>
            </a:fld>
            <a:endParaRPr lang="en-US" dirty="0"/>
          </a:p>
        </p:txBody>
      </p:sp>
    </p:spTree>
    <p:extLst>
      <p:ext uri="{BB962C8B-B14F-4D97-AF65-F5344CB8AC3E}">
        <p14:creationId xmlns:p14="http://schemas.microsoft.com/office/powerpoint/2010/main" val="22422293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2800" b="0" i="0" u="none" strike="noStrike" dirty="0">
                <a:solidFill>
                  <a:srgbClr val="000000"/>
                </a:solidFill>
                <a:effectLst/>
                <a:latin typeface="Calibri" panose="020F0502020204030204" pitchFamily="34" charset="0"/>
              </a:rPr>
              <a:t>Let’s go back to the workbook and we’ll start exercise 3 where we will identify some control measures for the establishment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37775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You’ll use the control measures lists to think about short and long term corrective actions.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Then, you’ll answer the questions on page 9  about what information you still need to collect.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5 minutes then we’ll discuss as a group. The questions you need to answer on page 8 will also be on the screen. </a:t>
            </a:r>
          </a:p>
          <a:p>
            <a:r>
              <a:rPr lang="en-US" dirty="0"/>
              <a:t>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07793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Calibri Light" panose="020F0302020204030204" pitchFamily="34" charset="0"/>
                <a:cs typeface="Calibri Light" panose="020F0302020204030204" pitchFamily="34" charset="0"/>
              </a:rPr>
              <a:t>What might be some short-term and long-term corrective actions you would put in place to ensure this wouldn’t happen again?</a:t>
            </a:r>
          </a:p>
          <a:p>
            <a:pPr marL="0" indent="0">
              <a:buNone/>
            </a:pPr>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38</a:t>
            </a:fld>
            <a:endParaRPr lang="en-US"/>
          </a:p>
        </p:txBody>
      </p:sp>
    </p:spTree>
    <p:extLst>
      <p:ext uri="{BB962C8B-B14F-4D97-AF65-F5344CB8AC3E}">
        <p14:creationId xmlns:p14="http://schemas.microsoft.com/office/powerpoint/2010/main" val="3515138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u="sng" dirty="0">
                <a:latin typeface="Calibri Light" panose="020F0302020204030204" pitchFamily="34" charset="0"/>
                <a:cs typeface="Calibri Light" panose="020F0302020204030204" pitchFamily="34" charset="0"/>
              </a:rPr>
              <a:t>Short-term: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dirty="0"/>
              <a:t>Implementation of employee screening to ensure no employees worked while ill.</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dirty="0"/>
              <a:t>Instruct the restaurant to clean and sanitize with a product effective against norovirus.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dirty="0"/>
              <a:t>Provide education on the importance of hand-hygiene and not touching ready-to-eat foods with bare hands to stop the spread of norovirus, and encourage reporting of all symptoms of vomiting and diarrhea to management regardless of the reason.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u="sng" dirty="0"/>
              <a:t>Long-term:</a:t>
            </a:r>
          </a:p>
          <a:p>
            <a:pPr marL="171450" indent="-171450">
              <a:buFont typeface="Wingdings" panose="05000000000000000000" pitchFamily="2" charset="2"/>
              <a:buChar char="§"/>
            </a:pPr>
            <a:r>
              <a:rPr lang="en-US" dirty="0"/>
              <a:t>Hold multiple trainings year on proper hand-hygiene and how to minimize bare-hand contact. </a:t>
            </a:r>
          </a:p>
          <a:p>
            <a:pPr marL="171450" indent="-171450">
              <a:buFont typeface="Wingdings" panose="05000000000000000000" pitchFamily="2" charset="2"/>
              <a:buChar char="§"/>
            </a:pPr>
            <a:r>
              <a:rPr lang="en-US" dirty="0"/>
              <a:t>Create an employee contract that lists out all of the symptoms they should report and other illness reporting expectations and has food workers sign and review on an annual basis.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dirty="0"/>
              <a:t>Instill strong food safety culture and ensure employees are not punished if call out sick. </a:t>
            </a:r>
            <a:r>
              <a:rPr lang="en-US" sz="1200" kern="1400" dirty="0">
                <a:ln>
                  <a:noFill/>
                </a:ln>
                <a:solidFill>
                  <a:srgbClr val="000000"/>
                </a:solidFill>
                <a:effectLst/>
                <a:latin typeface="Calibri" panose="020F0502020204030204" pitchFamily="34" charset="0"/>
              </a:rPr>
              <a:t>Management influences food safety attitudes, perceptions, and opinions. Ensure management provides oversight and reinforces food safety practices with training (focus on the public health reasoning) and reminders.</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EB0B00E-BFA3-4B66-9092-36FC13AA7025}" type="slidenum">
              <a:rPr lang="en-US" smtClean="0"/>
              <a:t>39</a:t>
            </a:fld>
            <a:endParaRPr lang="en-US"/>
          </a:p>
        </p:txBody>
      </p:sp>
    </p:spTree>
    <p:extLst>
      <p:ext uri="{BB962C8B-B14F-4D97-AF65-F5344CB8AC3E}">
        <p14:creationId xmlns:p14="http://schemas.microsoft.com/office/powerpoint/2010/main" val="549973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Calibri" panose="020F0502020204030204" pitchFamily="34" charset="0"/>
              </a:rPr>
              <a:t>So here’s the plan for today. We’re going to be walking you through some investigation principles and newly developed resources and then using them to work through an outbreak scenario that is based on real life events. You’ll also be able to work in a group through 3 exercises.</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0BD634E0-89B3-42AA-98AC-0435385FBF93}" type="slidenum">
              <a:rPr lang="en-US" smtClean="0"/>
              <a:t>4</a:t>
            </a:fld>
            <a:endParaRPr lang="en-US" dirty="0"/>
          </a:p>
        </p:txBody>
      </p:sp>
    </p:spTree>
    <p:extLst>
      <p:ext uri="{BB962C8B-B14F-4D97-AF65-F5344CB8AC3E}">
        <p14:creationId xmlns:p14="http://schemas.microsoft.com/office/powerpoint/2010/main" val="9876791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u="sng" dirty="0">
                <a:latin typeface="Calibri Light" panose="020F0302020204030204" pitchFamily="34" charset="0"/>
                <a:cs typeface="Calibri Light" panose="020F0302020204030204" pitchFamily="34" charset="0"/>
              </a:rPr>
              <a:t>Community Level: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-Findings from outbreaks can reduce future foodborne illness outbreaks by providing corrective actions to outbreak establishments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-Your investigations can help influence policy. For example, New York City used findings from their environmental assessments to support a policy for mandatory paid sick leave in all establishments within their jurisdiction.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u="sng" dirty="0"/>
              <a:t>National Level:</a:t>
            </a:r>
          </a:p>
          <a:p>
            <a:r>
              <a:rPr lang="en-US" dirty="0"/>
              <a:t>-Data from environmental assessments were used to inform CIFOR’s outbreak response guidelines and the revision of Epi-Ready, a foodborne illness response training. </a:t>
            </a:r>
          </a:p>
          <a:p>
            <a:r>
              <a:rPr lang="en-US" dirty="0"/>
              <a:t>-These data can also provide evidence for policies, such as support for new food code provisions. They can also inform practice at food establishments. We have great example on the next slide…….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0B00E-BFA3-4B66-9092-36FC13AA70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8215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a:lnSpc>
                <a:spcPct val="119000"/>
              </a:lnSpc>
              <a:spcBef>
                <a:spcPts val="0"/>
              </a:spcBef>
              <a:spcAft>
                <a:spcPts val="600"/>
              </a:spcAft>
            </a:pPr>
            <a:r>
              <a:rPr lang="en-US" sz="1200" b="1" kern="1400" dirty="0">
                <a:ln>
                  <a:noFill/>
                </a:ln>
                <a:solidFill>
                  <a:srgbClr val="000000"/>
                </a:solidFill>
                <a:effectLst/>
                <a:latin typeface="+mj-lt"/>
              </a:rPr>
              <a:t>Food Code: </a:t>
            </a:r>
          </a:p>
          <a:p>
            <a:pPr marL="0" marR="0" indent="0" algn="l">
              <a:lnSpc>
                <a:spcPct val="119000"/>
              </a:lnSpc>
              <a:spcBef>
                <a:spcPts val="0"/>
              </a:spcBef>
              <a:spcAft>
                <a:spcPts val="600"/>
              </a:spcAft>
            </a:pPr>
            <a:r>
              <a:rPr lang="en-US" sz="1200" b="0" kern="1400" dirty="0">
                <a:ln>
                  <a:noFill/>
                </a:ln>
                <a:solidFill>
                  <a:srgbClr val="000000"/>
                </a:solidFill>
                <a:effectLst/>
                <a:latin typeface="+mj-lt"/>
              </a:rPr>
              <a:t>Data from outbreaks helps influence changes to The Food Code</a:t>
            </a:r>
            <a:r>
              <a:rPr lang="en-US" sz="1200" b="1" kern="1400" dirty="0">
                <a:ln>
                  <a:noFill/>
                </a:ln>
                <a:solidFill>
                  <a:srgbClr val="000000"/>
                </a:solidFill>
                <a:effectLst/>
                <a:latin typeface="+mj-lt"/>
              </a:rPr>
              <a:t>. </a:t>
            </a:r>
            <a:r>
              <a:rPr lang="en-US" sz="1200" kern="1400" dirty="0">
                <a:ln>
                  <a:noFill/>
                </a:ln>
                <a:solidFill>
                  <a:srgbClr val="000000"/>
                </a:solidFill>
                <a:effectLst/>
                <a:latin typeface="+mj-lt"/>
              </a:rPr>
              <a:t>One study showed that </a:t>
            </a:r>
            <a:r>
              <a:rPr lang="en-US" sz="1200" b="0" kern="1400" dirty="0">
                <a:ln>
                  <a:noFill/>
                </a:ln>
                <a:solidFill>
                  <a:srgbClr val="000000"/>
                </a:solidFill>
                <a:effectLst/>
                <a:latin typeface="+mj-lt"/>
              </a:rPr>
              <a:t>s</a:t>
            </a:r>
            <a:r>
              <a:rPr lang="en-US" sz="1200" b="0" i="0" dirty="0">
                <a:solidFill>
                  <a:srgbClr val="000000"/>
                </a:solidFill>
                <a:effectLst/>
                <a:latin typeface="+mj-lt"/>
              </a:rPr>
              <a:t>tates that adopted key provisions from the Food Code had lower rates of foodborne norovirus outbreaks. </a:t>
            </a:r>
          </a:p>
          <a:p>
            <a:pPr marL="0" marR="0" indent="0" algn="l">
              <a:lnSpc>
                <a:spcPct val="119000"/>
              </a:lnSpc>
              <a:spcBef>
                <a:spcPts val="0"/>
              </a:spcBef>
              <a:spcAft>
                <a:spcPts val="600"/>
              </a:spcAft>
            </a:pPr>
            <a:endParaRPr lang="en-US" sz="1200" b="1" i="0" dirty="0">
              <a:solidFill>
                <a:srgbClr val="000000"/>
              </a:solidFill>
              <a:effectLst/>
              <a:latin typeface="+mj-lt"/>
            </a:endParaRPr>
          </a:p>
          <a:p>
            <a:pPr algn="l"/>
            <a:r>
              <a:rPr lang="en-US" sz="1200" b="1" i="0" dirty="0">
                <a:solidFill>
                  <a:srgbClr val="000000"/>
                </a:solidFill>
                <a:effectLst/>
                <a:latin typeface="+mj-lt"/>
              </a:rPr>
              <a:t>Kitchen Manager Certification Infographic: </a:t>
            </a:r>
          </a:p>
          <a:p>
            <a:pPr algn="l"/>
            <a:r>
              <a:rPr lang="en-US" sz="1200" b="0" i="0" dirty="0">
                <a:solidFill>
                  <a:srgbClr val="000000"/>
                </a:solidFill>
                <a:effectLst/>
                <a:latin typeface="+mj-lt"/>
              </a:rPr>
              <a:t>Outbreak data also influences infographics and guides used in retail food establishments. The infographic on the right is available on the CDC website and describes the importance of kitchen manager certification. </a:t>
            </a:r>
          </a:p>
          <a:p>
            <a:endParaRPr lang="en-US" dirty="0"/>
          </a:p>
          <a:p>
            <a:endParaRPr lang="en-US" dirty="0"/>
          </a:p>
        </p:txBody>
      </p:sp>
      <p:sp>
        <p:nvSpPr>
          <p:cNvPr id="4" name="Slide Number Placeholder 3"/>
          <p:cNvSpPr>
            <a:spLocks noGrp="1"/>
          </p:cNvSpPr>
          <p:nvPr>
            <p:ph type="sldNum" sz="quarter" idx="5"/>
          </p:nvPr>
        </p:nvSpPr>
        <p:spPr/>
        <p:txBody>
          <a:bodyPr/>
          <a:lstStyle/>
          <a:p>
            <a:fld id="{4EB0B00E-BFA3-4B66-9092-36FC13AA7025}" type="slidenum">
              <a:rPr lang="en-US" smtClean="0"/>
              <a:t>41</a:t>
            </a:fld>
            <a:endParaRPr lang="en-US"/>
          </a:p>
        </p:txBody>
      </p:sp>
    </p:spTree>
    <p:extLst>
      <p:ext uri="{BB962C8B-B14F-4D97-AF65-F5344CB8AC3E}">
        <p14:creationId xmlns:p14="http://schemas.microsoft.com/office/powerpoint/2010/main" val="28564599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a few take home points to summarize what we reviewed today.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E2CDF7-0F5E-4613-98C9-7EA438924DC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8461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environmental antecedents are key to identifying root causes. Understanding root causes can help inform the outbreak establishment on corrective actions to avoid a similar outbreak again.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41884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there are many resources available to help identify contributing factors and environmental antecedents and assist with trainings. CDC recently released two resources that are available on their website: </a:t>
            </a:r>
          </a:p>
          <a:p>
            <a:pPr marL="228600" indent="-228600">
              <a:buAutoNum type="arabicPeriod"/>
            </a:pPr>
            <a:r>
              <a:rPr lang="en-US" dirty="0"/>
              <a:t>A contributing factor video on the importance of identifying practices and factors that contribute to an outbreak. This 9 minute training video explains contributing factors and how they are identified in an outbreak. </a:t>
            </a:r>
          </a:p>
          <a:p>
            <a:pPr marL="228600" indent="-228600">
              <a:buAutoNum type="arabicPeriod"/>
            </a:pPr>
            <a:endParaRPr lang="en-US" dirty="0"/>
          </a:p>
          <a:p>
            <a:pPr marL="228600" indent="-228600">
              <a:buAutoNum type="arabicPeriod"/>
            </a:pPr>
            <a:r>
              <a:rPr lang="en-US" dirty="0"/>
              <a:t>Environmental antecedent resources to assist in identifying the antecedents of an outbreak. As we mentioned earlier, these will come in three sizes, depending your need. The small one is a quick one-pager that you see on the right side of the screen. The medium size is what you used for the exercise today – this serves as a field guide. The large document is 13 pages and goes into detail on each of the antecedents. </a:t>
            </a:r>
          </a:p>
          <a:p>
            <a:pPr marL="228600" indent="-228600">
              <a:buAutoNum type="arabicPeriod"/>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48470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Lastly, report your outbreak data to the National Environmental Assessment Reporting System, also known as NEARS, to contribute to the advancement of outbreak science. NEARS captures environmental assessment data from foodborne illness outbreak investigations. </a:t>
            </a:r>
          </a:p>
          <a:p>
            <a:endParaRPr lang="en-US" dirty="0"/>
          </a:p>
          <a:p>
            <a:r>
              <a:rPr lang="en-US" dirty="0"/>
              <a:t>For more information on the program, please reach out to nears@cdc.gov. Any of the presenters of facilitators today can also answer questions about the program.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Resources: </a:t>
            </a:r>
          </a:p>
          <a:p>
            <a:r>
              <a:rPr lang="en-US" dirty="0"/>
              <a:t>NEARS Webpage: https://www.cdc.gov/restaurant-food-safety/php/investigations/nears.html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07187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673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dirty="0">
                <a:solidFill>
                  <a:srgbClr val="242424"/>
                </a:solidFill>
                <a:effectLst/>
                <a:latin typeface="Calibri" panose="020F0502020204030204" pitchFamily="34" charset="0"/>
              </a:rPr>
              <a:t>Of course, as you know, outbreaks involve an agent, the environment, and a host. ​</a:t>
            </a:r>
          </a:p>
          <a:p>
            <a:pPr algn="l"/>
            <a:r>
              <a:rPr lang="en-US" sz="1800" b="0" i="0" dirty="0">
                <a:solidFill>
                  <a:srgbClr val="242424"/>
                </a:solidFill>
                <a:effectLst/>
                <a:latin typeface="Calibri" panose="020F0502020204030204" pitchFamily="34" charset="0"/>
              </a:rPr>
              <a:t>And their investigations require collaboration from epidemiology, laboratory, and environmental health. ​</a:t>
            </a:r>
          </a:p>
          <a:p>
            <a:pPr algn="l"/>
            <a:r>
              <a:rPr lang="en-US" sz="1800" b="0" i="0" dirty="0">
                <a:solidFill>
                  <a:srgbClr val="242424"/>
                </a:solidFill>
                <a:effectLst/>
                <a:latin typeface="Calibri" panose="020F0502020204030204" pitchFamily="34" charset="0"/>
              </a:rPr>
              <a:t>Today we’re focusing on guidance for the environmental health specialist to gather data on the environment which allowed the agent to infect the host. When we understand why this happened, we can work on prevention for the future.</a:t>
            </a:r>
          </a:p>
        </p:txBody>
      </p:sp>
      <p:sp>
        <p:nvSpPr>
          <p:cNvPr id="4" name="Slide Number Placeholder 3"/>
          <p:cNvSpPr>
            <a:spLocks noGrp="1"/>
          </p:cNvSpPr>
          <p:nvPr>
            <p:ph type="sldNum" sz="quarter" idx="5"/>
          </p:nvPr>
        </p:nvSpPr>
        <p:spPr/>
        <p:txBody>
          <a:bodyPr/>
          <a:lstStyle/>
          <a:p>
            <a:fld id="{0BD634E0-89B3-42AA-98AC-0435385FBF93}" type="slidenum">
              <a:rPr lang="en-US" smtClean="0"/>
              <a:t>5</a:t>
            </a:fld>
            <a:endParaRPr lang="en-US" dirty="0"/>
          </a:p>
        </p:txBody>
      </p:sp>
    </p:spTree>
    <p:extLst>
      <p:ext uri="{BB962C8B-B14F-4D97-AF65-F5344CB8AC3E}">
        <p14:creationId xmlns:p14="http://schemas.microsoft.com/office/powerpoint/2010/main" val="2494870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Calibri" panose="020F0502020204030204" pitchFamily="34" charset="0"/>
              </a:rPr>
              <a:t>This is a great visual of how we work through several layers to get to the root cause of the outbreak and ultimately work to prevent it from happening again. The What is typically the agent, which comes from the Lab or Epi. Then, the environmental health specialist works to understand how it happened, and what underlying scenarios were in place allowing it to happen. Let’s pair this with an example.</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0BD634E0-89B3-42AA-98AC-0435385FBF93}" type="slidenum">
              <a:rPr lang="en-US" smtClean="0"/>
              <a:t>6</a:t>
            </a:fld>
            <a:endParaRPr lang="en-US" dirty="0"/>
          </a:p>
        </p:txBody>
      </p:sp>
    </p:spTree>
    <p:extLst>
      <p:ext uri="{BB962C8B-B14F-4D97-AF65-F5344CB8AC3E}">
        <p14:creationId xmlns:p14="http://schemas.microsoft.com/office/powerpoint/2010/main" val="1276765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000000"/>
                </a:solidFill>
                <a:effectLst/>
                <a:latin typeface="Calibri" panose="020F0502020204030204" pitchFamily="34" charset="0"/>
              </a:rPr>
              <a:t>Ok, so here let’s go through a classic outbreak scenario. Maybe the what is salmonella in the salad. I think the general public thinks this is where the investigation stops-great, you found it, the end. But we really want to dive in deeper. So with further investigation we find that maybe bowl used to marinate the raw chicken wasn’t cleaned and sanitized properly before being used again to dress the salad. That’s our contributing factor. Again, some people might think that this would be the end of the investigation. But we want to dive deeper again. Why was this even possible when we know that’s dangerous? Ok, because maybe they have new staff coming in all the time without proper training. Those are our environmental antecedents. Now we have a really clear idea of what’s going on in this kitchen and what control measures to push for to prevent it from happening again.</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7</a:t>
            </a:fld>
            <a:endParaRPr lang="en-US"/>
          </a:p>
        </p:txBody>
      </p:sp>
    </p:spTree>
    <p:extLst>
      <p:ext uri="{BB962C8B-B14F-4D97-AF65-F5344CB8AC3E}">
        <p14:creationId xmlns:p14="http://schemas.microsoft.com/office/powerpoint/2010/main" val="1449981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Calibri" panose="020F0502020204030204" pitchFamily="34" charset="0"/>
              </a:rPr>
              <a:t>The environmental health specialists’ main tool for figuring out how and why (the contributing factor and environmental antecedent) is the environmental assessment. An environmental assessment is a structured investigation the environmental health specialist performs.</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Environmental assessments are different from routine inspections because they are targeted; go in with a specific idea as to what may have caused the outbreak and are looking for information to confirm or disprove that hypothesis. </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Environmental assessments can include but are not limited to:</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buFont typeface="+mj-lt"/>
              <a:buAutoNum type="arabicPeriod"/>
            </a:pPr>
            <a:r>
              <a:rPr lang="en-US" sz="1800" b="0" i="0" u="none" strike="noStrike" dirty="0">
                <a:solidFill>
                  <a:srgbClr val="000000"/>
                </a:solidFill>
                <a:effectLst/>
                <a:latin typeface="Calibri" panose="020F0502020204030204" pitchFamily="34" charset="0"/>
              </a:rPr>
              <a:t>Staff interviews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mj-lt"/>
              <a:buAutoNum type="arabicPeriod"/>
            </a:pPr>
            <a:r>
              <a:rPr lang="en-US" sz="1800" b="0" i="0" u="none" strike="noStrike" dirty="0">
                <a:solidFill>
                  <a:srgbClr val="000000"/>
                </a:solidFill>
                <a:effectLst/>
                <a:latin typeface="Calibri" panose="020F0502020204030204" pitchFamily="34" charset="0"/>
              </a:rPr>
              <a:t>Observing food prep and cooking</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mj-lt"/>
              <a:buAutoNum type="arabicPeriod"/>
            </a:pPr>
            <a:r>
              <a:rPr lang="en-US" sz="1800" b="0" i="0" u="none" strike="noStrike" dirty="0">
                <a:solidFill>
                  <a:srgbClr val="000000"/>
                </a:solidFill>
                <a:effectLst/>
                <a:latin typeface="Calibri" panose="020F0502020204030204" pitchFamily="34" charset="0"/>
              </a:rPr>
              <a:t>Reviewing relevant records, such as cooling logs, inventory receipts, etc.</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mj-lt"/>
              <a:buAutoNum type="arabicPeriod"/>
            </a:pPr>
            <a:r>
              <a:rPr lang="en-US" sz="1800" b="0" i="0" u="none" strike="noStrike" dirty="0">
                <a:solidFill>
                  <a:srgbClr val="000000"/>
                </a:solidFill>
                <a:effectLst/>
                <a:latin typeface="Calibri" panose="020F0502020204030204" pitchFamily="34" charset="0"/>
              </a:rPr>
              <a:t>Taking food samples or swabbing surfaces in the kitchen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0BD634E0-89B3-42AA-98AC-0435385FBF93}" type="slidenum">
              <a:rPr lang="en-US" smtClean="0"/>
              <a:t>8</a:t>
            </a:fld>
            <a:endParaRPr lang="en-US" dirty="0"/>
          </a:p>
        </p:txBody>
      </p:sp>
    </p:spTree>
    <p:extLst>
      <p:ext uri="{BB962C8B-B14F-4D97-AF65-F5344CB8AC3E}">
        <p14:creationId xmlns:p14="http://schemas.microsoft.com/office/powerpoint/2010/main" val="2397233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focus of the observation will vary depending on what information is known when you go in. For example, if you have an agent or pathogen identified but no known food, then you’ll focus on the risk factors for that pathogen. For example, if you know it’s listeria, you’ll look at long-term refrigeration practices and expiration dates. But if it’s Clostridium perfringens, you’ll look at cooling practices. </a:t>
            </a:r>
          </a:p>
          <a:p>
            <a:endParaRPr lang="en-US" dirty="0"/>
          </a:p>
          <a:p>
            <a:r>
              <a:rPr lang="en-US" dirty="0"/>
              <a:t>Other times, you may know the food item but not the agent, in which case you’ll work through a food flow of that item, starting from when it enters the facility to when it is served to the customer.</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6946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D5F80-8CF5-49A3-97CB-F5013E2BAA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07AF53-80CD-4769-AE29-63D06F4479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B59971B-340C-4338-91C9-5ACA3098FB8B}"/>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DAAEF161-E695-47AE-BDBF-8C995613484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44F935A-B4B5-48C9-BDC0-1C1BB9FFD7EF}"/>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16768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BE69E-3066-44A3-960A-D796D885D8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AD712B-A55E-46CE-97EB-FFB1509F08E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163E8E-5173-4310-86A7-D13A40C22657}"/>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08349082-2598-4E17-AC33-A68A73A9A68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0C84DB8-ED80-4CD4-9E4B-449AD7B77E9D}"/>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1408694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16749C-DE63-498C-BBAD-DE82E1285A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145638-C52F-40C7-B802-F317E760BC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44450D-8080-4BCA-9B2E-94C2E747FE1D}"/>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CC25ED46-F785-4BB9-8462-CEA8680AC0A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D14864C-131C-40C0-8A25-748D836E83FA}"/>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4039997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CA395-E5FD-49A7-B2F6-A583DD636F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1C4468-F5DA-4AC9-8F3D-61FEFF8B0B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534F9C-2D86-41AB-9BEC-C52E09182298}"/>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10BB701A-3790-4741-ACBA-AA0BBC625BF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AABEDD3-7145-4F60-9F38-C6D010538DFE}"/>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3815979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8FA2F-04EB-4994-9B55-CEC3BA6134F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A2187B-A3B6-411A-A56D-609D8BD535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42DD559-DB14-4963-AD69-A9923161A3E8}"/>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49A15B5E-CD88-409E-9AB2-BC2FB0B041D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157103A-C4C4-4BA9-81F3-795EDE0AF21B}"/>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576115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E2967-6749-4BE2-B482-6867F4AD50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32261-07FB-443A-B10F-18F0C54B6B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0F25A7-043E-45F7-A1AC-0D7CCEC4B99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CD3FD83-CF73-4555-AA5C-CC9B43EC1F08}"/>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6" name="Footer Placeholder 5">
            <a:extLst>
              <a:ext uri="{FF2B5EF4-FFF2-40B4-BE49-F238E27FC236}">
                <a16:creationId xmlns:a16="http://schemas.microsoft.com/office/drawing/2014/main" id="{FB723D1E-F53F-4739-A356-D18500CF9FA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67894C5-A61E-4BE2-90F3-6679169A79D5}"/>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244495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6A85B-B0BD-418F-AC07-AE4510BA317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7F39E5B-BE90-47E8-B6DD-B368C52BD6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1D1747A-499E-4D97-9482-58729187C5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AE58D1-0BF9-4880-90F9-C8A52BEF7E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9B275C-AC84-4B94-9A7C-1BDD07FD654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A34D6B4-6017-4008-BE20-909C3906D39D}"/>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8" name="Footer Placeholder 7">
            <a:extLst>
              <a:ext uri="{FF2B5EF4-FFF2-40B4-BE49-F238E27FC236}">
                <a16:creationId xmlns:a16="http://schemas.microsoft.com/office/drawing/2014/main" id="{CD1ED346-AA42-4FD9-97E5-F2C1876C051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0B349F86-B4C6-4941-83FD-0F0AC25DA708}"/>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2160164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F8C26-E918-4DF6-8F49-03A13F176A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193548-7AE1-4A0F-ADBF-E6972329184C}"/>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4" name="Footer Placeholder 3">
            <a:extLst>
              <a:ext uri="{FF2B5EF4-FFF2-40B4-BE49-F238E27FC236}">
                <a16:creationId xmlns:a16="http://schemas.microsoft.com/office/drawing/2014/main" id="{22CFA423-5F91-4C38-A47A-6CFA5DED19D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F89BF4BC-7BC6-4EAE-9CF6-57F052AE9888}"/>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241261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8A05EF-DC2F-4A3D-A188-B2567CC1E784}"/>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3" name="Footer Placeholder 2">
            <a:extLst>
              <a:ext uri="{FF2B5EF4-FFF2-40B4-BE49-F238E27FC236}">
                <a16:creationId xmlns:a16="http://schemas.microsoft.com/office/drawing/2014/main" id="{007F35C2-6577-412E-B4DC-9C3DCF03D6F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5C102C7-F781-423E-AE20-744B750AACB0}"/>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549260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31DC0-4C44-42EC-A7D9-21CA8FABC4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D8E78F-9DB4-4D76-9E34-3AD23421A4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0573B2-2B08-42CB-9D4A-C71FF6B9E9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ED6626-8584-4BD3-9424-E78D5B665E61}"/>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6" name="Footer Placeholder 5">
            <a:extLst>
              <a:ext uri="{FF2B5EF4-FFF2-40B4-BE49-F238E27FC236}">
                <a16:creationId xmlns:a16="http://schemas.microsoft.com/office/drawing/2014/main" id="{058DA525-7049-4576-9CEF-E9A0020B24B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DEA0EEC-9B65-4427-B6FF-85F8CA976975}"/>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3040906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E6F99-7F1C-4DAA-ABF1-F787C32FA4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6E85A1-E7FC-47B7-9E3E-3EDE3C2AC5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CDF37709-F50B-45BA-A296-43BF5C390D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0CDC34-18A2-4218-A8A6-A265EA7C5257}"/>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6" name="Footer Placeholder 5">
            <a:extLst>
              <a:ext uri="{FF2B5EF4-FFF2-40B4-BE49-F238E27FC236}">
                <a16:creationId xmlns:a16="http://schemas.microsoft.com/office/drawing/2014/main" id="{9965C12B-2A80-4915-BB22-EA7A8CE4B69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C1E2EB1-50EB-488E-90F1-F9307C5BFA6C}"/>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118106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F6B83B-7B51-4220-8B0B-1B7A6A1E01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BC0E052-B78D-4347-9319-77F60B26BC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FA8087-E981-4C08-98B3-FE03B65684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1081FCF2-F337-4C27-BB48-E235F4B7BE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ABAD5B94-05FF-4E0F-A142-CE5BFE3877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9A4A04-1F0C-4A1A-828E-6BC51CD50326}" type="slidenum">
              <a:rPr lang="en-US" smtClean="0"/>
              <a:t>‹#›</a:t>
            </a:fld>
            <a:endParaRPr lang="en-US" dirty="0"/>
          </a:p>
        </p:txBody>
      </p:sp>
    </p:spTree>
    <p:extLst>
      <p:ext uri="{BB962C8B-B14F-4D97-AF65-F5344CB8AC3E}">
        <p14:creationId xmlns:p14="http://schemas.microsoft.com/office/powerpoint/2010/main" val="3248026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11.xml"/><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10" Type="http://schemas.openxmlformats.org/officeDocument/2006/relationships/image" Target="../media/image52.png"/><Relationship Id="rId4" Type="http://schemas.openxmlformats.org/officeDocument/2006/relationships/diagramLayout" Target="../diagrams/layout12.xml"/><Relationship Id="rId9" Type="http://schemas.openxmlformats.org/officeDocument/2006/relationships/image" Target="../media/image51.png"/></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13.xml"/><Relationship Id="rId3" Type="http://schemas.openxmlformats.org/officeDocument/2006/relationships/image" Target="../media/image53.png"/><Relationship Id="rId7" Type="http://schemas.openxmlformats.org/officeDocument/2006/relationships/diagramQuickStyle" Target="../diagrams/quickStyle13.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Layout" Target="../diagrams/layout13.xml"/><Relationship Id="rId5" Type="http://schemas.openxmlformats.org/officeDocument/2006/relationships/diagramData" Target="../diagrams/data13.xml"/><Relationship Id="rId4" Type="http://schemas.openxmlformats.org/officeDocument/2006/relationships/image" Target="../media/image54.png"/><Relationship Id="rId9" Type="http://schemas.microsoft.com/office/2007/relationships/diagramDrawing" Target="../diagrams/drawing1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svg"/></Relationships>
</file>

<file path=ppt/slides/_rels/slide34.xml.rels><?xml version="1.0" encoding="UTF-8" standalone="yes"?>
<Relationships xmlns="http://schemas.openxmlformats.org/package/2006/relationships"><Relationship Id="rId8" Type="http://schemas.openxmlformats.org/officeDocument/2006/relationships/diagramData" Target="../diagrams/data19.xml"/><Relationship Id="rId3" Type="http://schemas.openxmlformats.org/officeDocument/2006/relationships/diagramData" Target="../diagrams/data18.xml"/><Relationship Id="rId7" Type="http://schemas.microsoft.com/office/2007/relationships/diagramDrawing" Target="../diagrams/drawing18.xml"/><Relationship Id="rId12" Type="http://schemas.microsoft.com/office/2007/relationships/diagramDrawing" Target="../diagrams/drawing19.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18.xml"/><Relationship Id="rId11" Type="http://schemas.openxmlformats.org/officeDocument/2006/relationships/diagramColors" Target="../diagrams/colors19.xml"/><Relationship Id="rId5" Type="http://schemas.openxmlformats.org/officeDocument/2006/relationships/diagramQuickStyle" Target="../diagrams/quickStyle18.xml"/><Relationship Id="rId10" Type="http://schemas.openxmlformats.org/officeDocument/2006/relationships/diagramQuickStyle" Target="../diagrams/quickStyle19.xml"/><Relationship Id="rId4" Type="http://schemas.openxmlformats.org/officeDocument/2006/relationships/diagramLayout" Target="../diagrams/layout18.xml"/><Relationship Id="rId9" Type="http://schemas.openxmlformats.org/officeDocument/2006/relationships/diagramLayout" Target="../diagrams/layout19.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e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69.png"/></Relationships>
</file>

<file path=ppt/slides/_rels/slide45.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70.png"/><Relationship Id="rId7" Type="http://schemas.openxmlformats.org/officeDocument/2006/relationships/diagramColors" Target="../diagrams/colors22.xml"/><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4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7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5.png"/><Relationship Id="rId7" Type="http://schemas.openxmlformats.org/officeDocument/2006/relationships/diagramColors" Target="../diagrams/colors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DA1A2E9-63FE-408D-A803-8E306ECAB4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058" y="450221"/>
            <a:ext cx="11272742" cy="3918123"/>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C6FDC29-576C-4A16-83C0-7FECAC10F770}"/>
              </a:ext>
            </a:extLst>
          </p:cNvPr>
          <p:cNvSpPr>
            <a:spLocks noGrp="1"/>
          </p:cNvSpPr>
          <p:nvPr>
            <p:ph type="ctrTitle"/>
          </p:nvPr>
        </p:nvSpPr>
        <p:spPr>
          <a:xfrm>
            <a:off x="1088488" y="1097339"/>
            <a:ext cx="10011831" cy="2623885"/>
          </a:xfrm>
        </p:spPr>
        <p:txBody>
          <a:bodyPr anchor="ctr">
            <a:normAutofit fontScale="90000"/>
          </a:bodyPr>
          <a:lstStyle/>
          <a:p>
            <a:r>
              <a:rPr lang="en-US" sz="7300" b="1">
                <a:solidFill>
                  <a:srgbClr val="FFFFFF"/>
                </a:solidFill>
              </a:rPr>
              <a:t>Understanding the Root Cause of an Outbreak</a:t>
            </a:r>
            <a:br>
              <a:rPr lang="en-US" sz="4600" b="1">
                <a:solidFill>
                  <a:srgbClr val="FFFFFF"/>
                </a:solidFill>
              </a:rPr>
            </a:br>
            <a:br>
              <a:rPr lang="en-US" sz="4600">
                <a:solidFill>
                  <a:srgbClr val="FFFFFF"/>
                </a:solidFill>
              </a:rPr>
            </a:br>
            <a:r>
              <a:rPr lang="en-US" sz="4400">
                <a:solidFill>
                  <a:srgbClr val="FFFFFF"/>
                </a:solidFill>
              </a:rPr>
              <a:t>Identifying Contributing Factors and Environmental Antecedents</a:t>
            </a:r>
          </a:p>
        </p:txBody>
      </p:sp>
      <p:sp>
        <p:nvSpPr>
          <p:cNvPr id="10" name="Rectangle 9">
            <a:extLst>
              <a:ext uri="{FF2B5EF4-FFF2-40B4-BE49-F238E27FC236}">
                <a16:creationId xmlns:a16="http://schemas.microsoft.com/office/drawing/2014/main" id="{DAE8F46F-D590-45CD-AF41-A04DC11D1B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4517136"/>
            <a:ext cx="2112264" cy="1892808"/>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FBE9F90C-C163-435B-9A68-D15C92D1CF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33989" y="4521269"/>
            <a:ext cx="6720830" cy="1877811"/>
          </a:xfrm>
          <a:prstGeom prst="rect">
            <a:avLst/>
          </a:prstGeom>
          <a:solidFill>
            <a:srgbClr val="7F7F7F">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1A882A9F-F4E9-4E23-8F0B-20B5DF42EA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19345" y="4521270"/>
            <a:ext cx="2115455" cy="1890204"/>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64B03C30-6675-47BC-9192-35FD4F5E2F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9670" y="4605501"/>
            <a:ext cx="4912659" cy="1793579"/>
          </a:xfrm>
          <a:prstGeom prst="rect">
            <a:avLst/>
          </a:prstGeom>
        </p:spPr>
      </p:pic>
    </p:spTree>
    <p:extLst>
      <p:ext uri="{BB962C8B-B14F-4D97-AF65-F5344CB8AC3E}">
        <p14:creationId xmlns:p14="http://schemas.microsoft.com/office/powerpoint/2010/main" val="144708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A5B4632-C963-4296-86F0-79AA9EA5A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8328" y="303591"/>
            <a:ext cx="4335327" cy="5896743"/>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D5DB282-0663-4F46-A572-D6A1FCD83D2B}"/>
              </a:ext>
            </a:extLst>
          </p:cNvPr>
          <p:cNvSpPr>
            <a:spLocks noGrp="1"/>
          </p:cNvSpPr>
          <p:nvPr>
            <p:ph type="title"/>
          </p:nvPr>
        </p:nvSpPr>
        <p:spPr>
          <a:xfrm>
            <a:off x="594360" y="637125"/>
            <a:ext cx="3802276" cy="5256371"/>
          </a:xfrm>
        </p:spPr>
        <p:txBody>
          <a:bodyPr vert="horz" lIns="91440" tIns="45720" rIns="91440" bIns="45720" rtlCol="0" anchor="ctr">
            <a:normAutofit/>
          </a:bodyPr>
          <a:lstStyle/>
          <a:p>
            <a:pPr algn="ctr"/>
            <a:r>
              <a:rPr lang="en-US" sz="4800" kern="1200" dirty="0">
                <a:solidFill>
                  <a:schemeClr val="bg1"/>
                </a:solidFill>
                <a:latin typeface="+mj-lt"/>
                <a:ea typeface="+mj-ea"/>
                <a:cs typeface="+mj-cs"/>
              </a:rPr>
              <a:t>Environmental Assessment Interviewing</a:t>
            </a:r>
            <a:br>
              <a:rPr lang="en-US" sz="4800" kern="1200" dirty="0">
                <a:solidFill>
                  <a:schemeClr val="bg1"/>
                </a:solidFill>
                <a:latin typeface="+mj-lt"/>
                <a:ea typeface="+mj-ea"/>
                <a:cs typeface="+mj-cs"/>
              </a:rPr>
            </a:br>
            <a:r>
              <a:rPr lang="en-US" sz="4800" kern="1200" dirty="0">
                <a:solidFill>
                  <a:schemeClr val="bg1"/>
                </a:solidFill>
                <a:latin typeface="+mj-lt"/>
                <a:ea typeface="+mj-ea"/>
                <a:cs typeface="+mj-cs"/>
              </a:rPr>
              <a:t>Tips</a:t>
            </a:r>
          </a:p>
        </p:txBody>
      </p:sp>
      <p:graphicFrame>
        <p:nvGraphicFramePr>
          <p:cNvPr id="5" name="TextBox 2">
            <a:extLst>
              <a:ext uri="{FF2B5EF4-FFF2-40B4-BE49-F238E27FC236}">
                <a16:creationId xmlns:a16="http://schemas.microsoft.com/office/drawing/2014/main" id="{66405129-BEC0-C5F9-88FF-4D79A133B15A}"/>
              </a:ext>
            </a:extLst>
          </p:cNvPr>
          <p:cNvGraphicFramePr/>
          <p:nvPr>
            <p:extLst>
              <p:ext uri="{D42A27DB-BD31-4B8C-83A1-F6EECF244321}">
                <p14:modId xmlns:p14="http://schemas.microsoft.com/office/powerpoint/2010/main" val="4048419146"/>
              </p:ext>
            </p:extLst>
          </p:nvPr>
        </p:nvGraphicFramePr>
        <p:xfrm>
          <a:off x="5084957" y="303592"/>
          <a:ext cx="6670720" cy="5082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a:extLst>
              <a:ext uri="{FF2B5EF4-FFF2-40B4-BE49-F238E27FC236}">
                <a16:creationId xmlns:a16="http://schemas.microsoft.com/office/drawing/2014/main" id="{5C361ED6-2DC4-4A6B-AA25-324EF6294FFB}"/>
              </a:ext>
            </a:extLst>
          </p:cNvPr>
          <p:cNvGraphicFramePr>
            <a:graphicFrameLocks/>
          </p:cNvGraphicFramePr>
          <p:nvPr/>
        </p:nvGraphicFramePr>
        <p:xfrm>
          <a:off x="9165678" y="5611887"/>
          <a:ext cx="2844111" cy="117688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2" name="Rectangle 21">
            <a:extLst>
              <a:ext uri="{FF2B5EF4-FFF2-40B4-BE49-F238E27FC236}">
                <a16:creationId xmlns:a16="http://schemas.microsoft.com/office/drawing/2014/main" id="{C1BE3974-090E-42B0-AD78-428BF01BDC21}"/>
              </a:ext>
            </a:extLst>
          </p:cNvPr>
          <p:cNvSpPr/>
          <p:nvPr/>
        </p:nvSpPr>
        <p:spPr>
          <a:xfrm>
            <a:off x="9006806" y="5889765"/>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827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5528B3E-BDE4-41D6-BF57-B6862D1CD6DB}"/>
              </a:ext>
            </a:extLst>
          </p:cNvPr>
          <p:cNvSpPr>
            <a:spLocks noGrp="1"/>
          </p:cNvSpPr>
          <p:nvPr>
            <p:ph type="title"/>
          </p:nvPr>
        </p:nvSpPr>
        <p:spPr>
          <a:xfrm>
            <a:off x="546351" y="192553"/>
            <a:ext cx="11139854" cy="1255720"/>
          </a:xfrm>
        </p:spPr>
        <p:txBody>
          <a:bodyPr vert="horz" lIns="91440" tIns="45720" rIns="91440" bIns="45720" rtlCol="0" anchor="b">
            <a:normAutofit/>
          </a:bodyPr>
          <a:lstStyle/>
          <a:p>
            <a:pPr algn="ctr"/>
            <a:r>
              <a:rPr lang="en-US" sz="3600" b="1">
                <a:solidFill>
                  <a:srgbClr val="FFFFFF"/>
                </a:solidFill>
              </a:rPr>
              <a:t>Resource</a:t>
            </a:r>
            <a:br>
              <a:rPr lang="en-US" sz="2800" b="1">
                <a:solidFill>
                  <a:srgbClr val="FFFFFF"/>
                </a:solidFill>
              </a:rPr>
            </a:br>
            <a:r>
              <a:rPr lang="en-US" sz="2800" b="1">
                <a:solidFill>
                  <a:srgbClr val="FFFFFF"/>
                </a:solidFill>
              </a:rPr>
              <a:t>CIFOR Book: </a:t>
            </a:r>
            <a:r>
              <a:rPr lang="en-US" sz="2800">
                <a:solidFill>
                  <a:srgbClr val="FFFFFF"/>
                </a:solidFill>
              </a:rPr>
              <a:t>Outbreaks of Undetermined Etiology (OUE) Agent List</a:t>
            </a:r>
          </a:p>
        </p:txBody>
      </p:sp>
      <p:cxnSp>
        <p:nvCxnSpPr>
          <p:cNvPr id="56" name="Straight Connector 55">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A9877532-C5E3-43FE-887C-F77540AF590E}"/>
              </a:ext>
            </a:extLst>
          </p:cNvPr>
          <p:cNvPicPr>
            <a:picLocks noChangeAspect="1"/>
          </p:cNvPicPr>
          <p:nvPr/>
        </p:nvPicPr>
        <p:blipFill rotWithShape="1">
          <a:blip r:embed="rId3"/>
          <a:srcRect l="15833" t="11481" r="65833" b="2593"/>
          <a:stretch/>
        </p:blipFill>
        <p:spPr>
          <a:xfrm>
            <a:off x="393493" y="2305696"/>
            <a:ext cx="3274212" cy="4335034"/>
          </a:xfrm>
          <a:prstGeom prst="rect">
            <a:avLst/>
          </a:prstGeom>
        </p:spPr>
      </p:pic>
      <p:sp>
        <p:nvSpPr>
          <p:cNvPr id="4" name="Content Placeholder 2">
            <a:extLst>
              <a:ext uri="{FF2B5EF4-FFF2-40B4-BE49-F238E27FC236}">
                <a16:creationId xmlns:a16="http://schemas.microsoft.com/office/drawing/2014/main" id="{8F7D2B53-6C4F-4866-BFA2-868FDEC5034A}"/>
              </a:ext>
            </a:extLst>
          </p:cNvPr>
          <p:cNvSpPr txBox="1">
            <a:spLocks/>
          </p:cNvSpPr>
          <p:nvPr/>
        </p:nvSpPr>
        <p:spPr>
          <a:xfrm>
            <a:off x="457200" y="1920479"/>
            <a:ext cx="8229600" cy="3143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26A9C354-DDA2-BF97-4AF7-3F9B84749919}"/>
              </a:ext>
            </a:extLst>
          </p:cNvPr>
          <p:cNvSpPr txBox="1"/>
          <p:nvPr/>
        </p:nvSpPr>
        <p:spPr>
          <a:xfrm>
            <a:off x="5575300" y="2368800"/>
            <a:ext cx="914400" cy="4208826"/>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1F132532-75C4-4F00-9B50-7950EA4DD1AC}"/>
              </a:ext>
            </a:extLst>
          </p:cNvPr>
          <p:cNvPicPr>
            <a:picLocks noChangeAspect="1"/>
          </p:cNvPicPr>
          <p:nvPr/>
        </p:nvPicPr>
        <p:blipFill>
          <a:blip r:embed="rId4"/>
          <a:stretch>
            <a:fillRect/>
          </a:stretch>
        </p:blipFill>
        <p:spPr>
          <a:xfrm>
            <a:off x="3995495" y="3809213"/>
            <a:ext cx="7974263" cy="2824062"/>
          </a:xfrm>
          <a:prstGeom prst="rect">
            <a:avLst/>
          </a:prstGeom>
        </p:spPr>
      </p:pic>
      <p:sp>
        <p:nvSpPr>
          <p:cNvPr id="6" name="TextBox 5">
            <a:extLst>
              <a:ext uri="{FF2B5EF4-FFF2-40B4-BE49-F238E27FC236}">
                <a16:creationId xmlns:a16="http://schemas.microsoft.com/office/drawing/2014/main" id="{8FDF957E-85AB-6147-FC2D-2A8A1E24FF81}"/>
              </a:ext>
            </a:extLst>
          </p:cNvPr>
          <p:cNvSpPr txBox="1"/>
          <p:nvPr/>
        </p:nvSpPr>
        <p:spPr>
          <a:xfrm>
            <a:off x="4401809" y="2730642"/>
            <a:ext cx="695836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Don’t know the pathogen? Use the symptoms and incubation periods as clues and refer to the OUE Agent List in CIFOR.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0897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528B3E-BDE4-41D6-BF57-B6862D1CD6DB}"/>
              </a:ext>
            </a:extLst>
          </p:cNvPr>
          <p:cNvSpPr>
            <a:spLocks noGrp="1"/>
          </p:cNvSpPr>
          <p:nvPr>
            <p:ph type="title"/>
          </p:nvPr>
        </p:nvSpPr>
        <p:spPr>
          <a:xfrm>
            <a:off x="546351" y="479439"/>
            <a:ext cx="11139854" cy="930447"/>
          </a:xfrm>
        </p:spPr>
        <p:txBody>
          <a:bodyPr vert="horz" lIns="91440" tIns="45720" rIns="91440" bIns="45720" rtlCol="0" anchor="b">
            <a:normAutofit/>
          </a:bodyPr>
          <a:lstStyle/>
          <a:p>
            <a:pPr algn="ctr"/>
            <a:r>
              <a:rPr lang="en-US" sz="3000" b="1" dirty="0">
                <a:solidFill>
                  <a:srgbClr val="FFFFFF"/>
                </a:solidFill>
              </a:rPr>
              <a:t>Resource</a:t>
            </a:r>
            <a:br>
              <a:rPr lang="en-US" sz="3000" b="1" dirty="0">
                <a:solidFill>
                  <a:srgbClr val="FFFFFF"/>
                </a:solidFill>
              </a:rPr>
            </a:br>
            <a:r>
              <a:rPr lang="en-US" sz="3000" dirty="0">
                <a:solidFill>
                  <a:srgbClr val="FFFFFF"/>
                </a:solidFill>
              </a:rPr>
              <a:t>Identifying Contributing Factors: IAFP</a:t>
            </a:r>
          </a:p>
        </p:txBody>
      </p:sp>
      <p:cxnSp>
        <p:nvCxnSpPr>
          <p:cNvPr id="56" name="Straight Connector 55">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8F7D2B53-6C4F-4866-BFA2-868FDEC5034A}"/>
              </a:ext>
            </a:extLst>
          </p:cNvPr>
          <p:cNvSpPr txBox="1">
            <a:spLocks/>
          </p:cNvSpPr>
          <p:nvPr/>
        </p:nvSpPr>
        <p:spPr>
          <a:xfrm>
            <a:off x="457200" y="1920479"/>
            <a:ext cx="8229600" cy="3143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a:p>
            <a:endParaRPr lang="en-US"/>
          </a:p>
          <a:p>
            <a:endParaRPr lang="en-US" dirty="0"/>
          </a:p>
        </p:txBody>
      </p:sp>
      <p:pic>
        <p:nvPicPr>
          <p:cNvPr id="10" name="Picture 4">
            <a:extLst>
              <a:ext uri="{FF2B5EF4-FFF2-40B4-BE49-F238E27FC236}">
                <a16:creationId xmlns:a16="http://schemas.microsoft.com/office/drawing/2014/main" id="{2868538C-A4E5-45A3-A9C8-7F50BFBAB13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758" t="12645" r="32582"/>
          <a:stretch/>
        </p:blipFill>
        <p:spPr bwMode="auto">
          <a:xfrm>
            <a:off x="89763" y="2614203"/>
            <a:ext cx="2597481" cy="3446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1" name="Group 10">
            <a:extLst>
              <a:ext uri="{FF2B5EF4-FFF2-40B4-BE49-F238E27FC236}">
                <a16:creationId xmlns:a16="http://schemas.microsoft.com/office/drawing/2014/main" id="{C2C6E219-8DBE-4A71-9842-2B03A44B9631}"/>
              </a:ext>
            </a:extLst>
          </p:cNvPr>
          <p:cNvGrpSpPr>
            <a:grpSpLocks noChangeAspect="1"/>
          </p:cNvGrpSpPr>
          <p:nvPr/>
        </p:nvGrpSpPr>
        <p:grpSpPr>
          <a:xfrm>
            <a:off x="2774585" y="2277898"/>
            <a:ext cx="9061090" cy="4165106"/>
            <a:chOff x="-7315200" y="2173791"/>
            <a:chExt cx="18868782" cy="8673402"/>
          </a:xfrm>
        </p:grpSpPr>
        <p:pic>
          <p:nvPicPr>
            <p:cNvPr id="12" name="Picture 4">
              <a:extLst>
                <a:ext uri="{FF2B5EF4-FFF2-40B4-BE49-F238E27FC236}">
                  <a16:creationId xmlns:a16="http://schemas.microsoft.com/office/drawing/2014/main" id="{37D6FDCE-E965-45CF-950C-98F878A5849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120" t="12443" r="23407"/>
            <a:stretch/>
          </p:blipFill>
          <p:spPr bwMode="auto">
            <a:xfrm>
              <a:off x="2140300" y="2173791"/>
              <a:ext cx="9413282" cy="8673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a:extLst>
                <a:ext uri="{FF2B5EF4-FFF2-40B4-BE49-F238E27FC236}">
                  <a16:creationId xmlns:a16="http://schemas.microsoft.com/office/drawing/2014/main" id="{888A31F1-D657-4BC0-9FEE-A0BC70CD667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4744" t="12214" r="23553" b="752"/>
            <a:stretch/>
          </p:blipFill>
          <p:spPr bwMode="auto">
            <a:xfrm>
              <a:off x="-7315200" y="2195565"/>
              <a:ext cx="9455500" cy="8621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4" name="Rectangle 13">
            <a:extLst>
              <a:ext uri="{FF2B5EF4-FFF2-40B4-BE49-F238E27FC236}">
                <a16:creationId xmlns:a16="http://schemas.microsoft.com/office/drawing/2014/main" id="{E80DE212-90F2-468A-9A21-2241706A476B}"/>
              </a:ext>
            </a:extLst>
          </p:cNvPr>
          <p:cNvSpPr/>
          <p:nvPr/>
        </p:nvSpPr>
        <p:spPr>
          <a:xfrm>
            <a:off x="9617772" y="4265226"/>
            <a:ext cx="1386413" cy="1864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6092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95B98F-AAAF-44A8-9B98-42599998B8B6}"/>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b="1" kern="1200" dirty="0">
                <a:solidFill>
                  <a:srgbClr val="FFFFFF"/>
                </a:solidFill>
                <a:latin typeface="+mj-lt"/>
                <a:ea typeface="+mj-ea"/>
                <a:cs typeface="+mj-cs"/>
              </a:rPr>
              <a:t>Tabletop Exercise 1</a:t>
            </a: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38E9D39F-3052-EC24-D5D8-9496EC02B0A1}"/>
              </a:ext>
            </a:extLst>
          </p:cNvPr>
          <p:cNvPicPr>
            <a:picLocks noChangeAspect="1"/>
          </p:cNvPicPr>
          <p:nvPr/>
        </p:nvPicPr>
        <p:blipFill>
          <a:blip r:embed="rId3"/>
          <a:stretch>
            <a:fillRect/>
          </a:stretch>
        </p:blipFill>
        <p:spPr>
          <a:xfrm>
            <a:off x="5006544" y="282401"/>
            <a:ext cx="6848572" cy="6218328"/>
          </a:xfrm>
          <a:prstGeom prst="rect">
            <a:avLst/>
          </a:prstGeom>
        </p:spPr>
      </p:pic>
      <p:sp>
        <p:nvSpPr>
          <p:cNvPr id="9" name="Title 1">
            <a:extLst>
              <a:ext uri="{FF2B5EF4-FFF2-40B4-BE49-F238E27FC236}">
                <a16:creationId xmlns:a16="http://schemas.microsoft.com/office/drawing/2014/main" id="{AE526AFA-4575-909D-9CC5-E34F08D235BA}"/>
              </a:ext>
            </a:extLst>
          </p:cNvPr>
          <p:cNvSpPr txBox="1">
            <a:spLocks/>
          </p:cNvSpPr>
          <p:nvPr/>
        </p:nvSpPr>
        <p:spPr>
          <a:xfrm>
            <a:off x="674237" y="2263775"/>
            <a:ext cx="3657600" cy="288757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n-US" sz="3600" dirty="0">
                <a:solidFill>
                  <a:srgbClr val="FFFFFF"/>
                </a:solidFill>
              </a:rPr>
              <a:t>Environmental Assessments</a:t>
            </a:r>
          </a:p>
        </p:txBody>
      </p:sp>
    </p:spTree>
    <p:extLst>
      <p:ext uri="{BB962C8B-B14F-4D97-AF65-F5344CB8AC3E}">
        <p14:creationId xmlns:p14="http://schemas.microsoft.com/office/powerpoint/2010/main" val="2331798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0E11327-0085-4DF3-940A-0961F13DE2A2}"/>
              </a:ext>
            </a:extLst>
          </p:cNvPr>
          <p:cNvSpPr>
            <a:spLocks noGrp="1"/>
          </p:cNvSpPr>
          <p:nvPr>
            <p:ph type="title"/>
          </p:nvPr>
        </p:nvSpPr>
        <p:spPr>
          <a:xfrm>
            <a:off x="2870200" y="345966"/>
            <a:ext cx="6197600" cy="1133693"/>
          </a:xfrm>
        </p:spPr>
        <p:txBody>
          <a:bodyPr>
            <a:normAutofit/>
          </a:bodyPr>
          <a:lstStyle/>
          <a:p>
            <a:r>
              <a:rPr lang="en-US" sz="5200" b="1" dirty="0"/>
              <a:t>Exercise 1 Instructions</a:t>
            </a:r>
          </a:p>
        </p:txBody>
      </p:sp>
      <p:graphicFrame>
        <p:nvGraphicFramePr>
          <p:cNvPr id="7" name="Content Placeholder 2">
            <a:extLst>
              <a:ext uri="{FF2B5EF4-FFF2-40B4-BE49-F238E27FC236}">
                <a16:creationId xmlns:a16="http://schemas.microsoft.com/office/drawing/2014/main" id="{09164DD2-6A42-52F2-64B5-02182F0523F6}"/>
              </a:ext>
            </a:extLst>
          </p:cNvPr>
          <p:cNvGraphicFramePr>
            <a:graphicFrameLocks noGrp="1"/>
          </p:cNvGraphicFramePr>
          <p:nvPr>
            <p:ph idx="1"/>
            <p:extLst>
              <p:ext uri="{D42A27DB-BD31-4B8C-83A1-F6EECF244321}">
                <p14:modId xmlns:p14="http://schemas.microsoft.com/office/powerpoint/2010/main" val="2686262154"/>
              </p:ext>
            </p:extLst>
          </p:nvPr>
        </p:nvGraphicFramePr>
        <p:xfrm>
          <a:off x="539750" y="1657350"/>
          <a:ext cx="11112500" cy="4740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92270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659750" y="1743881"/>
            <a:ext cx="9910296" cy="2590027"/>
          </a:xfrm>
        </p:spPr>
        <p:txBody>
          <a:bodyPr vert="horz" lIns="91440" tIns="45720" rIns="91440" bIns="45720" rtlCol="0" anchor="t">
            <a:normAutofit/>
          </a:bodyPr>
          <a:lstStyle/>
          <a:p>
            <a:r>
              <a:rPr lang="en-US" sz="8000" kern="1200" dirty="0">
                <a:solidFill>
                  <a:schemeClr val="tx1"/>
                </a:solidFill>
                <a:latin typeface="+mj-lt"/>
                <a:ea typeface="+mj-ea"/>
                <a:cs typeface="+mj-cs"/>
              </a:rPr>
              <a:t>Exercise 1 Questions</a:t>
            </a: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1028281" y="3257103"/>
            <a:ext cx="9910295" cy="2590027"/>
          </a:xfrm>
        </p:spPr>
        <p:txBody>
          <a:bodyPr vert="horz" lIns="91440" tIns="45720" rIns="91440" bIns="45720" rtlCol="0" anchor="b">
            <a:noAutofit/>
          </a:bodyPr>
          <a:lstStyle/>
          <a:p>
            <a:pPr marL="457200" indent="-457200">
              <a:buFont typeface="Wingdings" panose="05000000000000000000" pitchFamily="2" charset="2"/>
              <a:buChar char="§"/>
            </a:pPr>
            <a:r>
              <a:rPr lang="en-US" sz="2800" kern="1200" dirty="0">
                <a:solidFill>
                  <a:schemeClr val="tx1"/>
                </a:solidFill>
                <a:latin typeface="Calibri Light" panose="020F0302020204030204" pitchFamily="34" charset="0"/>
                <a:cs typeface="Calibri Light" panose="020F0302020204030204" pitchFamily="34" charset="0"/>
              </a:rPr>
              <a:t>What practices would investigators want to observe?</a:t>
            </a:r>
          </a:p>
          <a:p>
            <a:pPr marL="457200" indent="-457200">
              <a:buFont typeface="Wingdings" panose="05000000000000000000" pitchFamily="2" charset="2"/>
              <a:buChar char="§"/>
            </a:pPr>
            <a:endParaRPr lang="en-US" sz="2800" kern="1200"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sz="2800" dirty="0">
                <a:solidFill>
                  <a:schemeClr val="tx1"/>
                </a:solidFill>
                <a:latin typeface="Calibri Light" panose="020F0302020204030204" pitchFamily="34" charset="0"/>
                <a:cs typeface="Calibri Light" panose="020F0302020204030204" pitchFamily="34" charset="0"/>
              </a:rPr>
              <a:t>What records would investigators want to review?</a:t>
            </a:r>
          </a:p>
          <a:p>
            <a:pPr marL="457200" indent="-457200">
              <a:buFont typeface="Wingdings" panose="05000000000000000000" pitchFamily="2" charset="2"/>
              <a:buChar char="§"/>
            </a:pPr>
            <a:endParaRPr lang="en-US" sz="2800"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sz="2800" kern="1200" dirty="0">
                <a:solidFill>
                  <a:schemeClr val="tx1"/>
                </a:solidFill>
                <a:latin typeface="Calibri Light" panose="020F0302020204030204" pitchFamily="34" charset="0"/>
                <a:cs typeface="Calibri Light" panose="020F0302020204030204" pitchFamily="34" charset="0"/>
              </a:rPr>
              <a:t>What are some questions investigators would ask the manager and/or a food worker</a:t>
            </a: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2673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C78D4A-523D-131D-D397-C8C71CFF3E6C}"/>
              </a:ext>
            </a:extLst>
          </p:cNvPr>
          <p:cNvSpPr/>
          <p:nvPr/>
        </p:nvSpPr>
        <p:spPr>
          <a:xfrm>
            <a:off x="122273" y="85062"/>
            <a:ext cx="11924947" cy="997316"/>
          </a:xfrm>
          <a:prstGeom prst="rect">
            <a:avLst/>
          </a:prstGeom>
          <a:solidFill>
            <a:schemeClr val="bg1">
              <a:lumMod val="65000"/>
            </a:schemeClr>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727C6F11-FC77-2AB5-9F4F-ADE561A09309}"/>
              </a:ext>
            </a:extLst>
          </p:cNvPr>
          <p:cNvSpPr txBox="1"/>
          <p:nvPr/>
        </p:nvSpPr>
        <p:spPr>
          <a:xfrm>
            <a:off x="600214" y="1303688"/>
            <a:ext cx="8911648" cy="5016758"/>
          </a:xfrm>
          <a:prstGeom prst="rect">
            <a:avLst/>
          </a:prstGeom>
          <a:solidFill>
            <a:schemeClr val="bg1">
              <a:lumMod val="85000"/>
            </a:schemeClr>
          </a:solidFill>
          <a:effectLst>
            <a:outerShdw blurRad="50800" dist="38100" dir="5400000" algn="t"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Light" panose="020F0302020204030204"/>
                <a:ea typeface="+mn-ea"/>
                <a:cs typeface="+mn-cs"/>
              </a:rPr>
              <a:t>Epi Findings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prstClr val="black"/>
                </a:solidFill>
                <a:effectLst/>
                <a:uLnTx/>
                <a:uFillTx/>
                <a:latin typeface="Calibri Light" panose="020F0302020204030204"/>
                <a:ea typeface="+mn-ea"/>
                <a:cs typeface="+mn-cs"/>
              </a:rPr>
              <a:t>Case Details</a:t>
            </a:r>
          </a:p>
          <a:p>
            <a:pPr lvl="1">
              <a:defRPr/>
            </a:pPr>
            <a:r>
              <a:rPr lang="en-US" sz="2000" dirty="0">
                <a:solidFill>
                  <a:prstClr val="black"/>
                </a:solidFill>
                <a:latin typeface="Calibri Light" panose="020F0302020204030204"/>
              </a:rPr>
              <a:t>3 cases from 2 households </a:t>
            </a:r>
          </a:p>
          <a:p>
            <a:pPr lvl="1">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-Patron interviews (48) revealed 2 additional cases (total of 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prstClr val="black"/>
                </a:solidFill>
                <a:effectLst/>
                <a:uLnTx/>
                <a:uFillTx/>
                <a:latin typeface="Calibri Light" panose="020F0302020204030204"/>
                <a:ea typeface="+mn-ea"/>
                <a:cs typeface="+mn-cs"/>
              </a:rPr>
              <a:t>Common symptoms </a:t>
            </a:r>
          </a:p>
          <a:p>
            <a:pPr lvl="1">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-all 5 had diarrhea &amp; abdominal cramps, 3 had vomiting, 1 had a fever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u="sng" dirty="0">
                <a:solidFill>
                  <a:prstClr val="black"/>
                </a:solidFill>
                <a:latin typeface="Calibri Light" panose="020F0302020204030204"/>
              </a:rPr>
              <a:t>Median i</a:t>
            </a:r>
            <a:r>
              <a:rPr kumimoji="0" lang="en-US" sz="2000" b="0" i="0" u="sng" strike="noStrike" kern="1200" cap="none" spc="0" normalizeH="0" baseline="0" noProof="0" dirty="0" err="1">
                <a:ln>
                  <a:noFill/>
                </a:ln>
                <a:solidFill>
                  <a:prstClr val="black"/>
                </a:solidFill>
                <a:effectLst/>
                <a:uLnTx/>
                <a:uFillTx/>
                <a:latin typeface="Calibri Light" panose="020F0302020204030204"/>
                <a:ea typeface="+mn-ea"/>
                <a:cs typeface="+mn-cs"/>
              </a:rPr>
              <a:t>ncubation</a:t>
            </a:r>
            <a:r>
              <a:rPr kumimoji="0" lang="en-US" sz="2000" b="0" i="0" u="sng" strike="noStrike" kern="1200" cap="none" spc="0" normalizeH="0" baseline="0" noProof="0" dirty="0">
                <a:ln>
                  <a:noFill/>
                </a:ln>
                <a:solidFill>
                  <a:prstClr val="black"/>
                </a:solidFill>
                <a:effectLst/>
                <a:uLnTx/>
                <a:uFillTx/>
                <a:latin typeface="Calibri Light" panose="020F0302020204030204"/>
                <a:ea typeface="+mn-ea"/>
                <a:cs typeface="+mn-cs"/>
              </a:rPr>
              <a:t> period </a:t>
            </a:r>
          </a:p>
          <a:p>
            <a:pPr lvl="1">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-27 hours (range, 21-83 </a:t>
            </a:r>
            <a:r>
              <a:rPr lang="en-US" sz="2000" dirty="0">
                <a:solidFill>
                  <a:prstClr val="black"/>
                </a:solidFill>
                <a:latin typeface="Calibri Light" panose="020F0302020204030204"/>
              </a:rPr>
              <a:t>hours)</a:t>
            </a:r>
            <a:endPar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u="sng" dirty="0">
                <a:solidFill>
                  <a:prstClr val="black"/>
                </a:solidFill>
                <a:latin typeface="Calibri Light" panose="020F0302020204030204"/>
              </a:rPr>
              <a:t>Median d</a:t>
            </a:r>
            <a:r>
              <a:rPr kumimoji="0" lang="en-US" sz="2000" b="0" i="0" u="sng" strike="noStrike" kern="1200" cap="none" spc="0" normalizeH="0" baseline="0" noProof="0" dirty="0" err="1">
                <a:ln>
                  <a:noFill/>
                </a:ln>
                <a:solidFill>
                  <a:prstClr val="black"/>
                </a:solidFill>
                <a:effectLst/>
                <a:uLnTx/>
                <a:uFillTx/>
                <a:latin typeface="Calibri Light" panose="020F0302020204030204"/>
                <a:ea typeface="+mn-ea"/>
                <a:cs typeface="+mn-cs"/>
              </a:rPr>
              <a:t>uration</a:t>
            </a:r>
            <a:r>
              <a:rPr kumimoji="0" lang="en-US" sz="2000" b="0" i="0" u="sng" strike="noStrike" kern="1200" cap="none" spc="0" normalizeH="0" baseline="0" noProof="0" dirty="0">
                <a:ln>
                  <a:noFill/>
                </a:ln>
                <a:solidFill>
                  <a:prstClr val="black"/>
                </a:solidFill>
                <a:effectLst/>
                <a:uLnTx/>
                <a:uFillTx/>
                <a:latin typeface="Calibri Light" panose="020F0302020204030204"/>
                <a:ea typeface="+mn-ea"/>
                <a:cs typeface="+mn-cs"/>
              </a:rPr>
              <a:t> of illness</a:t>
            </a:r>
          </a:p>
          <a:p>
            <a:pPr lvl="1">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-5 hours (range, 4-84 hours)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prstClr val="black"/>
                </a:solidFill>
                <a:effectLst/>
                <a:uLnTx/>
                <a:uFillTx/>
                <a:latin typeface="Calibri Light" panose="020F0302020204030204"/>
                <a:ea typeface="+mn-ea"/>
                <a:cs typeface="+mn-cs"/>
              </a:rPr>
              <a:t>Testing</a:t>
            </a:r>
            <a:endParaRPr kumimoji="0" lang="en-US" sz="2000" b="0" i="0" strike="noStrike" kern="1200" cap="none" spc="0" normalizeH="0" baseline="0" noProof="0" dirty="0">
              <a:ln>
                <a:noFill/>
              </a:ln>
              <a:solidFill>
                <a:prstClr val="black"/>
              </a:solidFill>
              <a:effectLst/>
              <a:uLnTx/>
              <a:uFillTx/>
              <a:latin typeface="Calibri Light" panose="020F0302020204030204"/>
              <a:ea typeface="+mn-ea"/>
              <a:cs typeface="+mn-cs"/>
            </a:endParaRPr>
          </a:p>
          <a:p>
            <a:pPr lvl="1">
              <a:defRPr/>
            </a:pPr>
            <a:r>
              <a:rPr kumimoji="0" lang="en-US" sz="2000" b="0" i="0" strike="noStrike" kern="1200" cap="none" spc="0" normalizeH="0" baseline="0" noProof="0" dirty="0">
                <a:ln>
                  <a:noFill/>
                </a:ln>
                <a:solidFill>
                  <a:prstClr val="black"/>
                </a:solidFill>
                <a:effectLst/>
                <a:uLnTx/>
                <a:uFillTx/>
                <a:latin typeface="Calibri Light" panose="020F0302020204030204"/>
                <a:ea typeface="+mn-ea"/>
                <a:cs typeface="+mn-cs"/>
              </a:rPr>
              <a:t>-1 stool specimen submitted and tested positive for norovirus GII</a:t>
            </a:r>
          </a:p>
          <a:p>
            <a:pPr>
              <a:defRPr/>
            </a:pPr>
            <a:r>
              <a:rPr lang="en-US" sz="2000" u="sng" dirty="0">
                <a:solidFill>
                  <a:prstClr val="black"/>
                </a:solidFill>
                <a:latin typeface="Calibri Light" panose="020F0302020204030204"/>
              </a:rPr>
              <a:t>Common Foods</a:t>
            </a:r>
          </a:p>
          <a:p>
            <a:pPr lvl="1">
              <a:defRPr/>
            </a:pPr>
            <a:r>
              <a:rPr lang="en-US" sz="2000" dirty="0">
                <a:solidFill>
                  <a:prstClr val="black"/>
                </a:solidFill>
                <a:latin typeface="Calibri Light" panose="020F0302020204030204"/>
              </a:rPr>
              <a:t>-Pretzels, wontons, and sweet potato tots were associated with illness</a:t>
            </a:r>
          </a:p>
          <a:p>
            <a:pPr>
              <a:defRPr/>
            </a:pPr>
            <a:endParaRPr kumimoji="0" lang="en-US" sz="2000" b="0" i="0"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30" name="TextBox 29">
            <a:extLst>
              <a:ext uri="{FF2B5EF4-FFF2-40B4-BE49-F238E27FC236}">
                <a16:creationId xmlns:a16="http://schemas.microsoft.com/office/drawing/2014/main" id="{6300DCC2-F80A-BC07-D1BC-A0113B4328D7}"/>
              </a:ext>
            </a:extLst>
          </p:cNvPr>
          <p:cNvSpPr txBox="1"/>
          <p:nvPr/>
        </p:nvSpPr>
        <p:spPr>
          <a:xfrm>
            <a:off x="4333554" y="229777"/>
            <a:ext cx="352489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Light" panose="020F0302020204030204"/>
                <a:ea typeface="+mn-ea"/>
                <a:cs typeface="+mn-cs"/>
              </a:rPr>
              <a:t>Scenario Review</a:t>
            </a:r>
          </a:p>
        </p:txBody>
      </p:sp>
      <p:grpSp>
        <p:nvGrpSpPr>
          <p:cNvPr id="3" name="Group 2">
            <a:extLst>
              <a:ext uri="{FF2B5EF4-FFF2-40B4-BE49-F238E27FC236}">
                <a16:creationId xmlns:a16="http://schemas.microsoft.com/office/drawing/2014/main" id="{B8C837A9-DE6A-4D47-A183-F6036F401B6D}"/>
              </a:ext>
            </a:extLst>
          </p:cNvPr>
          <p:cNvGrpSpPr/>
          <p:nvPr/>
        </p:nvGrpSpPr>
        <p:grpSpPr>
          <a:xfrm>
            <a:off x="9627476" y="1303687"/>
            <a:ext cx="2333296" cy="5016758"/>
            <a:chOff x="9537120" y="1218041"/>
            <a:chExt cx="2250281" cy="4952992"/>
          </a:xfrm>
        </p:grpSpPr>
        <p:pic>
          <p:nvPicPr>
            <p:cNvPr id="21" name="Picture 20" descr="Close-up of stack of salted soft pretzels on a street cart">
              <a:extLst>
                <a:ext uri="{FF2B5EF4-FFF2-40B4-BE49-F238E27FC236}">
                  <a16:creationId xmlns:a16="http://schemas.microsoft.com/office/drawing/2014/main" id="{F15372BE-EAD5-4002-A541-30168BADE6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7120" y="1218041"/>
              <a:ext cx="2250281" cy="1500187"/>
            </a:xfrm>
            <a:prstGeom prst="rect">
              <a:avLst/>
            </a:prstGeom>
          </p:spPr>
        </p:pic>
        <p:pic>
          <p:nvPicPr>
            <p:cNvPr id="22" name="Picture 21">
              <a:extLst>
                <a:ext uri="{FF2B5EF4-FFF2-40B4-BE49-F238E27FC236}">
                  <a16:creationId xmlns:a16="http://schemas.microsoft.com/office/drawing/2014/main" id="{C2674AA0-45D5-462A-ACBF-CBBAD3A95087}"/>
                </a:ext>
              </a:extLst>
            </p:cNvPr>
            <p:cNvPicPr>
              <a:picLocks noChangeAspect="1"/>
            </p:cNvPicPr>
            <p:nvPr/>
          </p:nvPicPr>
          <p:blipFill>
            <a:blip r:embed="rId4"/>
            <a:stretch>
              <a:fillRect/>
            </a:stretch>
          </p:blipFill>
          <p:spPr>
            <a:xfrm>
              <a:off x="9565461" y="2780321"/>
              <a:ext cx="2221939" cy="1664309"/>
            </a:xfrm>
            <a:prstGeom prst="rect">
              <a:avLst/>
            </a:prstGeom>
          </p:spPr>
        </p:pic>
        <p:pic>
          <p:nvPicPr>
            <p:cNvPr id="23" name="Picture 22">
              <a:extLst>
                <a:ext uri="{FF2B5EF4-FFF2-40B4-BE49-F238E27FC236}">
                  <a16:creationId xmlns:a16="http://schemas.microsoft.com/office/drawing/2014/main" id="{8CE5E099-D6D5-4694-ACB8-52A965D15D04}"/>
                </a:ext>
              </a:extLst>
            </p:cNvPr>
            <p:cNvPicPr>
              <a:picLocks noChangeAspect="1"/>
            </p:cNvPicPr>
            <p:nvPr/>
          </p:nvPicPr>
          <p:blipFill>
            <a:blip r:embed="rId5"/>
            <a:stretch>
              <a:fillRect/>
            </a:stretch>
          </p:blipFill>
          <p:spPr>
            <a:xfrm>
              <a:off x="9565461" y="4506723"/>
              <a:ext cx="2221939" cy="1664310"/>
            </a:xfrm>
            <a:prstGeom prst="rect">
              <a:avLst/>
            </a:prstGeom>
          </p:spPr>
        </p:pic>
      </p:grpSp>
    </p:spTree>
    <p:extLst>
      <p:ext uri="{BB962C8B-B14F-4D97-AF65-F5344CB8AC3E}">
        <p14:creationId xmlns:p14="http://schemas.microsoft.com/office/powerpoint/2010/main" val="322027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423ADBF-E7B1-459C-8CD2-864C5E5C3607}"/>
              </a:ext>
            </a:extLst>
          </p:cNvPr>
          <p:cNvPicPr>
            <a:picLocks noChangeAspect="1"/>
          </p:cNvPicPr>
          <p:nvPr/>
        </p:nvPicPr>
        <p:blipFill rotWithShape="1">
          <a:blip r:embed="rId3">
            <a:extLst>
              <a:ext uri="{28A0092B-C50C-407E-A947-70E740481C1C}">
                <a14:useLocalDpi xmlns:a14="http://schemas.microsoft.com/office/drawing/2010/main" val="0"/>
              </a:ext>
            </a:extLst>
          </a:blip>
          <a:srcRect t="47342"/>
          <a:stretch/>
        </p:blipFill>
        <p:spPr>
          <a:xfrm>
            <a:off x="84080" y="1813752"/>
            <a:ext cx="11981793" cy="3549056"/>
          </a:xfrm>
          <a:prstGeom prst="rect">
            <a:avLst/>
          </a:prstGeom>
        </p:spPr>
      </p:pic>
      <p:sp>
        <p:nvSpPr>
          <p:cNvPr id="9" name="TextBox 8">
            <a:extLst>
              <a:ext uri="{FF2B5EF4-FFF2-40B4-BE49-F238E27FC236}">
                <a16:creationId xmlns:a16="http://schemas.microsoft.com/office/drawing/2014/main" id="{6A31E5EA-6E76-62A7-9A33-8C52CF67C62D}"/>
              </a:ext>
            </a:extLst>
          </p:cNvPr>
          <p:cNvSpPr txBox="1"/>
          <p:nvPr/>
        </p:nvSpPr>
        <p:spPr>
          <a:xfrm>
            <a:off x="187989" y="414536"/>
            <a:ext cx="11877884" cy="942694"/>
          </a:xfrm>
          <a:prstGeom prst="rect">
            <a:avLst/>
          </a:prstGeom>
          <a:noFill/>
        </p:spPr>
        <p:txBody>
          <a:bodyPr wrap="square">
            <a:spAutoFit/>
          </a:bodyPr>
          <a:lstStyle/>
          <a:p>
            <a:pPr marL="0" marR="0" indent="0" algn="l">
              <a:lnSpc>
                <a:spcPct val="119000"/>
              </a:lnSpc>
              <a:spcBef>
                <a:spcPts val="0"/>
              </a:spcBef>
              <a:spcAft>
                <a:spcPts val="600"/>
              </a:spcAft>
            </a:pPr>
            <a:r>
              <a:rPr lang="en-US" sz="2400" b="1" kern="1400" dirty="0">
                <a:ln>
                  <a:noFill/>
                </a:ln>
                <a:effectLst/>
                <a:latin typeface="+mj-lt"/>
              </a:rPr>
              <a:t>IAFP Key E: Situations that likely contributed to outbreaks of foodborne diseases when breads, pastries, or donuts were implicated as vehicles:  </a:t>
            </a:r>
            <a:r>
              <a:rPr lang="en-US" sz="2400" kern="1400" dirty="0">
                <a:ln>
                  <a:noFill/>
                </a:ln>
                <a:effectLst/>
                <a:latin typeface="+mj-lt"/>
              </a:rPr>
              <a:t> </a:t>
            </a:r>
          </a:p>
        </p:txBody>
      </p:sp>
      <p:sp>
        <p:nvSpPr>
          <p:cNvPr id="2" name="Rectangle 1">
            <a:extLst>
              <a:ext uri="{FF2B5EF4-FFF2-40B4-BE49-F238E27FC236}">
                <a16:creationId xmlns:a16="http://schemas.microsoft.com/office/drawing/2014/main" id="{987DFB00-08BD-7EBB-CB8D-EC9FA279E884}"/>
              </a:ext>
            </a:extLst>
          </p:cNvPr>
          <p:cNvSpPr/>
          <p:nvPr/>
        </p:nvSpPr>
        <p:spPr>
          <a:xfrm>
            <a:off x="9185564" y="4931037"/>
            <a:ext cx="2880309" cy="274808"/>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3967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E9B1D76A-B7C2-FC2E-2858-E6B30F656411}"/>
              </a:ext>
            </a:extLst>
          </p:cNvPr>
          <p:cNvSpPr/>
          <p:nvPr/>
        </p:nvSpPr>
        <p:spPr>
          <a:xfrm>
            <a:off x="8263943" y="1966719"/>
            <a:ext cx="3875964" cy="4714932"/>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en-US" sz="2400">
              <a:solidFill>
                <a:srgbClr val="FFC000"/>
              </a:solidFill>
              <a:latin typeface="Myriad Web Pro"/>
            </a:endParaRPr>
          </a:p>
        </p:txBody>
      </p:sp>
      <p:pic>
        <p:nvPicPr>
          <p:cNvPr id="27" name="Graphic 26" descr="Germ with solid fill">
            <a:extLst>
              <a:ext uri="{FF2B5EF4-FFF2-40B4-BE49-F238E27FC236}">
                <a16:creationId xmlns:a16="http://schemas.microsoft.com/office/drawing/2014/main" id="{06C6A096-243E-DCE3-4BB8-865A0724CD3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20773" y="2733878"/>
            <a:ext cx="3273878" cy="3273878"/>
          </a:xfrm>
          <a:prstGeom prst="rect">
            <a:avLst/>
          </a:prstGeom>
        </p:spPr>
      </p:pic>
      <p:sp>
        <p:nvSpPr>
          <p:cNvPr id="24" name="Rectangle 23">
            <a:extLst>
              <a:ext uri="{FF2B5EF4-FFF2-40B4-BE49-F238E27FC236}">
                <a16:creationId xmlns:a16="http://schemas.microsoft.com/office/drawing/2014/main" id="{B29F1832-BBAA-9233-9F21-FB939089C555}"/>
              </a:ext>
            </a:extLst>
          </p:cNvPr>
          <p:cNvSpPr/>
          <p:nvPr/>
        </p:nvSpPr>
        <p:spPr>
          <a:xfrm>
            <a:off x="4290256" y="1963813"/>
            <a:ext cx="3875964" cy="4709578"/>
          </a:xfrm>
          <a:prstGeom prst="rect">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en-US" sz="2400">
              <a:solidFill>
                <a:srgbClr val="FFC000"/>
              </a:solidFill>
              <a:latin typeface="Myriad Web Pro"/>
            </a:endParaRPr>
          </a:p>
        </p:txBody>
      </p:sp>
      <p:pic>
        <p:nvPicPr>
          <p:cNvPr id="25" name="Graphic 24" descr="Clipboard with solid fill">
            <a:extLst>
              <a:ext uri="{FF2B5EF4-FFF2-40B4-BE49-F238E27FC236}">
                <a16:creationId xmlns:a16="http://schemas.microsoft.com/office/drawing/2014/main" id="{58221CCD-8DF0-5019-8BE0-8C86490CDC68}"/>
              </a:ext>
            </a:extLst>
          </p:cNvPr>
          <p:cNvPicPr>
            <a:picLocks noChangeAspect="1"/>
          </p:cNvPicPr>
          <p:nvPr/>
        </p:nvPicPr>
        <p:blipFill>
          <a:blip r:embed="rId5">
            <a:alphaModFix amt="14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40376" y="2591315"/>
            <a:ext cx="3461105" cy="3461105"/>
          </a:xfrm>
          <a:prstGeom prst="rect">
            <a:avLst/>
          </a:prstGeom>
        </p:spPr>
      </p:pic>
      <p:sp>
        <p:nvSpPr>
          <p:cNvPr id="20" name="Rectangle 19">
            <a:extLst>
              <a:ext uri="{FF2B5EF4-FFF2-40B4-BE49-F238E27FC236}">
                <a16:creationId xmlns:a16="http://schemas.microsoft.com/office/drawing/2014/main" id="{93C7C0FE-240D-15E3-108E-0E2255F9A980}"/>
              </a:ext>
            </a:extLst>
          </p:cNvPr>
          <p:cNvSpPr/>
          <p:nvPr/>
        </p:nvSpPr>
        <p:spPr>
          <a:xfrm>
            <a:off x="316569" y="1966719"/>
            <a:ext cx="3875964" cy="4714932"/>
          </a:xfrm>
          <a:prstGeom prst="rect">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en-US" sz="2400">
              <a:solidFill>
                <a:srgbClr val="FFC000"/>
              </a:solidFill>
              <a:latin typeface="Myriad Web Pro"/>
            </a:endParaRPr>
          </a:p>
        </p:txBody>
      </p:sp>
      <p:pic>
        <p:nvPicPr>
          <p:cNvPr id="21" name="Graphic 20" descr="Catering with solid fill">
            <a:extLst>
              <a:ext uri="{FF2B5EF4-FFF2-40B4-BE49-F238E27FC236}">
                <a16:creationId xmlns:a16="http://schemas.microsoft.com/office/drawing/2014/main" id="{CA8C9937-689A-3ED4-4A33-D12127F7177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24902" y="2691763"/>
            <a:ext cx="2993720" cy="2993720"/>
          </a:xfrm>
          <a:prstGeom prst="rect">
            <a:avLst/>
          </a:prstGeom>
        </p:spPr>
      </p:pic>
      <p:sp>
        <p:nvSpPr>
          <p:cNvPr id="7" name="TextBox 6">
            <a:extLst>
              <a:ext uri="{FF2B5EF4-FFF2-40B4-BE49-F238E27FC236}">
                <a16:creationId xmlns:a16="http://schemas.microsoft.com/office/drawing/2014/main" id="{E5612E6A-69E3-4874-90C0-8607FF4E9E37}"/>
              </a:ext>
            </a:extLst>
          </p:cNvPr>
          <p:cNvSpPr txBox="1"/>
          <p:nvPr/>
        </p:nvSpPr>
        <p:spPr>
          <a:xfrm>
            <a:off x="85549" y="24160"/>
            <a:ext cx="11946835" cy="9144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41B48DA-E199-4872-A889-65CA0E1B59C7}"/>
              </a:ext>
            </a:extLst>
          </p:cNvPr>
          <p:cNvSpPr>
            <a:spLocks noGrp="1"/>
          </p:cNvSpPr>
          <p:nvPr>
            <p:ph type="title"/>
          </p:nvPr>
        </p:nvSpPr>
        <p:spPr>
          <a:xfrm>
            <a:off x="3623632" y="132623"/>
            <a:ext cx="4735090" cy="697474"/>
          </a:xfrm>
        </p:spPr>
        <p:txBody>
          <a:bodyPr>
            <a:normAutofit/>
          </a:bodyPr>
          <a:lstStyle/>
          <a:p>
            <a:r>
              <a:rPr lang="en-US" b="1" dirty="0">
                <a:latin typeface="Calibri Light" panose="020F0302020204030204" pitchFamily="34" charset="0"/>
                <a:cs typeface="Calibri Light" panose="020F0302020204030204" pitchFamily="34" charset="0"/>
              </a:rPr>
              <a:t>Exercise 1 Summary</a:t>
            </a:r>
          </a:p>
        </p:txBody>
      </p:sp>
      <p:sp>
        <p:nvSpPr>
          <p:cNvPr id="15" name="Content Placeholder 2">
            <a:extLst>
              <a:ext uri="{FF2B5EF4-FFF2-40B4-BE49-F238E27FC236}">
                <a16:creationId xmlns:a16="http://schemas.microsoft.com/office/drawing/2014/main" id="{C5FFC26B-A593-421E-8DB7-96F6DEA5D3E2}"/>
              </a:ext>
            </a:extLst>
          </p:cNvPr>
          <p:cNvSpPr txBox="1">
            <a:spLocks/>
          </p:cNvSpPr>
          <p:nvPr/>
        </p:nvSpPr>
        <p:spPr>
          <a:xfrm>
            <a:off x="427357" y="2481148"/>
            <a:ext cx="3768523" cy="40287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9000"/>
              </a:lnSpc>
              <a:spcBef>
                <a:spcPts val="0"/>
              </a:spcBef>
              <a:spcAft>
                <a:spcPts val="600"/>
              </a:spcAft>
              <a:buNone/>
            </a:pPr>
            <a:r>
              <a:rPr lang="en-US" sz="2200" kern="1400" dirty="0">
                <a:latin typeface="Calibri Light" panose="020F0302020204030204" pitchFamily="34" charset="0"/>
                <a:cs typeface="Calibri Light" panose="020F0302020204030204" pitchFamily="34" charset="0"/>
              </a:rPr>
              <a:t>Preparation of implicated foods</a:t>
            </a:r>
          </a:p>
          <a:p>
            <a:pPr marL="0" indent="0">
              <a:lnSpc>
                <a:spcPct val="119000"/>
              </a:lnSpc>
              <a:spcBef>
                <a:spcPts val="0"/>
              </a:spcBef>
              <a:spcAft>
                <a:spcPts val="600"/>
              </a:spcAft>
              <a:buNone/>
            </a:pPr>
            <a:endParaRPr lang="en-US" sz="2200" kern="1400" dirty="0">
              <a:latin typeface="Calibri Light" panose="020F0302020204030204" pitchFamily="34" charset="0"/>
              <a:cs typeface="Calibri Light" panose="020F0302020204030204" pitchFamily="34" charset="0"/>
            </a:endParaRPr>
          </a:p>
          <a:p>
            <a:pPr marL="0" indent="0">
              <a:lnSpc>
                <a:spcPct val="119000"/>
              </a:lnSpc>
              <a:spcBef>
                <a:spcPts val="0"/>
              </a:spcBef>
              <a:spcAft>
                <a:spcPts val="600"/>
              </a:spcAft>
              <a:buNone/>
            </a:pPr>
            <a:r>
              <a:rPr lang="en-US" sz="2200" kern="1400" dirty="0">
                <a:latin typeface="Calibri Light" panose="020F0302020204030204" pitchFamily="34" charset="0"/>
                <a:cs typeface="Calibri Light" panose="020F0302020204030204" pitchFamily="34" charset="0"/>
              </a:rPr>
              <a:t>Hand hygiene behaviors</a:t>
            </a:r>
          </a:p>
          <a:p>
            <a:pPr marL="0" indent="0">
              <a:lnSpc>
                <a:spcPct val="119000"/>
              </a:lnSpc>
              <a:spcBef>
                <a:spcPts val="0"/>
              </a:spcBef>
              <a:spcAft>
                <a:spcPts val="600"/>
              </a:spcAft>
              <a:buNone/>
            </a:pPr>
            <a:endParaRPr lang="en-US" sz="2200" kern="1400" dirty="0">
              <a:latin typeface="Calibri Light" panose="020F0302020204030204" pitchFamily="34" charset="0"/>
              <a:cs typeface="Calibri Light" panose="020F0302020204030204" pitchFamily="34" charset="0"/>
            </a:endParaRPr>
          </a:p>
          <a:p>
            <a:pPr marL="0" indent="0">
              <a:lnSpc>
                <a:spcPct val="119000"/>
              </a:lnSpc>
              <a:spcBef>
                <a:spcPts val="0"/>
              </a:spcBef>
              <a:spcAft>
                <a:spcPts val="600"/>
              </a:spcAft>
              <a:buNone/>
            </a:pPr>
            <a:r>
              <a:rPr lang="en-US" sz="2200" kern="1400" dirty="0">
                <a:latin typeface="Calibri Light" panose="020F0302020204030204" pitchFamily="34" charset="0"/>
                <a:cs typeface="Calibri Light" panose="020F0302020204030204" pitchFamily="34" charset="0"/>
              </a:rPr>
              <a:t>Other poor food safety practices</a:t>
            </a:r>
          </a:p>
          <a:p>
            <a:pPr marL="0" indent="0">
              <a:lnSpc>
                <a:spcPct val="119000"/>
              </a:lnSpc>
              <a:spcBef>
                <a:spcPts val="0"/>
              </a:spcBef>
              <a:spcAft>
                <a:spcPts val="600"/>
              </a:spcAft>
              <a:buFont typeface="Arial" panose="020B0604020202020204" pitchFamily="34" charset="0"/>
              <a:buNone/>
            </a:pPr>
            <a:endParaRPr lang="en-US" sz="1800" kern="1400" dirty="0">
              <a:latin typeface="Calibri Light" panose="020F0302020204030204" pitchFamily="34" charset="0"/>
              <a:cs typeface="Calibri Light" panose="020F0302020204030204" pitchFamily="34" charset="0"/>
            </a:endParaRPr>
          </a:p>
          <a:p>
            <a:pPr marL="0" indent="0">
              <a:lnSpc>
                <a:spcPct val="119000"/>
              </a:lnSpc>
              <a:spcBef>
                <a:spcPts val="0"/>
              </a:spcBef>
              <a:spcAft>
                <a:spcPts val="600"/>
              </a:spcAft>
              <a:buFont typeface="Arial" panose="020B0604020202020204" pitchFamily="34" charset="0"/>
              <a:buNone/>
            </a:pPr>
            <a:endParaRPr lang="en-US" sz="1800" kern="1400" dirty="0">
              <a:solidFill>
                <a:srgbClr val="000000"/>
              </a:solidFill>
              <a:latin typeface="Calibri Light" panose="020F0302020204030204" pitchFamily="34" charset="0"/>
              <a:cs typeface="Calibri Light" panose="020F0302020204030204" pitchFamily="34" charset="0"/>
            </a:endParaRPr>
          </a:p>
          <a:p>
            <a:endParaRPr lang="en-US" dirty="0"/>
          </a:p>
        </p:txBody>
      </p:sp>
      <p:sp>
        <p:nvSpPr>
          <p:cNvPr id="5" name="Content Placeholder 2">
            <a:extLst>
              <a:ext uri="{FF2B5EF4-FFF2-40B4-BE49-F238E27FC236}">
                <a16:creationId xmlns:a16="http://schemas.microsoft.com/office/drawing/2014/main" id="{867F907A-C493-3D2F-DD14-ED0ACAB42E5B}"/>
              </a:ext>
            </a:extLst>
          </p:cNvPr>
          <p:cNvSpPr txBox="1">
            <a:spLocks/>
          </p:cNvSpPr>
          <p:nvPr/>
        </p:nvSpPr>
        <p:spPr>
          <a:xfrm>
            <a:off x="4314056" y="2168230"/>
            <a:ext cx="3868873" cy="3533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19000"/>
              </a:lnSpc>
              <a:spcBef>
                <a:spcPts val="0"/>
              </a:spcBef>
              <a:spcAft>
                <a:spcPts val="600"/>
              </a:spcAft>
              <a:buNone/>
            </a:pPr>
            <a:endParaRPr lang="en-US" sz="1800" kern="1400" dirty="0">
              <a:latin typeface="Calibri Light" panose="020F0302020204030204" pitchFamily="34" charset="0"/>
              <a:cs typeface="Calibri Light" panose="020F0302020204030204" pitchFamily="34" charset="0"/>
            </a:endParaRPr>
          </a:p>
          <a:p>
            <a:pPr marL="0" indent="0">
              <a:lnSpc>
                <a:spcPct val="119000"/>
              </a:lnSpc>
              <a:spcBef>
                <a:spcPts val="0"/>
              </a:spcBef>
              <a:spcAft>
                <a:spcPts val="600"/>
              </a:spcAft>
              <a:buNone/>
            </a:pPr>
            <a:r>
              <a:rPr lang="en-US" sz="2200" kern="1400" dirty="0">
                <a:latin typeface="Calibri Light" panose="020F0302020204030204" pitchFamily="34" charset="0"/>
                <a:cs typeface="Calibri Light" panose="020F0302020204030204" pitchFamily="34" charset="0"/>
              </a:rPr>
              <a:t>Employee illness logs and health policies</a:t>
            </a:r>
          </a:p>
          <a:p>
            <a:pPr marL="0" indent="0">
              <a:lnSpc>
                <a:spcPct val="119000"/>
              </a:lnSpc>
              <a:spcBef>
                <a:spcPts val="0"/>
              </a:spcBef>
              <a:spcAft>
                <a:spcPts val="600"/>
              </a:spcAft>
              <a:buNone/>
            </a:pPr>
            <a:endParaRPr lang="en-US" sz="2200" kern="1400" dirty="0">
              <a:latin typeface="Calibri Light" panose="020F0302020204030204" pitchFamily="34" charset="0"/>
              <a:cs typeface="Calibri Light" panose="020F0302020204030204" pitchFamily="34" charset="0"/>
            </a:endParaRPr>
          </a:p>
          <a:p>
            <a:pPr marL="0" indent="0">
              <a:lnSpc>
                <a:spcPct val="119000"/>
              </a:lnSpc>
              <a:spcBef>
                <a:spcPts val="0"/>
              </a:spcBef>
              <a:spcAft>
                <a:spcPts val="600"/>
              </a:spcAft>
              <a:buNone/>
            </a:pPr>
            <a:r>
              <a:rPr lang="en-US" sz="2200" kern="1400" dirty="0">
                <a:latin typeface="Calibri Light" panose="020F0302020204030204" pitchFamily="34" charset="0"/>
                <a:cs typeface="Calibri Light" panose="020F0302020204030204" pitchFamily="34" charset="0"/>
              </a:rPr>
              <a:t>Training </a:t>
            </a:r>
          </a:p>
          <a:p>
            <a:pPr marL="0" indent="0">
              <a:lnSpc>
                <a:spcPct val="119000"/>
              </a:lnSpc>
              <a:spcBef>
                <a:spcPts val="0"/>
              </a:spcBef>
              <a:spcAft>
                <a:spcPts val="600"/>
              </a:spcAft>
              <a:buNone/>
            </a:pPr>
            <a:endParaRPr lang="en-US" sz="2200" kern="1400" dirty="0">
              <a:latin typeface="Calibri Light" panose="020F0302020204030204" pitchFamily="34" charset="0"/>
              <a:cs typeface="Calibri Light" panose="020F0302020204030204" pitchFamily="34" charset="0"/>
            </a:endParaRPr>
          </a:p>
          <a:p>
            <a:pPr marL="0" indent="0">
              <a:lnSpc>
                <a:spcPct val="119000"/>
              </a:lnSpc>
              <a:spcBef>
                <a:spcPts val="0"/>
              </a:spcBef>
              <a:spcAft>
                <a:spcPts val="600"/>
              </a:spcAft>
              <a:buNone/>
            </a:pPr>
            <a:r>
              <a:rPr lang="en-US" sz="2200" kern="1400" dirty="0">
                <a:latin typeface="Calibri Light" panose="020F0302020204030204" pitchFamily="34" charset="0"/>
                <a:cs typeface="Calibri Light" panose="020F0302020204030204" pitchFamily="34" charset="0"/>
              </a:rPr>
              <a:t>Credit card receipts</a:t>
            </a:r>
          </a:p>
          <a:p>
            <a:pPr marL="0" indent="0">
              <a:lnSpc>
                <a:spcPct val="119000"/>
              </a:lnSpc>
              <a:spcBef>
                <a:spcPts val="0"/>
              </a:spcBef>
              <a:spcAft>
                <a:spcPts val="600"/>
              </a:spcAft>
              <a:buFont typeface="Arial" panose="020B0604020202020204" pitchFamily="34" charset="0"/>
              <a:buNone/>
            </a:pPr>
            <a:endParaRPr lang="en-US" sz="1800" kern="1400" dirty="0">
              <a:solidFill>
                <a:srgbClr val="000000"/>
              </a:solidFill>
              <a:latin typeface="Calibri Light" panose="020F0302020204030204" pitchFamily="34" charset="0"/>
              <a:cs typeface="Calibri Light" panose="020F0302020204030204" pitchFamily="34" charset="0"/>
            </a:endParaRPr>
          </a:p>
          <a:p>
            <a:endParaRPr lang="en-US" dirty="0"/>
          </a:p>
        </p:txBody>
      </p:sp>
      <p:sp>
        <p:nvSpPr>
          <p:cNvPr id="6" name="Content Placeholder 2">
            <a:extLst>
              <a:ext uri="{FF2B5EF4-FFF2-40B4-BE49-F238E27FC236}">
                <a16:creationId xmlns:a16="http://schemas.microsoft.com/office/drawing/2014/main" id="{C689E515-5E0D-5B4C-1576-D8A2A630299D}"/>
              </a:ext>
            </a:extLst>
          </p:cNvPr>
          <p:cNvSpPr txBox="1">
            <a:spLocks/>
          </p:cNvSpPr>
          <p:nvPr/>
        </p:nvSpPr>
        <p:spPr>
          <a:xfrm>
            <a:off x="8352048" y="2162551"/>
            <a:ext cx="3868873" cy="36369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9000"/>
              </a:lnSpc>
              <a:spcBef>
                <a:spcPts val="0"/>
              </a:spcBef>
              <a:spcAft>
                <a:spcPts val="600"/>
              </a:spcAft>
              <a:buFont typeface="Arial" panose="020B0604020202020204" pitchFamily="34" charset="0"/>
              <a:buNone/>
            </a:pPr>
            <a:endParaRPr lang="en-US" sz="1800" kern="1400" dirty="0">
              <a:latin typeface="Calibri Light" panose="020F0302020204030204" pitchFamily="34" charset="0"/>
              <a:cs typeface="Calibri Light" panose="020F0302020204030204" pitchFamily="34" charset="0"/>
            </a:endParaRPr>
          </a:p>
          <a:p>
            <a:pPr marL="0" indent="0">
              <a:lnSpc>
                <a:spcPct val="107000"/>
              </a:lnSpc>
              <a:spcBef>
                <a:spcPts val="0"/>
              </a:spcBef>
              <a:spcAft>
                <a:spcPts val="800"/>
              </a:spcAft>
              <a:buNone/>
            </a:pPr>
            <a:r>
              <a:rPr lang="en-US" sz="2200" kern="1400" dirty="0">
                <a:solidFill>
                  <a:schemeClr val="bg1"/>
                </a:solidFill>
                <a:latin typeface="Calibri Light" panose="020F0302020204030204" pitchFamily="34" charset="0"/>
                <a:cs typeface="Calibri Light" panose="020F0302020204030204" pitchFamily="34" charset="0"/>
              </a:rPr>
              <a:t>Illness history</a:t>
            </a:r>
          </a:p>
          <a:p>
            <a:pPr marL="0" indent="0">
              <a:lnSpc>
                <a:spcPct val="107000"/>
              </a:lnSpc>
              <a:spcBef>
                <a:spcPts val="0"/>
              </a:spcBef>
              <a:spcAft>
                <a:spcPts val="800"/>
              </a:spcAft>
              <a:buNone/>
            </a:pPr>
            <a:endParaRPr lang="en-US" sz="2200" kern="1400" dirty="0">
              <a:solidFill>
                <a:schemeClr val="bg1"/>
              </a:solidFill>
              <a:latin typeface="Calibri Light" panose="020F0302020204030204" pitchFamily="34" charset="0"/>
              <a:cs typeface="Calibri Light" panose="020F0302020204030204" pitchFamily="34" charset="0"/>
            </a:endParaRPr>
          </a:p>
          <a:p>
            <a:pPr marL="0" indent="0">
              <a:lnSpc>
                <a:spcPct val="107000"/>
              </a:lnSpc>
              <a:spcBef>
                <a:spcPts val="0"/>
              </a:spcBef>
              <a:spcAft>
                <a:spcPts val="800"/>
              </a:spcAft>
              <a:buNone/>
            </a:pPr>
            <a:r>
              <a:rPr lang="en-US" sz="2200" kern="1400" dirty="0">
                <a:solidFill>
                  <a:schemeClr val="bg1"/>
                </a:solidFill>
                <a:latin typeface="Calibri Light" panose="020F0302020204030204" pitchFamily="34" charset="0"/>
                <a:cs typeface="Calibri Light" panose="020F0302020204030204" pitchFamily="34" charset="0"/>
              </a:rPr>
              <a:t>Barriers to staying home while sick</a:t>
            </a:r>
          </a:p>
          <a:p>
            <a:pPr marL="0" indent="0">
              <a:lnSpc>
                <a:spcPct val="107000"/>
              </a:lnSpc>
              <a:spcBef>
                <a:spcPts val="0"/>
              </a:spcBef>
              <a:spcAft>
                <a:spcPts val="800"/>
              </a:spcAft>
              <a:buNone/>
            </a:pPr>
            <a:endParaRPr lang="en-US" sz="2200" kern="1400" dirty="0">
              <a:solidFill>
                <a:schemeClr val="bg1"/>
              </a:solidFill>
              <a:latin typeface="Calibri Light" panose="020F0302020204030204" pitchFamily="34" charset="0"/>
              <a:cs typeface="Calibri Light" panose="020F0302020204030204" pitchFamily="34" charset="0"/>
            </a:endParaRPr>
          </a:p>
          <a:p>
            <a:pPr marL="0" indent="0">
              <a:lnSpc>
                <a:spcPct val="107000"/>
              </a:lnSpc>
              <a:spcBef>
                <a:spcPts val="0"/>
              </a:spcBef>
              <a:spcAft>
                <a:spcPts val="800"/>
              </a:spcAft>
              <a:buNone/>
            </a:pPr>
            <a:r>
              <a:rPr lang="en-US" sz="2200" kern="1400" dirty="0">
                <a:solidFill>
                  <a:schemeClr val="bg1"/>
                </a:solidFill>
                <a:latin typeface="Calibri Light" panose="020F0302020204030204" pitchFamily="34" charset="0"/>
                <a:cs typeface="Calibri Light" panose="020F0302020204030204" pitchFamily="34" charset="0"/>
              </a:rPr>
              <a:t>Cleaning and sanitation practices </a:t>
            </a:r>
          </a:p>
          <a:p>
            <a:endParaRPr lang="en-US" dirty="0"/>
          </a:p>
        </p:txBody>
      </p:sp>
      <p:sp>
        <p:nvSpPr>
          <p:cNvPr id="10" name="Rectangle 9">
            <a:extLst>
              <a:ext uri="{FF2B5EF4-FFF2-40B4-BE49-F238E27FC236}">
                <a16:creationId xmlns:a16="http://schemas.microsoft.com/office/drawing/2014/main" id="{3BC247C0-4D5E-D0D3-C7E3-7DC38E672242}"/>
              </a:ext>
            </a:extLst>
          </p:cNvPr>
          <p:cNvSpPr/>
          <p:nvPr/>
        </p:nvSpPr>
        <p:spPr>
          <a:xfrm>
            <a:off x="357233" y="1047023"/>
            <a:ext cx="3875964" cy="809767"/>
          </a:xfrm>
          <a:prstGeom prst="rect">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9170" eaLnBrk="0" fontAlgn="base" hangingPunct="0">
              <a:spcBef>
                <a:spcPct val="0"/>
              </a:spcBef>
              <a:spcAft>
                <a:spcPct val="0"/>
              </a:spcAft>
            </a:pPr>
            <a:endParaRPr lang="en-US" sz="2400">
              <a:solidFill>
                <a:srgbClr val="FFC000"/>
              </a:solidFill>
              <a:latin typeface="Myriad Web Pro"/>
            </a:endParaRPr>
          </a:p>
        </p:txBody>
      </p:sp>
      <p:sp>
        <p:nvSpPr>
          <p:cNvPr id="12" name="TextBox 10">
            <a:extLst>
              <a:ext uri="{FF2B5EF4-FFF2-40B4-BE49-F238E27FC236}">
                <a16:creationId xmlns:a16="http://schemas.microsoft.com/office/drawing/2014/main" id="{6A0E673F-AB16-8C9E-0688-4EAAF62F0914}"/>
              </a:ext>
            </a:extLst>
          </p:cNvPr>
          <p:cNvSpPr txBox="1"/>
          <p:nvPr/>
        </p:nvSpPr>
        <p:spPr>
          <a:xfrm>
            <a:off x="1270260" y="1192333"/>
            <a:ext cx="3827296" cy="50276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eaLnBrk="0" fontAlgn="base" hangingPunct="0">
              <a:spcBef>
                <a:spcPct val="0"/>
              </a:spcBef>
              <a:spcAft>
                <a:spcPct val="0"/>
              </a:spcAft>
            </a:pPr>
            <a:r>
              <a:rPr lang="en-US" sz="2667" b="1" dirty="0">
                <a:solidFill>
                  <a:srgbClr val="000000"/>
                </a:solidFill>
                <a:latin typeface="Calibri Light" panose="020F0302020204030204" pitchFamily="34" charset="0"/>
                <a:cs typeface="Calibri Light" panose="020F0302020204030204" pitchFamily="34" charset="0"/>
              </a:rPr>
              <a:t>Observations</a:t>
            </a:r>
          </a:p>
        </p:txBody>
      </p:sp>
      <p:sp>
        <p:nvSpPr>
          <p:cNvPr id="13" name="Rectangle 12">
            <a:extLst>
              <a:ext uri="{FF2B5EF4-FFF2-40B4-BE49-F238E27FC236}">
                <a16:creationId xmlns:a16="http://schemas.microsoft.com/office/drawing/2014/main" id="{43069F86-31C9-F99E-D399-C078F4AFB8F0}"/>
              </a:ext>
            </a:extLst>
          </p:cNvPr>
          <p:cNvSpPr/>
          <p:nvPr/>
        </p:nvSpPr>
        <p:spPr>
          <a:xfrm>
            <a:off x="4306965" y="1052704"/>
            <a:ext cx="3875964" cy="809767"/>
          </a:xfrm>
          <a:prstGeom prst="rect">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9170" eaLnBrk="0" fontAlgn="base" hangingPunct="0">
              <a:spcBef>
                <a:spcPct val="0"/>
              </a:spcBef>
              <a:spcAft>
                <a:spcPct val="0"/>
              </a:spcAft>
            </a:pPr>
            <a:endParaRPr lang="en-US" sz="2400">
              <a:solidFill>
                <a:srgbClr val="FFC000"/>
              </a:solidFill>
              <a:latin typeface="Myriad Web Pro"/>
            </a:endParaRPr>
          </a:p>
        </p:txBody>
      </p:sp>
      <p:sp>
        <p:nvSpPr>
          <p:cNvPr id="14" name="Rectangle 13">
            <a:extLst>
              <a:ext uri="{FF2B5EF4-FFF2-40B4-BE49-F238E27FC236}">
                <a16:creationId xmlns:a16="http://schemas.microsoft.com/office/drawing/2014/main" id="{8093A54E-4E85-91BD-EC41-9246718B3BD6}"/>
              </a:ext>
            </a:extLst>
          </p:cNvPr>
          <p:cNvSpPr/>
          <p:nvPr/>
        </p:nvSpPr>
        <p:spPr>
          <a:xfrm>
            <a:off x="8256697" y="1047023"/>
            <a:ext cx="3875964" cy="809767"/>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9170" eaLnBrk="0" fontAlgn="base" hangingPunct="0">
              <a:spcBef>
                <a:spcPct val="0"/>
              </a:spcBef>
              <a:spcAft>
                <a:spcPct val="0"/>
              </a:spcAft>
            </a:pPr>
            <a:endParaRPr lang="en-US" sz="2400">
              <a:solidFill>
                <a:srgbClr val="FFC000"/>
              </a:solidFill>
              <a:latin typeface="Myriad Web Pro"/>
            </a:endParaRPr>
          </a:p>
        </p:txBody>
      </p:sp>
      <p:sp>
        <p:nvSpPr>
          <p:cNvPr id="16" name="TextBox 11">
            <a:extLst>
              <a:ext uri="{FF2B5EF4-FFF2-40B4-BE49-F238E27FC236}">
                <a16:creationId xmlns:a16="http://schemas.microsoft.com/office/drawing/2014/main" id="{B1890A94-E43D-8ABB-474A-7B539493EDB7}"/>
              </a:ext>
            </a:extLst>
          </p:cNvPr>
          <p:cNvSpPr txBox="1"/>
          <p:nvPr/>
        </p:nvSpPr>
        <p:spPr>
          <a:xfrm>
            <a:off x="5128900" y="1210601"/>
            <a:ext cx="3096453" cy="50276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eaLnBrk="0" fontAlgn="base" hangingPunct="0">
              <a:spcBef>
                <a:spcPct val="0"/>
              </a:spcBef>
              <a:spcAft>
                <a:spcPct val="0"/>
              </a:spcAft>
            </a:pPr>
            <a:r>
              <a:rPr lang="en-US" sz="2667" b="1" dirty="0">
                <a:solidFill>
                  <a:srgbClr val="000000"/>
                </a:solidFill>
                <a:latin typeface="Calibri Light" panose="020F0302020204030204" pitchFamily="34" charset="0"/>
                <a:cs typeface="Calibri Light" panose="020F0302020204030204" pitchFamily="34" charset="0"/>
              </a:rPr>
              <a:t>Record Review</a:t>
            </a:r>
          </a:p>
        </p:txBody>
      </p:sp>
      <p:sp>
        <p:nvSpPr>
          <p:cNvPr id="17" name="TextBox 12">
            <a:extLst>
              <a:ext uri="{FF2B5EF4-FFF2-40B4-BE49-F238E27FC236}">
                <a16:creationId xmlns:a16="http://schemas.microsoft.com/office/drawing/2014/main" id="{5C90A168-87EF-5068-7C1B-DFBC073C7084}"/>
              </a:ext>
            </a:extLst>
          </p:cNvPr>
          <p:cNvSpPr txBox="1"/>
          <p:nvPr/>
        </p:nvSpPr>
        <p:spPr>
          <a:xfrm>
            <a:off x="9464494" y="1192335"/>
            <a:ext cx="3607612" cy="50276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eaLnBrk="0" fontAlgn="base" hangingPunct="0">
              <a:spcBef>
                <a:spcPct val="0"/>
              </a:spcBef>
              <a:spcAft>
                <a:spcPct val="0"/>
              </a:spcAft>
            </a:pPr>
            <a:r>
              <a:rPr lang="en-US" sz="2667" b="1" dirty="0">
                <a:solidFill>
                  <a:schemeClr val="bg1"/>
                </a:solidFill>
                <a:latin typeface="Calibri Light" panose="020F0302020204030204" pitchFamily="34" charset="0"/>
                <a:cs typeface="Calibri Light" panose="020F0302020204030204" pitchFamily="34" charset="0"/>
              </a:rPr>
              <a:t>Interview</a:t>
            </a:r>
          </a:p>
        </p:txBody>
      </p:sp>
    </p:spTree>
    <p:extLst>
      <p:ext uri="{BB962C8B-B14F-4D97-AF65-F5344CB8AC3E}">
        <p14:creationId xmlns:p14="http://schemas.microsoft.com/office/powerpoint/2010/main" val="24898391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A2EEDDF-A3C9-4261-8F8E-DF8311DBBFE3}"/>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31EFBC65-D265-4AD3-941E-E534A2BB2011}"/>
              </a:ext>
            </a:extLst>
          </p:cNvPr>
          <p:cNvSpPr>
            <a:spLocks noGrp="1"/>
          </p:cNvSpPr>
          <p:nvPr>
            <p:ph type="title"/>
          </p:nvPr>
        </p:nvSpPr>
        <p:spPr>
          <a:xfrm>
            <a:off x="838199" y="58382"/>
            <a:ext cx="10515600" cy="1325563"/>
          </a:xfrm>
        </p:spPr>
        <p:txBody>
          <a:bodyPr/>
          <a:lstStyle/>
          <a:p>
            <a:pPr algn="ctr"/>
            <a:r>
              <a:rPr lang="en-US" b="1" dirty="0">
                <a:solidFill>
                  <a:schemeClr val="bg1"/>
                </a:solidFill>
              </a:rPr>
              <a:t>Investigative Process Overview</a:t>
            </a:r>
          </a:p>
        </p:txBody>
      </p:sp>
      <p:graphicFrame>
        <p:nvGraphicFramePr>
          <p:cNvPr id="4" name="Content Placeholder 3">
            <a:extLst>
              <a:ext uri="{FF2B5EF4-FFF2-40B4-BE49-F238E27FC236}">
                <a16:creationId xmlns:a16="http://schemas.microsoft.com/office/drawing/2014/main" id="{C9EEE2A7-4BB9-40E4-BA60-ABCB2BDCDB4A}"/>
              </a:ext>
            </a:extLst>
          </p:cNvPr>
          <p:cNvGraphicFramePr>
            <a:graphicFrameLocks noGrp="1"/>
          </p:cNvGraphicFramePr>
          <p:nvPr>
            <p:ph idx="1"/>
            <p:extLst>
              <p:ext uri="{D42A27DB-BD31-4B8C-83A1-F6EECF244321}">
                <p14:modId xmlns:p14="http://schemas.microsoft.com/office/powerpoint/2010/main" val="261625406"/>
              </p:ext>
            </p:extLst>
          </p:nvPr>
        </p:nvGraphicFramePr>
        <p:xfrm>
          <a:off x="838200" y="2141537"/>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a:extLst>
              <a:ext uri="{FF2B5EF4-FFF2-40B4-BE49-F238E27FC236}">
                <a16:creationId xmlns:a16="http://schemas.microsoft.com/office/drawing/2014/main" id="{1D9CD781-5506-4B5E-A2E4-06CA65A3E0E4}"/>
              </a:ext>
            </a:extLst>
          </p:cNvPr>
          <p:cNvGraphicFramePr>
            <a:graphicFrameLocks/>
          </p:cNvGraphicFramePr>
          <p:nvPr>
            <p:extLst>
              <p:ext uri="{D42A27DB-BD31-4B8C-83A1-F6EECF244321}">
                <p14:modId xmlns:p14="http://schemas.microsoft.com/office/powerpoint/2010/main" val="2864140396"/>
              </p:ext>
            </p:extLst>
          </p:nvPr>
        </p:nvGraphicFramePr>
        <p:xfrm>
          <a:off x="3200400" y="1158807"/>
          <a:ext cx="4749800" cy="19654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6" name="Straight Arrow Connector 5">
            <a:extLst>
              <a:ext uri="{FF2B5EF4-FFF2-40B4-BE49-F238E27FC236}">
                <a16:creationId xmlns:a16="http://schemas.microsoft.com/office/drawing/2014/main" id="{E4354EEA-1995-4F97-92CE-C98A33AE3C33}"/>
              </a:ext>
            </a:extLst>
          </p:cNvPr>
          <p:cNvCxnSpPr/>
          <p:nvPr/>
        </p:nvCxnSpPr>
        <p:spPr>
          <a:xfrm flipH="1">
            <a:off x="2187146" y="2520778"/>
            <a:ext cx="1606378"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7" name="Straight Arrow Connector 6">
            <a:extLst>
              <a:ext uri="{FF2B5EF4-FFF2-40B4-BE49-F238E27FC236}">
                <a16:creationId xmlns:a16="http://schemas.microsoft.com/office/drawing/2014/main" id="{4F3054D8-0FC2-458D-904F-BA1A70A932CA}"/>
              </a:ext>
            </a:extLst>
          </p:cNvPr>
          <p:cNvCxnSpPr>
            <a:cxnSpLocks/>
          </p:cNvCxnSpPr>
          <p:nvPr/>
        </p:nvCxnSpPr>
        <p:spPr>
          <a:xfrm flipH="1">
            <a:off x="4806779" y="2520778"/>
            <a:ext cx="185351"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40B7DD5A-CD21-483E-BFEB-021F4D1A73D8}"/>
              </a:ext>
            </a:extLst>
          </p:cNvPr>
          <p:cNvCxnSpPr>
            <a:cxnSpLocks/>
          </p:cNvCxnSpPr>
          <p:nvPr/>
        </p:nvCxnSpPr>
        <p:spPr>
          <a:xfrm>
            <a:off x="6155725" y="2520778"/>
            <a:ext cx="1198605"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FEC7E90D-73AE-4F78-8CEF-FED72325B039}"/>
              </a:ext>
            </a:extLst>
          </p:cNvPr>
          <p:cNvCxnSpPr>
            <a:cxnSpLocks/>
          </p:cNvCxnSpPr>
          <p:nvPr/>
        </p:nvCxnSpPr>
        <p:spPr>
          <a:xfrm>
            <a:off x="7283624" y="2520778"/>
            <a:ext cx="2721230"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9" name="Rectangle 8">
            <a:extLst>
              <a:ext uri="{FF2B5EF4-FFF2-40B4-BE49-F238E27FC236}">
                <a16:creationId xmlns:a16="http://schemas.microsoft.com/office/drawing/2014/main" id="{C80A2BF5-74C0-4841-BD7A-35AC211CDB7C}"/>
              </a:ext>
            </a:extLst>
          </p:cNvPr>
          <p:cNvSpPr/>
          <p:nvPr/>
        </p:nvSpPr>
        <p:spPr>
          <a:xfrm>
            <a:off x="4379495" y="1459705"/>
            <a:ext cx="2406315" cy="13255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038C7632-46C7-4E33-A07F-1C5D1A3DDFE2}"/>
              </a:ext>
            </a:extLst>
          </p:cNvPr>
          <p:cNvSpPr/>
          <p:nvPr/>
        </p:nvSpPr>
        <p:spPr>
          <a:xfrm>
            <a:off x="3416831" y="2974889"/>
            <a:ext cx="5358335" cy="27243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8479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D403D7B-2422-4758-AC17-76E906053325}"/>
              </a:ext>
            </a:extLst>
          </p:cNvPr>
          <p:cNvSpPr/>
          <p:nvPr/>
        </p:nvSpPr>
        <p:spPr>
          <a:xfrm rot="16200000">
            <a:off x="5444685" y="-5108970"/>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EF8DAFC-B393-4F93-B567-C93F1EBC97F4}"/>
              </a:ext>
            </a:extLst>
          </p:cNvPr>
          <p:cNvSpPr>
            <a:spLocks noGrp="1"/>
          </p:cNvSpPr>
          <p:nvPr>
            <p:ph type="title"/>
          </p:nvPr>
        </p:nvSpPr>
        <p:spPr>
          <a:xfrm>
            <a:off x="4515624" y="264273"/>
            <a:ext cx="4067432" cy="1060256"/>
          </a:xfrm>
        </p:spPr>
        <p:txBody>
          <a:bodyPr>
            <a:normAutofit fontScale="90000"/>
          </a:bodyPr>
          <a:lstStyle/>
          <a:p>
            <a:r>
              <a:rPr lang="en-US" b="1">
                <a:solidFill>
                  <a:schemeClr val="bg1"/>
                </a:solidFill>
              </a:rPr>
              <a:t>Acknowledgments</a:t>
            </a:r>
          </a:p>
        </p:txBody>
      </p:sp>
      <p:pic>
        <p:nvPicPr>
          <p:cNvPr id="23" name="Picture 22">
            <a:extLst>
              <a:ext uri="{FF2B5EF4-FFF2-40B4-BE49-F238E27FC236}">
                <a16:creationId xmlns:a16="http://schemas.microsoft.com/office/drawing/2014/main" id="{586DF422-2C58-29EF-FE17-80120A3BF115}"/>
              </a:ext>
            </a:extLst>
          </p:cNvPr>
          <p:cNvPicPr>
            <a:picLocks noChangeAspect="1"/>
          </p:cNvPicPr>
          <p:nvPr/>
        </p:nvPicPr>
        <p:blipFill>
          <a:blip r:embed="rId3"/>
          <a:stretch>
            <a:fillRect/>
          </a:stretch>
        </p:blipFill>
        <p:spPr>
          <a:xfrm>
            <a:off x="101536" y="2343793"/>
            <a:ext cx="5890676" cy="3661591"/>
          </a:xfrm>
          <a:prstGeom prst="rect">
            <a:avLst/>
          </a:prstGeom>
        </p:spPr>
      </p:pic>
      <p:pic>
        <p:nvPicPr>
          <p:cNvPr id="21" name="Picture 20">
            <a:extLst>
              <a:ext uri="{FF2B5EF4-FFF2-40B4-BE49-F238E27FC236}">
                <a16:creationId xmlns:a16="http://schemas.microsoft.com/office/drawing/2014/main" id="{F7472AE5-0D5B-E8A1-578E-6115752CB1C6}"/>
              </a:ext>
            </a:extLst>
          </p:cNvPr>
          <p:cNvPicPr>
            <a:picLocks noChangeAspect="1"/>
          </p:cNvPicPr>
          <p:nvPr/>
        </p:nvPicPr>
        <p:blipFill>
          <a:blip r:embed="rId4"/>
          <a:stretch>
            <a:fillRect/>
          </a:stretch>
        </p:blipFill>
        <p:spPr>
          <a:xfrm>
            <a:off x="5875004" y="3766408"/>
            <a:ext cx="6215460" cy="816359"/>
          </a:xfrm>
          <a:prstGeom prst="rect">
            <a:avLst/>
          </a:prstGeom>
        </p:spPr>
      </p:pic>
    </p:spTree>
    <p:extLst>
      <p:ext uri="{BB962C8B-B14F-4D97-AF65-F5344CB8AC3E}">
        <p14:creationId xmlns:p14="http://schemas.microsoft.com/office/powerpoint/2010/main" val="19059313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3D69C916-53F1-34FA-1929-3C2952930E4B}"/>
              </a:ext>
            </a:extLst>
          </p:cNvPr>
          <p:cNvSpPr txBox="1"/>
          <p:nvPr/>
        </p:nvSpPr>
        <p:spPr>
          <a:xfrm>
            <a:off x="8150391" y="3802535"/>
            <a:ext cx="3931919" cy="1477328"/>
          </a:xfrm>
          <a:prstGeom prst="rect">
            <a:avLst/>
          </a:prstGeom>
          <a:solidFill>
            <a:schemeClr val="accent1">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00101ADE-6CB9-5FAE-49BE-F5A24B64E842}"/>
              </a:ext>
            </a:extLst>
          </p:cNvPr>
          <p:cNvSpPr txBox="1"/>
          <p:nvPr/>
        </p:nvSpPr>
        <p:spPr>
          <a:xfrm>
            <a:off x="4170667" y="3802535"/>
            <a:ext cx="3931919" cy="1477328"/>
          </a:xfrm>
          <a:prstGeom prst="rect">
            <a:avLst/>
          </a:prstGeom>
          <a:solidFill>
            <a:schemeClr val="accent1">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F696B9E1-D57D-3B7D-DB12-D85EDA27A30B}"/>
              </a:ext>
            </a:extLst>
          </p:cNvPr>
          <p:cNvSpPr txBox="1"/>
          <p:nvPr/>
        </p:nvSpPr>
        <p:spPr>
          <a:xfrm>
            <a:off x="172516" y="3802535"/>
            <a:ext cx="3931919" cy="1477328"/>
          </a:xfrm>
          <a:prstGeom prst="rect">
            <a:avLst/>
          </a:prstGeom>
          <a:solidFill>
            <a:schemeClr val="accent1">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D124FB63-1A09-47F5-BA2D-2B7FBB554226}"/>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F21F1A8-1C99-426B-9C13-720CBF4AC8DC}"/>
              </a:ext>
            </a:extLst>
          </p:cNvPr>
          <p:cNvSpPr>
            <a:spLocks noGrp="1"/>
          </p:cNvSpPr>
          <p:nvPr>
            <p:ph type="title"/>
          </p:nvPr>
        </p:nvSpPr>
        <p:spPr>
          <a:xfrm>
            <a:off x="838199" y="94457"/>
            <a:ext cx="10515600" cy="1325563"/>
          </a:xfrm>
        </p:spPr>
        <p:txBody>
          <a:bodyPr/>
          <a:lstStyle/>
          <a:p>
            <a:pPr algn="ctr"/>
            <a:r>
              <a:rPr lang="en-US" b="1">
                <a:solidFill>
                  <a:schemeClr val="bg1"/>
                </a:solidFill>
              </a:rPr>
              <a:t>Contributing Factors</a:t>
            </a:r>
            <a:br>
              <a:rPr lang="en-US" b="1">
                <a:solidFill>
                  <a:schemeClr val="bg1"/>
                </a:solidFill>
              </a:rPr>
            </a:br>
            <a:r>
              <a:rPr lang="en-US" b="1">
                <a:solidFill>
                  <a:schemeClr val="bg1"/>
                </a:solidFill>
              </a:rPr>
              <a:t> “How”</a:t>
            </a:r>
          </a:p>
        </p:txBody>
      </p:sp>
      <p:sp>
        <p:nvSpPr>
          <p:cNvPr id="3" name="TextBox 2">
            <a:extLst>
              <a:ext uri="{FF2B5EF4-FFF2-40B4-BE49-F238E27FC236}">
                <a16:creationId xmlns:a16="http://schemas.microsoft.com/office/drawing/2014/main" id="{09B01680-27C6-4058-9C20-29FC52F338CF}"/>
              </a:ext>
            </a:extLst>
          </p:cNvPr>
          <p:cNvSpPr txBox="1"/>
          <p:nvPr/>
        </p:nvSpPr>
        <p:spPr>
          <a:xfrm>
            <a:off x="182445" y="3783723"/>
            <a:ext cx="3931919" cy="1569660"/>
          </a:xfrm>
          <a:prstGeom prst="rect">
            <a:avLst/>
          </a:prstGeom>
          <a:noFill/>
          <a:ln>
            <a:noFill/>
          </a:ln>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C9</a:t>
            </a: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Contamination from infectious food worker/handler through </a:t>
            </a:r>
            <a:r>
              <a:rPr kumimoji="0" lang="en-US" sz="2400" b="0" i="1"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bare hand </a:t>
            </a: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contact with food </a:t>
            </a:r>
            <a:endParaRPr kumimoji="0" lang="en-US" sz="24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endParaRPr>
          </a:p>
        </p:txBody>
      </p:sp>
      <p:sp>
        <p:nvSpPr>
          <p:cNvPr id="11" name="TextBox 10">
            <a:extLst>
              <a:ext uri="{FF2B5EF4-FFF2-40B4-BE49-F238E27FC236}">
                <a16:creationId xmlns:a16="http://schemas.microsoft.com/office/drawing/2014/main" id="{2E5CE2B9-BC75-4481-8CF3-4780F2BE36BA}"/>
              </a:ext>
            </a:extLst>
          </p:cNvPr>
          <p:cNvSpPr txBox="1"/>
          <p:nvPr/>
        </p:nvSpPr>
        <p:spPr>
          <a:xfrm>
            <a:off x="4130944" y="4286624"/>
            <a:ext cx="3931919" cy="769441"/>
          </a:xfrm>
          <a:prstGeom prst="rect">
            <a:avLst/>
          </a:prstGeom>
          <a:noFill/>
          <a:ln>
            <a:noFill/>
          </a:ln>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P7</a:t>
            </a: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Improper cooling of food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12" name="TextBox 11">
            <a:extLst>
              <a:ext uri="{FF2B5EF4-FFF2-40B4-BE49-F238E27FC236}">
                <a16:creationId xmlns:a16="http://schemas.microsoft.com/office/drawing/2014/main" id="{6A210A2C-FFCE-43A7-BDC4-E84EA6990613}"/>
              </a:ext>
            </a:extLst>
          </p:cNvPr>
          <p:cNvSpPr txBox="1"/>
          <p:nvPr/>
        </p:nvSpPr>
        <p:spPr>
          <a:xfrm>
            <a:off x="8102586" y="3936182"/>
            <a:ext cx="3964711" cy="120032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S2</a:t>
            </a: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Inadequate time and temperature during </a:t>
            </a:r>
            <a:r>
              <a:rPr kumimoji="0" lang="en-US" sz="2400" b="0" i="1"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reheating</a:t>
            </a: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of food </a:t>
            </a:r>
            <a:endParaRPr kumimoji="0" lang="en-US" sz="24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endParaRPr>
          </a:p>
        </p:txBody>
      </p:sp>
      <p:graphicFrame>
        <p:nvGraphicFramePr>
          <p:cNvPr id="19" name="Content Placeholder 3">
            <a:extLst>
              <a:ext uri="{FF2B5EF4-FFF2-40B4-BE49-F238E27FC236}">
                <a16:creationId xmlns:a16="http://schemas.microsoft.com/office/drawing/2014/main" id="{BDD0EBF1-D30E-45BA-A5B8-DE35E6553848}"/>
              </a:ext>
            </a:extLst>
          </p:cNvPr>
          <p:cNvGraphicFramePr>
            <a:graphicFrameLocks/>
          </p:cNvGraphicFramePr>
          <p:nvPr/>
        </p:nvGraphicFramePr>
        <p:xfrm>
          <a:off x="9155259" y="5605797"/>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Rectangle 19">
            <a:extLst>
              <a:ext uri="{FF2B5EF4-FFF2-40B4-BE49-F238E27FC236}">
                <a16:creationId xmlns:a16="http://schemas.microsoft.com/office/drawing/2014/main" id="{B2C15FDE-A089-41BE-98D4-06E19403A514}"/>
              </a:ext>
            </a:extLst>
          </p:cNvPr>
          <p:cNvSpPr/>
          <p:nvPr/>
        </p:nvSpPr>
        <p:spPr>
          <a:xfrm>
            <a:off x="9774125" y="5831216"/>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04EDCF21-9D4B-D016-EE7B-CE8767894BFC}"/>
              </a:ext>
            </a:extLst>
          </p:cNvPr>
          <p:cNvPicPr>
            <a:picLocks noChangeAspect="1"/>
          </p:cNvPicPr>
          <p:nvPr/>
        </p:nvPicPr>
        <p:blipFill>
          <a:blip r:embed="rId8"/>
          <a:stretch>
            <a:fillRect/>
          </a:stretch>
        </p:blipFill>
        <p:spPr>
          <a:xfrm>
            <a:off x="1450155" y="1831477"/>
            <a:ext cx="1358875" cy="1456938"/>
          </a:xfrm>
          <a:prstGeom prst="rect">
            <a:avLst/>
          </a:prstGeom>
        </p:spPr>
      </p:pic>
      <p:sp>
        <p:nvSpPr>
          <p:cNvPr id="5" name="TextBox 4">
            <a:extLst>
              <a:ext uri="{FF2B5EF4-FFF2-40B4-BE49-F238E27FC236}">
                <a16:creationId xmlns:a16="http://schemas.microsoft.com/office/drawing/2014/main" id="{87327507-F598-0D27-6EB4-DB5BB61CF649}"/>
              </a:ext>
            </a:extLst>
          </p:cNvPr>
          <p:cNvSpPr txBox="1"/>
          <p:nvPr/>
        </p:nvSpPr>
        <p:spPr>
          <a:xfrm>
            <a:off x="687476" y="3013501"/>
            <a:ext cx="296964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Pathogens and other hazards get into food</a:t>
            </a:r>
          </a:p>
        </p:txBody>
      </p:sp>
      <p:pic>
        <p:nvPicPr>
          <p:cNvPr id="6" name="Picture 5">
            <a:extLst>
              <a:ext uri="{FF2B5EF4-FFF2-40B4-BE49-F238E27FC236}">
                <a16:creationId xmlns:a16="http://schemas.microsoft.com/office/drawing/2014/main" id="{DB22B8B1-2DAA-77A6-805D-462F61ACA411}"/>
              </a:ext>
            </a:extLst>
          </p:cNvPr>
          <p:cNvPicPr>
            <a:picLocks noChangeAspect="1"/>
          </p:cNvPicPr>
          <p:nvPr/>
        </p:nvPicPr>
        <p:blipFill>
          <a:blip r:embed="rId9"/>
          <a:stretch>
            <a:fillRect/>
          </a:stretch>
        </p:blipFill>
        <p:spPr>
          <a:xfrm>
            <a:off x="5443868" y="1804315"/>
            <a:ext cx="1477483" cy="1365975"/>
          </a:xfrm>
          <a:prstGeom prst="rect">
            <a:avLst/>
          </a:prstGeom>
        </p:spPr>
      </p:pic>
      <p:sp>
        <p:nvSpPr>
          <p:cNvPr id="10" name="TextBox 9">
            <a:extLst>
              <a:ext uri="{FF2B5EF4-FFF2-40B4-BE49-F238E27FC236}">
                <a16:creationId xmlns:a16="http://schemas.microsoft.com/office/drawing/2014/main" id="{E770FBE2-74B8-7EBF-46E1-4BB4720883B1}"/>
              </a:ext>
            </a:extLst>
          </p:cNvPr>
          <p:cNvSpPr txBox="1"/>
          <p:nvPr/>
        </p:nvSpPr>
        <p:spPr>
          <a:xfrm>
            <a:off x="4969662" y="3013501"/>
            <a:ext cx="243131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Pathogens already in food grow</a:t>
            </a:r>
          </a:p>
        </p:txBody>
      </p:sp>
      <p:pic>
        <p:nvPicPr>
          <p:cNvPr id="13" name="Picture 12">
            <a:extLst>
              <a:ext uri="{FF2B5EF4-FFF2-40B4-BE49-F238E27FC236}">
                <a16:creationId xmlns:a16="http://schemas.microsoft.com/office/drawing/2014/main" id="{A44723A7-382B-8AAF-EF83-CECB17DD6630}"/>
              </a:ext>
            </a:extLst>
          </p:cNvPr>
          <p:cNvPicPr>
            <a:picLocks noChangeAspect="1"/>
          </p:cNvPicPr>
          <p:nvPr/>
        </p:nvPicPr>
        <p:blipFill>
          <a:blip r:embed="rId10"/>
          <a:stretch>
            <a:fillRect/>
          </a:stretch>
        </p:blipFill>
        <p:spPr>
          <a:xfrm>
            <a:off x="9303028" y="1804315"/>
            <a:ext cx="1486566" cy="1368474"/>
          </a:xfrm>
          <a:prstGeom prst="rect">
            <a:avLst/>
          </a:prstGeom>
        </p:spPr>
      </p:pic>
      <p:sp>
        <p:nvSpPr>
          <p:cNvPr id="14" name="TextBox 13">
            <a:extLst>
              <a:ext uri="{FF2B5EF4-FFF2-40B4-BE49-F238E27FC236}">
                <a16:creationId xmlns:a16="http://schemas.microsoft.com/office/drawing/2014/main" id="{738073ED-4CB3-8246-1366-A7A25B37A311}"/>
              </a:ext>
            </a:extLst>
          </p:cNvPr>
          <p:cNvSpPr txBox="1"/>
          <p:nvPr/>
        </p:nvSpPr>
        <p:spPr>
          <a:xfrm>
            <a:off x="8226960" y="3020330"/>
            <a:ext cx="381719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Pathogens survive a process to kill or reduce them</a:t>
            </a:r>
          </a:p>
        </p:txBody>
      </p:sp>
      <p:sp>
        <p:nvSpPr>
          <p:cNvPr id="9" name="TextBox 8">
            <a:extLst>
              <a:ext uri="{FF2B5EF4-FFF2-40B4-BE49-F238E27FC236}">
                <a16:creationId xmlns:a16="http://schemas.microsoft.com/office/drawing/2014/main" id="{A997D562-3692-4781-AA71-B3B975D9F2E6}"/>
              </a:ext>
            </a:extLst>
          </p:cNvPr>
          <p:cNvSpPr txBox="1"/>
          <p:nvPr/>
        </p:nvSpPr>
        <p:spPr>
          <a:xfrm>
            <a:off x="8145181" y="1455095"/>
            <a:ext cx="3840480" cy="461665"/>
          </a:xfrm>
          <a:prstGeom prst="rect">
            <a:avLst/>
          </a:prstGeom>
          <a:solidFill>
            <a:schemeClr val="accent1">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Survival</a:t>
            </a:r>
          </a:p>
        </p:txBody>
      </p:sp>
      <p:sp>
        <p:nvSpPr>
          <p:cNvPr id="8" name="TextBox 7">
            <a:extLst>
              <a:ext uri="{FF2B5EF4-FFF2-40B4-BE49-F238E27FC236}">
                <a16:creationId xmlns:a16="http://schemas.microsoft.com/office/drawing/2014/main" id="{0811A983-299E-4E26-B735-5095123CFAE4}"/>
              </a:ext>
            </a:extLst>
          </p:cNvPr>
          <p:cNvSpPr txBox="1"/>
          <p:nvPr/>
        </p:nvSpPr>
        <p:spPr>
          <a:xfrm>
            <a:off x="4175760" y="1455095"/>
            <a:ext cx="3931920" cy="461665"/>
          </a:xfrm>
          <a:prstGeom prst="rect">
            <a:avLst/>
          </a:prstGeom>
          <a:solidFill>
            <a:schemeClr val="accent1">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Proliferation</a:t>
            </a:r>
          </a:p>
        </p:txBody>
      </p:sp>
      <p:sp>
        <p:nvSpPr>
          <p:cNvPr id="7" name="TextBox 6">
            <a:extLst>
              <a:ext uri="{FF2B5EF4-FFF2-40B4-BE49-F238E27FC236}">
                <a16:creationId xmlns:a16="http://schemas.microsoft.com/office/drawing/2014/main" id="{5E418D0A-3493-492A-87AA-24BE0D4EEAD1}"/>
              </a:ext>
            </a:extLst>
          </p:cNvPr>
          <p:cNvSpPr txBox="1"/>
          <p:nvPr/>
        </p:nvSpPr>
        <p:spPr>
          <a:xfrm>
            <a:off x="206339" y="1459556"/>
            <a:ext cx="3931920" cy="461665"/>
          </a:xfrm>
          <a:prstGeom prst="rect">
            <a:avLst/>
          </a:prstGeom>
          <a:solidFill>
            <a:schemeClr val="accent1">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Contamination</a:t>
            </a:r>
          </a:p>
        </p:txBody>
      </p:sp>
    </p:spTree>
    <p:extLst>
      <p:ext uri="{BB962C8B-B14F-4D97-AF65-F5344CB8AC3E}">
        <p14:creationId xmlns:p14="http://schemas.microsoft.com/office/powerpoint/2010/main" val="4225844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C5E413D-59C3-41D5-B74B-79948815D064}"/>
              </a:ext>
            </a:extLst>
          </p:cNvPr>
          <p:cNvSpPr>
            <a:spLocks noGrp="1"/>
          </p:cNvSpPr>
          <p:nvPr>
            <p:ph type="title"/>
          </p:nvPr>
        </p:nvSpPr>
        <p:spPr>
          <a:xfrm>
            <a:off x="546351" y="433545"/>
            <a:ext cx="11139854" cy="930447"/>
          </a:xfrm>
        </p:spPr>
        <p:txBody>
          <a:bodyPr vert="horz" lIns="91440" tIns="45720" rIns="91440" bIns="45720" rtlCol="0" anchor="b">
            <a:normAutofit/>
          </a:bodyPr>
          <a:lstStyle/>
          <a:p>
            <a:pPr algn="ctr"/>
            <a:r>
              <a:rPr lang="en-US" sz="3000" b="1" dirty="0">
                <a:solidFill>
                  <a:srgbClr val="FFFFFF"/>
                </a:solidFill>
              </a:rPr>
              <a:t>Resource</a:t>
            </a:r>
            <a:br>
              <a:rPr lang="en-US" sz="3000" b="1" dirty="0">
                <a:solidFill>
                  <a:srgbClr val="FFFFFF"/>
                </a:solidFill>
              </a:rPr>
            </a:br>
            <a:r>
              <a:rPr lang="en-US" sz="3000" dirty="0">
                <a:solidFill>
                  <a:srgbClr val="FFFFFF"/>
                </a:solidFill>
              </a:rPr>
              <a:t>Contributing Factors</a:t>
            </a:r>
          </a:p>
        </p:txBody>
      </p:sp>
      <p:cxnSp>
        <p:nvCxnSpPr>
          <p:cNvPr id="29" name="Straight Connector 28">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20491C5F-0640-4CCE-832D-629EB6038CF4}"/>
              </a:ext>
            </a:extLst>
          </p:cNvPr>
          <p:cNvPicPr>
            <a:picLocks noChangeAspect="1"/>
          </p:cNvPicPr>
          <p:nvPr/>
        </p:nvPicPr>
        <p:blipFill>
          <a:blip r:embed="rId3"/>
          <a:stretch>
            <a:fillRect/>
          </a:stretch>
        </p:blipFill>
        <p:spPr>
          <a:xfrm>
            <a:off x="131540" y="2650624"/>
            <a:ext cx="5903625" cy="3542174"/>
          </a:xfrm>
          <a:prstGeom prst="rect">
            <a:avLst/>
          </a:prstGeom>
        </p:spPr>
      </p:pic>
      <p:cxnSp>
        <p:nvCxnSpPr>
          <p:cNvPr id="31" name="Straight Connector 30">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A8181DD-6E29-437C-AA32-B2A9EC08E901}"/>
              </a:ext>
            </a:extLst>
          </p:cNvPr>
          <p:cNvPicPr>
            <a:picLocks noChangeAspect="1"/>
          </p:cNvPicPr>
          <p:nvPr/>
        </p:nvPicPr>
        <p:blipFill>
          <a:blip r:embed="rId4"/>
          <a:stretch>
            <a:fillRect/>
          </a:stretch>
        </p:blipFill>
        <p:spPr>
          <a:xfrm>
            <a:off x="6230289" y="2596836"/>
            <a:ext cx="5803209" cy="3104717"/>
          </a:xfrm>
          <a:prstGeom prst="rect">
            <a:avLst/>
          </a:prstGeom>
        </p:spPr>
      </p:pic>
      <p:graphicFrame>
        <p:nvGraphicFramePr>
          <p:cNvPr id="25" name="Content Placeholder 3">
            <a:extLst>
              <a:ext uri="{FF2B5EF4-FFF2-40B4-BE49-F238E27FC236}">
                <a16:creationId xmlns:a16="http://schemas.microsoft.com/office/drawing/2014/main" id="{88AE59B7-1B52-48E3-9D3F-28B6086964AE}"/>
              </a:ext>
            </a:extLst>
          </p:cNvPr>
          <p:cNvGraphicFramePr>
            <a:graphicFrameLocks/>
          </p:cNvGraphicFramePr>
          <p:nvPr>
            <p:extLst>
              <p:ext uri="{D42A27DB-BD31-4B8C-83A1-F6EECF244321}">
                <p14:modId xmlns:p14="http://schemas.microsoft.com/office/powerpoint/2010/main" val="1607215226"/>
              </p:ext>
            </p:extLst>
          </p:nvPr>
        </p:nvGraphicFramePr>
        <p:xfrm>
          <a:off x="9254489" y="5665991"/>
          <a:ext cx="2844111" cy="117688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6" name="Rectangle 25">
            <a:extLst>
              <a:ext uri="{FF2B5EF4-FFF2-40B4-BE49-F238E27FC236}">
                <a16:creationId xmlns:a16="http://schemas.microsoft.com/office/drawing/2014/main" id="{12398180-2169-4D03-8B99-8C46F632581F}"/>
              </a:ext>
            </a:extLst>
          </p:cNvPr>
          <p:cNvSpPr/>
          <p:nvPr/>
        </p:nvSpPr>
        <p:spPr>
          <a:xfrm>
            <a:off x="9873355" y="5891410"/>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38000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907E7376-662E-4FDE-9329-D80FE5F95891}"/>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BF47B9B-F4B5-4B6D-9545-B6E88C8D851D}"/>
              </a:ext>
            </a:extLst>
          </p:cNvPr>
          <p:cNvSpPr>
            <a:spLocks noGrp="1"/>
          </p:cNvSpPr>
          <p:nvPr>
            <p:ph type="title"/>
          </p:nvPr>
        </p:nvSpPr>
        <p:spPr>
          <a:xfrm>
            <a:off x="838199" y="110518"/>
            <a:ext cx="10515600" cy="1325563"/>
          </a:xfrm>
        </p:spPr>
        <p:txBody>
          <a:bodyPr/>
          <a:lstStyle/>
          <a:p>
            <a:pPr algn="ctr"/>
            <a:r>
              <a:rPr lang="en-US" b="1">
                <a:solidFill>
                  <a:schemeClr val="bg1"/>
                </a:solidFill>
              </a:rPr>
              <a:t>Environmental Antecedents</a:t>
            </a:r>
            <a:br>
              <a:rPr lang="en-US" b="1">
                <a:solidFill>
                  <a:schemeClr val="bg1"/>
                </a:solidFill>
              </a:rPr>
            </a:br>
            <a:r>
              <a:rPr lang="en-US" b="1">
                <a:solidFill>
                  <a:schemeClr val="bg1"/>
                </a:solidFill>
              </a:rPr>
              <a:t>“Why”</a:t>
            </a:r>
          </a:p>
        </p:txBody>
      </p:sp>
      <p:sp>
        <p:nvSpPr>
          <p:cNvPr id="4" name="Rectangle 3">
            <a:extLst>
              <a:ext uri="{FF2B5EF4-FFF2-40B4-BE49-F238E27FC236}">
                <a16:creationId xmlns:a16="http://schemas.microsoft.com/office/drawing/2014/main" id="{6F5CAE7A-41A0-42F7-B768-82C7FF878859}"/>
              </a:ext>
            </a:extLst>
          </p:cNvPr>
          <p:cNvSpPr/>
          <p:nvPr/>
        </p:nvSpPr>
        <p:spPr>
          <a:xfrm>
            <a:off x="192628" y="2597327"/>
            <a:ext cx="2522379" cy="249459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We know HOW it happened</a:t>
            </a:r>
          </a:p>
        </p:txBody>
      </p:sp>
      <p:sp>
        <p:nvSpPr>
          <p:cNvPr id="5" name="Right Arrow 10">
            <a:extLst>
              <a:ext uri="{FF2B5EF4-FFF2-40B4-BE49-F238E27FC236}">
                <a16:creationId xmlns:a16="http://schemas.microsoft.com/office/drawing/2014/main" id="{21F53434-49A2-4230-AF53-92A2E0310E90}"/>
              </a:ext>
            </a:extLst>
          </p:cNvPr>
          <p:cNvSpPr/>
          <p:nvPr/>
        </p:nvSpPr>
        <p:spPr>
          <a:xfrm>
            <a:off x="3109291" y="2924837"/>
            <a:ext cx="3097665" cy="1325563"/>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a:extLst>
              <a:ext uri="{FF2B5EF4-FFF2-40B4-BE49-F238E27FC236}">
                <a16:creationId xmlns:a16="http://schemas.microsoft.com/office/drawing/2014/main" id="{6735F2AA-6959-4760-B983-8C6589322C16}"/>
              </a:ext>
            </a:extLst>
          </p:cNvPr>
          <p:cNvGrpSpPr/>
          <p:nvPr/>
        </p:nvGrpSpPr>
        <p:grpSpPr>
          <a:xfrm>
            <a:off x="6601241" y="2597326"/>
            <a:ext cx="3931922" cy="3020911"/>
            <a:chOff x="352098" y="1063230"/>
            <a:chExt cx="2206571" cy="3547064"/>
          </a:xfrm>
        </p:grpSpPr>
        <p:sp>
          <p:nvSpPr>
            <p:cNvPr id="7" name="Rectangle 6">
              <a:extLst>
                <a:ext uri="{FF2B5EF4-FFF2-40B4-BE49-F238E27FC236}">
                  <a16:creationId xmlns:a16="http://schemas.microsoft.com/office/drawing/2014/main" id="{E4424AE5-3223-4247-AB91-FE7B642CAF20}"/>
                </a:ext>
              </a:extLst>
            </p:cNvPr>
            <p:cNvSpPr/>
            <p:nvPr/>
          </p:nvSpPr>
          <p:spPr>
            <a:xfrm>
              <a:off x="352100" y="1063230"/>
              <a:ext cx="2206569"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People</a:t>
              </a:r>
            </a:p>
          </p:txBody>
        </p:sp>
        <p:sp>
          <p:nvSpPr>
            <p:cNvPr id="8" name="Rectangle 7">
              <a:extLst>
                <a:ext uri="{FF2B5EF4-FFF2-40B4-BE49-F238E27FC236}">
                  <a16:creationId xmlns:a16="http://schemas.microsoft.com/office/drawing/2014/main" id="{47CE9ABB-245D-41E1-961B-B98B55E93682}"/>
                </a:ext>
              </a:extLst>
            </p:cNvPr>
            <p:cNvSpPr/>
            <p:nvPr/>
          </p:nvSpPr>
          <p:spPr>
            <a:xfrm>
              <a:off x="352100" y="1806592"/>
              <a:ext cx="2206568"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Processes</a:t>
              </a:r>
            </a:p>
          </p:txBody>
        </p:sp>
        <p:sp>
          <p:nvSpPr>
            <p:cNvPr id="9" name="Rectangle 8">
              <a:extLst>
                <a:ext uri="{FF2B5EF4-FFF2-40B4-BE49-F238E27FC236}">
                  <a16:creationId xmlns:a16="http://schemas.microsoft.com/office/drawing/2014/main" id="{4EECE5DA-B67C-47BB-94A3-15AE6B9EAE44}"/>
                </a:ext>
              </a:extLst>
            </p:cNvPr>
            <p:cNvSpPr/>
            <p:nvPr/>
          </p:nvSpPr>
          <p:spPr>
            <a:xfrm>
              <a:off x="352098" y="3293316"/>
              <a:ext cx="2206567"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Food</a:t>
              </a:r>
            </a:p>
          </p:txBody>
        </p:sp>
        <p:sp>
          <p:nvSpPr>
            <p:cNvPr id="10" name="Rectangle 9">
              <a:extLst>
                <a:ext uri="{FF2B5EF4-FFF2-40B4-BE49-F238E27FC236}">
                  <a16:creationId xmlns:a16="http://schemas.microsoft.com/office/drawing/2014/main" id="{C67E3478-7DF8-4A4D-9B58-9C43CAD3C67C}"/>
                </a:ext>
              </a:extLst>
            </p:cNvPr>
            <p:cNvSpPr/>
            <p:nvPr/>
          </p:nvSpPr>
          <p:spPr>
            <a:xfrm>
              <a:off x="352100" y="2549954"/>
              <a:ext cx="2206569"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Equipment</a:t>
              </a:r>
            </a:p>
          </p:txBody>
        </p:sp>
        <p:sp>
          <p:nvSpPr>
            <p:cNvPr id="11" name="Rectangle 10">
              <a:extLst>
                <a:ext uri="{FF2B5EF4-FFF2-40B4-BE49-F238E27FC236}">
                  <a16:creationId xmlns:a16="http://schemas.microsoft.com/office/drawing/2014/main" id="{A499AB49-A2ED-4B5B-835A-10FE9E773AEF}"/>
                </a:ext>
              </a:extLst>
            </p:cNvPr>
            <p:cNvSpPr/>
            <p:nvPr/>
          </p:nvSpPr>
          <p:spPr>
            <a:xfrm>
              <a:off x="352099" y="4036678"/>
              <a:ext cx="2206570"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Economics</a:t>
              </a:r>
            </a:p>
          </p:txBody>
        </p:sp>
      </p:grpSp>
      <p:graphicFrame>
        <p:nvGraphicFramePr>
          <p:cNvPr id="18" name="Content Placeholder 3">
            <a:extLst>
              <a:ext uri="{FF2B5EF4-FFF2-40B4-BE49-F238E27FC236}">
                <a16:creationId xmlns:a16="http://schemas.microsoft.com/office/drawing/2014/main" id="{DFD8AF63-4C5A-473A-BD93-3B70C59D4E81}"/>
              </a:ext>
            </a:extLst>
          </p:cNvPr>
          <p:cNvGraphicFramePr>
            <a:graphicFrameLocks/>
          </p:cNvGraphicFramePr>
          <p:nvPr/>
        </p:nvGraphicFramePr>
        <p:xfrm>
          <a:off x="9255383" y="553282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Rectangle 18">
            <a:extLst>
              <a:ext uri="{FF2B5EF4-FFF2-40B4-BE49-F238E27FC236}">
                <a16:creationId xmlns:a16="http://schemas.microsoft.com/office/drawing/2014/main" id="{C3CD39FF-F441-4061-9242-9D9D9A1401EE}"/>
              </a:ext>
            </a:extLst>
          </p:cNvPr>
          <p:cNvSpPr/>
          <p:nvPr/>
        </p:nvSpPr>
        <p:spPr>
          <a:xfrm>
            <a:off x="10588913" y="5763826"/>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63E1DE55-25FD-4DDF-8B6B-F71B50F21B55}"/>
              </a:ext>
            </a:extLst>
          </p:cNvPr>
          <p:cNvSpPr txBox="1"/>
          <p:nvPr/>
        </p:nvSpPr>
        <p:spPr>
          <a:xfrm>
            <a:off x="211732" y="2119890"/>
            <a:ext cx="2510183" cy="400110"/>
          </a:xfrm>
          <a:prstGeom prst="rect">
            <a:avLst/>
          </a:prstGeom>
          <a:solidFill>
            <a:schemeClr val="accent1">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000000"/>
                </a:solidFill>
                <a:effectLst/>
                <a:uLnTx/>
                <a:uFillTx/>
                <a:latin typeface="Calibri" panose="020F0502020204030204" pitchFamily="34" charset="0"/>
                <a:ea typeface="+mn-ea"/>
                <a:cs typeface="+mn-cs"/>
              </a:rPr>
              <a:t>Contributing Factors</a:t>
            </a:r>
          </a:p>
        </p:txBody>
      </p:sp>
      <p:sp>
        <p:nvSpPr>
          <p:cNvPr id="22" name="TextBox 21">
            <a:extLst>
              <a:ext uri="{FF2B5EF4-FFF2-40B4-BE49-F238E27FC236}">
                <a16:creationId xmlns:a16="http://schemas.microsoft.com/office/drawing/2014/main" id="{2F8C3054-4ADC-46E4-91B9-9554C84C7969}"/>
              </a:ext>
            </a:extLst>
          </p:cNvPr>
          <p:cNvSpPr txBox="1"/>
          <p:nvPr/>
        </p:nvSpPr>
        <p:spPr>
          <a:xfrm>
            <a:off x="6601236" y="1467750"/>
            <a:ext cx="3931920" cy="1015663"/>
          </a:xfrm>
          <a:prstGeom prst="rect">
            <a:avLst/>
          </a:prstGeom>
          <a:solidFill>
            <a:schemeClr val="accent1">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Environmental Antecedents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Why it Happened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5 Categories:</a:t>
            </a:r>
          </a:p>
        </p:txBody>
      </p:sp>
    </p:spTree>
    <p:extLst>
      <p:ext uri="{BB962C8B-B14F-4D97-AF65-F5344CB8AC3E}">
        <p14:creationId xmlns:p14="http://schemas.microsoft.com/office/powerpoint/2010/main" val="7799864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29">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27215F6-998D-4E01-BC41-85702D2D1B5D}"/>
              </a:ext>
            </a:extLst>
          </p:cNvPr>
          <p:cNvSpPr>
            <a:spLocks noGrp="1"/>
          </p:cNvSpPr>
          <p:nvPr>
            <p:ph type="title"/>
          </p:nvPr>
        </p:nvSpPr>
        <p:spPr>
          <a:xfrm>
            <a:off x="487532" y="1978822"/>
            <a:ext cx="3656671" cy="2233887"/>
          </a:xfrm>
        </p:spPr>
        <p:txBody>
          <a:bodyPr vert="horz" lIns="91440" tIns="45720" rIns="91440" bIns="45720" rtlCol="0" anchor="b">
            <a:normAutofit/>
          </a:bodyPr>
          <a:lstStyle/>
          <a:p>
            <a:pPr algn="ctr"/>
            <a:r>
              <a:rPr lang="en-US" sz="4600" b="1" kern="1200">
                <a:solidFill>
                  <a:schemeClr val="tx1"/>
                </a:solidFill>
                <a:latin typeface="+mj-lt"/>
                <a:ea typeface="+mj-ea"/>
                <a:cs typeface="+mj-cs"/>
              </a:rPr>
              <a:t>Resource </a:t>
            </a:r>
            <a:br>
              <a:rPr lang="en-US" sz="4600" b="1" kern="1200">
                <a:solidFill>
                  <a:schemeClr val="tx1"/>
                </a:solidFill>
                <a:latin typeface="+mj-lt"/>
                <a:ea typeface="+mj-ea"/>
                <a:cs typeface="+mj-cs"/>
              </a:rPr>
            </a:br>
            <a:r>
              <a:rPr lang="en-US" sz="4600" kern="1200">
                <a:solidFill>
                  <a:schemeClr val="tx1"/>
                </a:solidFill>
                <a:latin typeface="+mj-lt"/>
                <a:ea typeface="+mj-ea"/>
                <a:cs typeface="+mj-cs"/>
              </a:rPr>
              <a:t>Environmental Antecedents</a:t>
            </a:r>
          </a:p>
        </p:txBody>
      </p:sp>
      <p:sp>
        <p:nvSpPr>
          <p:cNvPr id="35"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20" name="Content Placeholder 3">
            <a:extLst>
              <a:ext uri="{FF2B5EF4-FFF2-40B4-BE49-F238E27FC236}">
                <a16:creationId xmlns:a16="http://schemas.microsoft.com/office/drawing/2014/main" id="{4FDEBFBB-FAA9-45A9-BAD8-7316809BA5C1}"/>
              </a:ext>
            </a:extLst>
          </p:cNvPr>
          <p:cNvGraphicFramePr>
            <a:graphicFrameLocks/>
          </p:cNvGraphicFramePr>
          <p:nvPr/>
        </p:nvGraphicFramePr>
        <p:xfrm>
          <a:off x="9255383" y="553282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Rectangle 21">
            <a:extLst>
              <a:ext uri="{FF2B5EF4-FFF2-40B4-BE49-F238E27FC236}">
                <a16:creationId xmlns:a16="http://schemas.microsoft.com/office/drawing/2014/main" id="{5F97C097-4432-4579-85E0-A5ADC82C5579}"/>
              </a:ext>
            </a:extLst>
          </p:cNvPr>
          <p:cNvSpPr/>
          <p:nvPr/>
        </p:nvSpPr>
        <p:spPr>
          <a:xfrm>
            <a:off x="10588913" y="5763826"/>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2D48741B-071A-61C8-BF23-ED1C10AEDB85}"/>
              </a:ext>
            </a:extLst>
          </p:cNvPr>
          <p:cNvPicPr>
            <a:picLocks noChangeAspect="1"/>
          </p:cNvPicPr>
          <p:nvPr/>
        </p:nvPicPr>
        <p:blipFill>
          <a:blip r:embed="rId8"/>
          <a:stretch>
            <a:fillRect/>
          </a:stretch>
        </p:blipFill>
        <p:spPr>
          <a:xfrm>
            <a:off x="4144203" y="0"/>
            <a:ext cx="5065280" cy="6858000"/>
          </a:xfrm>
          <a:prstGeom prst="rect">
            <a:avLst/>
          </a:prstGeom>
        </p:spPr>
      </p:pic>
    </p:spTree>
    <p:extLst>
      <p:ext uri="{BB962C8B-B14F-4D97-AF65-F5344CB8AC3E}">
        <p14:creationId xmlns:p14="http://schemas.microsoft.com/office/powerpoint/2010/main" val="23742786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195B98F-AAAF-44A8-9B98-42599998B8B6}"/>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b="1" kern="1200" dirty="0">
                <a:solidFill>
                  <a:srgbClr val="FFFFFF"/>
                </a:solidFill>
                <a:latin typeface="+mj-lt"/>
                <a:ea typeface="+mj-ea"/>
                <a:cs typeface="+mj-cs"/>
              </a:rPr>
              <a:t>Tabletop Exercise 2</a:t>
            </a: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38E9D39F-3052-EC24-D5D8-9496EC02B0A1}"/>
              </a:ext>
            </a:extLst>
          </p:cNvPr>
          <p:cNvPicPr>
            <a:picLocks noChangeAspect="1"/>
          </p:cNvPicPr>
          <p:nvPr/>
        </p:nvPicPr>
        <p:blipFill>
          <a:blip r:embed="rId3"/>
          <a:stretch>
            <a:fillRect/>
          </a:stretch>
        </p:blipFill>
        <p:spPr>
          <a:xfrm>
            <a:off x="5006544" y="282401"/>
            <a:ext cx="6848572" cy="6218328"/>
          </a:xfrm>
          <a:prstGeom prst="rect">
            <a:avLst/>
          </a:prstGeom>
        </p:spPr>
      </p:pic>
      <p:sp>
        <p:nvSpPr>
          <p:cNvPr id="9" name="Title 1">
            <a:extLst>
              <a:ext uri="{FF2B5EF4-FFF2-40B4-BE49-F238E27FC236}">
                <a16:creationId xmlns:a16="http://schemas.microsoft.com/office/drawing/2014/main" id="{AE526AFA-4575-909D-9CC5-E34F08D235BA}"/>
              </a:ext>
            </a:extLst>
          </p:cNvPr>
          <p:cNvSpPr txBox="1">
            <a:spLocks/>
          </p:cNvSpPr>
          <p:nvPr/>
        </p:nvSpPr>
        <p:spPr>
          <a:xfrm>
            <a:off x="336885" y="2780609"/>
            <a:ext cx="4332306" cy="288757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Calibri Light" panose="020F0302020204030204"/>
                <a:ea typeface="+mj-ea"/>
                <a:cs typeface="+mj-cs"/>
              </a:rPr>
              <a:t>Contributing Factors and Environmental Antecedents</a:t>
            </a:r>
          </a:p>
        </p:txBody>
      </p:sp>
    </p:spTree>
    <p:extLst>
      <p:ext uri="{BB962C8B-B14F-4D97-AF65-F5344CB8AC3E}">
        <p14:creationId xmlns:p14="http://schemas.microsoft.com/office/powerpoint/2010/main" val="24214907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7" name="Content Placeholder 2">
            <a:extLst>
              <a:ext uri="{FF2B5EF4-FFF2-40B4-BE49-F238E27FC236}">
                <a16:creationId xmlns:a16="http://schemas.microsoft.com/office/drawing/2014/main" id="{09164DD2-6A42-52F2-64B5-02182F0523F6}"/>
              </a:ext>
            </a:extLst>
          </p:cNvPr>
          <p:cNvGraphicFramePr>
            <a:graphicFrameLocks noGrp="1"/>
          </p:cNvGraphicFramePr>
          <p:nvPr>
            <p:ph idx="1"/>
          </p:nvPr>
        </p:nvGraphicFramePr>
        <p:xfrm>
          <a:off x="467174" y="1843544"/>
          <a:ext cx="11303067" cy="4642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DCC7A189-54B7-43B7-A7A0-16F621028797}"/>
              </a:ext>
            </a:extLst>
          </p:cNvPr>
          <p:cNvSpPr/>
          <p:nvPr/>
        </p:nvSpPr>
        <p:spPr>
          <a:xfrm>
            <a:off x="467174" y="576073"/>
            <a:ext cx="10994065" cy="10313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0E11327-0085-4DF3-940A-0961F13DE2A2}"/>
              </a:ext>
            </a:extLst>
          </p:cNvPr>
          <p:cNvSpPr>
            <a:spLocks noGrp="1"/>
          </p:cNvSpPr>
          <p:nvPr>
            <p:ph type="title"/>
          </p:nvPr>
        </p:nvSpPr>
        <p:spPr>
          <a:xfrm>
            <a:off x="3113555" y="372141"/>
            <a:ext cx="6657753" cy="1133693"/>
          </a:xfrm>
        </p:spPr>
        <p:txBody>
          <a:bodyPr>
            <a:normAutofit/>
          </a:bodyPr>
          <a:lstStyle/>
          <a:p>
            <a:r>
              <a:rPr lang="en-US" sz="5200" b="1"/>
              <a:t>Exercise 2A Instructions</a:t>
            </a:r>
          </a:p>
        </p:txBody>
      </p:sp>
      <p:sp>
        <p:nvSpPr>
          <p:cNvPr id="3" name="TextBox 2">
            <a:extLst>
              <a:ext uri="{FF2B5EF4-FFF2-40B4-BE49-F238E27FC236}">
                <a16:creationId xmlns:a16="http://schemas.microsoft.com/office/drawing/2014/main" id="{06814D4C-E35D-A22C-BC2B-DB95C71B809B}"/>
              </a:ext>
            </a:extLst>
          </p:cNvPr>
          <p:cNvSpPr txBox="1"/>
          <p:nvPr/>
        </p:nvSpPr>
        <p:spPr>
          <a:xfrm>
            <a:off x="1531065" y="3149511"/>
            <a:ext cx="982273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Light" panose="020F0302020204030204"/>
                <a:ea typeface="+mn-ea"/>
                <a:cs typeface="+mn-cs"/>
              </a:rPr>
              <a:t>Using the environmental findings, start thinking about some follow-up questions you would ask the manager and/or food worker</a:t>
            </a:r>
          </a:p>
        </p:txBody>
      </p:sp>
    </p:spTree>
    <p:extLst>
      <p:ext uri="{BB962C8B-B14F-4D97-AF65-F5344CB8AC3E}">
        <p14:creationId xmlns:p14="http://schemas.microsoft.com/office/powerpoint/2010/main" val="11935026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659750" y="937299"/>
            <a:ext cx="9910296" cy="2590027"/>
          </a:xfrm>
        </p:spPr>
        <p:txBody>
          <a:bodyPr vert="horz" lIns="91440" tIns="45720" rIns="91440" bIns="45720" rtlCol="0" anchor="t">
            <a:normAutofit/>
          </a:bodyPr>
          <a:lstStyle/>
          <a:p>
            <a:r>
              <a:rPr lang="en-US" kern="1200">
                <a:solidFill>
                  <a:schemeClr val="tx1"/>
                </a:solidFill>
                <a:latin typeface="+mj-lt"/>
                <a:ea typeface="+mj-ea"/>
                <a:cs typeface="+mj-cs"/>
              </a:rPr>
              <a:t>Exercise 2A Questions</a:t>
            </a: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860235" y="2322449"/>
            <a:ext cx="10471527" cy="3200401"/>
          </a:xfrm>
        </p:spPr>
        <p:txBody>
          <a:bodyPr vert="horz" lIns="91440" tIns="45720" rIns="91440" bIns="45720" rtlCol="0" anchor="b">
            <a:noAutofit/>
          </a:bodyPr>
          <a:lstStyle/>
          <a:p>
            <a:pPr marL="342900" indent="-3429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Based on the </a:t>
            </a:r>
            <a:r>
              <a:rPr lang="en-US" i="1" kern="1200" dirty="0">
                <a:solidFill>
                  <a:schemeClr val="tx1"/>
                </a:solidFill>
                <a:latin typeface="Calibri Light" panose="020F0302020204030204" pitchFamily="34" charset="0"/>
                <a:cs typeface="Calibri Light" panose="020F0302020204030204" pitchFamily="34" charset="0"/>
              </a:rPr>
              <a:t>think</a:t>
            </a:r>
            <a:r>
              <a:rPr lang="en-US" kern="1200" dirty="0">
                <a:solidFill>
                  <a:schemeClr val="tx1"/>
                </a:solidFill>
                <a:latin typeface="Calibri Light" panose="020F0302020204030204" pitchFamily="34" charset="0"/>
                <a:cs typeface="Calibri Light" panose="020F0302020204030204" pitchFamily="34" charset="0"/>
              </a:rPr>
              <a:t> questions from the environmental findings, what are some follow-up questions you would ask the manager and/or a food worker?</a:t>
            </a:r>
          </a:p>
          <a:p>
            <a:pPr marL="342900" indent="-342900">
              <a:buFont typeface="Wingdings" panose="05000000000000000000" pitchFamily="2" charset="2"/>
              <a:buChar char="§"/>
            </a:pPr>
            <a:endParaRPr lang="en-US" kern="1200"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dirty="0">
                <a:solidFill>
                  <a:schemeClr val="tx1"/>
                </a:solidFill>
                <a:latin typeface="Calibri Light" panose="020F0302020204030204" pitchFamily="34" charset="0"/>
                <a:cs typeface="Calibri Light" panose="020F0302020204030204" pitchFamily="34" charset="0"/>
              </a:rPr>
              <a:t>Which category(</a:t>
            </a:r>
            <a:r>
              <a:rPr lang="en-US" dirty="0" err="1">
                <a:solidFill>
                  <a:schemeClr val="tx1"/>
                </a:solidFill>
                <a:latin typeface="Calibri Light" panose="020F0302020204030204" pitchFamily="34" charset="0"/>
                <a:cs typeface="Calibri Light" panose="020F0302020204030204" pitchFamily="34" charset="0"/>
              </a:rPr>
              <a:t>ies</a:t>
            </a:r>
            <a:r>
              <a:rPr lang="en-US" dirty="0">
                <a:solidFill>
                  <a:schemeClr val="tx1"/>
                </a:solidFill>
                <a:latin typeface="Calibri Light" panose="020F0302020204030204" pitchFamily="34" charset="0"/>
                <a:cs typeface="Calibri Light" panose="020F0302020204030204" pitchFamily="34" charset="0"/>
              </a:rPr>
              <a:t>) would the contributing factor(s) fall into (Contamination?  Proliferation? Survival?)</a:t>
            </a:r>
          </a:p>
          <a:p>
            <a:pPr marL="457200" indent="-457200">
              <a:buFont typeface="Wingdings" panose="05000000000000000000" pitchFamily="2" charset="2"/>
              <a:buChar char="§"/>
            </a:pPr>
            <a:endParaRPr lang="en-US"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dirty="0">
                <a:solidFill>
                  <a:schemeClr val="tx1"/>
                </a:solidFill>
                <a:latin typeface="Calibri Light" panose="020F0302020204030204" pitchFamily="34" charset="0"/>
                <a:cs typeface="Calibri Light" panose="020F0302020204030204" pitchFamily="34" charset="0"/>
              </a:rPr>
              <a:t>Which category(</a:t>
            </a:r>
            <a:r>
              <a:rPr lang="en-US" dirty="0" err="1">
                <a:solidFill>
                  <a:schemeClr val="tx1"/>
                </a:solidFill>
                <a:latin typeface="Calibri Light" panose="020F0302020204030204" pitchFamily="34" charset="0"/>
                <a:cs typeface="Calibri Light" panose="020F0302020204030204" pitchFamily="34" charset="0"/>
              </a:rPr>
              <a:t>ies</a:t>
            </a:r>
            <a:r>
              <a:rPr lang="en-US" dirty="0">
                <a:solidFill>
                  <a:schemeClr val="tx1"/>
                </a:solidFill>
                <a:latin typeface="Calibri Light" panose="020F0302020204030204" pitchFamily="34" charset="0"/>
                <a:cs typeface="Calibri Light" panose="020F0302020204030204" pitchFamily="34" charset="0"/>
              </a:rPr>
              <a:t>) would the environmental antecedents fall into? (People? Process? Equipment? Food? Economics?)</a:t>
            </a: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26173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FE479F-2447-E05D-C627-48220144541A}"/>
              </a:ext>
            </a:extLst>
          </p:cNvPr>
          <p:cNvSpPr txBox="1"/>
          <p:nvPr/>
        </p:nvSpPr>
        <p:spPr>
          <a:xfrm>
            <a:off x="4075042" y="119270"/>
            <a:ext cx="5585791" cy="707886"/>
          </a:xfrm>
          <a:prstGeom prst="rect">
            <a:avLst/>
          </a:prstGeom>
          <a:noFill/>
        </p:spPr>
        <p:txBody>
          <a:bodyPr wrap="square" rtlCol="0">
            <a:spAutoFit/>
          </a:bodyPr>
          <a:lstStyle/>
          <a:p>
            <a:r>
              <a:rPr lang="en-US" sz="4000" dirty="0">
                <a:latin typeface="+mj-lt"/>
              </a:rPr>
              <a:t>Scenario Review</a:t>
            </a:r>
          </a:p>
        </p:txBody>
      </p:sp>
      <p:pic>
        <p:nvPicPr>
          <p:cNvPr id="4" name="Picture 3">
            <a:extLst>
              <a:ext uri="{FF2B5EF4-FFF2-40B4-BE49-F238E27FC236}">
                <a16:creationId xmlns:a16="http://schemas.microsoft.com/office/drawing/2014/main" id="{3F7F8668-E53B-5AC9-9DD1-4D292294DDD7}"/>
              </a:ext>
            </a:extLst>
          </p:cNvPr>
          <p:cNvPicPr>
            <a:picLocks noChangeAspect="1"/>
          </p:cNvPicPr>
          <p:nvPr/>
        </p:nvPicPr>
        <p:blipFill>
          <a:blip r:embed="rId3"/>
          <a:stretch>
            <a:fillRect/>
          </a:stretch>
        </p:blipFill>
        <p:spPr>
          <a:xfrm>
            <a:off x="162726" y="4837653"/>
            <a:ext cx="2877036" cy="1903382"/>
          </a:xfrm>
          <a:prstGeom prst="rect">
            <a:avLst/>
          </a:prstGeom>
        </p:spPr>
      </p:pic>
      <p:pic>
        <p:nvPicPr>
          <p:cNvPr id="6" name="Picture 5">
            <a:extLst>
              <a:ext uri="{FF2B5EF4-FFF2-40B4-BE49-F238E27FC236}">
                <a16:creationId xmlns:a16="http://schemas.microsoft.com/office/drawing/2014/main" id="{7BEC3697-7EB4-904B-629F-85A59A2A4B1A}"/>
              </a:ext>
            </a:extLst>
          </p:cNvPr>
          <p:cNvPicPr>
            <a:picLocks noChangeAspect="1"/>
          </p:cNvPicPr>
          <p:nvPr/>
        </p:nvPicPr>
        <p:blipFill>
          <a:blip r:embed="rId4"/>
          <a:stretch>
            <a:fillRect/>
          </a:stretch>
        </p:blipFill>
        <p:spPr>
          <a:xfrm>
            <a:off x="162726" y="2885458"/>
            <a:ext cx="2877036" cy="1883774"/>
          </a:xfrm>
          <a:prstGeom prst="rect">
            <a:avLst/>
          </a:prstGeom>
        </p:spPr>
      </p:pic>
      <p:pic>
        <p:nvPicPr>
          <p:cNvPr id="8" name="Picture 7">
            <a:extLst>
              <a:ext uri="{FF2B5EF4-FFF2-40B4-BE49-F238E27FC236}">
                <a16:creationId xmlns:a16="http://schemas.microsoft.com/office/drawing/2014/main" id="{D44CD63D-C4FF-6AB5-8994-1628ACD411AF}"/>
              </a:ext>
            </a:extLst>
          </p:cNvPr>
          <p:cNvPicPr>
            <a:picLocks noChangeAspect="1"/>
          </p:cNvPicPr>
          <p:nvPr/>
        </p:nvPicPr>
        <p:blipFill>
          <a:blip r:embed="rId5"/>
          <a:stretch>
            <a:fillRect/>
          </a:stretch>
        </p:blipFill>
        <p:spPr>
          <a:xfrm>
            <a:off x="162726" y="910011"/>
            <a:ext cx="2877036" cy="1907026"/>
          </a:xfrm>
          <a:prstGeom prst="rect">
            <a:avLst/>
          </a:prstGeom>
        </p:spPr>
      </p:pic>
      <p:sp>
        <p:nvSpPr>
          <p:cNvPr id="9" name="TextBox 8">
            <a:extLst>
              <a:ext uri="{FF2B5EF4-FFF2-40B4-BE49-F238E27FC236}">
                <a16:creationId xmlns:a16="http://schemas.microsoft.com/office/drawing/2014/main" id="{665311A5-D254-C6E6-CA5C-04E3FCD1F123}"/>
              </a:ext>
            </a:extLst>
          </p:cNvPr>
          <p:cNvSpPr txBox="1"/>
          <p:nvPr/>
        </p:nvSpPr>
        <p:spPr>
          <a:xfrm>
            <a:off x="3310535" y="1356313"/>
            <a:ext cx="8546848" cy="646331"/>
          </a:xfrm>
          <a:prstGeom prst="rect">
            <a:avLst/>
          </a:prstGeom>
          <a:noFill/>
        </p:spPr>
        <p:txBody>
          <a:bodyPr wrap="square" rtlCol="0">
            <a:spAutoFit/>
          </a:bodyPr>
          <a:lstStyle/>
          <a:p>
            <a:pPr algn="ctr"/>
            <a:r>
              <a:rPr lang="en-US" dirty="0">
                <a:latin typeface="+mj-lt"/>
              </a:rPr>
              <a:t>One employee reported an illness onset date of prior to the day she worked. Her job duties included cutting fruit, scooping ice for drinks, and garnishing drinks with fruit.</a:t>
            </a:r>
          </a:p>
        </p:txBody>
      </p:sp>
      <p:sp>
        <p:nvSpPr>
          <p:cNvPr id="10" name="TextBox 9">
            <a:extLst>
              <a:ext uri="{FF2B5EF4-FFF2-40B4-BE49-F238E27FC236}">
                <a16:creationId xmlns:a16="http://schemas.microsoft.com/office/drawing/2014/main" id="{2C1ACC15-AF38-5767-DFA6-8F81E910C925}"/>
              </a:ext>
            </a:extLst>
          </p:cNvPr>
          <p:cNvSpPr txBox="1"/>
          <p:nvPr/>
        </p:nvSpPr>
        <p:spPr>
          <a:xfrm>
            <a:off x="3191265" y="3722192"/>
            <a:ext cx="8546848" cy="369332"/>
          </a:xfrm>
          <a:prstGeom prst="rect">
            <a:avLst/>
          </a:prstGeom>
          <a:noFill/>
        </p:spPr>
        <p:txBody>
          <a:bodyPr wrap="square" rtlCol="0">
            <a:spAutoFit/>
          </a:bodyPr>
          <a:lstStyle/>
          <a:p>
            <a:pPr algn="ctr"/>
            <a:r>
              <a:rPr lang="en-US" dirty="0">
                <a:latin typeface="+mj-lt"/>
              </a:rPr>
              <a:t>The facility’s illness log did not indicate any employee illness.</a:t>
            </a:r>
          </a:p>
        </p:txBody>
      </p:sp>
      <p:sp>
        <p:nvSpPr>
          <p:cNvPr id="11" name="TextBox 10">
            <a:extLst>
              <a:ext uri="{FF2B5EF4-FFF2-40B4-BE49-F238E27FC236}">
                <a16:creationId xmlns:a16="http://schemas.microsoft.com/office/drawing/2014/main" id="{E3FBE4F1-9E4F-F47D-E677-B6C348D22B92}"/>
              </a:ext>
            </a:extLst>
          </p:cNvPr>
          <p:cNvSpPr txBox="1"/>
          <p:nvPr/>
        </p:nvSpPr>
        <p:spPr>
          <a:xfrm>
            <a:off x="3310535" y="5534073"/>
            <a:ext cx="8546848" cy="646331"/>
          </a:xfrm>
          <a:prstGeom prst="rect">
            <a:avLst/>
          </a:prstGeom>
          <a:noFill/>
        </p:spPr>
        <p:txBody>
          <a:bodyPr wrap="square" rtlCol="0">
            <a:spAutoFit/>
          </a:bodyPr>
          <a:lstStyle/>
          <a:p>
            <a:pPr algn="ctr"/>
            <a:r>
              <a:rPr lang="en-US" dirty="0">
                <a:latin typeface="+mj-lt"/>
              </a:rPr>
              <a:t>Inspectors observed bare-hand contact when servers cut fruit, garnished drinks, and put toppings on desserts.  </a:t>
            </a:r>
          </a:p>
        </p:txBody>
      </p:sp>
    </p:spTree>
    <p:extLst>
      <p:ext uri="{BB962C8B-B14F-4D97-AF65-F5344CB8AC3E}">
        <p14:creationId xmlns:p14="http://schemas.microsoft.com/office/powerpoint/2010/main" val="14458450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2F8258-3D61-E6BE-4CD8-5984CDD2A71F}"/>
              </a:ext>
            </a:extLst>
          </p:cNvPr>
          <p:cNvSpPr txBox="1"/>
          <p:nvPr/>
        </p:nvSpPr>
        <p:spPr>
          <a:xfrm>
            <a:off x="89452" y="129209"/>
            <a:ext cx="11946835" cy="1162955"/>
          </a:xfrm>
          <a:prstGeom prst="rect">
            <a:avLst/>
          </a:prstGeom>
          <a:solidFill>
            <a:schemeClr val="accent5">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633869" y="573475"/>
            <a:ext cx="6858000" cy="877715"/>
          </a:xfrm>
        </p:spPr>
        <p:txBody>
          <a:bodyPr>
            <a:noAutofit/>
          </a:bodyPr>
          <a:lstStyle/>
          <a:p>
            <a:pPr algn="ctr"/>
            <a:r>
              <a:rPr lang="en-US" b="1" dirty="0">
                <a:solidFill>
                  <a:schemeClr val="bg1"/>
                </a:solidFill>
              </a:rPr>
              <a:t>Exercise 2A Summary </a:t>
            </a:r>
            <a:br>
              <a:rPr lang="en-US" b="1" dirty="0">
                <a:solidFill>
                  <a:schemeClr val="bg1"/>
                </a:solidFill>
              </a:rPr>
            </a:br>
            <a:endParaRPr lang="en-US" b="1" dirty="0">
              <a:solidFill>
                <a:schemeClr val="bg1"/>
              </a:solidFill>
            </a:endParaRPr>
          </a:p>
        </p:txBody>
      </p:sp>
      <p:sp>
        <p:nvSpPr>
          <p:cNvPr id="3" name="TextBox 2">
            <a:extLst>
              <a:ext uri="{FF2B5EF4-FFF2-40B4-BE49-F238E27FC236}">
                <a16:creationId xmlns:a16="http://schemas.microsoft.com/office/drawing/2014/main" id="{B98EC77A-B122-9521-5406-68C99212F70D}"/>
              </a:ext>
            </a:extLst>
          </p:cNvPr>
          <p:cNvSpPr txBox="1"/>
          <p:nvPr/>
        </p:nvSpPr>
        <p:spPr>
          <a:xfrm>
            <a:off x="1215614" y="3234058"/>
            <a:ext cx="1012294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Light" panose="020F0302020204030204"/>
                <a:ea typeface="+mn-ea"/>
                <a:cs typeface="+mn-cs"/>
              </a:rPr>
              <a:t>What additional questions would you ask? </a:t>
            </a:r>
          </a:p>
        </p:txBody>
      </p:sp>
    </p:spTree>
    <p:extLst>
      <p:ext uri="{BB962C8B-B14F-4D97-AF65-F5344CB8AC3E}">
        <p14:creationId xmlns:p14="http://schemas.microsoft.com/office/powerpoint/2010/main" val="16732653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2F8258-3D61-E6BE-4CD8-5984CDD2A71F}"/>
              </a:ext>
            </a:extLst>
          </p:cNvPr>
          <p:cNvSpPr txBox="1"/>
          <p:nvPr/>
        </p:nvSpPr>
        <p:spPr>
          <a:xfrm>
            <a:off x="89452" y="129209"/>
            <a:ext cx="11946835" cy="1162955"/>
          </a:xfrm>
          <a:prstGeom prst="rect">
            <a:avLst/>
          </a:prstGeom>
          <a:solidFill>
            <a:schemeClr val="accent5">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633869" y="573475"/>
            <a:ext cx="6858000" cy="877715"/>
          </a:xfrm>
        </p:spPr>
        <p:txBody>
          <a:bodyPr>
            <a:noAutofit/>
          </a:bodyPr>
          <a:lstStyle/>
          <a:p>
            <a:pPr algn="ctr"/>
            <a:r>
              <a:rPr lang="en-US" b="1" dirty="0">
                <a:solidFill>
                  <a:schemeClr val="bg1"/>
                </a:solidFill>
              </a:rPr>
              <a:t>Exercise 2A Summary </a:t>
            </a:r>
            <a:br>
              <a:rPr lang="en-US" b="1" dirty="0">
                <a:solidFill>
                  <a:schemeClr val="bg1"/>
                </a:solidFill>
              </a:rPr>
            </a:br>
            <a:endParaRPr lang="en-US" b="1" dirty="0">
              <a:solidFill>
                <a:schemeClr val="bg1"/>
              </a:solidFill>
            </a:endParaRPr>
          </a:p>
        </p:txBody>
      </p:sp>
      <p:sp>
        <p:nvSpPr>
          <p:cNvPr id="5" name="TextBox 4">
            <a:extLst>
              <a:ext uri="{FF2B5EF4-FFF2-40B4-BE49-F238E27FC236}">
                <a16:creationId xmlns:a16="http://schemas.microsoft.com/office/drawing/2014/main" id="{F4DB0CC1-712F-1979-4F7E-4C7284C88159}"/>
              </a:ext>
            </a:extLst>
          </p:cNvPr>
          <p:cNvSpPr txBox="1"/>
          <p:nvPr/>
        </p:nvSpPr>
        <p:spPr>
          <a:xfrm>
            <a:off x="525314" y="1392336"/>
            <a:ext cx="244198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FOLLOW-UP QUESTION</a:t>
            </a:r>
          </a:p>
        </p:txBody>
      </p:sp>
      <p:sp>
        <p:nvSpPr>
          <p:cNvPr id="6" name="TextBox 5">
            <a:extLst>
              <a:ext uri="{FF2B5EF4-FFF2-40B4-BE49-F238E27FC236}">
                <a16:creationId xmlns:a16="http://schemas.microsoft.com/office/drawing/2014/main" id="{9023498A-42E7-FC42-4F33-23713C24C377}"/>
              </a:ext>
            </a:extLst>
          </p:cNvPr>
          <p:cNvSpPr txBox="1"/>
          <p:nvPr/>
        </p:nvSpPr>
        <p:spPr>
          <a:xfrm>
            <a:off x="3612755" y="1398645"/>
            <a:ext cx="842352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EMPLOYEE RESPONSE</a:t>
            </a:r>
          </a:p>
        </p:txBody>
      </p:sp>
      <p:sp>
        <p:nvSpPr>
          <p:cNvPr id="8" name="TextBox 7">
            <a:extLst>
              <a:ext uri="{FF2B5EF4-FFF2-40B4-BE49-F238E27FC236}">
                <a16:creationId xmlns:a16="http://schemas.microsoft.com/office/drawing/2014/main" id="{F51266B9-42E0-C7C9-2FD9-9C6D5015B25A}"/>
              </a:ext>
            </a:extLst>
          </p:cNvPr>
          <p:cNvSpPr txBox="1"/>
          <p:nvPr/>
        </p:nvSpPr>
        <p:spPr>
          <a:xfrm>
            <a:off x="362138" y="3035410"/>
            <a:ext cx="2779096" cy="923330"/>
          </a:xfrm>
          <a:prstGeom prst="rect">
            <a:avLst/>
          </a:prstGeom>
          <a:solidFill>
            <a:schemeClr val="accent2"/>
          </a:solidFill>
          <a:ln w="28575">
            <a:solidFill>
              <a:schemeClr val="accent5">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Why were the restaurant’s</a:t>
            </a:r>
            <a:r>
              <a:rPr kumimoji="0" lang="en-US" sz="1800" b="1" i="0" u="none" strike="noStrike" kern="1200" cap="none" spc="0" normalizeH="0" noProof="0" dirty="0">
                <a:ln>
                  <a:noFill/>
                </a:ln>
                <a:solidFill>
                  <a:prstClr val="white"/>
                </a:solidFill>
                <a:effectLst/>
                <a:uLnTx/>
                <a:uFillTx/>
                <a:latin typeface="Calibri Light" panose="020F0302020204030204"/>
                <a:ea typeface="+mn-ea"/>
                <a:cs typeface="+mn-cs"/>
              </a:rPr>
              <a:t> illness policies not being followed? </a:t>
            </a:r>
            <a:endPar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9" name="TextBox 8">
            <a:extLst>
              <a:ext uri="{FF2B5EF4-FFF2-40B4-BE49-F238E27FC236}">
                <a16:creationId xmlns:a16="http://schemas.microsoft.com/office/drawing/2014/main" id="{FC6DABD8-3A61-A0BE-8D03-CF94A4F6C19D}"/>
              </a:ext>
            </a:extLst>
          </p:cNvPr>
          <p:cNvSpPr txBox="1"/>
          <p:nvPr/>
        </p:nvSpPr>
        <p:spPr>
          <a:xfrm>
            <a:off x="3623513" y="3035410"/>
            <a:ext cx="8412771" cy="923330"/>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Light" panose="020F0302020204030204"/>
                <a:ea typeface="+mn-ea"/>
                <a:cs typeface="+mn-cs"/>
              </a:rPr>
              <a:t>Policies are great but do any restaurants</a:t>
            </a:r>
            <a:r>
              <a:rPr kumimoji="0" lang="en-US" sz="1800" b="1" i="0" u="none" strike="noStrike" kern="1200" cap="none" spc="0" normalizeH="0" noProof="0" dirty="0">
                <a:ln>
                  <a:noFill/>
                </a:ln>
                <a:solidFill>
                  <a:prstClr val="black"/>
                </a:solidFill>
                <a:effectLst/>
                <a:uLnTx/>
                <a:uFillTx/>
                <a:latin typeface="Calibri Light" panose="020F0302020204030204"/>
                <a:ea typeface="+mn-ea"/>
                <a:cs typeface="+mn-cs"/>
              </a:rPr>
              <a:t> really follow them? They’re pretty lengthy and our restaurant runs just fine without us knowing the policies word for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0" name="TextBox 9">
            <a:extLst>
              <a:ext uri="{FF2B5EF4-FFF2-40B4-BE49-F238E27FC236}">
                <a16:creationId xmlns:a16="http://schemas.microsoft.com/office/drawing/2014/main" id="{EB687FC0-B9A3-F71C-AF12-DABD53A92E4E}"/>
              </a:ext>
            </a:extLst>
          </p:cNvPr>
          <p:cNvSpPr txBox="1"/>
          <p:nvPr/>
        </p:nvSpPr>
        <p:spPr>
          <a:xfrm>
            <a:off x="362138" y="4282331"/>
            <a:ext cx="2779096" cy="923330"/>
          </a:xfrm>
          <a:prstGeom prst="rect">
            <a:avLst/>
          </a:prstGeom>
          <a:solidFill>
            <a:schemeClr val="accent2"/>
          </a:solidFill>
          <a:ln w="28575">
            <a:solidFill>
              <a:schemeClr val="accent5">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Why was the establishment</a:t>
            </a:r>
            <a:r>
              <a:rPr kumimoji="0" lang="en-US" sz="1800" b="1" i="0" u="none" strike="noStrike" kern="1200" cap="none" spc="0" normalizeH="0" noProof="0" dirty="0">
                <a:ln>
                  <a:noFill/>
                </a:ln>
                <a:solidFill>
                  <a:prstClr val="white"/>
                </a:solidFill>
                <a:effectLst/>
                <a:uLnTx/>
                <a:uFillTx/>
                <a:latin typeface="Calibri Light" panose="020F0302020204030204"/>
                <a:ea typeface="+mn-ea"/>
                <a:cs typeface="+mn-cs"/>
              </a:rPr>
              <a:t> understaffed?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1" name="TextBox 10">
            <a:extLst>
              <a:ext uri="{FF2B5EF4-FFF2-40B4-BE49-F238E27FC236}">
                <a16:creationId xmlns:a16="http://schemas.microsoft.com/office/drawing/2014/main" id="{5D107438-8637-EB4C-9326-4B55F9158BF9}"/>
              </a:ext>
            </a:extLst>
          </p:cNvPr>
          <p:cNvSpPr txBox="1"/>
          <p:nvPr/>
        </p:nvSpPr>
        <p:spPr>
          <a:xfrm>
            <a:off x="3623513" y="4282331"/>
            <a:ext cx="8412770" cy="923330"/>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400" cap="none" spc="0" normalizeH="0" baseline="0" noProof="0" dirty="0">
                <a:ln>
                  <a:noFill/>
                </a:ln>
                <a:solidFill>
                  <a:prstClr val="black"/>
                </a:solidFill>
                <a:effectLst/>
                <a:uLnTx/>
                <a:uFillTx/>
                <a:latin typeface="Calibri Light" panose="020F0302020204030204" pitchFamily="34" charset="0"/>
                <a:ea typeface="+mn-ea"/>
                <a:cs typeface="+mn-cs"/>
              </a:rPr>
              <a:t>It’s the time of year most people take summer vacations. The manager always</a:t>
            </a:r>
            <a:r>
              <a:rPr kumimoji="0" lang="en-US" sz="1800" b="1" i="0" u="none" strike="noStrike" kern="1400" cap="none" spc="0" normalizeH="0" noProof="0" dirty="0">
                <a:ln>
                  <a:noFill/>
                </a:ln>
                <a:solidFill>
                  <a:prstClr val="black"/>
                </a:solidFill>
                <a:effectLst/>
                <a:uLnTx/>
                <a:uFillTx/>
                <a:latin typeface="Calibri Light" panose="020F0302020204030204" pitchFamily="34" charset="0"/>
                <a:ea typeface="+mn-ea"/>
                <a:cs typeface="+mn-cs"/>
              </a:rPr>
              <a:t> thinks we can work understaffed because we somehow always get it done. But when we are understaffed, we need to cut corners just to get the meals out. </a:t>
            </a:r>
            <a:endParaRPr kumimoji="0" lang="en-US" sz="1800" b="1" i="0" u="none" strike="noStrike" kern="140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14" name="TextBox 13">
            <a:extLst>
              <a:ext uri="{FF2B5EF4-FFF2-40B4-BE49-F238E27FC236}">
                <a16:creationId xmlns:a16="http://schemas.microsoft.com/office/drawing/2014/main" id="{6F259274-8F9E-72CB-9C8E-F844F9204B7F}"/>
              </a:ext>
            </a:extLst>
          </p:cNvPr>
          <p:cNvSpPr txBox="1"/>
          <p:nvPr/>
        </p:nvSpPr>
        <p:spPr>
          <a:xfrm>
            <a:off x="362138" y="1791265"/>
            <a:ext cx="2779096" cy="923330"/>
          </a:xfrm>
          <a:prstGeom prst="rect">
            <a:avLst/>
          </a:prstGeom>
          <a:solidFill>
            <a:schemeClr val="accent2"/>
          </a:solidFill>
          <a:ln w="28575">
            <a:solidFill>
              <a:schemeClr val="accent5">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Why are</a:t>
            </a:r>
            <a:r>
              <a:rPr kumimoji="0" lang="en-US" sz="1800" b="1" i="0" u="none" strike="noStrike" kern="1200" cap="none" spc="0" normalizeH="0" noProof="0" dirty="0">
                <a:ln>
                  <a:noFill/>
                </a:ln>
                <a:solidFill>
                  <a:prstClr val="white"/>
                </a:solidFill>
                <a:effectLst/>
                <a:uLnTx/>
                <a:uFillTx/>
                <a:latin typeface="Calibri Light" panose="020F0302020204030204"/>
                <a:ea typeface="+mn-ea"/>
                <a:cs typeface="+mn-cs"/>
              </a:rPr>
              <a:t> employee illnesses not tracked in a log?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5" name="TextBox 14">
            <a:extLst>
              <a:ext uri="{FF2B5EF4-FFF2-40B4-BE49-F238E27FC236}">
                <a16:creationId xmlns:a16="http://schemas.microsoft.com/office/drawing/2014/main" id="{CD6D179E-1792-A4A7-99E2-30F051C8E1A3}"/>
              </a:ext>
            </a:extLst>
          </p:cNvPr>
          <p:cNvSpPr txBox="1"/>
          <p:nvPr/>
        </p:nvSpPr>
        <p:spPr>
          <a:xfrm>
            <a:off x="3623513" y="1793300"/>
            <a:ext cx="8412771" cy="923330"/>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400" cap="none" spc="0" normalizeH="0" baseline="0" noProof="0" dirty="0">
                <a:ln>
                  <a:noFill/>
                </a:ln>
                <a:solidFill>
                  <a:prstClr val="black"/>
                </a:solidFill>
                <a:effectLst/>
                <a:uLnTx/>
                <a:uFillTx/>
                <a:latin typeface="Calibri Light" panose="020F0302020204030204" pitchFamily="34" charset="0"/>
                <a:ea typeface="+mn-ea"/>
                <a:cs typeface="+mn-cs"/>
              </a:rPr>
              <a:t>We never use the information</a:t>
            </a:r>
            <a:r>
              <a:rPr kumimoji="0" lang="en-US" sz="1800" b="1" i="0" u="none" strike="noStrike" kern="1400" cap="none" spc="0" normalizeH="0" noProof="0" dirty="0">
                <a:ln>
                  <a:noFill/>
                </a:ln>
                <a:solidFill>
                  <a:prstClr val="black"/>
                </a:solidFill>
                <a:effectLst/>
                <a:uLnTx/>
                <a:uFillTx/>
                <a:latin typeface="Calibri Light" panose="020F0302020204030204" pitchFamily="34" charset="0"/>
                <a:ea typeface="+mn-ea"/>
                <a:cs typeface="+mn-cs"/>
              </a:rPr>
              <a:t> from the log so we didn’t think it was necessary. We don’t ask a lot of questions when the staff calls out from work because we need to get to work finding a replacement.  </a:t>
            </a:r>
            <a:endParaRPr kumimoji="0" lang="en-US" sz="1800" b="1" i="0" u="none" strike="noStrike" kern="140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16" name="TextBox 15">
            <a:extLst>
              <a:ext uri="{FF2B5EF4-FFF2-40B4-BE49-F238E27FC236}">
                <a16:creationId xmlns:a16="http://schemas.microsoft.com/office/drawing/2014/main" id="{4B2B66F4-E67D-C71C-EE29-44971CD2733F}"/>
              </a:ext>
            </a:extLst>
          </p:cNvPr>
          <p:cNvSpPr txBox="1"/>
          <p:nvPr/>
        </p:nvSpPr>
        <p:spPr>
          <a:xfrm>
            <a:off x="351380" y="5579751"/>
            <a:ext cx="2779096" cy="923330"/>
          </a:xfrm>
          <a:prstGeom prst="rect">
            <a:avLst/>
          </a:prstGeom>
          <a:solidFill>
            <a:schemeClr val="accent2"/>
          </a:solidFill>
          <a:ln w="28575">
            <a:solidFill>
              <a:schemeClr val="accent5">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Why don’t employees use gloves to</a:t>
            </a:r>
            <a:r>
              <a:rPr kumimoji="0" lang="en-US" sz="1800" b="1" i="0" u="none" strike="noStrike" kern="1200" cap="none" spc="0" normalizeH="0" noProof="0" dirty="0">
                <a:ln>
                  <a:noFill/>
                </a:ln>
                <a:solidFill>
                  <a:prstClr val="white"/>
                </a:solidFill>
                <a:effectLst/>
                <a:uLnTx/>
                <a:uFillTx/>
                <a:latin typeface="Calibri Light" panose="020F0302020204030204"/>
                <a:ea typeface="+mn-ea"/>
                <a:cs typeface="+mn-cs"/>
              </a:rPr>
              <a:t> handle ready-to-eat foods? </a:t>
            </a:r>
            <a:endPar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8" name="TextBox 17">
            <a:extLst>
              <a:ext uri="{FF2B5EF4-FFF2-40B4-BE49-F238E27FC236}">
                <a16:creationId xmlns:a16="http://schemas.microsoft.com/office/drawing/2014/main" id="{BA788EC5-F458-294A-C4B0-C8A4D179C956}"/>
              </a:ext>
            </a:extLst>
          </p:cNvPr>
          <p:cNvSpPr txBox="1"/>
          <p:nvPr/>
        </p:nvSpPr>
        <p:spPr>
          <a:xfrm>
            <a:off x="3612754" y="5579751"/>
            <a:ext cx="8412769" cy="923330"/>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400" cap="none" spc="0" normalizeH="0" baseline="0" noProof="0" dirty="0">
                <a:ln>
                  <a:noFill/>
                </a:ln>
                <a:solidFill>
                  <a:prstClr val="black"/>
                </a:solidFill>
                <a:effectLst/>
                <a:uLnTx/>
                <a:uFillTx/>
                <a:latin typeface="Calibri Light" panose="020F0302020204030204" pitchFamily="34" charset="0"/>
                <a:ea typeface="+mn-ea"/>
                <a:cs typeface="+mn-cs"/>
              </a:rPr>
              <a:t>It’s just another step in our already long food preparation processes. The manager never</a:t>
            </a:r>
            <a:r>
              <a:rPr kumimoji="0" lang="en-US" sz="1800" b="1" i="0" u="none" strike="noStrike" kern="1400" cap="none" spc="0" normalizeH="0" noProof="0" dirty="0">
                <a:ln>
                  <a:noFill/>
                </a:ln>
                <a:solidFill>
                  <a:prstClr val="black"/>
                </a:solidFill>
                <a:effectLst/>
                <a:uLnTx/>
                <a:uFillTx/>
                <a:latin typeface="Calibri Light" panose="020F0302020204030204" pitchFamily="34" charset="0"/>
                <a:ea typeface="+mn-ea"/>
                <a:cs typeface="+mn-cs"/>
              </a:rPr>
              <a:t> says anything and they aren’t important anyways. We wash our hands when we come into work. </a:t>
            </a:r>
            <a:endParaRPr kumimoji="0" lang="en-US" sz="1800" b="1" i="0" u="none" strike="noStrike" kern="14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71781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5" grpId="0" animBg="1"/>
      <p:bldP spid="16"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2" y="453981"/>
            <a:ext cx="6675120" cy="187781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421CA2E4-185A-45E5-8561-EB506DE008AE}"/>
              </a:ext>
            </a:extLst>
          </p:cNvPr>
          <p:cNvSpPr>
            <a:spLocks noGrp="1"/>
          </p:cNvSpPr>
          <p:nvPr>
            <p:ph type="title"/>
          </p:nvPr>
        </p:nvSpPr>
        <p:spPr>
          <a:xfrm>
            <a:off x="731520" y="731520"/>
            <a:ext cx="6089904" cy="1426464"/>
          </a:xfrm>
        </p:spPr>
        <p:txBody>
          <a:bodyPr>
            <a:normAutofit/>
          </a:bodyPr>
          <a:lstStyle/>
          <a:p>
            <a:pPr algn="ctr"/>
            <a:r>
              <a:rPr lang="en-US" b="1" dirty="0">
                <a:solidFill>
                  <a:srgbClr val="FFFFFF"/>
                </a:solidFill>
              </a:rPr>
              <a:t>Why are we here?</a:t>
            </a:r>
          </a:p>
        </p:txBody>
      </p:sp>
      <p:sp>
        <p:nvSpPr>
          <p:cNvPr id="24" name="Rectangle 23">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77100" y="461737"/>
            <a:ext cx="2149361" cy="1870055"/>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6" name="Rectangle 25">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73768" y="453155"/>
            <a:ext cx="2149358" cy="1878638"/>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8" name="Rectangle 27">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0" y="2480956"/>
            <a:ext cx="11264206" cy="3918122"/>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2E74ABF-E475-46FC-9553-90A5A1CF778D}"/>
              </a:ext>
            </a:extLst>
          </p:cNvPr>
          <p:cNvSpPr>
            <a:spLocks noGrp="1"/>
          </p:cNvSpPr>
          <p:nvPr>
            <p:ph idx="1"/>
          </p:nvPr>
        </p:nvSpPr>
        <p:spPr>
          <a:xfrm>
            <a:off x="789456" y="2798385"/>
            <a:ext cx="10597729" cy="3283260"/>
          </a:xfrm>
        </p:spPr>
        <p:txBody>
          <a:bodyPr anchor="ctr">
            <a:noAutofit/>
          </a:bodyPr>
          <a:lstStyle/>
          <a:p>
            <a:r>
              <a:rPr lang="en-US" sz="2000" dirty="0">
                <a:latin typeface="Calibri Light" panose="020F0302020204030204" pitchFamily="34" charset="0"/>
                <a:cs typeface="Calibri Light" panose="020F0302020204030204" pitchFamily="34" charset="0"/>
              </a:rPr>
              <a:t>Identify resources to aid in an outbreak investigation</a:t>
            </a:r>
          </a:p>
          <a:p>
            <a:pPr marL="0" indent="0">
              <a:buNone/>
            </a:pPr>
            <a:endParaRPr lang="en-US" sz="2000" dirty="0">
              <a:latin typeface="Calibri Light" panose="020F0302020204030204" pitchFamily="34" charset="0"/>
              <a:cs typeface="Calibri Light" panose="020F0302020204030204" pitchFamily="34" charset="0"/>
            </a:endParaRPr>
          </a:p>
          <a:p>
            <a:r>
              <a:rPr lang="en-US" sz="2000" dirty="0">
                <a:latin typeface="Calibri Light" panose="020F0302020204030204" pitchFamily="34" charset="0"/>
                <a:cs typeface="Calibri Light" panose="020F0302020204030204" pitchFamily="34" charset="0"/>
              </a:rPr>
              <a:t>Use evidence from an environmental assessment to identify contributing factor(s)</a:t>
            </a:r>
          </a:p>
          <a:p>
            <a:pPr marL="0" indent="0">
              <a:buNone/>
            </a:pPr>
            <a:endParaRPr lang="en-US" sz="2000" dirty="0">
              <a:latin typeface="Calibri Light" panose="020F0302020204030204" pitchFamily="34" charset="0"/>
              <a:cs typeface="Calibri Light" panose="020F0302020204030204" pitchFamily="34" charset="0"/>
            </a:endParaRPr>
          </a:p>
          <a:p>
            <a:r>
              <a:rPr lang="en-US" sz="2000" dirty="0">
                <a:latin typeface="Calibri Light" panose="020F0302020204030204" pitchFamily="34" charset="0"/>
                <a:cs typeface="Calibri Light" panose="020F0302020204030204" pitchFamily="34" charset="0"/>
              </a:rPr>
              <a:t>Ask the “5 whys” to understand why contributing factors occurred</a:t>
            </a:r>
          </a:p>
          <a:p>
            <a:pPr marL="0" indent="0">
              <a:buNone/>
            </a:pPr>
            <a:endParaRPr lang="en-US" sz="2000" dirty="0">
              <a:latin typeface="Calibri Light" panose="020F0302020204030204" pitchFamily="34" charset="0"/>
              <a:cs typeface="Calibri Light" panose="020F0302020204030204" pitchFamily="34" charset="0"/>
            </a:endParaRPr>
          </a:p>
          <a:p>
            <a:r>
              <a:rPr lang="en-US" sz="2000" dirty="0">
                <a:latin typeface="Calibri Light" panose="020F0302020204030204" pitchFamily="34" charset="0"/>
                <a:cs typeface="Calibri Light" panose="020F0302020204030204" pitchFamily="34" charset="0"/>
              </a:rPr>
              <a:t>Identify appropriate environmental antecedents</a:t>
            </a:r>
          </a:p>
          <a:p>
            <a:pPr marL="0" indent="0">
              <a:buNone/>
            </a:pPr>
            <a:endParaRPr lang="en-US" sz="2000" dirty="0">
              <a:latin typeface="Calibri Light" panose="020F0302020204030204" pitchFamily="34" charset="0"/>
              <a:cs typeface="Calibri Light" panose="020F0302020204030204" pitchFamily="34" charset="0"/>
            </a:endParaRPr>
          </a:p>
          <a:p>
            <a:r>
              <a:rPr lang="en-US" sz="2000" dirty="0">
                <a:latin typeface="Calibri Light" panose="020F0302020204030204" pitchFamily="34" charset="0"/>
                <a:cs typeface="Calibri Light" panose="020F0302020204030204" pitchFamily="34" charset="0"/>
              </a:rPr>
              <a:t>Describe best control measures to prevent future outbreaks</a:t>
            </a:r>
          </a:p>
        </p:txBody>
      </p:sp>
    </p:spTree>
    <p:extLst>
      <p:ext uri="{BB962C8B-B14F-4D97-AF65-F5344CB8AC3E}">
        <p14:creationId xmlns:p14="http://schemas.microsoft.com/office/powerpoint/2010/main" val="412185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2F8258-3D61-E6BE-4CD8-5984CDD2A71F}"/>
              </a:ext>
            </a:extLst>
          </p:cNvPr>
          <p:cNvSpPr txBox="1"/>
          <p:nvPr/>
        </p:nvSpPr>
        <p:spPr>
          <a:xfrm>
            <a:off x="89452" y="129209"/>
            <a:ext cx="11946835" cy="1162955"/>
          </a:xfrm>
          <a:prstGeom prst="rect">
            <a:avLst/>
          </a:prstGeom>
          <a:solidFill>
            <a:schemeClr val="accent5">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667000" y="563536"/>
            <a:ext cx="6858000" cy="877715"/>
          </a:xfrm>
        </p:spPr>
        <p:txBody>
          <a:bodyPr>
            <a:noAutofit/>
          </a:bodyPr>
          <a:lstStyle/>
          <a:p>
            <a:pPr algn="ctr"/>
            <a:r>
              <a:rPr lang="en-US" b="1" dirty="0">
                <a:solidFill>
                  <a:schemeClr val="bg1"/>
                </a:solidFill>
              </a:rPr>
              <a:t>Exercise 2A Summary </a:t>
            </a:r>
            <a:br>
              <a:rPr lang="en-US" b="1" dirty="0">
                <a:solidFill>
                  <a:schemeClr val="bg1"/>
                </a:solidFill>
              </a:rPr>
            </a:br>
            <a:endParaRPr lang="en-US" b="1" dirty="0">
              <a:solidFill>
                <a:schemeClr val="bg1"/>
              </a:solidFill>
            </a:endParaRPr>
          </a:p>
        </p:txBody>
      </p:sp>
      <p:sp>
        <p:nvSpPr>
          <p:cNvPr id="6" name="TextBox 5">
            <a:extLst>
              <a:ext uri="{FF2B5EF4-FFF2-40B4-BE49-F238E27FC236}">
                <a16:creationId xmlns:a16="http://schemas.microsoft.com/office/drawing/2014/main" id="{205CC58F-9EEF-57CA-88A9-D2C08D9FE228}"/>
              </a:ext>
            </a:extLst>
          </p:cNvPr>
          <p:cNvSpPr txBox="1"/>
          <p:nvPr/>
        </p:nvSpPr>
        <p:spPr>
          <a:xfrm>
            <a:off x="383650" y="1845636"/>
            <a:ext cx="3223149" cy="646331"/>
          </a:xfrm>
          <a:prstGeom prst="rect">
            <a:avLst/>
          </a:prstGeom>
          <a:noFill/>
          <a:ln w="28575">
            <a:solidFill>
              <a:schemeClr val="accent5">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rPr>
              <a:t>Bare-hand contact with ready-to-eat food</a:t>
            </a:r>
          </a:p>
        </p:txBody>
      </p:sp>
      <p:sp>
        <p:nvSpPr>
          <p:cNvPr id="7" name="TextBox 6">
            <a:extLst>
              <a:ext uri="{FF2B5EF4-FFF2-40B4-BE49-F238E27FC236}">
                <a16:creationId xmlns:a16="http://schemas.microsoft.com/office/drawing/2014/main" id="{4C95AB92-FAB2-3507-A63E-D4E1AD476FB2}"/>
              </a:ext>
            </a:extLst>
          </p:cNvPr>
          <p:cNvSpPr txBox="1"/>
          <p:nvPr/>
        </p:nvSpPr>
        <p:spPr>
          <a:xfrm>
            <a:off x="4252291" y="1983147"/>
            <a:ext cx="3515139" cy="369332"/>
          </a:xfrm>
          <a:prstGeom prst="rect">
            <a:avLst/>
          </a:prstGeom>
          <a:noFill/>
          <a:ln w="28575">
            <a:solidFill>
              <a:schemeClr val="accent5">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rPr>
              <a:t>An employee</a:t>
            </a:r>
            <a:r>
              <a:rPr kumimoji="0" lang="en-US" sz="1800" b="0" i="0" u="none" strike="noStrike" kern="1200" cap="none" spc="0" normalizeH="0" noProof="0" dirty="0">
                <a:ln>
                  <a:noFill/>
                </a:ln>
                <a:solidFill>
                  <a:prstClr val="black"/>
                </a:solidFill>
                <a:effectLst/>
                <a:uLnTx/>
                <a:uFillTx/>
                <a:latin typeface="Calibri Light" panose="020F0302020204030204"/>
                <a:ea typeface="+mn-ea"/>
                <a:cs typeface="+mn-cs"/>
              </a:rPr>
              <a:t> worked while ill</a:t>
            </a: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8" name="TextBox 7">
            <a:extLst>
              <a:ext uri="{FF2B5EF4-FFF2-40B4-BE49-F238E27FC236}">
                <a16:creationId xmlns:a16="http://schemas.microsoft.com/office/drawing/2014/main" id="{8BF4BEE0-060A-4091-6172-E9DC5B751F70}"/>
              </a:ext>
            </a:extLst>
          </p:cNvPr>
          <p:cNvSpPr txBox="1"/>
          <p:nvPr/>
        </p:nvSpPr>
        <p:spPr>
          <a:xfrm>
            <a:off x="1651000" y="3958095"/>
            <a:ext cx="3515139" cy="369332"/>
          </a:xfrm>
          <a:prstGeom prst="rect">
            <a:avLst/>
          </a:prstGeom>
          <a:noFill/>
          <a:ln w="28575">
            <a:solidFill>
              <a:schemeClr val="accent5">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rPr>
              <a:t>The restaurant was understaffed</a:t>
            </a:r>
          </a:p>
        </p:txBody>
      </p:sp>
      <p:sp>
        <p:nvSpPr>
          <p:cNvPr id="5" name="TextBox 4">
            <a:extLst>
              <a:ext uri="{FF2B5EF4-FFF2-40B4-BE49-F238E27FC236}">
                <a16:creationId xmlns:a16="http://schemas.microsoft.com/office/drawing/2014/main" id="{98CE4C68-25F8-7850-3F92-4A93B7F72302}"/>
              </a:ext>
            </a:extLst>
          </p:cNvPr>
          <p:cNvSpPr txBox="1"/>
          <p:nvPr/>
        </p:nvSpPr>
        <p:spPr>
          <a:xfrm>
            <a:off x="290456" y="1443450"/>
            <a:ext cx="28558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Environmental hypothesis:</a:t>
            </a:r>
          </a:p>
        </p:txBody>
      </p:sp>
      <p:sp>
        <p:nvSpPr>
          <p:cNvPr id="9" name="TextBox 8">
            <a:extLst>
              <a:ext uri="{FF2B5EF4-FFF2-40B4-BE49-F238E27FC236}">
                <a16:creationId xmlns:a16="http://schemas.microsoft.com/office/drawing/2014/main" id="{8A700526-A8B2-F66A-D144-F31B0968AD69}"/>
              </a:ext>
            </a:extLst>
          </p:cNvPr>
          <p:cNvSpPr txBox="1"/>
          <p:nvPr/>
        </p:nvSpPr>
        <p:spPr>
          <a:xfrm>
            <a:off x="4148926" y="1649394"/>
            <a:ext cx="28558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How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did this occur?</a:t>
            </a:r>
          </a:p>
        </p:txBody>
      </p:sp>
      <p:sp>
        <p:nvSpPr>
          <p:cNvPr id="10" name="TextBox 9">
            <a:extLst>
              <a:ext uri="{FF2B5EF4-FFF2-40B4-BE49-F238E27FC236}">
                <a16:creationId xmlns:a16="http://schemas.microsoft.com/office/drawing/2014/main" id="{14A76C06-80C1-1E2C-899C-8BB076FAE8EF}"/>
              </a:ext>
            </a:extLst>
          </p:cNvPr>
          <p:cNvSpPr txBox="1"/>
          <p:nvPr/>
        </p:nvSpPr>
        <p:spPr>
          <a:xfrm>
            <a:off x="1558392" y="3579518"/>
            <a:ext cx="28558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Why</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11" name="TextBox 10">
            <a:extLst>
              <a:ext uri="{FF2B5EF4-FFF2-40B4-BE49-F238E27FC236}">
                <a16:creationId xmlns:a16="http://schemas.microsoft.com/office/drawing/2014/main" id="{BAD4C545-98D8-BE54-5B86-7DC6ACEA4965}"/>
              </a:ext>
            </a:extLst>
          </p:cNvPr>
          <p:cNvSpPr txBox="1"/>
          <p:nvPr/>
        </p:nvSpPr>
        <p:spPr>
          <a:xfrm>
            <a:off x="6753250" y="3900135"/>
            <a:ext cx="3515139" cy="646331"/>
          </a:xfrm>
          <a:prstGeom prst="rect">
            <a:avLst/>
          </a:prstGeom>
          <a:noFill/>
          <a:ln w="28575">
            <a:solidFill>
              <a:schemeClr val="accent5">
                <a:lumMod val="75000"/>
              </a:schemeClr>
            </a:solid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alibri Light" panose="020F0302020204030204"/>
              </a:rPr>
              <a:t>The employee did not want to leave co-workers understaffed</a:t>
            </a: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2" name="TextBox 11">
            <a:extLst>
              <a:ext uri="{FF2B5EF4-FFF2-40B4-BE49-F238E27FC236}">
                <a16:creationId xmlns:a16="http://schemas.microsoft.com/office/drawing/2014/main" id="{3FD4C4B9-6B2F-D952-1EE2-8FFDAE74BB68}"/>
              </a:ext>
            </a:extLst>
          </p:cNvPr>
          <p:cNvSpPr txBox="1"/>
          <p:nvPr/>
        </p:nvSpPr>
        <p:spPr>
          <a:xfrm>
            <a:off x="1665024" y="5571695"/>
            <a:ext cx="3515139" cy="923330"/>
          </a:xfrm>
          <a:prstGeom prst="rect">
            <a:avLst/>
          </a:prstGeom>
          <a:noFill/>
          <a:ln w="28575">
            <a:solidFill>
              <a:schemeClr val="accent5">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rPr>
              <a:t>Management does not see </a:t>
            </a:r>
            <a:r>
              <a:rPr kumimoji="0" lang="en-US" sz="1800" b="0" i="0" u="none" strike="noStrike" kern="1200" cap="none" spc="0" normalizeH="0" baseline="0" noProof="0" dirty="0" err="1">
                <a:ln>
                  <a:noFill/>
                </a:ln>
                <a:solidFill>
                  <a:prstClr val="black"/>
                </a:solidFill>
                <a:effectLst/>
                <a:uLnTx/>
                <a:uFillTx/>
                <a:latin typeface="Calibri Light" panose="020F0302020204030204"/>
                <a:ea typeface="+mn-ea"/>
                <a:cs typeface="+mn-cs"/>
              </a:rPr>
              <a:t>th</a:t>
            </a:r>
            <a:r>
              <a:rPr lang="en-US" dirty="0">
                <a:solidFill>
                  <a:prstClr val="black"/>
                </a:solidFill>
                <a:latin typeface="Calibri Light" panose="020F0302020204030204"/>
              </a:rPr>
              <a:t>e need to have a fully staffed restaurant everyday</a:t>
            </a: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3" name="TextBox 12">
            <a:extLst>
              <a:ext uri="{FF2B5EF4-FFF2-40B4-BE49-F238E27FC236}">
                <a16:creationId xmlns:a16="http://schemas.microsoft.com/office/drawing/2014/main" id="{7C2B2F65-D473-3F86-EDDB-3D9D9EA8A76C}"/>
              </a:ext>
            </a:extLst>
          </p:cNvPr>
          <p:cNvSpPr txBox="1"/>
          <p:nvPr/>
        </p:nvSpPr>
        <p:spPr>
          <a:xfrm>
            <a:off x="1572416" y="5193118"/>
            <a:ext cx="28558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Why</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14" name="TextBox 13">
            <a:extLst>
              <a:ext uri="{FF2B5EF4-FFF2-40B4-BE49-F238E27FC236}">
                <a16:creationId xmlns:a16="http://schemas.microsoft.com/office/drawing/2014/main" id="{A0BC774E-B17D-9DA0-DF5B-10F47A36A47A}"/>
              </a:ext>
            </a:extLst>
          </p:cNvPr>
          <p:cNvSpPr txBox="1"/>
          <p:nvPr/>
        </p:nvSpPr>
        <p:spPr>
          <a:xfrm>
            <a:off x="6878132" y="5562450"/>
            <a:ext cx="3969163" cy="923330"/>
          </a:xfrm>
          <a:prstGeom prst="rect">
            <a:avLst/>
          </a:prstGeom>
          <a:noFill/>
          <a:ln w="28575">
            <a:solidFill>
              <a:schemeClr val="accent5">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rPr>
              <a:t>Management does not value excluding ill employees from work and does not follow</a:t>
            </a:r>
            <a:r>
              <a:rPr kumimoji="0" lang="en-US" sz="1800" b="0" i="0" u="none" strike="noStrike" kern="1200" cap="none" spc="0" normalizeH="0" noProof="0" dirty="0">
                <a:ln>
                  <a:noFill/>
                </a:ln>
                <a:solidFill>
                  <a:prstClr val="black"/>
                </a:solidFill>
                <a:effectLst/>
                <a:uLnTx/>
                <a:uFillTx/>
                <a:latin typeface="Calibri Light" panose="020F0302020204030204"/>
                <a:ea typeface="+mn-ea"/>
                <a:cs typeface="+mn-cs"/>
              </a:rPr>
              <a:t> illness policies</a:t>
            </a: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5" name="TextBox 14">
            <a:extLst>
              <a:ext uri="{FF2B5EF4-FFF2-40B4-BE49-F238E27FC236}">
                <a16:creationId xmlns:a16="http://schemas.microsoft.com/office/drawing/2014/main" id="{893F39DC-69E0-AA2A-0193-B10C5181DAAE}"/>
              </a:ext>
            </a:extLst>
          </p:cNvPr>
          <p:cNvSpPr txBox="1"/>
          <p:nvPr/>
        </p:nvSpPr>
        <p:spPr>
          <a:xfrm>
            <a:off x="6670911" y="3508477"/>
            <a:ext cx="28558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Why</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16" name="TextBox 15">
            <a:extLst>
              <a:ext uri="{FF2B5EF4-FFF2-40B4-BE49-F238E27FC236}">
                <a16:creationId xmlns:a16="http://schemas.microsoft.com/office/drawing/2014/main" id="{F59FA6EF-16A3-3BEF-AE36-CEDEDDEE203E}"/>
              </a:ext>
            </a:extLst>
          </p:cNvPr>
          <p:cNvSpPr txBox="1"/>
          <p:nvPr/>
        </p:nvSpPr>
        <p:spPr>
          <a:xfrm>
            <a:off x="6753250" y="5193118"/>
            <a:ext cx="28558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Why</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cxnSp>
        <p:nvCxnSpPr>
          <p:cNvPr id="17" name="Straight Arrow Connector 16">
            <a:extLst>
              <a:ext uri="{FF2B5EF4-FFF2-40B4-BE49-F238E27FC236}">
                <a16:creationId xmlns:a16="http://schemas.microsoft.com/office/drawing/2014/main" id="{7CF7D587-319F-7534-1D02-33861F4F73BB}"/>
              </a:ext>
            </a:extLst>
          </p:cNvPr>
          <p:cNvCxnSpPr>
            <a:cxnSpLocks/>
          </p:cNvCxnSpPr>
          <p:nvPr/>
        </p:nvCxnSpPr>
        <p:spPr>
          <a:xfrm flipH="1">
            <a:off x="4508500" y="2662049"/>
            <a:ext cx="591378" cy="917469"/>
          </a:xfrm>
          <a:prstGeom prst="straightConnector1">
            <a:avLst/>
          </a:prstGeom>
          <a:ln w="19050">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02EEF3D2-1BAA-7AE0-0D71-F67D90574B9F}"/>
              </a:ext>
            </a:extLst>
          </p:cNvPr>
          <p:cNvCxnSpPr>
            <a:cxnSpLocks/>
          </p:cNvCxnSpPr>
          <p:nvPr/>
        </p:nvCxnSpPr>
        <p:spPr>
          <a:xfrm>
            <a:off x="6413203" y="2641933"/>
            <a:ext cx="464929" cy="866544"/>
          </a:xfrm>
          <a:prstGeom prst="straightConnector1">
            <a:avLst/>
          </a:prstGeom>
          <a:ln w="19050">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C9347C0-FA5A-2203-CFE8-45642E7CC6AE}"/>
              </a:ext>
            </a:extLst>
          </p:cNvPr>
          <p:cNvCxnSpPr>
            <a:cxnSpLocks/>
          </p:cNvCxnSpPr>
          <p:nvPr/>
        </p:nvCxnSpPr>
        <p:spPr>
          <a:xfrm>
            <a:off x="3398078" y="4546466"/>
            <a:ext cx="0" cy="809893"/>
          </a:xfrm>
          <a:prstGeom prst="straightConnector1">
            <a:avLst/>
          </a:prstGeom>
          <a:ln w="19050">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15F519D5-1E41-1AA2-9D02-B115DC668239}"/>
              </a:ext>
            </a:extLst>
          </p:cNvPr>
          <p:cNvCxnSpPr>
            <a:cxnSpLocks/>
          </p:cNvCxnSpPr>
          <p:nvPr/>
        </p:nvCxnSpPr>
        <p:spPr>
          <a:xfrm>
            <a:off x="8592378" y="4660766"/>
            <a:ext cx="0" cy="809893"/>
          </a:xfrm>
          <a:prstGeom prst="straightConnector1">
            <a:avLst/>
          </a:prstGeom>
          <a:ln w="19050">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9180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animBg="1"/>
      <p:bldP spid="13" grpId="0"/>
      <p:bldP spid="14" grpId="0" animBg="1"/>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7" name="Content Placeholder 2">
            <a:extLst>
              <a:ext uri="{FF2B5EF4-FFF2-40B4-BE49-F238E27FC236}">
                <a16:creationId xmlns:a16="http://schemas.microsoft.com/office/drawing/2014/main" id="{09164DD2-6A42-52F2-64B5-02182F0523F6}"/>
              </a:ext>
            </a:extLst>
          </p:cNvPr>
          <p:cNvGraphicFramePr>
            <a:graphicFrameLocks noGrp="1"/>
          </p:cNvGraphicFramePr>
          <p:nvPr>
            <p:ph idx="1"/>
            <p:extLst>
              <p:ext uri="{D42A27DB-BD31-4B8C-83A1-F6EECF244321}">
                <p14:modId xmlns:p14="http://schemas.microsoft.com/office/powerpoint/2010/main" val="2370553442"/>
              </p:ext>
            </p:extLst>
          </p:nvPr>
        </p:nvGraphicFramePr>
        <p:xfrm>
          <a:off x="467174" y="1843544"/>
          <a:ext cx="11303067" cy="4642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DCC7A189-54B7-43B7-A7A0-16F621028797}"/>
              </a:ext>
            </a:extLst>
          </p:cNvPr>
          <p:cNvSpPr/>
          <p:nvPr/>
        </p:nvSpPr>
        <p:spPr>
          <a:xfrm>
            <a:off x="467174" y="576073"/>
            <a:ext cx="10994065" cy="10313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0E11327-0085-4DF3-940A-0961F13DE2A2}"/>
              </a:ext>
            </a:extLst>
          </p:cNvPr>
          <p:cNvSpPr>
            <a:spLocks noGrp="1"/>
          </p:cNvSpPr>
          <p:nvPr>
            <p:ph type="title"/>
          </p:nvPr>
        </p:nvSpPr>
        <p:spPr>
          <a:xfrm>
            <a:off x="3113555" y="372141"/>
            <a:ext cx="6657753" cy="1133693"/>
          </a:xfrm>
        </p:spPr>
        <p:txBody>
          <a:bodyPr>
            <a:normAutofit/>
          </a:bodyPr>
          <a:lstStyle/>
          <a:p>
            <a:r>
              <a:rPr lang="en-US" sz="5200" b="1"/>
              <a:t>Exercise 2B Instructions</a:t>
            </a:r>
          </a:p>
        </p:txBody>
      </p:sp>
      <p:sp>
        <p:nvSpPr>
          <p:cNvPr id="3" name="TextBox 2">
            <a:extLst>
              <a:ext uri="{FF2B5EF4-FFF2-40B4-BE49-F238E27FC236}">
                <a16:creationId xmlns:a16="http://schemas.microsoft.com/office/drawing/2014/main" id="{06814D4C-E35D-A22C-BC2B-DB95C71B809B}"/>
              </a:ext>
            </a:extLst>
          </p:cNvPr>
          <p:cNvSpPr txBox="1"/>
          <p:nvPr/>
        </p:nvSpPr>
        <p:spPr>
          <a:xfrm>
            <a:off x="1902091" y="2081907"/>
            <a:ext cx="9822735"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a:ln>
                  <a:noFill/>
                </a:ln>
                <a:solidFill>
                  <a:prstClr val="white"/>
                </a:solidFill>
                <a:effectLst/>
                <a:uLnTx/>
                <a:uFillTx/>
                <a:latin typeface="Calibri Light" panose="020F0302020204030204"/>
                <a:ea typeface="+mn-ea"/>
                <a:cs typeface="+mn-cs"/>
              </a:rPr>
              <a:t>Using the contributing factor and environmental antecedents handouts, start thinking about what may have contributed to the outbreak</a:t>
            </a:r>
          </a:p>
        </p:txBody>
      </p:sp>
    </p:spTree>
    <p:extLst>
      <p:ext uri="{BB962C8B-B14F-4D97-AF65-F5344CB8AC3E}">
        <p14:creationId xmlns:p14="http://schemas.microsoft.com/office/powerpoint/2010/main" val="13719737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659750" y="937299"/>
            <a:ext cx="9910296" cy="2590027"/>
          </a:xfrm>
        </p:spPr>
        <p:txBody>
          <a:bodyPr vert="horz" lIns="91440" tIns="45720" rIns="91440" bIns="45720" rtlCol="0" anchor="t">
            <a:normAutofit/>
          </a:bodyPr>
          <a:lstStyle/>
          <a:p>
            <a:r>
              <a:rPr lang="en-US"/>
              <a:t>Exercise 2B Questions</a:t>
            </a:r>
            <a:endParaRPr lang="en-US" kern="1200">
              <a:solidFill>
                <a:schemeClr val="tx1"/>
              </a:solidFill>
              <a:latin typeface="+mj-lt"/>
              <a:ea typeface="+mj-ea"/>
              <a:cs typeface="+mj-cs"/>
            </a:endParaRP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983411" y="2647040"/>
            <a:ext cx="10471527" cy="1919597"/>
          </a:xfrm>
        </p:spPr>
        <p:txBody>
          <a:bodyPr vert="horz" lIns="91440" tIns="45720" rIns="91440" bIns="45720" rtlCol="0" anchor="b">
            <a:noAutofit/>
          </a:bodyPr>
          <a:lstStyle/>
          <a:p>
            <a:pPr marL="457200" indent="-4572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What contributing factor(s) do you suspect?</a:t>
            </a:r>
          </a:p>
          <a:p>
            <a:endParaRPr lang="en-US"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endParaRPr lang="en-US" kern="1200"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What environmental antecedent(s) do you suspect? </a:t>
            </a:r>
            <a:r>
              <a:rPr lang="en-US" u="sng" dirty="0">
                <a:solidFill>
                  <a:schemeClr val="tx1"/>
                </a:solidFill>
                <a:latin typeface="Calibri Light" panose="020F0302020204030204" pitchFamily="34" charset="0"/>
                <a:cs typeface="Calibri Light" panose="020F0302020204030204" pitchFamily="34" charset="0"/>
              </a:rPr>
              <a:t>Choose the top 3</a:t>
            </a:r>
            <a:endParaRPr lang="en-US" kern="1200" dirty="0">
              <a:solidFill>
                <a:schemeClr val="tx1"/>
              </a:solidFill>
              <a:latin typeface="Calibri Light" panose="020F0302020204030204" pitchFamily="34" charset="0"/>
              <a:cs typeface="Calibri Light" panose="020F0302020204030204" pitchFamily="34" charset="0"/>
            </a:endParaRP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76269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CB94F5-40E2-426E-97E9-5748C2D3DEC4}"/>
              </a:ext>
            </a:extLst>
          </p:cNvPr>
          <p:cNvSpPr txBox="1"/>
          <p:nvPr/>
        </p:nvSpPr>
        <p:spPr>
          <a:xfrm>
            <a:off x="327854" y="1931068"/>
            <a:ext cx="2865120" cy="400110"/>
          </a:xfrm>
          <a:prstGeom prst="rect">
            <a:avLst/>
          </a:prstGeom>
          <a:noFill/>
        </p:spPr>
        <p:txBody>
          <a:bodyPr wrap="square" rtlCol="0">
            <a:spAutoFit/>
          </a:bodyPr>
          <a:lstStyle/>
          <a:p>
            <a:r>
              <a:rPr lang="en-US" sz="2000" b="1" dirty="0">
                <a:latin typeface="Calibri Light" panose="020F0302020204030204" pitchFamily="34" charset="0"/>
                <a:cs typeface="Calibri Light" panose="020F0302020204030204" pitchFamily="34" charset="0"/>
              </a:rPr>
              <a:t>Contributing Factor</a:t>
            </a:r>
          </a:p>
        </p:txBody>
      </p:sp>
      <p:sp>
        <p:nvSpPr>
          <p:cNvPr id="7" name="TextBox 6">
            <a:extLst>
              <a:ext uri="{FF2B5EF4-FFF2-40B4-BE49-F238E27FC236}">
                <a16:creationId xmlns:a16="http://schemas.microsoft.com/office/drawing/2014/main" id="{47688254-AED2-4806-91A2-536D54CB79BF}"/>
              </a:ext>
            </a:extLst>
          </p:cNvPr>
          <p:cNvSpPr txBox="1"/>
          <p:nvPr/>
        </p:nvSpPr>
        <p:spPr>
          <a:xfrm>
            <a:off x="474491" y="4637795"/>
            <a:ext cx="2009629" cy="707886"/>
          </a:xfrm>
          <a:prstGeom prst="rect">
            <a:avLst/>
          </a:prstGeom>
          <a:noFill/>
        </p:spPr>
        <p:txBody>
          <a:bodyPr wrap="square" rtlCol="0">
            <a:spAutoFit/>
          </a:bodyPr>
          <a:lstStyle/>
          <a:p>
            <a:pPr algn="ctr"/>
            <a:r>
              <a:rPr lang="en-US" sz="2000" b="1" dirty="0">
                <a:latin typeface="Calibri Light" panose="020F0302020204030204" pitchFamily="34" charset="0"/>
                <a:cs typeface="Calibri Light" panose="020F0302020204030204" pitchFamily="34" charset="0"/>
              </a:rPr>
              <a:t>Environmental </a:t>
            </a:r>
          </a:p>
          <a:p>
            <a:pPr algn="ctr"/>
            <a:r>
              <a:rPr lang="en-US" sz="2000" b="1" dirty="0">
                <a:latin typeface="Calibri Light" panose="020F0302020204030204" pitchFamily="34" charset="0"/>
                <a:cs typeface="Calibri Light" panose="020F0302020204030204" pitchFamily="34" charset="0"/>
              </a:rPr>
              <a:t>Antecedents</a:t>
            </a:r>
          </a:p>
        </p:txBody>
      </p:sp>
      <p:cxnSp>
        <p:nvCxnSpPr>
          <p:cNvPr id="10" name="Straight Connector 9">
            <a:extLst>
              <a:ext uri="{FF2B5EF4-FFF2-40B4-BE49-F238E27FC236}">
                <a16:creationId xmlns:a16="http://schemas.microsoft.com/office/drawing/2014/main" id="{8633596D-CF60-4C73-B18C-0B1030522618}"/>
              </a:ext>
            </a:extLst>
          </p:cNvPr>
          <p:cNvCxnSpPr>
            <a:cxnSpLocks/>
          </p:cNvCxnSpPr>
          <p:nvPr/>
        </p:nvCxnSpPr>
        <p:spPr>
          <a:xfrm>
            <a:off x="474491" y="3964470"/>
            <a:ext cx="11490960"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25076F15-7E43-48CB-9884-437031935CD0}"/>
              </a:ext>
            </a:extLst>
          </p:cNvPr>
          <p:cNvSpPr txBox="1"/>
          <p:nvPr/>
        </p:nvSpPr>
        <p:spPr>
          <a:xfrm>
            <a:off x="5433242" y="1773545"/>
            <a:ext cx="5702205" cy="1384995"/>
          </a:xfrm>
          <a:prstGeom prst="rect">
            <a:avLst/>
          </a:prstGeom>
          <a:noFill/>
        </p:spPr>
        <p:txBody>
          <a:bodyPr wrap="square" rtlCol="0">
            <a:spAutoFit/>
          </a:bodyPr>
          <a:lstStyle/>
          <a:p>
            <a:r>
              <a:rPr lang="en-US" sz="2800" b="1" u="sng" dirty="0">
                <a:latin typeface="Calibri Light" panose="020F0302020204030204" pitchFamily="34" charset="0"/>
                <a:cs typeface="Calibri Light" panose="020F0302020204030204" pitchFamily="34" charset="0"/>
              </a:rPr>
              <a:t>C9</a:t>
            </a:r>
          </a:p>
          <a:p>
            <a:r>
              <a:rPr lang="en-US" sz="2800" dirty="0">
                <a:latin typeface="Calibri Light" panose="020F0302020204030204" pitchFamily="34" charset="0"/>
                <a:cs typeface="Calibri Light" panose="020F0302020204030204" pitchFamily="34" charset="0"/>
              </a:rPr>
              <a:t>Bare-hand contact by a food worker who is suspected to be infectious </a:t>
            </a:r>
          </a:p>
        </p:txBody>
      </p:sp>
      <p:pic>
        <p:nvPicPr>
          <p:cNvPr id="20" name="Graphic 19" descr="Germ outline">
            <a:extLst>
              <a:ext uri="{FF2B5EF4-FFF2-40B4-BE49-F238E27FC236}">
                <a16:creationId xmlns:a16="http://schemas.microsoft.com/office/drawing/2014/main" id="{FED254AF-941A-4A8C-B219-5D62CB5C981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22282" y="2025845"/>
            <a:ext cx="914400" cy="914400"/>
          </a:xfrm>
          <a:prstGeom prst="rect">
            <a:avLst/>
          </a:prstGeom>
        </p:spPr>
      </p:pic>
      <p:sp>
        <p:nvSpPr>
          <p:cNvPr id="28" name="TextBox 27">
            <a:extLst>
              <a:ext uri="{FF2B5EF4-FFF2-40B4-BE49-F238E27FC236}">
                <a16:creationId xmlns:a16="http://schemas.microsoft.com/office/drawing/2014/main" id="{0576B21B-D09D-4431-A72F-1710D61F34AB}"/>
              </a:ext>
            </a:extLst>
          </p:cNvPr>
          <p:cNvSpPr txBox="1"/>
          <p:nvPr/>
        </p:nvSpPr>
        <p:spPr>
          <a:xfrm>
            <a:off x="5433242" y="4437740"/>
            <a:ext cx="6062622" cy="1815882"/>
          </a:xfrm>
          <a:prstGeom prst="rect">
            <a:avLst/>
          </a:prstGeom>
          <a:noFill/>
        </p:spPr>
        <p:txBody>
          <a:bodyPr wrap="square" rtlCol="0">
            <a:spAutoFit/>
          </a:bodyPr>
          <a:lstStyle/>
          <a:p>
            <a:r>
              <a:rPr lang="en-US" sz="2800" b="1" u="sng" dirty="0">
                <a:latin typeface="Calibri Light" panose="020F0302020204030204" pitchFamily="34" charset="0"/>
                <a:cs typeface="Calibri Light" panose="020F0302020204030204" pitchFamily="34" charset="0"/>
              </a:rPr>
              <a:t>People</a:t>
            </a:r>
          </a:p>
          <a:p>
            <a:r>
              <a:rPr lang="en-US" sz="2800" dirty="0">
                <a:latin typeface="Calibri Light" panose="020F0302020204030204" pitchFamily="34" charset="0"/>
                <a:cs typeface="Calibri Light" panose="020F0302020204030204" pitchFamily="34" charset="0"/>
              </a:rPr>
              <a:t>Lack of Food Safety Culture</a:t>
            </a:r>
          </a:p>
          <a:p>
            <a:r>
              <a:rPr lang="en-US" sz="2800" dirty="0">
                <a:latin typeface="Calibri Light" panose="020F0302020204030204" pitchFamily="34" charset="0"/>
                <a:cs typeface="Calibri Light" panose="020F0302020204030204" pitchFamily="34" charset="0"/>
              </a:rPr>
              <a:t>Lack of Oversight</a:t>
            </a:r>
          </a:p>
          <a:p>
            <a:r>
              <a:rPr lang="en-US" sz="2800" dirty="0">
                <a:latin typeface="Calibri Light" panose="020F0302020204030204" pitchFamily="34" charset="0"/>
                <a:cs typeface="Calibri Light" panose="020F0302020204030204" pitchFamily="34" charset="0"/>
              </a:rPr>
              <a:t>Low or Insufficient Staffing </a:t>
            </a:r>
          </a:p>
        </p:txBody>
      </p:sp>
      <p:pic>
        <p:nvPicPr>
          <p:cNvPr id="29" name="Picture 28">
            <a:extLst>
              <a:ext uri="{FF2B5EF4-FFF2-40B4-BE49-F238E27FC236}">
                <a16:creationId xmlns:a16="http://schemas.microsoft.com/office/drawing/2014/main" id="{DAEC062F-A00E-4637-82EE-F9A2F9A81D02}"/>
              </a:ext>
            </a:extLst>
          </p:cNvPr>
          <p:cNvPicPr>
            <a:picLocks noChangeAspect="1"/>
          </p:cNvPicPr>
          <p:nvPr/>
        </p:nvPicPr>
        <p:blipFill>
          <a:blip r:embed="rId5"/>
          <a:stretch>
            <a:fillRect/>
          </a:stretch>
        </p:blipFill>
        <p:spPr>
          <a:xfrm>
            <a:off x="4022282" y="4863624"/>
            <a:ext cx="1107361" cy="1057778"/>
          </a:xfrm>
          <a:prstGeom prst="rect">
            <a:avLst/>
          </a:prstGeom>
        </p:spPr>
      </p:pic>
      <p:sp>
        <p:nvSpPr>
          <p:cNvPr id="14" name="TextBox 13">
            <a:extLst>
              <a:ext uri="{FF2B5EF4-FFF2-40B4-BE49-F238E27FC236}">
                <a16:creationId xmlns:a16="http://schemas.microsoft.com/office/drawing/2014/main" id="{EB00E213-F626-4AA1-9EFE-80BC995FBB44}"/>
              </a:ext>
            </a:extLst>
          </p:cNvPr>
          <p:cNvSpPr txBox="1"/>
          <p:nvPr/>
        </p:nvSpPr>
        <p:spPr>
          <a:xfrm>
            <a:off x="85549" y="87220"/>
            <a:ext cx="11946835" cy="914400"/>
          </a:xfrm>
          <a:prstGeom prst="rect">
            <a:avLst/>
          </a:prstGeom>
          <a:solidFill>
            <a:schemeClr val="accent5">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3BBC183D-CE31-4D0A-BE89-CAAFE58453DA}"/>
              </a:ext>
            </a:extLst>
          </p:cNvPr>
          <p:cNvSpPr>
            <a:spLocks noGrp="1"/>
          </p:cNvSpPr>
          <p:nvPr>
            <p:ph type="title"/>
          </p:nvPr>
        </p:nvSpPr>
        <p:spPr>
          <a:xfrm>
            <a:off x="3623632" y="195683"/>
            <a:ext cx="4735090" cy="697474"/>
          </a:xfrm>
        </p:spPr>
        <p:txBody>
          <a:bodyPr>
            <a:normAutofit fontScale="90000"/>
          </a:bodyPr>
          <a:lstStyle/>
          <a:p>
            <a:r>
              <a:rPr lang="en-US" b="1" dirty="0">
                <a:solidFill>
                  <a:schemeClr val="bg1"/>
                </a:solidFill>
                <a:latin typeface="Calibri Light" panose="020F0302020204030204" pitchFamily="34" charset="0"/>
                <a:cs typeface="Calibri Light" panose="020F0302020204030204" pitchFamily="34" charset="0"/>
              </a:rPr>
              <a:t>Exercise 2B Summary</a:t>
            </a:r>
          </a:p>
        </p:txBody>
      </p:sp>
    </p:spTree>
    <p:extLst>
      <p:ext uri="{BB962C8B-B14F-4D97-AF65-F5344CB8AC3E}">
        <p14:creationId xmlns:p14="http://schemas.microsoft.com/office/powerpoint/2010/main" val="41007063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C9EEE2A7-4BB9-40E4-BA60-ABCB2BDCDB4A}"/>
              </a:ext>
            </a:extLst>
          </p:cNvPr>
          <p:cNvGraphicFramePr>
            <a:graphicFrameLocks noGrp="1"/>
          </p:cNvGraphicFramePr>
          <p:nvPr>
            <p:ph idx="1"/>
            <p:extLst>
              <p:ext uri="{D42A27DB-BD31-4B8C-83A1-F6EECF244321}">
                <p14:modId xmlns:p14="http://schemas.microsoft.com/office/powerpoint/2010/main" val="27828874"/>
              </p:ext>
            </p:extLst>
          </p:nvPr>
        </p:nvGraphicFramePr>
        <p:xfrm>
          <a:off x="838199" y="2396144"/>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a:extLst>
              <a:ext uri="{FF2B5EF4-FFF2-40B4-BE49-F238E27FC236}">
                <a16:creationId xmlns:a16="http://schemas.microsoft.com/office/drawing/2014/main" id="{1D9CD781-5506-4B5E-A2E4-06CA65A3E0E4}"/>
              </a:ext>
            </a:extLst>
          </p:cNvPr>
          <p:cNvGraphicFramePr>
            <a:graphicFrameLocks/>
          </p:cNvGraphicFramePr>
          <p:nvPr>
            <p:extLst>
              <p:ext uri="{D42A27DB-BD31-4B8C-83A1-F6EECF244321}">
                <p14:modId xmlns:p14="http://schemas.microsoft.com/office/powerpoint/2010/main" val="1860827127"/>
              </p:ext>
            </p:extLst>
          </p:nvPr>
        </p:nvGraphicFramePr>
        <p:xfrm>
          <a:off x="3188241" y="1306043"/>
          <a:ext cx="4749800" cy="19654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6" name="Straight Arrow Connector 5">
            <a:extLst>
              <a:ext uri="{FF2B5EF4-FFF2-40B4-BE49-F238E27FC236}">
                <a16:creationId xmlns:a16="http://schemas.microsoft.com/office/drawing/2014/main" id="{E4354EEA-1995-4F97-92CE-C98A33AE3C33}"/>
              </a:ext>
            </a:extLst>
          </p:cNvPr>
          <p:cNvCxnSpPr/>
          <p:nvPr/>
        </p:nvCxnSpPr>
        <p:spPr>
          <a:xfrm flipH="1">
            <a:off x="2094201" y="2681799"/>
            <a:ext cx="1606378"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7" name="Straight Arrow Connector 6">
            <a:extLst>
              <a:ext uri="{FF2B5EF4-FFF2-40B4-BE49-F238E27FC236}">
                <a16:creationId xmlns:a16="http://schemas.microsoft.com/office/drawing/2014/main" id="{4F3054D8-0FC2-458D-904F-BA1A70A932CA}"/>
              </a:ext>
            </a:extLst>
          </p:cNvPr>
          <p:cNvCxnSpPr>
            <a:cxnSpLocks/>
          </p:cNvCxnSpPr>
          <p:nvPr/>
        </p:nvCxnSpPr>
        <p:spPr>
          <a:xfrm flipH="1">
            <a:off x="4772113" y="2681799"/>
            <a:ext cx="185351"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40B7DD5A-CD21-483E-BFEB-021F4D1A73D8}"/>
              </a:ext>
            </a:extLst>
          </p:cNvPr>
          <p:cNvCxnSpPr>
            <a:cxnSpLocks/>
          </p:cNvCxnSpPr>
          <p:nvPr/>
        </p:nvCxnSpPr>
        <p:spPr>
          <a:xfrm>
            <a:off x="6264769" y="2694466"/>
            <a:ext cx="1198605"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FEC7E90D-73AE-4F78-8CEF-FED72325B039}"/>
              </a:ext>
            </a:extLst>
          </p:cNvPr>
          <p:cNvCxnSpPr>
            <a:cxnSpLocks/>
          </p:cNvCxnSpPr>
          <p:nvPr/>
        </p:nvCxnSpPr>
        <p:spPr>
          <a:xfrm>
            <a:off x="7566853" y="2704110"/>
            <a:ext cx="2721230"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9" name="Rectangle 8">
            <a:extLst>
              <a:ext uri="{FF2B5EF4-FFF2-40B4-BE49-F238E27FC236}">
                <a16:creationId xmlns:a16="http://schemas.microsoft.com/office/drawing/2014/main" id="{C80A2BF5-74C0-4841-BD7A-35AC211CDB7C}"/>
              </a:ext>
            </a:extLst>
          </p:cNvPr>
          <p:cNvSpPr/>
          <p:nvPr/>
        </p:nvSpPr>
        <p:spPr>
          <a:xfrm>
            <a:off x="6742109" y="1609895"/>
            <a:ext cx="1299411" cy="13255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038C7632-46C7-4E33-A07F-1C5D1A3DDFE2}"/>
              </a:ext>
            </a:extLst>
          </p:cNvPr>
          <p:cNvSpPr/>
          <p:nvPr/>
        </p:nvSpPr>
        <p:spPr>
          <a:xfrm>
            <a:off x="8760291" y="3209661"/>
            <a:ext cx="2721230" cy="27243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A678EFE-98BD-4FB5-AFED-902F1502C8E9}"/>
              </a:ext>
            </a:extLst>
          </p:cNvPr>
          <p:cNvSpPr/>
          <p:nvPr/>
        </p:nvSpPr>
        <p:spPr>
          <a:xfrm rot="16200000">
            <a:off x="5449278" y="-5182209"/>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14" name="Title 1">
            <a:extLst>
              <a:ext uri="{FF2B5EF4-FFF2-40B4-BE49-F238E27FC236}">
                <a16:creationId xmlns:a16="http://schemas.microsoft.com/office/drawing/2014/main" id="{08F1092F-CAB5-41FB-8566-34BD420E6B2A}"/>
              </a:ext>
            </a:extLst>
          </p:cNvPr>
          <p:cNvSpPr txBox="1">
            <a:spLocks/>
          </p:cNvSpPr>
          <p:nvPr/>
        </p:nvSpPr>
        <p:spPr>
          <a:xfrm>
            <a:off x="838199" y="5838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chemeClr val="bg1"/>
                </a:solidFill>
              </a:rPr>
              <a:t>Investigative Process Overview</a:t>
            </a:r>
            <a:endParaRPr lang="en-US" b="1" dirty="0">
              <a:solidFill>
                <a:schemeClr val="bg1"/>
              </a:solidFill>
            </a:endParaRPr>
          </a:p>
        </p:txBody>
      </p:sp>
    </p:spTree>
    <p:extLst>
      <p:ext uri="{BB962C8B-B14F-4D97-AF65-F5344CB8AC3E}">
        <p14:creationId xmlns:p14="http://schemas.microsoft.com/office/powerpoint/2010/main" val="933480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2695ADD-B696-4476-9552-BC50C27C6280}"/>
              </a:ext>
            </a:extLst>
          </p:cNvPr>
          <p:cNvSpPr/>
          <p:nvPr/>
        </p:nvSpPr>
        <p:spPr>
          <a:xfrm rot="16200000">
            <a:off x="5545391" y="-5278323"/>
            <a:ext cx="1101215" cy="11806743"/>
          </a:xfrm>
          <a:prstGeom prst="rect">
            <a:avLst/>
          </a:prstGeom>
          <a:solidFill>
            <a:schemeClr val="bg1">
              <a:lumMod val="7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6713BE50-8C1B-49C6-92F4-30C13C862D7F}"/>
              </a:ext>
            </a:extLst>
          </p:cNvPr>
          <p:cNvSpPr>
            <a:spLocks noGrp="1"/>
          </p:cNvSpPr>
          <p:nvPr>
            <p:ph type="title"/>
          </p:nvPr>
        </p:nvSpPr>
        <p:spPr>
          <a:xfrm>
            <a:off x="2351314" y="245382"/>
            <a:ext cx="7293429" cy="748800"/>
          </a:xfrm>
        </p:spPr>
        <p:txBody>
          <a:bodyPr/>
          <a:lstStyle/>
          <a:p>
            <a:pPr algn="ctr"/>
            <a:r>
              <a:rPr lang="en-US" b="1" dirty="0"/>
              <a:t>Control Measures</a:t>
            </a:r>
          </a:p>
        </p:txBody>
      </p:sp>
      <p:cxnSp>
        <p:nvCxnSpPr>
          <p:cNvPr id="6" name="Straight Connector 5">
            <a:extLst>
              <a:ext uri="{FF2B5EF4-FFF2-40B4-BE49-F238E27FC236}">
                <a16:creationId xmlns:a16="http://schemas.microsoft.com/office/drawing/2014/main" id="{698CEBB1-A148-4A62-AE42-7A8F0F1843C0}"/>
              </a:ext>
            </a:extLst>
          </p:cNvPr>
          <p:cNvCxnSpPr/>
          <p:nvPr/>
        </p:nvCxnSpPr>
        <p:spPr>
          <a:xfrm>
            <a:off x="4795345" y="1926771"/>
            <a:ext cx="0" cy="4191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20A63D5-42CE-41E4-BD8C-469311E2AD4B}"/>
              </a:ext>
            </a:extLst>
          </p:cNvPr>
          <p:cNvCxnSpPr/>
          <p:nvPr/>
        </p:nvCxnSpPr>
        <p:spPr>
          <a:xfrm>
            <a:off x="4686487" y="1926771"/>
            <a:ext cx="0" cy="4191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5" name="Content Placeholder 3">
            <a:extLst>
              <a:ext uri="{FF2B5EF4-FFF2-40B4-BE49-F238E27FC236}">
                <a16:creationId xmlns:a16="http://schemas.microsoft.com/office/drawing/2014/main" id="{CD5DE801-DAFB-4BAA-B0CE-17EB73A6B75D}"/>
              </a:ext>
            </a:extLst>
          </p:cNvPr>
          <p:cNvGraphicFramePr>
            <a:graphicFrameLocks/>
          </p:cNvGraphicFramePr>
          <p:nvPr>
            <p:extLst>
              <p:ext uri="{D42A27DB-BD31-4B8C-83A1-F6EECF244321}">
                <p14:modId xmlns:p14="http://schemas.microsoft.com/office/powerpoint/2010/main" val="4136965151"/>
              </p:ext>
            </p:extLst>
          </p:nvPr>
        </p:nvGraphicFramePr>
        <p:xfrm>
          <a:off x="9231319" y="553282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angle 15">
            <a:extLst>
              <a:ext uri="{FF2B5EF4-FFF2-40B4-BE49-F238E27FC236}">
                <a16:creationId xmlns:a16="http://schemas.microsoft.com/office/drawing/2014/main" id="{8A0EF17B-5C65-49B3-A2CB-63557B33C24C}"/>
              </a:ext>
            </a:extLst>
          </p:cNvPr>
          <p:cNvSpPr/>
          <p:nvPr/>
        </p:nvSpPr>
        <p:spPr>
          <a:xfrm>
            <a:off x="11329736" y="5769404"/>
            <a:ext cx="817690"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2" name="Table 3">
            <a:extLst>
              <a:ext uri="{FF2B5EF4-FFF2-40B4-BE49-F238E27FC236}">
                <a16:creationId xmlns:a16="http://schemas.microsoft.com/office/drawing/2014/main" id="{A91FEAC9-B6C2-4A05-9427-D9A70D7D58FF}"/>
              </a:ext>
            </a:extLst>
          </p:cNvPr>
          <p:cNvGraphicFramePr>
            <a:graphicFrameLocks noGrp="1"/>
          </p:cNvGraphicFramePr>
          <p:nvPr>
            <p:extLst>
              <p:ext uri="{D42A27DB-BD31-4B8C-83A1-F6EECF244321}">
                <p14:modId xmlns:p14="http://schemas.microsoft.com/office/powerpoint/2010/main" val="3967150329"/>
              </p:ext>
            </p:extLst>
          </p:nvPr>
        </p:nvGraphicFramePr>
        <p:xfrm>
          <a:off x="6278349" y="1249452"/>
          <a:ext cx="2844112" cy="5343225"/>
        </p:xfrm>
        <a:graphic>
          <a:graphicData uri="http://schemas.openxmlformats.org/drawingml/2006/table">
            <a:tbl>
              <a:tblPr bandRow="1">
                <a:tableStyleId>{5C22544A-7EE6-4342-B048-85BDC9FD1C3A}</a:tableStyleId>
              </a:tblPr>
              <a:tblGrid>
                <a:gridCol w="2844112">
                  <a:extLst>
                    <a:ext uri="{9D8B030D-6E8A-4147-A177-3AD203B41FA5}">
                      <a16:colId xmlns:a16="http://schemas.microsoft.com/office/drawing/2014/main" val="3320954840"/>
                    </a:ext>
                  </a:extLst>
                </a:gridCol>
              </a:tblGrid>
              <a:tr h="720741">
                <a:tc>
                  <a:txBody>
                    <a:bodyPr/>
                    <a:lstStyle/>
                    <a:p>
                      <a:pPr algn="l"/>
                      <a:r>
                        <a:rPr lang="en-US" b="1">
                          <a:solidFill>
                            <a:schemeClr val="tx1"/>
                          </a:solidFill>
                          <a:latin typeface="+mj-lt"/>
                        </a:rPr>
                        <a:t>Formal training/certification</a:t>
                      </a:r>
                    </a:p>
                  </a:txBody>
                  <a:tcPr>
                    <a:solidFill>
                      <a:schemeClr val="accent3">
                        <a:lumMod val="20000"/>
                        <a:lumOff val="80000"/>
                      </a:schemeClr>
                    </a:solidFill>
                  </a:tcPr>
                </a:tc>
                <a:extLst>
                  <a:ext uri="{0D108BD9-81ED-4DB2-BD59-A6C34878D82A}">
                    <a16:rowId xmlns:a16="http://schemas.microsoft.com/office/drawing/2014/main" val="1136625034"/>
                  </a:ext>
                </a:extLst>
              </a:tr>
              <a:tr h="770414">
                <a:tc>
                  <a:txBody>
                    <a:bodyPr/>
                    <a:lstStyle/>
                    <a:p>
                      <a:pPr algn="l"/>
                      <a:r>
                        <a:rPr lang="en-US" b="1">
                          <a:solidFill>
                            <a:schemeClr val="tx1"/>
                          </a:solidFill>
                          <a:latin typeface="+mj-lt"/>
                        </a:rPr>
                        <a:t>Policy change (written or documented)</a:t>
                      </a:r>
                    </a:p>
                  </a:txBody>
                  <a:tcPr>
                    <a:solidFill>
                      <a:schemeClr val="accent3">
                        <a:lumMod val="20000"/>
                        <a:lumOff val="80000"/>
                      </a:schemeClr>
                    </a:solidFill>
                  </a:tcPr>
                </a:tc>
                <a:extLst>
                  <a:ext uri="{0D108BD9-81ED-4DB2-BD59-A6C34878D82A}">
                    <a16:rowId xmlns:a16="http://schemas.microsoft.com/office/drawing/2014/main" val="1081288551"/>
                  </a:ext>
                </a:extLst>
              </a:tr>
              <a:tr h="770414">
                <a:tc>
                  <a:txBody>
                    <a:bodyPr/>
                    <a:lstStyle/>
                    <a:p>
                      <a:pPr algn="l"/>
                      <a:r>
                        <a:rPr lang="en-US" b="1">
                          <a:solidFill>
                            <a:schemeClr val="tx1"/>
                          </a:solidFill>
                          <a:latin typeface="+mj-lt"/>
                        </a:rPr>
                        <a:t>Risk control plans</a:t>
                      </a:r>
                    </a:p>
                  </a:txBody>
                  <a:tcPr>
                    <a:solidFill>
                      <a:schemeClr val="accent3">
                        <a:lumMod val="20000"/>
                        <a:lumOff val="80000"/>
                      </a:schemeClr>
                    </a:solidFill>
                  </a:tcPr>
                </a:tc>
                <a:extLst>
                  <a:ext uri="{0D108BD9-81ED-4DB2-BD59-A6C34878D82A}">
                    <a16:rowId xmlns:a16="http://schemas.microsoft.com/office/drawing/2014/main" val="1240677495"/>
                  </a:ext>
                </a:extLst>
              </a:tr>
              <a:tr h="770414">
                <a:tc>
                  <a:txBody>
                    <a:bodyPr/>
                    <a:lstStyle/>
                    <a:p>
                      <a:pPr algn="l"/>
                      <a:r>
                        <a:rPr lang="en-US" b="1">
                          <a:solidFill>
                            <a:schemeClr val="tx1"/>
                          </a:solidFill>
                          <a:latin typeface="+mj-lt"/>
                        </a:rPr>
                        <a:t>Increased inspections</a:t>
                      </a:r>
                    </a:p>
                  </a:txBody>
                  <a:tcPr>
                    <a:solidFill>
                      <a:schemeClr val="accent3">
                        <a:lumMod val="20000"/>
                        <a:lumOff val="80000"/>
                      </a:schemeClr>
                    </a:solidFill>
                  </a:tcPr>
                </a:tc>
                <a:extLst>
                  <a:ext uri="{0D108BD9-81ED-4DB2-BD59-A6C34878D82A}">
                    <a16:rowId xmlns:a16="http://schemas.microsoft.com/office/drawing/2014/main" val="2502524753"/>
                  </a:ext>
                </a:extLst>
              </a:tr>
              <a:tr h="770414">
                <a:tc>
                  <a:txBody>
                    <a:bodyPr/>
                    <a:lstStyle/>
                    <a:p>
                      <a:pPr algn="l"/>
                      <a:r>
                        <a:rPr lang="en-US" b="1">
                          <a:solidFill>
                            <a:schemeClr val="tx1"/>
                          </a:solidFill>
                          <a:latin typeface="+mj-lt"/>
                        </a:rPr>
                        <a:t>Change supplier</a:t>
                      </a:r>
                    </a:p>
                  </a:txBody>
                  <a:tcPr>
                    <a:solidFill>
                      <a:schemeClr val="accent3">
                        <a:lumMod val="20000"/>
                        <a:lumOff val="80000"/>
                      </a:schemeClr>
                    </a:solidFill>
                  </a:tcPr>
                </a:tc>
                <a:extLst>
                  <a:ext uri="{0D108BD9-81ED-4DB2-BD59-A6C34878D82A}">
                    <a16:rowId xmlns:a16="http://schemas.microsoft.com/office/drawing/2014/main" val="3167442215"/>
                  </a:ext>
                </a:extLst>
              </a:tr>
              <a:tr h="770414">
                <a:tc>
                  <a:txBody>
                    <a:bodyPr/>
                    <a:lstStyle/>
                    <a:p>
                      <a:pPr algn="l"/>
                      <a:r>
                        <a:rPr lang="en-US" b="1">
                          <a:solidFill>
                            <a:schemeClr val="tx1"/>
                          </a:solidFill>
                          <a:latin typeface="+mj-lt"/>
                        </a:rPr>
                        <a:t>Require consultant or 3</a:t>
                      </a:r>
                      <a:r>
                        <a:rPr lang="en-US" b="1" baseline="30000">
                          <a:solidFill>
                            <a:schemeClr val="tx1"/>
                          </a:solidFill>
                          <a:latin typeface="+mj-lt"/>
                        </a:rPr>
                        <a:t>rd</a:t>
                      </a:r>
                      <a:r>
                        <a:rPr lang="en-US" b="1">
                          <a:solidFill>
                            <a:schemeClr val="tx1"/>
                          </a:solidFill>
                          <a:latin typeface="+mj-lt"/>
                        </a:rPr>
                        <a:t> party audit</a:t>
                      </a:r>
                    </a:p>
                  </a:txBody>
                  <a:tcPr>
                    <a:solidFill>
                      <a:schemeClr val="accent3">
                        <a:lumMod val="20000"/>
                        <a:lumOff val="80000"/>
                      </a:schemeClr>
                    </a:solidFill>
                  </a:tcPr>
                </a:tc>
                <a:extLst>
                  <a:ext uri="{0D108BD9-81ED-4DB2-BD59-A6C34878D82A}">
                    <a16:rowId xmlns:a16="http://schemas.microsoft.com/office/drawing/2014/main" val="1498597726"/>
                  </a:ext>
                </a:extLst>
              </a:tr>
              <a:tr h="770414">
                <a:tc>
                  <a:txBody>
                    <a:bodyPr/>
                    <a:lstStyle/>
                    <a:p>
                      <a:pPr algn="l"/>
                      <a:r>
                        <a:rPr lang="en-US" b="1" dirty="0">
                          <a:solidFill>
                            <a:schemeClr val="tx1"/>
                          </a:solidFill>
                          <a:latin typeface="+mj-lt"/>
                        </a:rPr>
                        <a:t>Change product (remove or replace)</a:t>
                      </a:r>
                    </a:p>
                  </a:txBody>
                  <a:tcPr>
                    <a:solidFill>
                      <a:schemeClr val="accent3">
                        <a:lumMod val="20000"/>
                        <a:lumOff val="80000"/>
                      </a:schemeClr>
                    </a:solidFill>
                  </a:tcPr>
                </a:tc>
                <a:extLst>
                  <a:ext uri="{0D108BD9-81ED-4DB2-BD59-A6C34878D82A}">
                    <a16:rowId xmlns:a16="http://schemas.microsoft.com/office/drawing/2014/main" val="2051943591"/>
                  </a:ext>
                </a:extLst>
              </a:tr>
            </a:tbl>
          </a:graphicData>
        </a:graphic>
      </p:graphicFrame>
      <p:grpSp>
        <p:nvGrpSpPr>
          <p:cNvPr id="17" name="Group 16">
            <a:extLst>
              <a:ext uri="{FF2B5EF4-FFF2-40B4-BE49-F238E27FC236}">
                <a16:creationId xmlns:a16="http://schemas.microsoft.com/office/drawing/2014/main" id="{8906E176-DF29-4E29-8D94-BD8B052F0B90}"/>
              </a:ext>
            </a:extLst>
          </p:cNvPr>
          <p:cNvGrpSpPr/>
          <p:nvPr/>
        </p:nvGrpSpPr>
        <p:grpSpPr>
          <a:xfrm>
            <a:off x="5589595" y="1249452"/>
            <a:ext cx="688754" cy="5332715"/>
            <a:chOff x="5626457" y="1346598"/>
            <a:chExt cx="688754" cy="5343225"/>
          </a:xfrm>
        </p:grpSpPr>
        <p:sp>
          <p:nvSpPr>
            <p:cNvPr id="18" name="Rectangle 17">
              <a:extLst>
                <a:ext uri="{FF2B5EF4-FFF2-40B4-BE49-F238E27FC236}">
                  <a16:creationId xmlns:a16="http://schemas.microsoft.com/office/drawing/2014/main" id="{3A3A5425-5A0F-4ECB-8ABB-78E249192C29}"/>
                </a:ext>
              </a:extLst>
            </p:cNvPr>
            <p:cNvSpPr/>
            <p:nvPr/>
          </p:nvSpPr>
          <p:spPr>
            <a:xfrm>
              <a:off x="5626457" y="1346598"/>
              <a:ext cx="688754" cy="534322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E0DB00D7-5224-448D-ABE5-47F839852FB9}"/>
                </a:ext>
              </a:extLst>
            </p:cNvPr>
            <p:cNvSpPr txBox="1"/>
            <p:nvPr/>
          </p:nvSpPr>
          <p:spPr>
            <a:xfrm rot="16200000">
              <a:off x="5003504" y="3647237"/>
              <a:ext cx="193466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Light" panose="020F0302020204030204"/>
                  <a:ea typeface="+mn-ea"/>
                  <a:cs typeface="+mn-cs"/>
                </a:rPr>
                <a:t>Long-term</a:t>
              </a:r>
            </a:p>
          </p:txBody>
        </p:sp>
      </p:grpSp>
      <p:graphicFrame>
        <p:nvGraphicFramePr>
          <p:cNvPr id="20" name="Table 3">
            <a:extLst>
              <a:ext uri="{FF2B5EF4-FFF2-40B4-BE49-F238E27FC236}">
                <a16:creationId xmlns:a16="http://schemas.microsoft.com/office/drawing/2014/main" id="{9E9857B7-C82E-41BA-80A0-C9B3438A8713}"/>
              </a:ext>
            </a:extLst>
          </p:cNvPr>
          <p:cNvGraphicFramePr>
            <a:graphicFrameLocks noGrp="1"/>
          </p:cNvGraphicFramePr>
          <p:nvPr>
            <p:extLst>
              <p:ext uri="{D42A27DB-BD31-4B8C-83A1-F6EECF244321}">
                <p14:modId xmlns:p14="http://schemas.microsoft.com/office/powerpoint/2010/main" val="4118130312"/>
              </p:ext>
            </p:extLst>
          </p:nvPr>
        </p:nvGraphicFramePr>
        <p:xfrm>
          <a:off x="1042736" y="1251213"/>
          <a:ext cx="2844112" cy="5347034"/>
        </p:xfrm>
        <a:graphic>
          <a:graphicData uri="http://schemas.openxmlformats.org/drawingml/2006/table">
            <a:tbl>
              <a:tblPr bandRow="1">
                <a:tableStyleId>{5C22544A-7EE6-4342-B048-85BDC9FD1C3A}</a:tableStyleId>
              </a:tblPr>
              <a:tblGrid>
                <a:gridCol w="2844112">
                  <a:extLst>
                    <a:ext uri="{9D8B030D-6E8A-4147-A177-3AD203B41FA5}">
                      <a16:colId xmlns:a16="http://schemas.microsoft.com/office/drawing/2014/main" val="3320954840"/>
                    </a:ext>
                  </a:extLst>
                </a:gridCol>
              </a:tblGrid>
              <a:tr h="636274">
                <a:tc>
                  <a:txBody>
                    <a:bodyPr/>
                    <a:lstStyle/>
                    <a:p>
                      <a:pPr algn="l"/>
                      <a:r>
                        <a:rPr lang="en-US" b="1">
                          <a:solidFill>
                            <a:schemeClr val="tx1"/>
                          </a:solidFill>
                          <a:latin typeface="+mj-lt"/>
                        </a:rPr>
                        <a:t>Embargo/discard/destroy product</a:t>
                      </a:r>
                    </a:p>
                  </a:txBody>
                  <a:tcPr>
                    <a:solidFill>
                      <a:schemeClr val="accent5">
                        <a:lumMod val="20000"/>
                        <a:lumOff val="80000"/>
                      </a:schemeClr>
                    </a:solidFill>
                  </a:tcPr>
                </a:tc>
                <a:extLst>
                  <a:ext uri="{0D108BD9-81ED-4DB2-BD59-A6C34878D82A}">
                    <a16:rowId xmlns:a16="http://schemas.microsoft.com/office/drawing/2014/main" val="1136625034"/>
                  </a:ext>
                </a:extLst>
              </a:tr>
              <a:tr h="672422">
                <a:tc>
                  <a:txBody>
                    <a:bodyPr/>
                    <a:lstStyle/>
                    <a:p>
                      <a:pPr algn="l"/>
                      <a:r>
                        <a:rPr lang="en-US" b="1">
                          <a:solidFill>
                            <a:schemeClr val="tx1"/>
                          </a:solidFill>
                          <a:latin typeface="+mj-lt"/>
                        </a:rPr>
                        <a:t>Require physical facility or equipment change</a:t>
                      </a:r>
                    </a:p>
                  </a:txBody>
                  <a:tcPr>
                    <a:solidFill>
                      <a:schemeClr val="accent5">
                        <a:lumMod val="20000"/>
                        <a:lumOff val="80000"/>
                      </a:schemeClr>
                    </a:solidFill>
                  </a:tcPr>
                </a:tc>
                <a:extLst>
                  <a:ext uri="{0D108BD9-81ED-4DB2-BD59-A6C34878D82A}">
                    <a16:rowId xmlns:a16="http://schemas.microsoft.com/office/drawing/2014/main" val="1081288551"/>
                  </a:ext>
                </a:extLst>
              </a:tr>
              <a:tr h="672422">
                <a:tc>
                  <a:txBody>
                    <a:bodyPr/>
                    <a:lstStyle/>
                    <a:p>
                      <a:pPr algn="l"/>
                      <a:r>
                        <a:rPr lang="en-US" b="1">
                          <a:solidFill>
                            <a:schemeClr val="tx1"/>
                          </a:solidFill>
                          <a:latin typeface="+mj-lt"/>
                        </a:rPr>
                        <a:t>Change ingredient (remove or replace)</a:t>
                      </a:r>
                    </a:p>
                  </a:txBody>
                  <a:tcPr>
                    <a:solidFill>
                      <a:schemeClr val="accent5">
                        <a:lumMod val="20000"/>
                        <a:lumOff val="80000"/>
                      </a:schemeClr>
                    </a:solidFill>
                  </a:tcPr>
                </a:tc>
                <a:extLst>
                  <a:ext uri="{0D108BD9-81ED-4DB2-BD59-A6C34878D82A}">
                    <a16:rowId xmlns:a16="http://schemas.microsoft.com/office/drawing/2014/main" val="1240677495"/>
                  </a:ext>
                </a:extLst>
              </a:tr>
              <a:tr h="672422">
                <a:tc>
                  <a:txBody>
                    <a:bodyPr/>
                    <a:lstStyle/>
                    <a:p>
                      <a:pPr algn="l"/>
                      <a:r>
                        <a:rPr lang="en-US" b="1">
                          <a:solidFill>
                            <a:schemeClr val="tx1"/>
                          </a:solidFill>
                          <a:latin typeface="+mj-lt"/>
                        </a:rPr>
                        <a:t>Change process (correct or replace)</a:t>
                      </a:r>
                    </a:p>
                  </a:txBody>
                  <a:tcPr>
                    <a:solidFill>
                      <a:schemeClr val="accent5">
                        <a:lumMod val="20000"/>
                        <a:lumOff val="80000"/>
                      </a:schemeClr>
                    </a:solidFill>
                  </a:tcPr>
                </a:tc>
                <a:extLst>
                  <a:ext uri="{0D108BD9-81ED-4DB2-BD59-A6C34878D82A}">
                    <a16:rowId xmlns:a16="http://schemas.microsoft.com/office/drawing/2014/main" val="2502524753"/>
                  </a:ext>
                </a:extLst>
              </a:tr>
              <a:tr h="672422">
                <a:tc>
                  <a:txBody>
                    <a:bodyPr/>
                    <a:lstStyle/>
                    <a:p>
                      <a:pPr algn="l"/>
                      <a:r>
                        <a:rPr lang="en-US" b="1">
                          <a:solidFill>
                            <a:schemeClr val="tx1"/>
                          </a:solidFill>
                          <a:latin typeface="+mj-lt"/>
                        </a:rPr>
                        <a:t>On-the-job training</a:t>
                      </a:r>
                    </a:p>
                  </a:txBody>
                  <a:tcPr>
                    <a:solidFill>
                      <a:schemeClr val="accent5">
                        <a:lumMod val="20000"/>
                        <a:lumOff val="80000"/>
                      </a:schemeClr>
                    </a:solidFill>
                  </a:tcPr>
                </a:tc>
                <a:extLst>
                  <a:ext uri="{0D108BD9-81ED-4DB2-BD59-A6C34878D82A}">
                    <a16:rowId xmlns:a16="http://schemas.microsoft.com/office/drawing/2014/main" val="3167442215"/>
                  </a:ext>
                </a:extLst>
              </a:tr>
              <a:tr h="672422">
                <a:tc>
                  <a:txBody>
                    <a:bodyPr/>
                    <a:lstStyle/>
                    <a:p>
                      <a:pPr algn="l"/>
                      <a:r>
                        <a:rPr lang="en-US" b="1">
                          <a:solidFill>
                            <a:schemeClr val="tx1"/>
                          </a:solidFill>
                          <a:latin typeface="+mj-lt"/>
                        </a:rPr>
                        <a:t>Fines/penalties</a:t>
                      </a:r>
                    </a:p>
                  </a:txBody>
                  <a:tcPr>
                    <a:solidFill>
                      <a:schemeClr val="accent5">
                        <a:lumMod val="20000"/>
                        <a:lumOff val="80000"/>
                      </a:schemeClr>
                    </a:solidFill>
                  </a:tcPr>
                </a:tc>
                <a:extLst>
                  <a:ext uri="{0D108BD9-81ED-4DB2-BD59-A6C34878D82A}">
                    <a16:rowId xmlns:a16="http://schemas.microsoft.com/office/drawing/2014/main" val="1498597726"/>
                  </a:ext>
                </a:extLst>
              </a:tr>
              <a:tr h="672422">
                <a:tc>
                  <a:txBody>
                    <a:bodyPr/>
                    <a:lstStyle/>
                    <a:p>
                      <a:pPr algn="l"/>
                      <a:r>
                        <a:rPr lang="en-US" b="1">
                          <a:solidFill>
                            <a:schemeClr val="tx1"/>
                          </a:solidFill>
                          <a:latin typeface="+mj-lt"/>
                        </a:rPr>
                        <a:t>Closure</a:t>
                      </a:r>
                    </a:p>
                  </a:txBody>
                  <a:tcPr>
                    <a:solidFill>
                      <a:schemeClr val="accent5">
                        <a:lumMod val="20000"/>
                        <a:lumOff val="80000"/>
                      </a:schemeClr>
                    </a:solidFill>
                  </a:tcPr>
                </a:tc>
                <a:extLst>
                  <a:ext uri="{0D108BD9-81ED-4DB2-BD59-A6C34878D82A}">
                    <a16:rowId xmlns:a16="http://schemas.microsoft.com/office/drawing/2014/main" val="2051943591"/>
                  </a:ext>
                </a:extLst>
              </a:tr>
              <a:tr h="672422">
                <a:tc>
                  <a:txBody>
                    <a:bodyPr/>
                    <a:lstStyle/>
                    <a:p>
                      <a:pPr algn="l"/>
                      <a:r>
                        <a:rPr lang="en-US" b="1">
                          <a:solidFill>
                            <a:schemeClr val="tx1"/>
                          </a:solidFill>
                          <a:latin typeface="+mj-lt"/>
                        </a:rPr>
                        <a:t>Limit menu/restrict food</a:t>
                      </a:r>
                    </a:p>
                  </a:txBody>
                  <a:tcPr>
                    <a:solidFill>
                      <a:schemeClr val="accent5">
                        <a:lumMod val="20000"/>
                        <a:lumOff val="80000"/>
                      </a:schemeClr>
                    </a:solidFill>
                  </a:tcPr>
                </a:tc>
                <a:extLst>
                  <a:ext uri="{0D108BD9-81ED-4DB2-BD59-A6C34878D82A}">
                    <a16:rowId xmlns:a16="http://schemas.microsoft.com/office/drawing/2014/main" val="2290311774"/>
                  </a:ext>
                </a:extLst>
              </a:tr>
            </a:tbl>
          </a:graphicData>
        </a:graphic>
      </p:graphicFrame>
      <p:grpSp>
        <p:nvGrpSpPr>
          <p:cNvPr id="21" name="Group 20">
            <a:extLst>
              <a:ext uri="{FF2B5EF4-FFF2-40B4-BE49-F238E27FC236}">
                <a16:creationId xmlns:a16="http://schemas.microsoft.com/office/drawing/2014/main" id="{87325146-CA5A-4BC9-84C7-EA97349742DD}"/>
              </a:ext>
            </a:extLst>
          </p:cNvPr>
          <p:cNvGrpSpPr/>
          <p:nvPr/>
        </p:nvGrpSpPr>
        <p:grpSpPr>
          <a:xfrm>
            <a:off x="353982" y="1249452"/>
            <a:ext cx="688754" cy="5343225"/>
            <a:chOff x="671535" y="1371433"/>
            <a:chExt cx="688754" cy="5343225"/>
          </a:xfrm>
        </p:grpSpPr>
        <p:sp>
          <p:nvSpPr>
            <p:cNvPr id="22" name="Rectangle 21">
              <a:extLst>
                <a:ext uri="{FF2B5EF4-FFF2-40B4-BE49-F238E27FC236}">
                  <a16:creationId xmlns:a16="http://schemas.microsoft.com/office/drawing/2014/main" id="{F8A3B3CF-FCEC-4BA2-8A1C-EC7A0791FE02}"/>
                </a:ext>
              </a:extLst>
            </p:cNvPr>
            <p:cNvSpPr/>
            <p:nvPr/>
          </p:nvSpPr>
          <p:spPr>
            <a:xfrm>
              <a:off x="671535" y="1371433"/>
              <a:ext cx="688754" cy="534322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5B8AF564-6E0D-43A2-954A-A6A786B06117}"/>
                </a:ext>
              </a:extLst>
            </p:cNvPr>
            <p:cNvSpPr txBox="1"/>
            <p:nvPr/>
          </p:nvSpPr>
          <p:spPr>
            <a:xfrm rot="16200000">
              <a:off x="27916" y="3770189"/>
              <a:ext cx="197599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Light" panose="020F0302020204030204"/>
                  <a:ea typeface="+mn-ea"/>
                  <a:cs typeface="+mn-cs"/>
                </a:rPr>
                <a:t>Short-term</a:t>
              </a:r>
            </a:p>
          </p:txBody>
        </p:sp>
      </p:grpSp>
    </p:spTree>
    <p:extLst>
      <p:ext uri="{BB962C8B-B14F-4D97-AF65-F5344CB8AC3E}">
        <p14:creationId xmlns:p14="http://schemas.microsoft.com/office/powerpoint/2010/main" val="2199307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195B98F-AAAF-44A8-9B98-42599998B8B6}"/>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b="1" kern="1200" dirty="0">
                <a:solidFill>
                  <a:srgbClr val="FFFFFF"/>
                </a:solidFill>
                <a:latin typeface="+mj-lt"/>
                <a:ea typeface="+mj-ea"/>
                <a:cs typeface="+mj-cs"/>
              </a:rPr>
              <a:t>Tabletop Exercise 3</a:t>
            </a: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38E9D39F-3052-EC24-D5D8-9496EC02B0A1}"/>
              </a:ext>
            </a:extLst>
          </p:cNvPr>
          <p:cNvPicPr>
            <a:picLocks noChangeAspect="1"/>
          </p:cNvPicPr>
          <p:nvPr/>
        </p:nvPicPr>
        <p:blipFill>
          <a:blip r:embed="rId3"/>
          <a:stretch>
            <a:fillRect/>
          </a:stretch>
        </p:blipFill>
        <p:spPr>
          <a:xfrm>
            <a:off x="5006544" y="282401"/>
            <a:ext cx="6848572" cy="6218328"/>
          </a:xfrm>
          <a:prstGeom prst="rect">
            <a:avLst/>
          </a:prstGeom>
        </p:spPr>
      </p:pic>
      <p:sp>
        <p:nvSpPr>
          <p:cNvPr id="9" name="Title 1">
            <a:extLst>
              <a:ext uri="{FF2B5EF4-FFF2-40B4-BE49-F238E27FC236}">
                <a16:creationId xmlns:a16="http://schemas.microsoft.com/office/drawing/2014/main" id="{AE526AFA-4575-909D-9CC5-E34F08D235BA}"/>
              </a:ext>
            </a:extLst>
          </p:cNvPr>
          <p:cNvSpPr txBox="1">
            <a:spLocks/>
          </p:cNvSpPr>
          <p:nvPr/>
        </p:nvSpPr>
        <p:spPr>
          <a:xfrm>
            <a:off x="248545" y="3801979"/>
            <a:ext cx="4332306" cy="83723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Calibri Light" panose="020F0302020204030204"/>
                <a:ea typeface="+mj-ea"/>
                <a:cs typeface="+mj-cs"/>
              </a:rPr>
              <a:t>Control Measures</a:t>
            </a:r>
          </a:p>
        </p:txBody>
      </p:sp>
    </p:spTree>
    <p:extLst>
      <p:ext uri="{BB962C8B-B14F-4D97-AF65-F5344CB8AC3E}">
        <p14:creationId xmlns:p14="http://schemas.microsoft.com/office/powerpoint/2010/main" val="27986672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1B461-56C3-4018-9CFE-3089457BFDA6}"/>
              </a:ext>
            </a:extLst>
          </p:cNvPr>
          <p:cNvSpPr>
            <a:spLocks noGrp="1"/>
          </p:cNvSpPr>
          <p:nvPr>
            <p:ph type="title"/>
          </p:nvPr>
        </p:nvSpPr>
        <p:spPr>
          <a:xfrm>
            <a:off x="2843474" y="239292"/>
            <a:ext cx="7476462" cy="1134299"/>
          </a:xfrm>
        </p:spPr>
        <p:txBody>
          <a:bodyPr>
            <a:normAutofit/>
          </a:bodyPr>
          <a:lstStyle/>
          <a:p>
            <a:r>
              <a:rPr lang="en-US" sz="5200" b="1"/>
              <a:t>Exercise 3 Instructions</a:t>
            </a:r>
          </a:p>
        </p:txBody>
      </p:sp>
      <p:graphicFrame>
        <p:nvGraphicFramePr>
          <p:cNvPr id="3" name="Content Placeholder 2">
            <a:extLst>
              <a:ext uri="{FF2B5EF4-FFF2-40B4-BE49-F238E27FC236}">
                <a16:creationId xmlns:a16="http://schemas.microsoft.com/office/drawing/2014/main" id="{13841F6B-F322-4C21-411A-80D49C5B38CE}"/>
              </a:ext>
            </a:extLst>
          </p:cNvPr>
          <p:cNvGraphicFramePr>
            <a:graphicFrameLocks/>
          </p:cNvGraphicFramePr>
          <p:nvPr>
            <p:extLst>
              <p:ext uri="{D42A27DB-BD31-4B8C-83A1-F6EECF244321}">
                <p14:modId xmlns:p14="http://schemas.microsoft.com/office/powerpoint/2010/main" val="4018112676"/>
              </p:ext>
            </p:extLst>
          </p:nvPr>
        </p:nvGraphicFramePr>
        <p:xfrm>
          <a:off x="444466" y="1779157"/>
          <a:ext cx="11303067" cy="4642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F06559A6-BC51-AB1D-1DD5-C86360775037}"/>
              </a:ext>
            </a:extLst>
          </p:cNvPr>
          <p:cNvSpPr txBox="1"/>
          <p:nvPr/>
        </p:nvSpPr>
        <p:spPr>
          <a:xfrm>
            <a:off x="1935430" y="1972741"/>
            <a:ext cx="9292551"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a:ln>
                  <a:noFill/>
                </a:ln>
                <a:solidFill>
                  <a:prstClr val="white"/>
                </a:solidFill>
                <a:effectLst/>
                <a:uLnTx/>
                <a:uFillTx/>
                <a:latin typeface="Calibri Light" panose="020F0302020204030204"/>
                <a:ea typeface="+mn-ea"/>
                <a:cs typeface="+mn-cs"/>
              </a:rPr>
              <a:t>Using the control measures list, start thinking about short and long- term corrective actions</a:t>
            </a:r>
          </a:p>
        </p:txBody>
      </p:sp>
    </p:spTree>
    <p:extLst>
      <p:ext uri="{BB962C8B-B14F-4D97-AF65-F5344CB8AC3E}">
        <p14:creationId xmlns:p14="http://schemas.microsoft.com/office/powerpoint/2010/main" val="9703889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659750" y="1743881"/>
            <a:ext cx="9910296" cy="2590027"/>
          </a:xfrm>
        </p:spPr>
        <p:txBody>
          <a:bodyPr vert="horz" lIns="91440" tIns="45720" rIns="91440" bIns="45720" rtlCol="0" anchor="t">
            <a:normAutofit/>
          </a:bodyPr>
          <a:lstStyle/>
          <a:p>
            <a:r>
              <a:rPr lang="en-US" sz="8000" kern="1200" dirty="0">
                <a:solidFill>
                  <a:schemeClr val="tx1"/>
                </a:solidFill>
                <a:latin typeface="+mj-lt"/>
                <a:ea typeface="+mj-ea"/>
                <a:cs typeface="+mj-cs"/>
              </a:rPr>
              <a:t>Exercise 3 Questions</a:t>
            </a: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1102197" y="2930037"/>
            <a:ext cx="10131860" cy="1108563"/>
          </a:xfrm>
        </p:spPr>
        <p:txBody>
          <a:bodyPr vert="horz" lIns="91440" tIns="45720" rIns="91440" bIns="45720" rtlCol="0" anchor="b">
            <a:noAutofit/>
          </a:bodyPr>
          <a:lstStyle/>
          <a:p>
            <a:pPr marL="457200" indent="-457200">
              <a:buFont typeface="Wingdings" panose="05000000000000000000" pitchFamily="2" charset="2"/>
              <a:buChar char="§"/>
            </a:pPr>
            <a:r>
              <a:rPr lang="en-US" sz="2800" kern="1200" dirty="0">
                <a:solidFill>
                  <a:schemeClr val="tx1"/>
                </a:solidFill>
                <a:latin typeface="Calibri Light" panose="020F0302020204030204" pitchFamily="34" charset="0"/>
                <a:cs typeface="Calibri Light" panose="020F0302020204030204" pitchFamily="34" charset="0"/>
              </a:rPr>
              <a:t>What might be some short-term and long-term corrective actions you would put in place to ensure this wouldn’t happen again?</a:t>
            </a: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45187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CA520073-06D7-469A-9FF2-86B4288FE912}"/>
              </a:ext>
            </a:extLst>
          </p:cNvPr>
          <p:cNvSpPr/>
          <p:nvPr/>
        </p:nvSpPr>
        <p:spPr>
          <a:xfrm>
            <a:off x="249179" y="4053261"/>
            <a:ext cx="1503269" cy="262215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0DE0C6B-3335-4855-A044-04F835ED19EE}"/>
              </a:ext>
            </a:extLst>
          </p:cNvPr>
          <p:cNvSpPr/>
          <p:nvPr/>
        </p:nvSpPr>
        <p:spPr>
          <a:xfrm>
            <a:off x="257066" y="1296169"/>
            <a:ext cx="1503269" cy="262215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D23CDE6-933E-4AF6-8B9B-3F6DCF89A973}"/>
              </a:ext>
            </a:extLst>
          </p:cNvPr>
          <p:cNvSpPr/>
          <p:nvPr/>
        </p:nvSpPr>
        <p:spPr>
          <a:xfrm>
            <a:off x="1834367" y="4048067"/>
            <a:ext cx="10007113" cy="262215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6A5C528-FEE0-46E3-A02D-DB88FBCFA1E1}"/>
              </a:ext>
            </a:extLst>
          </p:cNvPr>
          <p:cNvSpPr/>
          <p:nvPr/>
        </p:nvSpPr>
        <p:spPr>
          <a:xfrm>
            <a:off x="1828369" y="1296169"/>
            <a:ext cx="10013111" cy="262215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5CB94F5-40E2-426E-97E9-5748C2D3DEC4}"/>
              </a:ext>
            </a:extLst>
          </p:cNvPr>
          <p:cNvSpPr txBox="1"/>
          <p:nvPr/>
        </p:nvSpPr>
        <p:spPr>
          <a:xfrm>
            <a:off x="249179" y="2383108"/>
            <a:ext cx="2865120" cy="461665"/>
          </a:xfrm>
          <a:prstGeom prst="rect">
            <a:avLst/>
          </a:prstGeom>
          <a:noFill/>
        </p:spPr>
        <p:txBody>
          <a:bodyPr wrap="square" rtlCol="0">
            <a:spAutoFit/>
          </a:bodyPr>
          <a:lstStyle/>
          <a:p>
            <a:r>
              <a:rPr lang="en-US" sz="2400" b="1" dirty="0">
                <a:latin typeface="Calibri Light" panose="020F0302020204030204" pitchFamily="34" charset="0"/>
                <a:cs typeface="Calibri Light" panose="020F0302020204030204" pitchFamily="34" charset="0"/>
              </a:rPr>
              <a:t>Short-term </a:t>
            </a:r>
          </a:p>
        </p:txBody>
      </p:sp>
      <p:sp>
        <p:nvSpPr>
          <p:cNvPr id="7" name="TextBox 6">
            <a:extLst>
              <a:ext uri="{FF2B5EF4-FFF2-40B4-BE49-F238E27FC236}">
                <a16:creationId xmlns:a16="http://schemas.microsoft.com/office/drawing/2014/main" id="{47688254-AED2-4806-91A2-536D54CB79BF}"/>
              </a:ext>
            </a:extLst>
          </p:cNvPr>
          <p:cNvSpPr txBox="1"/>
          <p:nvPr/>
        </p:nvSpPr>
        <p:spPr>
          <a:xfrm>
            <a:off x="-50119" y="5099407"/>
            <a:ext cx="2009629" cy="461665"/>
          </a:xfrm>
          <a:prstGeom prst="rect">
            <a:avLst/>
          </a:prstGeom>
          <a:noFill/>
        </p:spPr>
        <p:txBody>
          <a:bodyPr wrap="square" rtlCol="0">
            <a:spAutoFit/>
          </a:bodyPr>
          <a:lstStyle/>
          <a:p>
            <a:pPr algn="ctr"/>
            <a:r>
              <a:rPr lang="en-US" sz="2400" b="1" dirty="0">
                <a:latin typeface="Calibri Light" panose="020F0302020204030204" pitchFamily="34" charset="0"/>
                <a:cs typeface="Calibri Light" panose="020F0302020204030204" pitchFamily="34" charset="0"/>
              </a:rPr>
              <a:t>Long-term </a:t>
            </a:r>
          </a:p>
        </p:txBody>
      </p:sp>
      <p:sp>
        <p:nvSpPr>
          <p:cNvPr id="23" name="TextBox 22">
            <a:extLst>
              <a:ext uri="{FF2B5EF4-FFF2-40B4-BE49-F238E27FC236}">
                <a16:creationId xmlns:a16="http://schemas.microsoft.com/office/drawing/2014/main" id="{BD638651-C39C-4317-9EC3-93F16969AB79}"/>
              </a:ext>
            </a:extLst>
          </p:cNvPr>
          <p:cNvSpPr txBox="1"/>
          <p:nvPr/>
        </p:nvSpPr>
        <p:spPr>
          <a:xfrm>
            <a:off x="2198255" y="1637752"/>
            <a:ext cx="8503538" cy="1938992"/>
          </a:xfrm>
          <a:prstGeom prst="rect">
            <a:avLst/>
          </a:prstGeom>
          <a:noFill/>
        </p:spPr>
        <p:txBody>
          <a:bodyPr wrap="square" rtlCol="0">
            <a:spAutoFit/>
          </a:bodyPr>
          <a:lstStyle/>
          <a:p>
            <a:pPr marL="285750" indent="-285750">
              <a:buFont typeface="Wingdings" panose="05000000000000000000" pitchFamily="2" charset="2"/>
              <a:buChar char="§"/>
            </a:pPr>
            <a:r>
              <a:rPr lang="en-US" sz="2400" dirty="0">
                <a:latin typeface="Calibri Light" panose="020F0302020204030204" pitchFamily="34" charset="0"/>
                <a:cs typeface="Calibri Light" panose="020F0302020204030204" pitchFamily="34" charset="0"/>
              </a:rPr>
              <a:t>Employee screenings </a:t>
            </a:r>
          </a:p>
          <a:p>
            <a:endParaRPr lang="en-US" sz="2400" dirty="0">
              <a:latin typeface="Calibri Light" panose="020F0302020204030204" pitchFamily="34" charset="0"/>
              <a:cs typeface="Calibri Light" panose="020F0302020204030204" pitchFamily="34" charset="0"/>
            </a:endParaRPr>
          </a:p>
          <a:p>
            <a:pPr marL="285750" indent="-285750">
              <a:buFont typeface="Wingdings" panose="05000000000000000000" pitchFamily="2" charset="2"/>
              <a:buChar char="§"/>
            </a:pPr>
            <a:r>
              <a:rPr lang="en-US" sz="2400" dirty="0">
                <a:latin typeface="Calibri Light" panose="020F0302020204030204" pitchFamily="34" charset="0"/>
                <a:cs typeface="Calibri Light" panose="020F0302020204030204" pitchFamily="34" charset="0"/>
              </a:rPr>
              <a:t>Educate staff on proper cleaners and sanitizers </a:t>
            </a:r>
          </a:p>
          <a:p>
            <a:endParaRPr lang="en-US" sz="2400" dirty="0">
              <a:latin typeface="Calibri Light" panose="020F0302020204030204" pitchFamily="34" charset="0"/>
              <a:cs typeface="Calibri Light" panose="020F0302020204030204" pitchFamily="34" charset="0"/>
            </a:endParaRPr>
          </a:p>
          <a:p>
            <a:pPr marL="285750" indent="-285750">
              <a:buFont typeface="Wingdings" panose="05000000000000000000" pitchFamily="2" charset="2"/>
              <a:buChar char="§"/>
            </a:pPr>
            <a:r>
              <a:rPr lang="en-US" sz="2400" dirty="0">
                <a:latin typeface="Calibri Light" panose="020F0302020204030204" pitchFamily="34" charset="0"/>
                <a:cs typeface="Calibri Light" panose="020F0302020204030204" pitchFamily="34" charset="0"/>
              </a:rPr>
              <a:t>Educate staff on importance of hand-hygiene </a:t>
            </a:r>
          </a:p>
        </p:txBody>
      </p:sp>
      <p:sp>
        <p:nvSpPr>
          <p:cNvPr id="25" name="TextBox 24">
            <a:extLst>
              <a:ext uri="{FF2B5EF4-FFF2-40B4-BE49-F238E27FC236}">
                <a16:creationId xmlns:a16="http://schemas.microsoft.com/office/drawing/2014/main" id="{B41FAA23-AC2A-4D7D-8D57-D1F3332C6DC4}"/>
              </a:ext>
            </a:extLst>
          </p:cNvPr>
          <p:cNvSpPr txBox="1"/>
          <p:nvPr/>
        </p:nvSpPr>
        <p:spPr>
          <a:xfrm>
            <a:off x="2258808" y="4418399"/>
            <a:ext cx="5828794" cy="1938992"/>
          </a:xfrm>
          <a:prstGeom prst="rect">
            <a:avLst/>
          </a:prstGeom>
          <a:noFill/>
        </p:spPr>
        <p:txBody>
          <a:bodyPr wrap="square" rtlCol="0">
            <a:spAutoFit/>
          </a:bodyPr>
          <a:lstStyle/>
          <a:p>
            <a:pPr marL="285750" indent="-285750">
              <a:buFont typeface="Wingdings" panose="05000000000000000000" pitchFamily="2" charset="2"/>
              <a:buChar char="§"/>
            </a:pPr>
            <a:r>
              <a:rPr lang="en-US" sz="2400" dirty="0">
                <a:latin typeface="Calibri Light" panose="020F0302020204030204" pitchFamily="34" charset="0"/>
                <a:cs typeface="Calibri Light" panose="020F0302020204030204" pitchFamily="34" charset="0"/>
              </a:rPr>
              <a:t>Trainings on proper hand-hygiene </a:t>
            </a:r>
          </a:p>
          <a:p>
            <a:endParaRPr lang="en-US" sz="2400" dirty="0">
              <a:latin typeface="Calibri Light" panose="020F0302020204030204" pitchFamily="34" charset="0"/>
              <a:cs typeface="Calibri Light" panose="020F0302020204030204" pitchFamily="34" charset="0"/>
            </a:endParaRPr>
          </a:p>
          <a:p>
            <a:pPr marL="285750" indent="-285750">
              <a:buFont typeface="Wingdings" panose="05000000000000000000" pitchFamily="2" charset="2"/>
              <a:buChar char="§"/>
            </a:pPr>
            <a:r>
              <a:rPr lang="en-US" sz="2400" dirty="0">
                <a:latin typeface="Calibri Light" panose="020F0302020204030204" pitchFamily="34" charset="0"/>
                <a:cs typeface="Calibri Light" panose="020F0302020204030204" pitchFamily="34" charset="0"/>
              </a:rPr>
              <a:t>Employee contracts on reporting symptoms</a:t>
            </a:r>
          </a:p>
          <a:p>
            <a:r>
              <a:rPr lang="en-US" sz="2400" dirty="0">
                <a:latin typeface="Calibri Light" panose="020F0302020204030204" pitchFamily="34" charset="0"/>
                <a:cs typeface="Calibri Light" panose="020F0302020204030204" pitchFamily="34" charset="0"/>
              </a:rPr>
              <a:t> </a:t>
            </a:r>
          </a:p>
          <a:p>
            <a:pPr marL="285750" indent="-285750">
              <a:buFont typeface="Wingdings" panose="05000000000000000000" pitchFamily="2" charset="2"/>
              <a:buChar char="§"/>
            </a:pPr>
            <a:r>
              <a:rPr lang="en-US" sz="2400" dirty="0">
                <a:latin typeface="Calibri Light" panose="020F0302020204030204" pitchFamily="34" charset="0"/>
                <a:cs typeface="Calibri Light" panose="020F0302020204030204" pitchFamily="34" charset="0"/>
              </a:rPr>
              <a:t>Encourage strong food safety culture </a:t>
            </a:r>
          </a:p>
        </p:txBody>
      </p:sp>
      <p:sp>
        <p:nvSpPr>
          <p:cNvPr id="22" name="TextBox 21">
            <a:extLst>
              <a:ext uri="{FF2B5EF4-FFF2-40B4-BE49-F238E27FC236}">
                <a16:creationId xmlns:a16="http://schemas.microsoft.com/office/drawing/2014/main" id="{A6EBD788-5862-4C0B-B461-182F69AF02E8}"/>
              </a:ext>
            </a:extLst>
          </p:cNvPr>
          <p:cNvSpPr txBox="1"/>
          <p:nvPr/>
        </p:nvSpPr>
        <p:spPr>
          <a:xfrm>
            <a:off x="122582" y="265414"/>
            <a:ext cx="11946835" cy="914400"/>
          </a:xfrm>
          <a:prstGeom prst="rect">
            <a:avLst/>
          </a:prstGeom>
          <a:solidFill>
            <a:schemeClr val="accent5">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Title 1">
            <a:extLst>
              <a:ext uri="{FF2B5EF4-FFF2-40B4-BE49-F238E27FC236}">
                <a16:creationId xmlns:a16="http://schemas.microsoft.com/office/drawing/2014/main" id="{AD2DA852-C4FD-4564-A76F-4DB87339173F}"/>
              </a:ext>
            </a:extLst>
          </p:cNvPr>
          <p:cNvSpPr>
            <a:spLocks noGrp="1"/>
          </p:cNvSpPr>
          <p:nvPr>
            <p:ph type="title"/>
          </p:nvPr>
        </p:nvSpPr>
        <p:spPr>
          <a:xfrm>
            <a:off x="3728454" y="373877"/>
            <a:ext cx="4735090" cy="697474"/>
          </a:xfrm>
        </p:spPr>
        <p:txBody>
          <a:bodyPr>
            <a:normAutofit/>
          </a:bodyPr>
          <a:lstStyle/>
          <a:p>
            <a:r>
              <a:rPr lang="en-US" b="1" dirty="0">
                <a:solidFill>
                  <a:schemeClr val="bg1"/>
                </a:solidFill>
                <a:latin typeface="Calibri Light" panose="020F0302020204030204" pitchFamily="34" charset="0"/>
                <a:cs typeface="Calibri Light" panose="020F0302020204030204" pitchFamily="34" charset="0"/>
              </a:rPr>
              <a:t>Exercise 3 Summary</a:t>
            </a:r>
          </a:p>
        </p:txBody>
      </p:sp>
    </p:spTree>
    <p:extLst>
      <p:ext uri="{BB962C8B-B14F-4D97-AF65-F5344CB8AC3E}">
        <p14:creationId xmlns:p14="http://schemas.microsoft.com/office/powerpoint/2010/main" val="1332539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9338AE4-81A5-45AE-9BB5-CA12C1319DF4}"/>
              </a:ext>
            </a:extLst>
          </p:cNvPr>
          <p:cNvSpPr/>
          <p:nvPr/>
        </p:nvSpPr>
        <p:spPr>
          <a:xfrm>
            <a:off x="287498" y="268941"/>
            <a:ext cx="4518212" cy="6320118"/>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D312DC-A573-4BBF-9F55-974D40B5B00C}"/>
              </a:ext>
            </a:extLst>
          </p:cNvPr>
          <p:cNvSpPr>
            <a:spLocks noGrp="1"/>
          </p:cNvSpPr>
          <p:nvPr>
            <p:ph type="title"/>
          </p:nvPr>
        </p:nvSpPr>
        <p:spPr>
          <a:xfrm>
            <a:off x="835152" y="1944013"/>
            <a:ext cx="3374136" cy="2857445"/>
          </a:xfrm>
        </p:spPr>
        <p:txBody>
          <a:bodyPr>
            <a:normAutofit/>
          </a:bodyPr>
          <a:lstStyle/>
          <a:p>
            <a:pPr algn="ctr"/>
            <a:r>
              <a:rPr lang="en-US" sz="5200" b="1" dirty="0">
                <a:solidFill>
                  <a:schemeClr val="bg1"/>
                </a:solidFill>
                <a:latin typeface="Calibri Light" panose="020F0302020204030204" pitchFamily="34" charset="0"/>
                <a:cs typeface="Calibri Light" panose="020F0302020204030204" pitchFamily="34" charset="0"/>
              </a:rPr>
              <a:t>Agenda</a:t>
            </a:r>
          </a:p>
        </p:txBody>
      </p:sp>
      <p:graphicFrame>
        <p:nvGraphicFramePr>
          <p:cNvPr id="5" name="Content Placeholder 2">
            <a:extLst>
              <a:ext uri="{FF2B5EF4-FFF2-40B4-BE49-F238E27FC236}">
                <a16:creationId xmlns:a16="http://schemas.microsoft.com/office/drawing/2014/main" id="{566796EC-4FE1-19A0-E3B8-4DBEDAEA96BF}"/>
              </a:ext>
            </a:extLst>
          </p:cNvPr>
          <p:cNvGraphicFramePr>
            <a:graphicFrameLocks noGrp="1"/>
          </p:cNvGraphicFramePr>
          <p:nvPr>
            <p:ph idx="1"/>
            <p:extLst>
              <p:ext uri="{D42A27DB-BD31-4B8C-83A1-F6EECF244321}">
                <p14:modId xmlns:p14="http://schemas.microsoft.com/office/powerpoint/2010/main" val="1421559515"/>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86079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CA520073-06D7-469A-9FF2-86B4288FE912}"/>
              </a:ext>
            </a:extLst>
          </p:cNvPr>
          <p:cNvSpPr/>
          <p:nvPr/>
        </p:nvSpPr>
        <p:spPr>
          <a:xfrm>
            <a:off x="163557" y="3859871"/>
            <a:ext cx="1564758" cy="2892858"/>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C0DE0C6B-3335-4855-A044-04F835ED19EE}"/>
              </a:ext>
            </a:extLst>
          </p:cNvPr>
          <p:cNvSpPr/>
          <p:nvPr/>
        </p:nvSpPr>
        <p:spPr>
          <a:xfrm>
            <a:off x="157012" y="893951"/>
            <a:ext cx="1564758" cy="2892857"/>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8D23CDE6-933E-4AF6-8B9B-3F6DCF89A973}"/>
              </a:ext>
            </a:extLst>
          </p:cNvPr>
          <p:cNvSpPr/>
          <p:nvPr/>
        </p:nvSpPr>
        <p:spPr>
          <a:xfrm>
            <a:off x="1819454" y="3859871"/>
            <a:ext cx="10223421" cy="2899309"/>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F6A5C528-FEE0-46E3-A02D-DB88FBCFA1E1}"/>
              </a:ext>
            </a:extLst>
          </p:cNvPr>
          <p:cNvSpPr/>
          <p:nvPr/>
        </p:nvSpPr>
        <p:spPr>
          <a:xfrm>
            <a:off x="1805569" y="893951"/>
            <a:ext cx="10237306" cy="2892857"/>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508956" y="299930"/>
            <a:ext cx="6858000" cy="877715"/>
          </a:xfrm>
        </p:spPr>
        <p:txBody>
          <a:bodyPr>
            <a:normAutofit fontScale="90000"/>
          </a:bodyPr>
          <a:lstStyle/>
          <a:p>
            <a:pPr algn="ctr"/>
            <a:r>
              <a:rPr lang="en-US" b="1" dirty="0"/>
              <a:t>Exercise 3 Summary </a:t>
            </a:r>
            <a:br>
              <a:rPr lang="en-US" b="1" dirty="0"/>
            </a:br>
            <a:endParaRPr lang="en-US" b="1" dirty="0"/>
          </a:p>
        </p:txBody>
      </p:sp>
      <p:sp>
        <p:nvSpPr>
          <p:cNvPr id="3" name="TextBox 2">
            <a:extLst>
              <a:ext uri="{FF2B5EF4-FFF2-40B4-BE49-F238E27FC236}">
                <a16:creationId xmlns:a16="http://schemas.microsoft.com/office/drawing/2014/main" id="{55CB94F5-40E2-426E-97E9-5748C2D3DEC4}"/>
              </a:ext>
            </a:extLst>
          </p:cNvPr>
          <p:cNvSpPr txBox="1"/>
          <p:nvPr/>
        </p:nvSpPr>
        <p:spPr>
          <a:xfrm>
            <a:off x="214601" y="2114648"/>
            <a:ext cx="1439105"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Community Level</a:t>
            </a:r>
          </a:p>
        </p:txBody>
      </p:sp>
      <p:sp>
        <p:nvSpPr>
          <p:cNvPr id="7" name="TextBox 6">
            <a:extLst>
              <a:ext uri="{FF2B5EF4-FFF2-40B4-BE49-F238E27FC236}">
                <a16:creationId xmlns:a16="http://schemas.microsoft.com/office/drawing/2014/main" id="{47688254-AED2-4806-91A2-536D54CB79BF}"/>
              </a:ext>
            </a:extLst>
          </p:cNvPr>
          <p:cNvSpPr txBox="1"/>
          <p:nvPr/>
        </p:nvSpPr>
        <p:spPr>
          <a:xfrm>
            <a:off x="262211" y="4952357"/>
            <a:ext cx="136745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National Level</a:t>
            </a:r>
          </a:p>
        </p:txBody>
      </p:sp>
      <p:sp>
        <p:nvSpPr>
          <p:cNvPr id="5" name="TextBox 4">
            <a:extLst>
              <a:ext uri="{FF2B5EF4-FFF2-40B4-BE49-F238E27FC236}">
                <a16:creationId xmlns:a16="http://schemas.microsoft.com/office/drawing/2014/main" id="{CB946826-E863-EB62-3AC2-BA0610587151}"/>
              </a:ext>
            </a:extLst>
          </p:cNvPr>
          <p:cNvSpPr txBox="1"/>
          <p:nvPr/>
        </p:nvSpPr>
        <p:spPr>
          <a:xfrm>
            <a:off x="1876973" y="1428496"/>
            <a:ext cx="9970470" cy="1477328"/>
          </a:xfrm>
          <a:prstGeom prst="rect">
            <a:avLst/>
          </a:prstGeom>
          <a:noFill/>
        </p:spPr>
        <p:txBody>
          <a:bodyPr wrap="square" lIns="91440" tIns="45720" rIns="91440" bIns="45720" rtlCol="0" anchor="t">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rPr>
              <a:t>Reduce foodborne outbreaks by providing corrective actions to outbreak establishments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R="0" lvl="0" algn="l" defTabSz="914400" rtl="0" eaLnBrk="1" fontAlgn="auto" latinLnBrk="0" hangingPunct="1">
              <a:lnSpc>
                <a:spcPct val="100000"/>
              </a:lnSpc>
              <a:spcBef>
                <a:spcPts val="0"/>
              </a:spcBef>
              <a:spcAft>
                <a:spcPts val="0"/>
              </a:spcAft>
              <a:buClrTx/>
              <a:buSzTx/>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Calibri Light"/>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rPr>
              <a:t>Influence training, inspection practices, and policy from outbreak data</a:t>
            </a: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Calibri Light"/>
            </a:endParaRPr>
          </a:p>
        </p:txBody>
      </p:sp>
      <p:sp>
        <p:nvSpPr>
          <p:cNvPr id="8" name="TextBox 7">
            <a:extLst>
              <a:ext uri="{FF2B5EF4-FFF2-40B4-BE49-F238E27FC236}">
                <a16:creationId xmlns:a16="http://schemas.microsoft.com/office/drawing/2014/main" id="{A6E14826-91E1-FB41-1718-5423D3238250}"/>
              </a:ext>
            </a:extLst>
          </p:cNvPr>
          <p:cNvSpPr txBox="1"/>
          <p:nvPr/>
        </p:nvSpPr>
        <p:spPr>
          <a:xfrm>
            <a:off x="1876973" y="4290637"/>
            <a:ext cx="10195027" cy="203132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rPr>
              <a:t>Inform CIFOR’s Guidelines for Foodborne Disease Outbreak Response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rPr>
              <a:t>Aid in the development of CDC’s new version of Epi-Ready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rPr>
              <a:t>Provide evidence for practice and policies</a:t>
            </a:r>
          </a:p>
        </p:txBody>
      </p:sp>
    </p:spTree>
    <p:extLst>
      <p:ext uri="{BB962C8B-B14F-4D97-AF65-F5344CB8AC3E}">
        <p14:creationId xmlns:p14="http://schemas.microsoft.com/office/powerpoint/2010/main" val="18032016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73A602E-6F01-24D4-2E8E-680B3433B0F8}"/>
              </a:ext>
            </a:extLst>
          </p:cNvPr>
          <p:cNvSpPr/>
          <p:nvPr/>
        </p:nvSpPr>
        <p:spPr>
          <a:xfrm>
            <a:off x="526226" y="1968294"/>
            <a:ext cx="5696774" cy="3327606"/>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5014EAB-16E3-49DC-8A75-8D2777D227D2}"/>
              </a:ext>
            </a:extLst>
          </p:cNvPr>
          <p:cNvSpPr/>
          <p:nvPr/>
        </p:nvSpPr>
        <p:spPr>
          <a:xfrm>
            <a:off x="6989379" y="1079294"/>
            <a:ext cx="4351283" cy="5720074"/>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30F3C49-246C-417A-9B33-00996DE17912}"/>
              </a:ext>
            </a:extLst>
          </p:cNvPr>
          <p:cNvSpPr/>
          <p:nvPr/>
        </p:nvSpPr>
        <p:spPr>
          <a:xfrm>
            <a:off x="153614" y="58632"/>
            <a:ext cx="11857271" cy="9388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1639586" y="222002"/>
            <a:ext cx="8885325" cy="604530"/>
          </a:xfrm>
        </p:spPr>
        <p:txBody>
          <a:bodyPr>
            <a:normAutofit fontScale="90000"/>
          </a:bodyPr>
          <a:lstStyle/>
          <a:p>
            <a:pPr algn="ctr"/>
            <a:r>
              <a:rPr lang="en-US" b="1" dirty="0"/>
              <a:t>National Influence</a:t>
            </a:r>
          </a:p>
        </p:txBody>
      </p:sp>
      <p:graphicFrame>
        <p:nvGraphicFramePr>
          <p:cNvPr id="20" name="Object 19">
            <a:extLst>
              <a:ext uri="{FF2B5EF4-FFF2-40B4-BE49-F238E27FC236}">
                <a16:creationId xmlns:a16="http://schemas.microsoft.com/office/drawing/2014/main" id="{6A0AA130-D97F-4A6A-961D-EA128A847241}"/>
              </a:ext>
            </a:extLst>
          </p:cNvPr>
          <p:cNvGraphicFramePr>
            <a:graphicFrameLocks noChangeAspect="1"/>
          </p:cNvGraphicFramePr>
          <p:nvPr>
            <p:extLst>
              <p:ext uri="{D42A27DB-BD31-4B8C-83A1-F6EECF244321}">
                <p14:modId xmlns:p14="http://schemas.microsoft.com/office/powerpoint/2010/main" val="322741460"/>
              </p:ext>
            </p:extLst>
          </p:nvPr>
        </p:nvGraphicFramePr>
        <p:xfrm>
          <a:off x="7106624" y="1179295"/>
          <a:ext cx="4116791" cy="5520071"/>
        </p:xfrm>
        <a:graphic>
          <a:graphicData uri="http://schemas.openxmlformats.org/presentationml/2006/ole">
            <mc:AlternateContent xmlns:mc="http://schemas.openxmlformats.org/markup-compatibility/2006">
              <mc:Choice xmlns:v="urn:schemas-microsoft-com:vml" Requires="v">
                <p:oleObj name="Acrobat Document" r:id="rId3" imgW="3886052" imgH="5029200" progId="Acrobat.Document.DC">
                  <p:embed/>
                </p:oleObj>
              </mc:Choice>
              <mc:Fallback>
                <p:oleObj name="Acrobat Document" r:id="rId3" imgW="3886052" imgH="5029200" progId="Acrobat.Document.DC">
                  <p:embed/>
                  <p:pic>
                    <p:nvPicPr>
                      <p:cNvPr id="20" name="Object 19">
                        <a:extLst>
                          <a:ext uri="{FF2B5EF4-FFF2-40B4-BE49-F238E27FC236}">
                            <a16:creationId xmlns:a16="http://schemas.microsoft.com/office/drawing/2014/main" id="{6A0AA130-D97F-4A6A-961D-EA128A847241}"/>
                          </a:ext>
                        </a:extLst>
                      </p:cNvPr>
                      <p:cNvPicPr/>
                      <p:nvPr/>
                    </p:nvPicPr>
                    <p:blipFill>
                      <a:blip r:embed="rId4"/>
                      <a:stretch>
                        <a:fillRect/>
                      </a:stretch>
                    </p:blipFill>
                    <p:spPr>
                      <a:xfrm>
                        <a:off x="7106624" y="1179295"/>
                        <a:ext cx="4116791" cy="5520071"/>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B8E03596-12C4-777D-A9D9-EBF1164DB51C}"/>
              </a:ext>
            </a:extLst>
          </p:cNvPr>
          <p:cNvPicPr>
            <a:picLocks noChangeAspect="1"/>
          </p:cNvPicPr>
          <p:nvPr/>
        </p:nvPicPr>
        <p:blipFill>
          <a:blip r:embed="rId5"/>
          <a:stretch>
            <a:fillRect/>
          </a:stretch>
        </p:blipFill>
        <p:spPr>
          <a:xfrm>
            <a:off x="643473" y="2112962"/>
            <a:ext cx="5438775" cy="3038475"/>
          </a:xfrm>
          <a:prstGeom prst="rect">
            <a:avLst/>
          </a:prstGeom>
        </p:spPr>
      </p:pic>
    </p:spTree>
    <p:extLst>
      <p:ext uri="{BB962C8B-B14F-4D97-AF65-F5344CB8AC3E}">
        <p14:creationId xmlns:p14="http://schemas.microsoft.com/office/powerpoint/2010/main" val="4100137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934F1179-B481-4F9E-BCA3-AFB972070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ight Triangle 8">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E04B5EB-F158-4507-90DD-BD23620C7C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3CDD35D-56AB-47F1-9164-3EC5EDC3982C}"/>
              </a:ext>
            </a:extLst>
          </p:cNvPr>
          <p:cNvSpPr>
            <a:spLocks noGrp="1"/>
          </p:cNvSpPr>
          <p:nvPr>
            <p:ph type="title"/>
          </p:nvPr>
        </p:nvSpPr>
        <p:spPr>
          <a:xfrm>
            <a:off x="1979203" y="1373246"/>
            <a:ext cx="9231410" cy="2350044"/>
          </a:xfrm>
        </p:spPr>
        <p:txBody>
          <a:bodyPr vert="horz" lIns="91440" tIns="45720" rIns="91440" bIns="45720" rtlCol="0" anchor="b">
            <a:normAutofit/>
          </a:bodyPr>
          <a:lstStyle/>
          <a:p>
            <a:r>
              <a:rPr lang="en-US" sz="8000" kern="1200">
                <a:solidFill>
                  <a:schemeClr val="tx1"/>
                </a:solidFill>
                <a:latin typeface="+mj-lt"/>
                <a:ea typeface="+mj-ea"/>
                <a:cs typeface="+mj-cs"/>
              </a:rPr>
              <a:t>Take Home Points</a:t>
            </a:r>
          </a:p>
        </p:txBody>
      </p:sp>
    </p:spTree>
    <p:extLst>
      <p:ext uri="{BB962C8B-B14F-4D97-AF65-F5344CB8AC3E}">
        <p14:creationId xmlns:p14="http://schemas.microsoft.com/office/powerpoint/2010/main" val="4444982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2C3D58F-C3F5-4FBB-9EDF-1E8C58B7C557}"/>
              </a:ext>
            </a:extLst>
          </p:cNvPr>
          <p:cNvSpPr>
            <a:spLocks noGrp="1"/>
          </p:cNvSpPr>
          <p:nvPr>
            <p:ph type="title"/>
          </p:nvPr>
        </p:nvSpPr>
        <p:spPr>
          <a:xfrm>
            <a:off x="836673" y="0"/>
            <a:ext cx="10515600" cy="1505883"/>
          </a:xfrm>
        </p:spPr>
        <p:txBody>
          <a:bodyPr vert="horz" lIns="91440" tIns="45720" rIns="91440" bIns="45720" rtlCol="0" anchor="ctr">
            <a:normAutofit/>
          </a:bodyPr>
          <a:lstStyle/>
          <a:p>
            <a:pPr algn="ctr"/>
            <a:r>
              <a:rPr lang="en-US" b="1" kern="1200">
                <a:solidFill>
                  <a:schemeClr val="tx1"/>
                </a:solidFill>
                <a:latin typeface="+mj-lt"/>
                <a:ea typeface="+mj-ea"/>
                <a:cs typeface="+mj-cs"/>
              </a:rPr>
              <a:t>1. Environmental Antecedents are Key to </a:t>
            </a:r>
            <a:br>
              <a:rPr lang="en-US" b="1" kern="1200">
                <a:solidFill>
                  <a:schemeClr val="tx1"/>
                </a:solidFill>
                <a:latin typeface="+mj-lt"/>
                <a:ea typeface="+mj-ea"/>
                <a:cs typeface="+mj-cs"/>
              </a:rPr>
            </a:br>
            <a:r>
              <a:rPr lang="en-US" b="1" kern="1200">
                <a:solidFill>
                  <a:schemeClr val="tx1"/>
                </a:solidFill>
                <a:latin typeface="+mj-lt"/>
                <a:ea typeface="+mj-ea"/>
                <a:cs typeface="+mj-cs"/>
              </a:rPr>
              <a:t>Identifying Root Cause</a:t>
            </a:r>
          </a:p>
        </p:txBody>
      </p:sp>
      <p:grpSp>
        <p:nvGrpSpPr>
          <p:cNvPr id="5" name="Group 4">
            <a:extLst>
              <a:ext uri="{FF2B5EF4-FFF2-40B4-BE49-F238E27FC236}">
                <a16:creationId xmlns:a16="http://schemas.microsoft.com/office/drawing/2014/main" id="{E74C4A31-1A6D-4776-ACBC-050EFB16623A}"/>
              </a:ext>
            </a:extLst>
          </p:cNvPr>
          <p:cNvGrpSpPr/>
          <p:nvPr/>
        </p:nvGrpSpPr>
        <p:grpSpPr>
          <a:xfrm>
            <a:off x="290945" y="1505883"/>
            <a:ext cx="11610109" cy="5174676"/>
            <a:chOff x="401782" y="1335827"/>
            <a:chExt cx="11291454" cy="4836374"/>
          </a:xfrm>
        </p:grpSpPr>
        <p:sp>
          <p:nvSpPr>
            <p:cNvPr id="6" name="Rectangle 5">
              <a:extLst>
                <a:ext uri="{FF2B5EF4-FFF2-40B4-BE49-F238E27FC236}">
                  <a16:creationId xmlns:a16="http://schemas.microsoft.com/office/drawing/2014/main" id="{966A5757-E363-4DCD-805B-2AA2CCB0E787}"/>
                </a:ext>
              </a:extLst>
            </p:cNvPr>
            <p:cNvSpPr/>
            <p:nvPr/>
          </p:nvSpPr>
          <p:spPr>
            <a:xfrm>
              <a:off x="401782" y="1335827"/>
              <a:ext cx="11291454" cy="4836374"/>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10FCF517-8072-41B2-9185-9E36ED008B6A}"/>
                </a:ext>
              </a:extLst>
            </p:cNvPr>
            <p:cNvSpPr/>
            <p:nvPr/>
          </p:nvSpPr>
          <p:spPr>
            <a:xfrm>
              <a:off x="856718" y="1937987"/>
              <a:ext cx="2095500" cy="1066800"/>
            </a:xfrm>
            <a:prstGeom prst="roundRect">
              <a:avLst/>
            </a:prstGeom>
            <a:solidFill>
              <a:srgbClr val="417B85"/>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Outbreak</a:t>
              </a:r>
            </a:p>
          </p:txBody>
        </p:sp>
        <p:sp>
          <p:nvSpPr>
            <p:cNvPr id="8" name="Rectangle: Rounded Corners 7">
              <a:extLst>
                <a:ext uri="{FF2B5EF4-FFF2-40B4-BE49-F238E27FC236}">
                  <a16:creationId xmlns:a16="http://schemas.microsoft.com/office/drawing/2014/main" id="{1103E8D2-1824-4C6D-AB4C-4785FBC635B6}"/>
                </a:ext>
              </a:extLst>
            </p:cNvPr>
            <p:cNvSpPr/>
            <p:nvPr/>
          </p:nvSpPr>
          <p:spPr>
            <a:xfrm>
              <a:off x="1423263" y="2865527"/>
              <a:ext cx="2417953" cy="2880584"/>
            </a:xfrm>
            <a:prstGeom prst="roundRect">
              <a:avLst/>
            </a:prstGeom>
            <a:solidFill>
              <a:srgbClr val="7F8FA9">
                <a:alpha val="82000"/>
              </a:srgbClr>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t>Norovirus</a:t>
              </a:r>
            </a:p>
            <a:p>
              <a:endParaRPr lang="en-US" sz="1600" dirty="0"/>
            </a:p>
            <a:p>
              <a:pPr marL="285750" indent="-285750">
                <a:buFont typeface="Arial" panose="020B0604020202020204" pitchFamily="34" charset="0"/>
                <a:buChar char="•"/>
              </a:pPr>
              <a:r>
                <a:rPr lang="en-US" sz="1600" dirty="0"/>
                <a:t>Outbreak caused by coleslaw eaten at a restaurant</a:t>
              </a:r>
            </a:p>
          </p:txBody>
        </p:sp>
        <p:sp>
          <p:nvSpPr>
            <p:cNvPr id="10" name="Arrow: Right 9">
              <a:extLst>
                <a:ext uri="{FF2B5EF4-FFF2-40B4-BE49-F238E27FC236}">
                  <a16:creationId xmlns:a16="http://schemas.microsoft.com/office/drawing/2014/main" id="{6C337F97-0C9E-436F-8E5C-B0B4231E0D23}"/>
                </a:ext>
              </a:extLst>
            </p:cNvPr>
            <p:cNvSpPr/>
            <p:nvPr/>
          </p:nvSpPr>
          <p:spPr>
            <a:xfrm rot="10800000">
              <a:off x="3446439" y="2141505"/>
              <a:ext cx="749300" cy="558800"/>
            </a:xfrm>
            <a:prstGeom prst="rightArrow">
              <a:avLst/>
            </a:prstGeom>
            <a:solidFill>
              <a:srgbClr val="536EB0"/>
            </a:solidFill>
            <a:ln w="25400">
              <a:solidFill>
                <a:schemeClr val="accent1">
                  <a:lumMod val="50000"/>
                </a:schemeClr>
              </a:solidFill>
            </a:ln>
            <a:effectLst>
              <a:glow>
                <a:schemeClr val="accent1"/>
              </a:glow>
              <a:outerShdw blurRad="50800" dist="50800" dir="5400000" algn="ctr" rotWithShape="0">
                <a:srgbClr val="595959">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B98B6D5E-1C7E-4BB0-A2ED-E6ECD62A87C2}"/>
                </a:ext>
              </a:extLst>
            </p:cNvPr>
            <p:cNvSpPr/>
            <p:nvPr/>
          </p:nvSpPr>
          <p:spPr>
            <a:xfrm>
              <a:off x="4722217" y="1929041"/>
              <a:ext cx="2095500" cy="1066800"/>
            </a:xfrm>
            <a:prstGeom prst="roundRect">
              <a:avLst/>
            </a:prstGeom>
            <a:solidFill>
              <a:srgbClr val="417B85"/>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Contributing Factors</a:t>
              </a:r>
            </a:p>
          </p:txBody>
        </p:sp>
        <p:sp>
          <p:nvSpPr>
            <p:cNvPr id="12" name="Rectangle: Rounded Corners 11">
              <a:extLst>
                <a:ext uri="{FF2B5EF4-FFF2-40B4-BE49-F238E27FC236}">
                  <a16:creationId xmlns:a16="http://schemas.microsoft.com/office/drawing/2014/main" id="{F4D5D2E6-6441-4A0E-9B3F-73807D7F505C}"/>
                </a:ext>
              </a:extLst>
            </p:cNvPr>
            <p:cNvSpPr/>
            <p:nvPr/>
          </p:nvSpPr>
          <p:spPr>
            <a:xfrm>
              <a:off x="5206103" y="2865145"/>
              <a:ext cx="2417953" cy="2880584"/>
            </a:xfrm>
            <a:prstGeom prst="roundRect">
              <a:avLst/>
            </a:prstGeom>
            <a:solidFill>
              <a:srgbClr val="7F8FA9">
                <a:alpha val="82000"/>
              </a:srgbClr>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t>Worker did not properly wash hands after using restroom</a:t>
              </a:r>
            </a:p>
            <a:p>
              <a:endParaRPr lang="en-US" sz="1600" dirty="0"/>
            </a:p>
            <a:p>
              <a:pPr marL="285750" indent="-285750">
                <a:buFont typeface="Arial" panose="020B0604020202020204" pitchFamily="34" charset="0"/>
                <a:buChar char="•"/>
              </a:pPr>
              <a:r>
                <a:rPr lang="en-US" sz="1600" dirty="0"/>
                <a:t>Worker prepared coleslaw using bare hands</a:t>
              </a:r>
            </a:p>
            <a:p>
              <a:endParaRPr lang="en-US" sz="1600" dirty="0"/>
            </a:p>
            <a:p>
              <a:pPr marL="285750" indent="-285750">
                <a:buFont typeface="Arial" panose="020B0604020202020204" pitchFamily="34" charset="0"/>
                <a:buChar char="•"/>
              </a:pPr>
              <a:r>
                <a:rPr lang="en-US" sz="1600" dirty="0"/>
                <a:t>Worker worked while ill</a:t>
              </a:r>
            </a:p>
          </p:txBody>
        </p:sp>
        <p:sp>
          <p:nvSpPr>
            <p:cNvPr id="13" name="Rectangle: Rounded Corners 12">
              <a:extLst>
                <a:ext uri="{FF2B5EF4-FFF2-40B4-BE49-F238E27FC236}">
                  <a16:creationId xmlns:a16="http://schemas.microsoft.com/office/drawing/2014/main" id="{6318796A-46C0-4027-88DE-A41772DCC9B9}"/>
                </a:ext>
              </a:extLst>
            </p:cNvPr>
            <p:cNvSpPr/>
            <p:nvPr/>
          </p:nvSpPr>
          <p:spPr>
            <a:xfrm>
              <a:off x="8430395" y="1924186"/>
              <a:ext cx="2095500" cy="1066800"/>
            </a:xfrm>
            <a:prstGeom prst="roundRect">
              <a:avLst/>
            </a:prstGeom>
            <a:solidFill>
              <a:srgbClr val="417B85"/>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dirty="0">
                  <a:solidFill>
                    <a:schemeClr val="bg1"/>
                  </a:solidFill>
                </a:rPr>
                <a:t>Environmental Antecedents</a:t>
              </a:r>
            </a:p>
          </p:txBody>
        </p:sp>
        <p:sp>
          <p:nvSpPr>
            <p:cNvPr id="14" name="Rectangle: Rounded Corners 13">
              <a:extLst>
                <a:ext uri="{FF2B5EF4-FFF2-40B4-BE49-F238E27FC236}">
                  <a16:creationId xmlns:a16="http://schemas.microsoft.com/office/drawing/2014/main" id="{C9F367C8-61EB-481E-8D29-E841E0EB7498}"/>
                </a:ext>
              </a:extLst>
            </p:cNvPr>
            <p:cNvSpPr/>
            <p:nvPr/>
          </p:nvSpPr>
          <p:spPr>
            <a:xfrm>
              <a:off x="8914281" y="2901497"/>
              <a:ext cx="2417953" cy="2880584"/>
            </a:xfrm>
            <a:prstGeom prst="roundRect">
              <a:avLst/>
            </a:prstGeom>
            <a:solidFill>
              <a:srgbClr val="7F8FA9">
                <a:alpha val="82000"/>
              </a:srgbClr>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t>Hand sinks did not have soap</a:t>
              </a:r>
            </a:p>
            <a:p>
              <a:endParaRPr lang="en-US" sz="1600" dirty="0"/>
            </a:p>
            <a:p>
              <a:pPr marL="285750" indent="-285750">
                <a:buFont typeface="Arial" panose="020B0604020202020204" pitchFamily="34" charset="0"/>
                <a:buChar char="•"/>
              </a:pPr>
              <a:r>
                <a:rPr lang="en-US" sz="1600" dirty="0"/>
                <a:t>Workers lacked training on proper handwashing</a:t>
              </a:r>
            </a:p>
            <a:p>
              <a:endParaRPr lang="en-US" sz="1600" dirty="0"/>
            </a:p>
            <a:p>
              <a:pPr marL="285750" indent="-285750">
                <a:buFont typeface="Arial" panose="020B0604020202020204" pitchFamily="34" charset="0"/>
                <a:buChar char="•"/>
              </a:pPr>
              <a:r>
                <a:rPr lang="en-US" sz="1600" dirty="0"/>
                <a:t>Restaurant did not offer workers paid sick leave</a:t>
              </a:r>
            </a:p>
          </p:txBody>
        </p:sp>
        <p:sp>
          <p:nvSpPr>
            <p:cNvPr id="15" name="Arrow: Right 14">
              <a:extLst>
                <a:ext uri="{FF2B5EF4-FFF2-40B4-BE49-F238E27FC236}">
                  <a16:creationId xmlns:a16="http://schemas.microsoft.com/office/drawing/2014/main" id="{C6F7CCD8-DCAD-4F34-AD9D-5A04856664F0}"/>
                </a:ext>
              </a:extLst>
            </p:cNvPr>
            <p:cNvSpPr/>
            <p:nvPr/>
          </p:nvSpPr>
          <p:spPr>
            <a:xfrm rot="10800000">
              <a:off x="7213766" y="2141505"/>
              <a:ext cx="749300" cy="558800"/>
            </a:xfrm>
            <a:prstGeom prst="rightArrow">
              <a:avLst/>
            </a:prstGeom>
            <a:solidFill>
              <a:srgbClr val="536EB0"/>
            </a:solidFill>
            <a:ln w="25400">
              <a:solidFill>
                <a:schemeClr val="accent1">
                  <a:lumMod val="50000"/>
                </a:schemeClr>
              </a:solidFill>
            </a:ln>
            <a:effectLst>
              <a:glow>
                <a:schemeClr val="accent1"/>
              </a:glow>
              <a:outerShdw blurRad="50800" dist="50800" dir="5400000" algn="ctr" rotWithShape="0">
                <a:srgbClr val="595959">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114574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80DE1B-BAEB-D40D-10D5-B48A5C2EE63B}"/>
              </a:ext>
            </a:extLst>
          </p:cNvPr>
          <p:cNvPicPr>
            <a:picLocks noChangeAspect="1"/>
          </p:cNvPicPr>
          <p:nvPr/>
        </p:nvPicPr>
        <p:blipFill>
          <a:blip r:embed="rId3"/>
          <a:stretch>
            <a:fillRect/>
          </a:stretch>
        </p:blipFill>
        <p:spPr>
          <a:xfrm>
            <a:off x="7000775" y="1210032"/>
            <a:ext cx="5191225" cy="5534168"/>
          </a:xfrm>
          <a:prstGeom prst="rect">
            <a:avLst/>
          </a:prstGeom>
        </p:spPr>
      </p:pic>
      <p:sp>
        <p:nvSpPr>
          <p:cNvPr id="2" name="Title 1">
            <a:extLst>
              <a:ext uri="{FF2B5EF4-FFF2-40B4-BE49-F238E27FC236}">
                <a16:creationId xmlns:a16="http://schemas.microsoft.com/office/drawing/2014/main" id="{C7FA4EFC-8091-B04A-87C7-CD6DD0A0BEAE}"/>
              </a:ext>
            </a:extLst>
          </p:cNvPr>
          <p:cNvSpPr>
            <a:spLocks noGrp="1"/>
          </p:cNvSpPr>
          <p:nvPr>
            <p:ph type="title"/>
          </p:nvPr>
        </p:nvSpPr>
        <p:spPr>
          <a:xfrm>
            <a:off x="136358" y="113800"/>
            <a:ext cx="11919284" cy="1325563"/>
          </a:xfrm>
        </p:spPr>
        <p:txBody>
          <a:bodyPr>
            <a:normAutofit/>
          </a:bodyPr>
          <a:lstStyle/>
          <a:p>
            <a:pPr algn="ctr"/>
            <a:r>
              <a:rPr lang="en-US" b="1"/>
              <a:t>2. Utilize Resources to Help Identify Contributing Factors and Environmental Antecedents</a:t>
            </a:r>
          </a:p>
        </p:txBody>
      </p:sp>
      <p:pic>
        <p:nvPicPr>
          <p:cNvPr id="5" name="Picture 4">
            <a:extLst>
              <a:ext uri="{FF2B5EF4-FFF2-40B4-BE49-F238E27FC236}">
                <a16:creationId xmlns:a16="http://schemas.microsoft.com/office/drawing/2014/main" id="{4EE3B57D-A253-4390-55F9-E5A72C56AC92}"/>
              </a:ext>
            </a:extLst>
          </p:cNvPr>
          <p:cNvPicPr>
            <a:picLocks noChangeAspect="1"/>
          </p:cNvPicPr>
          <p:nvPr/>
        </p:nvPicPr>
        <p:blipFill>
          <a:blip r:embed="rId4"/>
          <a:stretch>
            <a:fillRect/>
          </a:stretch>
        </p:blipFill>
        <p:spPr>
          <a:xfrm>
            <a:off x="199592" y="2076466"/>
            <a:ext cx="6737950" cy="3801300"/>
          </a:xfrm>
          <a:prstGeom prst="rect">
            <a:avLst/>
          </a:prstGeom>
        </p:spPr>
      </p:pic>
    </p:spTree>
    <p:extLst>
      <p:ext uri="{BB962C8B-B14F-4D97-AF65-F5344CB8AC3E}">
        <p14:creationId xmlns:p14="http://schemas.microsoft.com/office/powerpoint/2010/main" val="29927252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2C3D58F-C3F5-4FBB-9EDF-1E8C58B7C557}"/>
              </a:ext>
            </a:extLst>
          </p:cNvPr>
          <p:cNvSpPr>
            <a:spLocks noGrp="1"/>
          </p:cNvSpPr>
          <p:nvPr>
            <p:ph type="title"/>
          </p:nvPr>
        </p:nvSpPr>
        <p:spPr>
          <a:xfrm>
            <a:off x="4388755" y="195029"/>
            <a:ext cx="8165040" cy="1783080"/>
          </a:xfrm>
        </p:spPr>
        <p:txBody>
          <a:bodyPr vert="horz" lIns="91440" tIns="45720" rIns="91440" bIns="45720" rtlCol="0" anchor="b">
            <a:normAutofit fontScale="90000"/>
          </a:bodyPr>
          <a:lstStyle/>
          <a:p>
            <a:r>
              <a:rPr lang="en-US" b="1" dirty="0"/>
              <a:t>3. Report Your Outbreak Data to the National Environmental Assessment Reporting System (NEARS) – Why?</a:t>
            </a:r>
          </a:p>
        </p:txBody>
      </p:sp>
      <p:pic>
        <p:nvPicPr>
          <p:cNvPr id="10" name="Picture 9">
            <a:extLst>
              <a:ext uri="{FF2B5EF4-FFF2-40B4-BE49-F238E27FC236}">
                <a16:creationId xmlns:a16="http://schemas.microsoft.com/office/drawing/2014/main" id="{469A4D39-2BA8-3B84-DD2B-35A92D1E1EE0}"/>
              </a:ext>
            </a:extLst>
          </p:cNvPr>
          <p:cNvPicPr>
            <a:picLocks noChangeAspect="1"/>
          </p:cNvPicPr>
          <p:nvPr/>
        </p:nvPicPr>
        <p:blipFill rotWithShape="1">
          <a:blip r:embed="rId3"/>
          <a:srcRect l="10628" r="10629"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35"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 name="Diagram 3">
            <a:extLst>
              <a:ext uri="{FF2B5EF4-FFF2-40B4-BE49-F238E27FC236}">
                <a16:creationId xmlns:a16="http://schemas.microsoft.com/office/drawing/2014/main" id="{9DDF6C8A-3FD8-E1A7-EB20-0281E8407CC5}"/>
              </a:ext>
            </a:extLst>
          </p:cNvPr>
          <p:cNvGraphicFramePr/>
          <p:nvPr/>
        </p:nvGraphicFramePr>
        <p:xfrm>
          <a:off x="4657345" y="2173128"/>
          <a:ext cx="7129494" cy="45590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914035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30039-FD6F-0C24-E4F5-3179AE8A0D25}"/>
              </a:ext>
            </a:extLst>
          </p:cNvPr>
          <p:cNvSpPr>
            <a:spLocks noGrp="1"/>
          </p:cNvSpPr>
          <p:nvPr>
            <p:ph type="title"/>
          </p:nvPr>
        </p:nvSpPr>
        <p:spPr>
          <a:xfrm>
            <a:off x="4290060" y="616585"/>
            <a:ext cx="4102100" cy="1009015"/>
          </a:xfrm>
        </p:spPr>
        <p:txBody>
          <a:bodyPr>
            <a:noAutofit/>
          </a:bodyPr>
          <a:lstStyle/>
          <a:p>
            <a:r>
              <a:rPr lang="en-US" sz="6000" b="1"/>
              <a:t>Thank you!</a:t>
            </a:r>
          </a:p>
        </p:txBody>
      </p:sp>
      <p:sp>
        <p:nvSpPr>
          <p:cNvPr id="4" name="Content Placeholder 3">
            <a:extLst>
              <a:ext uri="{FF2B5EF4-FFF2-40B4-BE49-F238E27FC236}">
                <a16:creationId xmlns:a16="http://schemas.microsoft.com/office/drawing/2014/main" id="{F62A0D04-6020-EDE1-E84C-88E795F3901D}"/>
              </a:ext>
            </a:extLst>
          </p:cNvPr>
          <p:cNvSpPr>
            <a:spLocks noGrp="1"/>
          </p:cNvSpPr>
          <p:nvPr>
            <p:ph sz="half" idx="2"/>
          </p:nvPr>
        </p:nvSpPr>
        <p:spPr>
          <a:xfrm>
            <a:off x="177800" y="2123440"/>
            <a:ext cx="5181600" cy="660400"/>
          </a:xfrm>
        </p:spPr>
        <p:txBody>
          <a:bodyPr/>
          <a:lstStyle/>
          <a:p>
            <a:pPr marL="0" indent="0">
              <a:buNone/>
            </a:pPr>
            <a:r>
              <a:rPr lang="en-US">
                <a:latin typeface="+mj-lt"/>
              </a:rPr>
              <a:t>Additional resources discussed:</a:t>
            </a:r>
          </a:p>
        </p:txBody>
      </p:sp>
      <p:sp>
        <p:nvSpPr>
          <p:cNvPr id="6" name="TextBox 5">
            <a:extLst>
              <a:ext uri="{FF2B5EF4-FFF2-40B4-BE49-F238E27FC236}">
                <a16:creationId xmlns:a16="http://schemas.microsoft.com/office/drawing/2014/main" id="{C985AC0F-66CB-94CC-7EC7-13D5225A2C9D}"/>
              </a:ext>
            </a:extLst>
          </p:cNvPr>
          <p:cNvSpPr txBox="1"/>
          <p:nvPr/>
        </p:nvSpPr>
        <p:spPr>
          <a:xfrm>
            <a:off x="653950" y="5759597"/>
            <a:ext cx="26797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Light" panose="020F0302020204030204"/>
                <a:ea typeface="+mn-ea"/>
                <a:cs typeface="+mn-cs"/>
              </a:rPr>
              <a:t>Contributing Factor Video</a:t>
            </a:r>
          </a:p>
        </p:txBody>
      </p:sp>
      <p:sp>
        <p:nvSpPr>
          <p:cNvPr id="7" name="TextBox 6">
            <a:extLst>
              <a:ext uri="{FF2B5EF4-FFF2-40B4-BE49-F238E27FC236}">
                <a16:creationId xmlns:a16="http://schemas.microsoft.com/office/drawing/2014/main" id="{3695DD3B-2F43-B17B-68A0-C903C8FB4DEF}"/>
              </a:ext>
            </a:extLst>
          </p:cNvPr>
          <p:cNvSpPr txBox="1"/>
          <p:nvPr/>
        </p:nvSpPr>
        <p:spPr>
          <a:xfrm>
            <a:off x="8203498" y="5759597"/>
            <a:ext cx="371856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Light" panose="020F0302020204030204"/>
                <a:ea typeface="+mn-ea"/>
                <a:cs typeface="+mn-cs"/>
              </a:rPr>
              <a:t>Environmental Antecedent Resources</a:t>
            </a:r>
          </a:p>
        </p:txBody>
      </p:sp>
      <p:pic>
        <p:nvPicPr>
          <p:cNvPr id="12" name="Picture 11">
            <a:extLst>
              <a:ext uri="{FF2B5EF4-FFF2-40B4-BE49-F238E27FC236}">
                <a16:creationId xmlns:a16="http://schemas.microsoft.com/office/drawing/2014/main" id="{7FDC6874-9D65-7BC0-9E44-8179D912E255}"/>
              </a:ext>
            </a:extLst>
          </p:cNvPr>
          <p:cNvPicPr>
            <a:picLocks noChangeAspect="1"/>
          </p:cNvPicPr>
          <p:nvPr/>
        </p:nvPicPr>
        <p:blipFill>
          <a:blip r:embed="rId3"/>
          <a:stretch>
            <a:fillRect/>
          </a:stretch>
        </p:blipFill>
        <p:spPr>
          <a:xfrm>
            <a:off x="653950" y="2738383"/>
            <a:ext cx="2902074" cy="2898648"/>
          </a:xfrm>
          <a:prstGeom prst="rect">
            <a:avLst/>
          </a:prstGeom>
        </p:spPr>
      </p:pic>
      <p:pic>
        <p:nvPicPr>
          <p:cNvPr id="13" name="Picture 12">
            <a:extLst>
              <a:ext uri="{FF2B5EF4-FFF2-40B4-BE49-F238E27FC236}">
                <a16:creationId xmlns:a16="http://schemas.microsoft.com/office/drawing/2014/main" id="{BB8571E8-FC80-B797-E75F-380C0CCE1925}"/>
              </a:ext>
            </a:extLst>
          </p:cNvPr>
          <p:cNvPicPr>
            <a:picLocks noChangeAspect="1"/>
          </p:cNvPicPr>
          <p:nvPr/>
        </p:nvPicPr>
        <p:blipFill>
          <a:blip r:embed="rId4"/>
          <a:stretch>
            <a:fillRect/>
          </a:stretch>
        </p:blipFill>
        <p:spPr>
          <a:xfrm>
            <a:off x="8572352" y="2800754"/>
            <a:ext cx="2980851" cy="2989939"/>
          </a:xfrm>
          <a:prstGeom prst="rect">
            <a:avLst/>
          </a:prstGeom>
        </p:spPr>
      </p:pic>
    </p:spTree>
    <p:extLst>
      <p:ext uri="{BB962C8B-B14F-4D97-AF65-F5344CB8AC3E}">
        <p14:creationId xmlns:p14="http://schemas.microsoft.com/office/powerpoint/2010/main" val="354487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8C897FF-0ACA-4D93-919B-9A35311DC090}"/>
              </a:ext>
            </a:extLst>
          </p:cNvPr>
          <p:cNvSpPr/>
          <p:nvPr/>
        </p:nvSpPr>
        <p:spPr>
          <a:xfrm>
            <a:off x="239805" y="231447"/>
            <a:ext cx="11712388" cy="125809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9196278-A3BB-4B77-8827-159ED576313D}"/>
              </a:ext>
            </a:extLst>
          </p:cNvPr>
          <p:cNvSpPr>
            <a:spLocks noGrp="1"/>
          </p:cNvSpPr>
          <p:nvPr>
            <p:ph type="title"/>
          </p:nvPr>
        </p:nvSpPr>
        <p:spPr>
          <a:xfrm>
            <a:off x="838200" y="365125"/>
            <a:ext cx="10515600" cy="925793"/>
          </a:xfrm>
        </p:spPr>
        <p:txBody>
          <a:bodyPr/>
          <a:lstStyle/>
          <a:p>
            <a:pPr algn="ctr"/>
            <a:r>
              <a:rPr lang="en-US" b="1" dirty="0">
                <a:solidFill>
                  <a:schemeClr val="bg1"/>
                </a:solidFill>
              </a:rPr>
              <a:t>Outbreak Investigations</a:t>
            </a:r>
          </a:p>
        </p:txBody>
      </p:sp>
      <p:pic>
        <p:nvPicPr>
          <p:cNvPr id="4" name="Content Placeholder 3">
            <a:extLst>
              <a:ext uri="{FF2B5EF4-FFF2-40B4-BE49-F238E27FC236}">
                <a16:creationId xmlns:a16="http://schemas.microsoft.com/office/drawing/2014/main" id="{E9FAAD1D-8D78-48B8-8F1F-41B4B6C14778}"/>
              </a:ext>
            </a:extLst>
          </p:cNvPr>
          <p:cNvPicPr>
            <a:picLocks noGrp="1" noChangeAspect="1"/>
          </p:cNvPicPr>
          <p:nvPr>
            <p:ph idx="1"/>
          </p:nvPr>
        </p:nvPicPr>
        <p:blipFill>
          <a:blip r:embed="rId3"/>
          <a:stretch>
            <a:fillRect/>
          </a:stretch>
        </p:blipFill>
        <p:spPr>
          <a:xfrm>
            <a:off x="2500456" y="1842867"/>
            <a:ext cx="6383291" cy="5015133"/>
          </a:xfrm>
          <a:prstGeom prst="rect">
            <a:avLst/>
          </a:prstGeom>
          <a:ln>
            <a:noFill/>
          </a:ln>
          <a:effectLst>
            <a:softEdge rad="112500"/>
          </a:effectLst>
        </p:spPr>
      </p:pic>
      <p:sp>
        <p:nvSpPr>
          <p:cNvPr id="5" name="Oval 4">
            <a:extLst>
              <a:ext uri="{FF2B5EF4-FFF2-40B4-BE49-F238E27FC236}">
                <a16:creationId xmlns:a16="http://schemas.microsoft.com/office/drawing/2014/main" id="{6CC1FD9E-66DF-4F26-AC76-17528911E182}"/>
              </a:ext>
            </a:extLst>
          </p:cNvPr>
          <p:cNvSpPr/>
          <p:nvPr/>
        </p:nvSpPr>
        <p:spPr>
          <a:xfrm>
            <a:off x="3692062" y="1489541"/>
            <a:ext cx="4235115" cy="2104542"/>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FC000"/>
                </a:solidFill>
              </a:ln>
              <a:noFill/>
            </a:endParaRPr>
          </a:p>
        </p:txBody>
      </p:sp>
    </p:spTree>
    <p:extLst>
      <p:ext uri="{BB962C8B-B14F-4D97-AF65-F5344CB8AC3E}">
        <p14:creationId xmlns:p14="http://schemas.microsoft.com/office/powerpoint/2010/main" val="4169654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ACC8E264-53DD-4C0D-9827-4DB046298DF9}"/>
              </a:ext>
            </a:extLst>
          </p:cNvPr>
          <p:cNvGraphicFramePr>
            <a:graphicFrameLocks noGrp="1"/>
          </p:cNvGraphicFramePr>
          <p:nvPr>
            <p:ph idx="1"/>
            <p:extLst>
              <p:ext uri="{D42A27DB-BD31-4B8C-83A1-F6EECF244321}">
                <p14:modId xmlns:p14="http://schemas.microsoft.com/office/powerpoint/2010/main" val="2747891670"/>
              </p:ext>
            </p:extLst>
          </p:nvPr>
        </p:nvGraphicFramePr>
        <p:xfrm>
          <a:off x="558076" y="1753137"/>
          <a:ext cx="11066657" cy="47372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55F46CB5-9CEC-4931-8654-2CA6FAEE8AD1}"/>
              </a:ext>
            </a:extLst>
          </p:cNvPr>
          <p:cNvSpPr/>
          <p:nvPr/>
        </p:nvSpPr>
        <p:spPr>
          <a:xfrm rot="16200000">
            <a:off x="5444685" y="-5108970"/>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A339BC8D-32B6-41D9-9052-0D9B6444E3BB}"/>
              </a:ext>
            </a:extLst>
          </p:cNvPr>
          <p:cNvSpPr>
            <a:spLocks noGrp="1"/>
          </p:cNvSpPr>
          <p:nvPr>
            <p:ph type="title"/>
          </p:nvPr>
        </p:nvSpPr>
        <p:spPr>
          <a:xfrm>
            <a:off x="972671" y="223928"/>
            <a:ext cx="10515600" cy="1140946"/>
          </a:xfrm>
        </p:spPr>
        <p:txBody>
          <a:bodyPr/>
          <a:lstStyle/>
          <a:p>
            <a:pPr algn="ctr"/>
            <a:r>
              <a:rPr lang="en-US" b="1" dirty="0">
                <a:solidFill>
                  <a:schemeClr val="bg1"/>
                </a:solidFill>
              </a:rPr>
              <a:t>Investigative Process</a:t>
            </a:r>
          </a:p>
        </p:txBody>
      </p:sp>
    </p:spTree>
    <p:extLst>
      <p:ext uri="{BB962C8B-B14F-4D97-AF65-F5344CB8AC3E}">
        <p14:creationId xmlns:p14="http://schemas.microsoft.com/office/powerpoint/2010/main" val="19471672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C9EEE2A7-4BB9-40E4-BA60-ABCB2BDCDB4A}"/>
              </a:ext>
            </a:extLst>
          </p:cNvPr>
          <p:cNvGraphicFramePr>
            <a:graphicFrameLocks noGrp="1"/>
          </p:cNvGraphicFramePr>
          <p:nvPr>
            <p:ph idx="1"/>
            <p:extLst>
              <p:ext uri="{D42A27DB-BD31-4B8C-83A1-F6EECF244321}">
                <p14:modId xmlns:p14="http://schemas.microsoft.com/office/powerpoint/2010/main" val="2035357664"/>
              </p:ext>
            </p:extLst>
          </p:nvPr>
        </p:nvGraphicFramePr>
        <p:xfrm>
          <a:off x="838200" y="2484370"/>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a:extLst>
              <a:ext uri="{FF2B5EF4-FFF2-40B4-BE49-F238E27FC236}">
                <a16:creationId xmlns:a16="http://schemas.microsoft.com/office/drawing/2014/main" id="{1D9CD781-5506-4B5E-A2E4-06CA65A3E0E4}"/>
              </a:ext>
            </a:extLst>
          </p:cNvPr>
          <p:cNvGraphicFramePr>
            <a:graphicFrameLocks/>
          </p:cNvGraphicFramePr>
          <p:nvPr>
            <p:extLst>
              <p:ext uri="{D42A27DB-BD31-4B8C-83A1-F6EECF244321}">
                <p14:modId xmlns:p14="http://schemas.microsoft.com/office/powerpoint/2010/main" val="2273357297"/>
              </p:ext>
            </p:extLst>
          </p:nvPr>
        </p:nvGraphicFramePr>
        <p:xfrm>
          <a:off x="3280341" y="1243659"/>
          <a:ext cx="4749800" cy="19654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6" name="Straight Arrow Connector 5">
            <a:extLst>
              <a:ext uri="{FF2B5EF4-FFF2-40B4-BE49-F238E27FC236}">
                <a16:creationId xmlns:a16="http://schemas.microsoft.com/office/drawing/2014/main" id="{E4354EEA-1995-4F97-92CE-C98A33AE3C33}"/>
              </a:ext>
            </a:extLst>
          </p:cNvPr>
          <p:cNvCxnSpPr/>
          <p:nvPr/>
        </p:nvCxnSpPr>
        <p:spPr>
          <a:xfrm flipH="1">
            <a:off x="1909824" y="2787315"/>
            <a:ext cx="1606378"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7" name="Straight Arrow Connector 6">
            <a:extLst>
              <a:ext uri="{FF2B5EF4-FFF2-40B4-BE49-F238E27FC236}">
                <a16:creationId xmlns:a16="http://schemas.microsoft.com/office/drawing/2014/main" id="{4F3054D8-0FC2-458D-904F-BA1A70A932CA}"/>
              </a:ext>
            </a:extLst>
          </p:cNvPr>
          <p:cNvCxnSpPr>
            <a:cxnSpLocks/>
          </p:cNvCxnSpPr>
          <p:nvPr/>
        </p:nvCxnSpPr>
        <p:spPr>
          <a:xfrm flipH="1">
            <a:off x="4837558" y="2755007"/>
            <a:ext cx="185351"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40B7DD5A-CD21-483E-BFEB-021F4D1A73D8}"/>
              </a:ext>
            </a:extLst>
          </p:cNvPr>
          <p:cNvCxnSpPr>
            <a:cxnSpLocks/>
          </p:cNvCxnSpPr>
          <p:nvPr/>
        </p:nvCxnSpPr>
        <p:spPr>
          <a:xfrm>
            <a:off x="6393426" y="2797236"/>
            <a:ext cx="1198605"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FEC7E90D-73AE-4F78-8CEF-FED72325B039}"/>
              </a:ext>
            </a:extLst>
          </p:cNvPr>
          <p:cNvCxnSpPr>
            <a:cxnSpLocks/>
          </p:cNvCxnSpPr>
          <p:nvPr/>
        </p:nvCxnSpPr>
        <p:spPr>
          <a:xfrm>
            <a:off x="7491010" y="2729513"/>
            <a:ext cx="2721230"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13" name="Rectangle 12">
            <a:extLst>
              <a:ext uri="{FF2B5EF4-FFF2-40B4-BE49-F238E27FC236}">
                <a16:creationId xmlns:a16="http://schemas.microsoft.com/office/drawing/2014/main" id="{2C6E7742-0220-4442-ADEB-00282915D077}"/>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14" name="Title 1">
            <a:extLst>
              <a:ext uri="{FF2B5EF4-FFF2-40B4-BE49-F238E27FC236}">
                <a16:creationId xmlns:a16="http://schemas.microsoft.com/office/drawing/2014/main" id="{D9B167F2-00D4-407D-854B-23CEA48BC4D3}"/>
              </a:ext>
            </a:extLst>
          </p:cNvPr>
          <p:cNvSpPr>
            <a:spLocks noGrp="1"/>
          </p:cNvSpPr>
          <p:nvPr>
            <p:ph type="title"/>
          </p:nvPr>
        </p:nvSpPr>
        <p:spPr>
          <a:xfrm>
            <a:off x="928946" y="176846"/>
            <a:ext cx="10515600" cy="1140946"/>
          </a:xfrm>
        </p:spPr>
        <p:txBody>
          <a:bodyPr/>
          <a:lstStyle/>
          <a:p>
            <a:pPr algn="ctr"/>
            <a:r>
              <a:rPr lang="en-US" b="1" dirty="0">
                <a:solidFill>
                  <a:schemeClr val="bg1"/>
                </a:solidFill>
              </a:rPr>
              <a:t>Investigative Process</a:t>
            </a:r>
          </a:p>
        </p:txBody>
      </p:sp>
    </p:spTree>
    <p:extLst>
      <p:ext uri="{BB962C8B-B14F-4D97-AF65-F5344CB8AC3E}">
        <p14:creationId xmlns:p14="http://schemas.microsoft.com/office/powerpoint/2010/main" val="1114143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25D6729-8BFA-406E-9728-E07A92D113BF}"/>
              </a:ext>
            </a:extLst>
          </p:cNvPr>
          <p:cNvSpPr/>
          <p:nvPr/>
        </p:nvSpPr>
        <p:spPr>
          <a:xfrm>
            <a:off x="134471" y="194189"/>
            <a:ext cx="11965023" cy="1258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DF50CEF-C2FD-4174-8CDD-E06B40BE9F72}"/>
              </a:ext>
            </a:extLst>
          </p:cNvPr>
          <p:cNvSpPr>
            <a:spLocks noGrp="1"/>
          </p:cNvSpPr>
          <p:nvPr>
            <p:ph type="title"/>
          </p:nvPr>
        </p:nvSpPr>
        <p:spPr>
          <a:xfrm>
            <a:off x="1281953" y="265580"/>
            <a:ext cx="10515600" cy="1115312"/>
          </a:xfrm>
        </p:spPr>
        <p:txBody>
          <a:bodyPr/>
          <a:lstStyle/>
          <a:p>
            <a:pPr algn="ctr"/>
            <a:r>
              <a:rPr lang="en-US" b="1" dirty="0">
                <a:solidFill>
                  <a:schemeClr val="bg1"/>
                </a:solidFill>
              </a:rPr>
              <a:t>Environmental Assessments</a:t>
            </a:r>
          </a:p>
        </p:txBody>
      </p:sp>
      <p:pic>
        <p:nvPicPr>
          <p:cNvPr id="4" name="Content Placeholder 3">
            <a:extLst>
              <a:ext uri="{FF2B5EF4-FFF2-40B4-BE49-F238E27FC236}">
                <a16:creationId xmlns:a16="http://schemas.microsoft.com/office/drawing/2014/main" id="{1E246F55-417E-4973-9CD1-9E1538E00726}"/>
              </a:ext>
            </a:extLst>
          </p:cNvPr>
          <p:cNvPicPr>
            <a:picLocks noGrp="1" noChangeAspect="1"/>
          </p:cNvPicPr>
          <p:nvPr>
            <p:ph idx="1"/>
          </p:nvPr>
        </p:nvPicPr>
        <p:blipFill>
          <a:blip r:embed="rId3"/>
          <a:stretch>
            <a:fillRect/>
          </a:stretch>
        </p:blipFill>
        <p:spPr>
          <a:xfrm>
            <a:off x="964465" y="1523674"/>
            <a:ext cx="9029837" cy="5334326"/>
          </a:xfrm>
          <a:prstGeom prst="rect">
            <a:avLst/>
          </a:prstGeom>
        </p:spPr>
      </p:pic>
      <p:graphicFrame>
        <p:nvGraphicFramePr>
          <p:cNvPr id="5" name="Content Placeholder 3">
            <a:extLst>
              <a:ext uri="{FF2B5EF4-FFF2-40B4-BE49-F238E27FC236}">
                <a16:creationId xmlns:a16="http://schemas.microsoft.com/office/drawing/2014/main" id="{16286B28-D0C1-48EC-A96F-C9C3475959E5}"/>
              </a:ext>
            </a:extLst>
          </p:cNvPr>
          <p:cNvGraphicFramePr>
            <a:graphicFrameLocks/>
          </p:cNvGraphicFramePr>
          <p:nvPr>
            <p:extLst>
              <p:ext uri="{D42A27DB-BD31-4B8C-83A1-F6EECF244321}">
                <p14:modId xmlns:p14="http://schemas.microsoft.com/office/powerpoint/2010/main" val="2975613767"/>
              </p:ext>
            </p:extLst>
          </p:nvPr>
        </p:nvGraphicFramePr>
        <p:xfrm>
          <a:off x="9209844" y="5415531"/>
          <a:ext cx="2844111" cy="11768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Rectangle 2">
            <a:extLst>
              <a:ext uri="{FF2B5EF4-FFF2-40B4-BE49-F238E27FC236}">
                <a16:creationId xmlns:a16="http://schemas.microsoft.com/office/drawing/2014/main" id="{863CF907-CDB6-4CC9-B266-17E59F247216}"/>
              </a:ext>
            </a:extLst>
          </p:cNvPr>
          <p:cNvSpPr/>
          <p:nvPr/>
        </p:nvSpPr>
        <p:spPr>
          <a:xfrm>
            <a:off x="9104616" y="5636134"/>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26964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8D794-ACC2-4AA5-8385-7FFC379F33AF}"/>
              </a:ext>
            </a:extLst>
          </p:cNvPr>
          <p:cNvSpPr>
            <a:spLocks noGrp="1"/>
          </p:cNvSpPr>
          <p:nvPr>
            <p:ph type="title"/>
          </p:nvPr>
        </p:nvSpPr>
        <p:spPr>
          <a:xfrm>
            <a:off x="2293443" y="320823"/>
            <a:ext cx="9367203" cy="1188720"/>
          </a:xfrm>
        </p:spPr>
        <p:txBody>
          <a:bodyPr vert="horz" lIns="91440" tIns="45720" rIns="91440" bIns="45720" rtlCol="0" anchor="ctr">
            <a:normAutofit/>
          </a:bodyPr>
          <a:lstStyle/>
          <a:p>
            <a:r>
              <a:rPr lang="en-US" b="1" kern="1200">
                <a:solidFill>
                  <a:schemeClr val="tx1"/>
                </a:solidFill>
                <a:latin typeface="+mj-lt"/>
                <a:ea typeface="+mj-ea"/>
                <a:cs typeface="+mj-cs"/>
              </a:rPr>
              <a:t>Environmental Assessment Observation</a:t>
            </a:r>
          </a:p>
        </p:txBody>
      </p:sp>
      <p:sp>
        <p:nvSpPr>
          <p:cNvPr id="5"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6" name="Content Placeholder 3">
            <a:extLst>
              <a:ext uri="{FF2B5EF4-FFF2-40B4-BE49-F238E27FC236}">
                <a16:creationId xmlns:a16="http://schemas.microsoft.com/office/drawing/2014/main" id="{AEC319D2-91E2-4134-BAA5-ADBFEC62FBAD}"/>
              </a:ext>
            </a:extLst>
          </p:cNvPr>
          <p:cNvGraphicFramePr>
            <a:graphicFrameLocks/>
          </p:cNvGraphicFramePr>
          <p:nvPr/>
        </p:nvGraphicFramePr>
        <p:xfrm>
          <a:off x="9188147" y="561188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Rectangle 16">
            <a:extLst>
              <a:ext uri="{FF2B5EF4-FFF2-40B4-BE49-F238E27FC236}">
                <a16:creationId xmlns:a16="http://schemas.microsoft.com/office/drawing/2014/main" id="{755311BE-2B5F-4F94-B154-19D847806DFB}"/>
              </a:ext>
            </a:extLst>
          </p:cNvPr>
          <p:cNvSpPr/>
          <p:nvPr/>
        </p:nvSpPr>
        <p:spPr>
          <a:xfrm>
            <a:off x="9090549" y="5837307"/>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7129660-D323-1EF0-2AE5-87A27E485D5E}"/>
              </a:ext>
            </a:extLst>
          </p:cNvPr>
          <p:cNvSpPr txBox="1"/>
          <p:nvPr/>
        </p:nvSpPr>
        <p:spPr>
          <a:xfrm>
            <a:off x="2293443" y="2007220"/>
            <a:ext cx="9367204" cy="4682478"/>
          </a:xfrm>
          <a:prstGeom prst="rect">
            <a:avLst/>
          </a:prstGeom>
        </p:spPr>
        <p:txBody>
          <a:bodyPr vert="horz" lIns="91440" tIns="45720" rIns="91440" bIns="45720" rtlCol="0" anchor="t">
            <a:normAutofit fontScale="77500" lnSpcReduction="20000"/>
          </a:bodyPr>
          <a:lstStyle/>
          <a:p>
            <a:pPr marL="228600" marR="0" lvl="0"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Field evaluation in the kitchen</a:t>
            </a:r>
          </a:p>
          <a:p>
            <a:pPr marL="228600" marR="0" lvl="0"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endPar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endParaRPr>
          </a:p>
          <a:p>
            <a:pPr marL="228600" marR="0" lvl="0"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Specific to outbreak data known at the time:</a:t>
            </a:r>
          </a:p>
          <a:p>
            <a:pPr marL="228600" marR="0" lvl="1" indent="0" algn="l" defTabSz="914400" rtl="0" eaLnBrk="1" fontAlgn="auto" latinLnBrk="0" hangingPunct="1">
              <a:lnSpc>
                <a:spcPct val="90000"/>
              </a:lnSpc>
              <a:spcBef>
                <a:spcPts val="0"/>
              </a:spcBef>
              <a:spcAft>
                <a:spcPts val="600"/>
              </a:spcAft>
              <a:buClrTx/>
              <a:buSzTx/>
              <a:buFontTx/>
              <a:buNone/>
              <a:tabLst/>
              <a:defRPr/>
            </a:pPr>
            <a:endPar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endParaRPr>
          </a:p>
          <a:p>
            <a:pPr marL="685800" marR="0" lvl="1"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Suspected Food item</a:t>
            </a:r>
          </a:p>
          <a:p>
            <a:pPr marL="1143000" marR="0" lvl="2"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Conduct a food flow</a:t>
            </a:r>
          </a:p>
          <a:p>
            <a:pPr marL="1143000" marR="0" lvl="2"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Review invoices</a:t>
            </a:r>
          </a:p>
          <a:p>
            <a:pPr marL="685800" marR="0" lvl="2" indent="0" algn="l" defTabSz="914400" rtl="0" eaLnBrk="1" fontAlgn="auto" latinLnBrk="0" hangingPunct="1">
              <a:lnSpc>
                <a:spcPct val="90000"/>
              </a:lnSpc>
              <a:spcBef>
                <a:spcPts val="0"/>
              </a:spcBef>
              <a:spcAft>
                <a:spcPts val="6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endParaRPr>
          </a:p>
          <a:p>
            <a:pPr marL="685800" marR="0" lvl="1"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Suspected or Confirmed Pathogen</a:t>
            </a:r>
          </a:p>
          <a:p>
            <a:pPr marL="1143000" marR="0" lvl="2"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Focus on its risk factors</a:t>
            </a:r>
          </a:p>
          <a:p>
            <a:pPr marL="685800" marR="0" lvl="2" indent="0" algn="l" defTabSz="914400" rtl="0" eaLnBrk="1" fontAlgn="auto" latinLnBrk="0" hangingPunct="1">
              <a:lnSpc>
                <a:spcPct val="90000"/>
              </a:lnSpc>
              <a:spcBef>
                <a:spcPts val="0"/>
              </a:spcBef>
              <a:spcAft>
                <a:spcPts val="6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endParaRPr>
          </a:p>
          <a:p>
            <a:pPr marL="685800" marR="0" lvl="1"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Isolated Date or Event</a:t>
            </a:r>
          </a:p>
          <a:p>
            <a:pPr marL="1143000" marR="0" lvl="2"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Interview staff and management</a:t>
            </a:r>
          </a:p>
          <a:p>
            <a:pPr marL="1143000" marR="0" lvl="2"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Review food safety logs for that day</a:t>
            </a:r>
          </a:p>
          <a:p>
            <a:pPr marL="228600" marR="0" lvl="0"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endPar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endParaRPr>
          </a:p>
        </p:txBody>
      </p:sp>
    </p:spTree>
    <p:extLst>
      <p:ext uri="{BB962C8B-B14F-4D97-AF65-F5344CB8AC3E}">
        <p14:creationId xmlns:p14="http://schemas.microsoft.com/office/powerpoint/2010/main" val="3206617419"/>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anguage xmlns="eac045ba-4d06-4533-a494-49be34bd91df">
      <Value>3</Value>
    </Language>
    <NumberofSlidesorPages xmlns="eac045ba-4d06-4533-a494-49be34bd91df" xsi:nil="true"/>
    <Deliverable xmlns="eac045ba-4d06-4533-a494-49be34bd91df">24</Deliverable>
    <VersionDetails xmlns="eac045ba-4d06-4533-a494-49be34bd91df" xsi:nil="true"/>
    <Client xmlns="eac045ba-4d06-4533-a494-49be34bd91df">2</Client>
    <Coverage xmlns="eac045ba-4d06-4533-a494-49be34bd91df">17</Coverage>
    <UnitorModuleNumber xmlns="eac045ba-4d06-4533-a494-49be34bd91df">1</UnitorModuleNumber>
    <UnitorModuleorHandoutName xmlns="eac045ba-4d06-4533-a494-49be34bd91df" xsi:nil="true"/>
    <CourseName xmlns="eac045ba-4d06-4533-a494-49be34bd91df">150</CourseNam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6E555932DF4B2458C3C5528CA7FD108" ma:contentTypeVersion="19" ma:contentTypeDescription="Create a new document." ma:contentTypeScope="" ma:versionID="ce96b293df565fada1e09c5a5a808bcf">
  <xsd:schema xmlns:xsd="http://www.w3.org/2001/XMLSchema" xmlns:xs="http://www.w3.org/2001/XMLSchema" xmlns:p="http://schemas.microsoft.com/office/2006/metadata/properties" xmlns:ns2="eac045ba-4d06-4533-a494-49be34bd91df" targetNamespace="http://schemas.microsoft.com/office/2006/metadata/properties" ma:root="true" ma:fieldsID="f6c5587b461396c2fe9184ad5b4c4d4a" ns2:_="">
    <xsd:import namespace="eac045ba-4d06-4533-a494-49be34bd91df"/>
    <xsd:element name="properties">
      <xsd:complexType>
        <xsd:sequence>
          <xsd:element name="documentManagement">
            <xsd:complexType>
              <xsd:all>
                <xsd:element ref="ns2:Client" minOccurs="0"/>
                <xsd:element ref="ns2:NumberofSlidesorPages" minOccurs="0"/>
                <xsd:element ref="ns2:MediaServiceMetadata" minOccurs="0"/>
                <xsd:element ref="ns2:MediaServiceFastMetadata" minOccurs="0"/>
                <xsd:element ref="ns2:Coverage" minOccurs="0"/>
                <xsd:element ref="ns2:Language" minOccurs="0"/>
                <xsd:element ref="ns2:Deliverable" minOccurs="0"/>
                <xsd:element ref="ns2:VersionDetails" minOccurs="0"/>
                <xsd:element ref="ns2:UnitorModuleorHandoutName" minOccurs="0"/>
                <xsd:element ref="ns2:UnitorModuleNumber" minOccurs="0"/>
                <xsd:element ref="ns2:CourseName" minOccurs="0"/>
                <xsd:element ref="ns2:Course_x0020_Name_x003a__x0020_CAFSP_x0020_CC" minOccurs="0"/>
                <xsd:element ref="ns2:MediaServiceObjectDetectorVersions" minOccurs="0"/>
                <xsd:element ref="ns2:MediaServiceGenerationTime" minOccurs="0"/>
                <xsd:element ref="ns2:MediaServiceEventHashCode"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c045ba-4d06-4533-a494-49be34bd91df" elementFormDefault="qualified">
    <xsd:import namespace="http://schemas.microsoft.com/office/2006/documentManagement/types"/>
    <xsd:import namespace="http://schemas.microsoft.com/office/infopath/2007/PartnerControls"/>
    <xsd:element name="Client" ma:index="8" nillable="true" ma:displayName="Client" ma:format="Dropdown" ma:list="c1ddae79-7dc1-481c-bbfa-d17067f25e60" ma:internalName="Client" ma:showField="Title">
      <xsd:simpleType>
        <xsd:restriction base="dms:Lookup"/>
      </xsd:simpleType>
    </xsd:element>
    <xsd:element name="NumberofSlidesorPages" ma:index="9" nillable="true" ma:displayName="Number of Slides or Pages" ma:format="Dropdown" ma:internalName="NumberofSlidesorPages" ma:percentage="FALSE">
      <xsd:simpleType>
        <xsd:restriction base="dms:Number"/>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Coverage" ma:index="12" nillable="true" ma:displayName="Coverage" ma:description="The geographical area in which the course is taken or administered. " ma:format="Dropdown" ma:list="48a9c55b-45b3-422e-a020-621f4ef6862e" ma:internalName="Coverage" ma:showField="Title">
      <xsd:simpleType>
        <xsd:restriction base="dms:Lookup"/>
      </xsd:simpleType>
    </xsd:element>
    <xsd:element name="Language" ma:index="13" nillable="true" ma:displayName="Language" ma:description="The language in which the course or deliverable was written." ma:format="Dropdown" ma:list="7d0bc62e-b118-4f7a-8b35-dd80d0f0dc39" ma:internalName="Language" ma:showField="Title">
      <xsd:complexType>
        <xsd:complexContent>
          <xsd:extension base="dms:MultiChoiceLookup">
            <xsd:sequence>
              <xsd:element name="Value" type="dms:Lookup" maxOccurs="unbounded" minOccurs="0" nillable="true"/>
            </xsd:sequence>
          </xsd:extension>
        </xsd:complexContent>
      </xsd:complexType>
    </xsd:element>
    <xsd:element name="Deliverable" ma:index="14" nillable="true" ma:displayName="Deliverable" ma:description="Usually, a piece of content that a Client requires CAFSP to deliver (although many files are created in this process and not all are delivered - these are included in the Deliverables list), such as a Storyboard (PPT file), Web Script (Word file),  and Web Course (Articulate development file and a SCROM file generated from the Articulate development file - the SCORM file is published to the LMS). A Deliverable is usually a compilation of Assets ('building blocks' or components of content) that are combined into 1 or more files." ma:format="Dropdown" ma:list="9a6c782d-e094-4da8-a439-3c5163699956" ma:internalName="Deliverable" ma:showField="Title">
      <xsd:simpleType>
        <xsd:restriction base="dms:Lookup"/>
      </xsd:simpleType>
    </xsd:element>
    <xsd:element name="VersionDetails" ma:index="15" nillable="true" ma:displayName="Version Details" ma:description="Refers to the purpose in the process of the particular version. For example, a during the Translation process, a specific version of the file will be sent to a Translator." ma:format="Dropdown" ma:list="6fa1f297-e13f-4439-b994-bfb80d2f10f0" ma:internalName="VersionDetails" ma:showField="Title">
      <xsd:simpleType>
        <xsd:restriction base="dms:Lookup"/>
      </xsd:simpleType>
    </xsd:element>
    <xsd:element name="UnitorModuleorHandoutName" ma:index="16" nillable="true" ma:displayName="Unit or Module or Handout Name" ma:format="Dropdown" ma:internalName="UnitorModuleorHandoutName">
      <xsd:simpleType>
        <xsd:restriction base="dms:Text">
          <xsd:maxLength value="255"/>
        </xsd:restriction>
      </xsd:simpleType>
    </xsd:element>
    <xsd:element name="UnitorModuleNumber" ma:index="17" nillable="true" ma:displayName="Unit or Module Number" ma:format="Dropdown" ma:list="133541d1-aab6-4d45-b8dd-ce2e103cee56" ma:internalName="UnitorModuleNumber" ma:readOnly="false" ma:showField="Title">
      <xsd:simpleType>
        <xsd:restriction base="dms:Lookup"/>
      </xsd:simpleType>
    </xsd:element>
    <xsd:element name="CourseName" ma:index="18" nillable="true" ma:displayName="Course Name" ma:format="Dropdown" ma:list="faf909eb-5c30-4489-a7a0-5e375408b2a2" ma:internalName="CourseName" ma:showField="Title">
      <xsd:simpleType>
        <xsd:restriction base="dms:Lookup"/>
      </xsd:simpleType>
    </xsd:element>
    <xsd:element name="Course_x0020_Name_x003a__x0020_CAFSP_x0020_CC" ma:index="19" nillable="true" ma:displayName="Course Name: CAFSP CC" ma:format="Dropdown" ma:list="faf909eb-5c30-4489-a7a0-5e375408b2a2" ma:internalName="Course_x0020_Name_x003a__x0020_CAFSP_x0020_CC" ma:readOnly="true" ma:showField="CAFSPCC">
      <xsd:simpleType>
        <xsd:restriction base="dms:Lookup"/>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F64C9A-A4A8-42B1-AF5E-7CDFB096AAA0}">
  <ds:schemaRefs>
    <ds:schemaRef ds:uri="http://schemas.microsoft.com/office/infopath/2007/PartnerControls"/>
    <ds:schemaRef ds:uri="http://purl.org/dc/elements/1.1/"/>
    <ds:schemaRef ds:uri="http://www.w3.org/XML/1998/namespace"/>
    <ds:schemaRef ds:uri="http://schemas.openxmlformats.org/package/2006/metadata/core-properties"/>
    <ds:schemaRef ds:uri="http://schemas.microsoft.com/office/2006/metadata/properties"/>
    <ds:schemaRef ds:uri="http://schemas.microsoft.com/office/2006/documentManagement/types"/>
    <ds:schemaRef ds:uri="http://purl.org/dc/terms/"/>
    <ds:schemaRef ds:uri="eac045ba-4d06-4533-a494-49be34bd91df"/>
    <ds:schemaRef ds:uri="http://purl.org/dc/dcmitype/"/>
  </ds:schemaRefs>
</ds:datastoreItem>
</file>

<file path=customXml/itemProps2.xml><?xml version="1.0" encoding="utf-8"?>
<ds:datastoreItem xmlns:ds="http://schemas.openxmlformats.org/officeDocument/2006/customXml" ds:itemID="{A48AAA07-2A53-446C-A6B0-D1EAAFD6B3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ac045ba-4d06-4533-a494-49be34bd91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A3BC74D-BBBA-48B3-9D04-2D3D93D80E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TM03457491[[fn=Metropolitan]]</Template>
  <TotalTime>24664</TotalTime>
  <Words>6063</Words>
  <Application>Microsoft Office PowerPoint</Application>
  <PresentationFormat>Widescreen</PresentationFormat>
  <Paragraphs>657</Paragraphs>
  <Slides>46</Slides>
  <Notes>46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53" baseType="lpstr">
      <vt:lpstr>Arial</vt:lpstr>
      <vt:lpstr>Calibri</vt:lpstr>
      <vt:lpstr>Calibri Light</vt:lpstr>
      <vt:lpstr>Myriad Web Pro</vt:lpstr>
      <vt:lpstr>Wingdings</vt:lpstr>
      <vt:lpstr>Office Theme</vt:lpstr>
      <vt:lpstr>Acrobat Document</vt:lpstr>
      <vt:lpstr>Understanding the Root Cause of an Outbreak  Identifying Contributing Factors and Environmental Antecedents</vt:lpstr>
      <vt:lpstr>Acknowledgments</vt:lpstr>
      <vt:lpstr>Why are we here?</vt:lpstr>
      <vt:lpstr>Agenda</vt:lpstr>
      <vt:lpstr>Outbreak Investigations</vt:lpstr>
      <vt:lpstr>Investigative Process</vt:lpstr>
      <vt:lpstr>Investigative Process</vt:lpstr>
      <vt:lpstr>Environmental Assessments</vt:lpstr>
      <vt:lpstr>Environmental Assessment Observation</vt:lpstr>
      <vt:lpstr>Environmental Assessment Interviewing Tips</vt:lpstr>
      <vt:lpstr>Resource CIFOR Book: Outbreaks of Undetermined Etiology (OUE) Agent List</vt:lpstr>
      <vt:lpstr>Resource Identifying Contributing Factors: IAFP</vt:lpstr>
      <vt:lpstr>Tabletop Exercise 1</vt:lpstr>
      <vt:lpstr>Exercise 1 Instructions</vt:lpstr>
      <vt:lpstr>Exercise 1 Questions</vt:lpstr>
      <vt:lpstr>PowerPoint Presentation</vt:lpstr>
      <vt:lpstr>PowerPoint Presentation</vt:lpstr>
      <vt:lpstr>Exercise 1 Summary</vt:lpstr>
      <vt:lpstr>Investigative Process Overview</vt:lpstr>
      <vt:lpstr>Contributing Factors  “How”</vt:lpstr>
      <vt:lpstr>Resource Contributing Factors</vt:lpstr>
      <vt:lpstr>Environmental Antecedents “Why”</vt:lpstr>
      <vt:lpstr>Resource  Environmental Antecedents</vt:lpstr>
      <vt:lpstr>Tabletop Exercise 2</vt:lpstr>
      <vt:lpstr>Exercise 2A Instructions</vt:lpstr>
      <vt:lpstr>Exercise 2A Questions</vt:lpstr>
      <vt:lpstr>PowerPoint Presentation</vt:lpstr>
      <vt:lpstr>Exercise 2A Summary  </vt:lpstr>
      <vt:lpstr>Exercise 2A Summary  </vt:lpstr>
      <vt:lpstr>Exercise 2A Summary  </vt:lpstr>
      <vt:lpstr>Exercise 2B Instructions</vt:lpstr>
      <vt:lpstr>Exercise 2B Questions</vt:lpstr>
      <vt:lpstr>Exercise 2B Summary</vt:lpstr>
      <vt:lpstr>PowerPoint Presentation</vt:lpstr>
      <vt:lpstr>Control Measures</vt:lpstr>
      <vt:lpstr>Tabletop Exercise 3</vt:lpstr>
      <vt:lpstr>Exercise 3 Instructions</vt:lpstr>
      <vt:lpstr>Exercise 3 Questions</vt:lpstr>
      <vt:lpstr>Exercise 3 Summary</vt:lpstr>
      <vt:lpstr>Exercise 3 Summary  </vt:lpstr>
      <vt:lpstr>National Influence</vt:lpstr>
      <vt:lpstr>Take Home Points</vt:lpstr>
      <vt:lpstr>1. Environmental Antecedents are Key to  Identifying Root Cause</vt:lpstr>
      <vt:lpstr>2. Utilize Resources to Help Identify Contributing Factors and Environmental Antecedents</vt:lpstr>
      <vt:lpstr>3. Report Your Outbreak Data to the National Environmental Assessment Reporting System (NEARS) – Why?</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COE311_Norovirus_PPT</dc:title>
  <dc:creator>Adria Zern</dc:creator>
  <cp:lastModifiedBy>Mercier IV, Pete</cp:lastModifiedBy>
  <cp:revision>196</cp:revision>
  <dcterms:created xsi:type="dcterms:W3CDTF">2022-05-27T14:36:28Z</dcterms:created>
  <dcterms:modified xsi:type="dcterms:W3CDTF">2024-10-23T17:38:23Z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2022-06-15T19:44:47Z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bf2e5c7a-9f28-4ed4-8008-06d3bee2d49e</vt:lpwstr>
  </property>
  <property fmtid="{D5CDD505-2E9C-101B-9397-08002B2CF9AE}" pid="8" name="MSIP_Label_7b94a7b8-f06c-4dfe-bdcc-9b548fd58c31_ContentBits">
    <vt:lpwstr>0</vt:lpwstr>
  </property>
  <property fmtid="{D5CDD505-2E9C-101B-9397-08002B2CF9AE}" pid="9" name="ContentTypeId">
    <vt:lpwstr>0x01010056E555932DF4B2458C3C5528CA7FD108</vt:lpwstr>
  </property>
</Properties>
</file>