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0.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21.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22.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23.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35.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4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1" r:id="rId5"/>
  </p:sldMasterIdLst>
  <p:notesMasterIdLst>
    <p:notesMasterId r:id="rId52"/>
  </p:notesMasterIdLst>
  <p:sldIdLst>
    <p:sldId id="256" r:id="rId6"/>
    <p:sldId id="257" r:id="rId7"/>
    <p:sldId id="258" r:id="rId8"/>
    <p:sldId id="259" r:id="rId9"/>
    <p:sldId id="260" r:id="rId10"/>
    <p:sldId id="261" r:id="rId11"/>
    <p:sldId id="293" r:id="rId12"/>
    <p:sldId id="266" r:id="rId13"/>
    <p:sldId id="274" r:id="rId14"/>
    <p:sldId id="428" r:id="rId15"/>
    <p:sldId id="267" r:id="rId16"/>
    <p:sldId id="409" r:id="rId17"/>
    <p:sldId id="270" r:id="rId18"/>
    <p:sldId id="410" r:id="rId19"/>
    <p:sldId id="406" r:id="rId20"/>
    <p:sldId id="411" r:id="rId21"/>
    <p:sldId id="408" r:id="rId22"/>
    <p:sldId id="415" r:id="rId23"/>
    <p:sldId id="294" r:id="rId24"/>
    <p:sldId id="262" r:id="rId25"/>
    <p:sldId id="282" r:id="rId26"/>
    <p:sldId id="263" r:id="rId27"/>
    <p:sldId id="281" r:id="rId28"/>
    <p:sldId id="297" r:id="rId29"/>
    <p:sldId id="298" r:id="rId30"/>
    <p:sldId id="407" r:id="rId31"/>
    <p:sldId id="412" r:id="rId32"/>
    <p:sldId id="275" r:id="rId33"/>
    <p:sldId id="427" r:id="rId34"/>
    <p:sldId id="424" r:id="rId35"/>
    <p:sldId id="417" r:id="rId36"/>
    <p:sldId id="418" r:id="rId37"/>
    <p:sldId id="419" r:id="rId38"/>
    <p:sldId id="295" r:id="rId39"/>
    <p:sldId id="277" r:id="rId40"/>
    <p:sldId id="300" r:id="rId41"/>
    <p:sldId id="279" r:id="rId42"/>
    <p:sldId id="399" r:id="rId43"/>
    <p:sldId id="276" r:id="rId44"/>
    <p:sldId id="425" r:id="rId45"/>
    <p:sldId id="416" r:id="rId46"/>
    <p:sldId id="391" r:id="rId47"/>
    <p:sldId id="384" r:id="rId48"/>
    <p:sldId id="420" r:id="rId49"/>
    <p:sldId id="429" r:id="rId50"/>
    <p:sldId id="458"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AEEA121-73C0-FAD2-2CC0-78811BF683CB}" name="Lauren DiPrete" initials="LD" userId="S::diprete@SNHD.ORG::e6d836b3-2c42-460f-b980-db6e5a847254" providerId="AD"/>
  <p188:author id="{C7FEA4B9-D9FB-B0C7-6E91-02BD5EB4E314}" name="Wittry, Beth C. (CDC/DDNID/NCEH/DEHSP)" initials="WBC(" userId="S::XKS5@cdc.gov::646b2290-97d6-47eb-bc00-1a2114dc2f68" providerId="AD"/>
  <p188:author id="{C56547D4-687E-34D8-16DB-441C4DD7E404}" name="Holst, Meghan (CDC/DDNID/NCEH/DEHSP)" initials="HM(" userId="S::ows6@cdc.gov::2a776a6c-fcae-4da9-b3dd-b2683e4c396d" providerId="AD"/>
  <p188:author id="{474558F3-B199-14F9-4FA7-09FE09061C19}" name="Wittry, Beth C. (CDC/DDNID/NCEH/DEHSP)" initials="W(" userId="S::xks5@cdc.gov::646b2290-97d6-47eb-bc00-1a2114dc2f6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Wittry, Beth C. (CDC/DDNID/NCEH/DEHSP)" initials="WBC(" lastIdx="29" clrIdx="0">
    <p:extLst>
      <p:ext uri="{19B8F6BF-5375-455C-9EA6-DF929625EA0E}">
        <p15:presenceInfo xmlns:p15="http://schemas.microsoft.com/office/powerpoint/2012/main" userId="S::XKS5@cdc.gov::646b2290-97d6-47eb-bc00-1a2114dc2f68" providerId="AD"/>
      </p:ext>
    </p:extLst>
  </p:cmAuthor>
  <p:cmAuthor id="2" name="NCEH-Adam Kramer" initials="AK" lastIdx="17" clrIdx="1">
    <p:extLst>
      <p:ext uri="{19B8F6BF-5375-455C-9EA6-DF929625EA0E}">
        <p15:presenceInfo xmlns:p15="http://schemas.microsoft.com/office/powerpoint/2012/main" userId="NCEH-Adam Kram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EB8DE"/>
    <a:srgbClr val="006600"/>
    <a:srgbClr val="DDDDDD"/>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9459" autoAdjust="0"/>
  </p:normalViewPr>
  <p:slideViewPr>
    <p:cSldViewPr snapToGrid="0">
      <p:cViewPr varScale="1">
        <p:scale>
          <a:sx n="68" d="100"/>
          <a:sy n="68" d="100"/>
        </p:scale>
        <p:origin x="2196" y="54"/>
      </p:cViewPr>
      <p:guideLst/>
    </p:cSldViewPr>
  </p:slideViewPr>
  <p:notesTextViewPr>
    <p:cViewPr>
      <p:scale>
        <a:sx n="3" d="2"/>
        <a:sy n="3" d="2"/>
      </p:scale>
      <p:origin x="0" y="0"/>
    </p:cViewPr>
  </p:notesTextViewPr>
  <p:sorterViewPr>
    <p:cViewPr>
      <p:scale>
        <a:sx n="100" d="100"/>
        <a:sy n="100" d="100"/>
      </p:scale>
      <p:origin x="0" y="-516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commentAuthors" Target="commentAuthors.xml"/><Relationship Id="rId58" Type="http://schemas.microsoft.com/office/2016/11/relationships/changesInfo" Target="changesInfos/changesInfo1.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microsoft.com/office/2018/10/relationships/authors" Target="author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ableStyles" Target="tableStyle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ercier IV, Pete" userId="4772436d-04d0-4d94-af23-bd039737ef2d" providerId="ADAL" clId="{3406E723-F100-47F1-A190-8D5240A7AFF2}"/>
    <pc:docChg chg="custSel modSld">
      <pc:chgData name="Mercier IV, Pete" userId="4772436d-04d0-4d94-af23-bd039737ef2d" providerId="ADAL" clId="{3406E723-F100-47F1-A190-8D5240A7AFF2}" dt="2024-10-23T16:04:13.825" v="15" actId="1076"/>
      <pc:docMkLst>
        <pc:docMk/>
      </pc:docMkLst>
      <pc:sldChg chg="addSp delSp modSp mod">
        <pc:chgData name="Mercier IV, Pete" userId="4772436d-04d0-4d94-af23-bd039737ef2d" providerId="ADAL" clId="{3406E723-F100-47F1-A190-8D5240A7AFF2}" dt="2024-10-23T16:04:13.825" v="15" actId="1076"/>
        <pc:sldMkLst>
          <pc:docMk/>
          <pc:sldMk cId="144708619" sldId="256"/>
        </pc:sldMkLst>
        <pc:spChg chg="del">
          <ac:chgData name="Mercier IV, Pete" userId="4772436d-04d0-4d94-af23-bd039737ef2d" providerId="ADAL" clId="{3406E723-F100-47F1-A190-8D5240A7AFF2}" dt="2024-10-23T16:03:07.211" v="3" actId="478"/>
          <ac:spMkLst>
            <pc:docMk/>
            <pc:sldMk cId="144708619" sldId="256"/>
            <ac:spMk id="3" creationId="{CCE37D16-EB6D-4936-88C0-E0EE18F1FEAC}"/>
          </ac:spMkLst>
        </pc:spChg>
        <pc:picChg chg="add mod">
          <ac:chgData name="Mercier IV, Pete" userId="4772436d-04d0-4d94-af23-bd039737ef2d" providerId="ADAL" clId="{3406E723-F100-47F1-A190-8D5240A7AFF2}" dt="2024-10-23T16:04:13.825" v="15" actId="1076"/>
          <ac:picMkLst>
            <pc:docMk/>
            <pc:sldMk cId="144708619" sldId="256"/>
            <ac:picMk id="5" creationId="{F889C624-FEEC-4EC6-BF2E-5B4F396BE8E2}"/>
          </ac:picMkLst>
        </pc:picChg>
      </pc:sldChg>
      <pc:sldChg chg="modSp">
        <pc:chgData name="Mercier IV, Pete" userId="4772436d-04d0-4d94-af23-bd039737ef2d" providerId="ADAL" clId="{3406E723-F100-47F1-A190-8D5240A7AFF2}" dt="2024-10-23T16:00:10.107" v="0" actId="114"/>
        <pc:sldMkLst>
          <pc:docMk/>
          <pc:sldMk cId="1114143878" sldId="293"/>
        </pc:sldMkLst>
        <pc:graphicFrameChg chg="mod">
          <ac:chgData name="Mercier IV, Pete" userId="4772436d-04d0-4d94-af23-bd039737ef2d" providerId="ADAL" clId="{3406E723-F100-47F1-A190-8D5240A7AFF2}" dt="2024-10-23T16:00:10.107" v="0" actId="114"/>
          <ac:graphicFrameMkLst>
            <pc:docMk/>
            <pc:sldMk cId="1114143878" sldId="293"/>
            <ac:graphicFrameMk id="4" creationId="{C9EEE2A7-4BB9-40E4-BA60-ABCB2BDCDB4A}"/>
          </ac:graphicFrameMkLst>
        </pc:graphicFrameChg>
      </pc:sldChg>
      <pc:sldChg chg="modSp">
        <pc:chgData name="Mercier IV, Pete" userId="4772436d-04d0-4d94-af23-bd039737ef2d" providerId="ADAL" clId="{3406E723-F100-47F1-A190-8D5240A7AFF2}" dt="2024-10-23T16:00:56.551" v="1" actId="114"/>
        <pc:sldMkLst>
          <pc:docMk/>
          <pc:sldMk cId="2084790512" sldId="294"/>
        </pc:sldMkLst>
        <pc:graphicFrameChg chg="mod">
          <ac:chgData name="Mercier IV, Pete" userId="4772436d-04d0-4d94-af23-bd039737ef2d" providerId="ADAL" clId="{3406E723-F100-47F1-A190-8D5240A7AFF2}" dt="2024-10-23T16:00:56.551" v="1" actId="114"/>
          <ac:graphicFrameMkLst>
            <pc:docMk/>
            <pc:sldMk cId="2084790512" sldId="294"/>
            <ac:graphicFrameMk id="4" creationId="{C9EEE2A7-4BB9-40E4-BA60-ABCB2BDCDB4A}"/>
          </ac:graphicFrameMkLst>
        </pc:graphicFrameChg>
      </pc:sldChg>
      <pc:sldChg chg="modSp">
        <pc:chgData name="Mercier IV, Pete" userId="4772436d-04d0-4d94-af23-bd039737ef2d" providerId="ADAL" clId="{3406E723-F100-47F1-A190-8D5240A7AFF2}" dt="2024-10-23T16:01:58.035" v="2" actId="114"/>
        <pc:sldMkLst>
          <pc:docMk/>
          <pc:sldMk cId="933480330" sldId="295"/>
        </pc:sldMkLst>
        <pc:graphicFrameChg chg="mod">
          <ac:chgData name="Mercier IV, Pete" userId="4772436d-04d0-4d94-af23-bd039737ef2d" providerId="ADAL" clId="{3406E723-F100-47F1-A190-8D5240A7AFF2}" dt="2024-10-23T16:01:58.035" v="2" actId="114"/>
          <ac:graphicFrameMkLst>
            <pc:docMk/>
            <pc:sldMk cId="933480330" sldId="295"/>
            <ac:graphicFrameMk id="4" creationId="{C9EEE2A7-4BB9-40E4-BA60-ABCB2BDCDB4A}"/>
          </ac:graphicFrameMkLst>
        </pc:graphicFrameChg>
      </pc:sldChg>
    </pc:docChg>
  </pc:docChgLst>
  <pc:docChgLst>
    <pc:chgData name="Mercier IV, Pete" userId="4772436d-04d0-4d94-af23-bd039737ef2d" providerId="ADAL" clId="{B2801A07-2E95-4C0D-8441-6F809974E951}"/>
    <pc:docChg chg="">
      <pc:chgData name="Mercier IV, Pete" userId="4772436d-04d0-4d94-af23-bd039737ef2d" providerId="ADAL" clId="{B2801A07-2E95-4C0D-8441-6F809974E951}" dt="2024-09-03T12:25:35.142" v="8"/>
      <pc:docMkLst>
        <pc:docMk/>
      </pc:docMkLst>
      <pc:sldChg chg="delCm">
        <pc:chgData name="Mercier IV, Pete" userId="4772436d-04d0-4d94-af23-bd039737ef2d" providerId="ADAL" clId="{B2801A07-2E95-4C0D-8441-6F809974E951}" dt="2024-09-03T12:25:01.834" v="3"/>
        <pc:sldMkLst>
          <pc:docMk/>
          <pc:sldMk cId="1283498724" sldId="262"/>
        </pc:sldMkLst>
      </pc:sldChg>
      <pc:sldChg chg="delCm">
        <pc:chgData name="Mercier IV, Pete" userId="4772436d-04d0-4d94-af23-bd039737ef2d" providerId="ADAL" clId="{B2801A07-2E95-4C0D-8441-6F809974E951}" dt="2024-09-03T12:24:46.826" v="1"/>
        <pc:sldMkLst>
          <pc:docMk/>
          <pc:sldMk cId="3726964485" sldId="266"/>
        </pc:sldMkLst>
      </pc:sldChg>
      <pc:sldChg chg="delCm">
        <pc:chgData name="Mercier IV, Pete" userId="4772436d-04d0-4d94-af23-bd039737ef2d" providerId="ADAL" clId="{B2801A07-2E95-4C0D-8441-6F809974E951}" dt="2024-09-03T12:25:15.151" v="4"/>
        <pc:sldMkLst>
          <pc:docMk/>
          <pc:sldMk cId="1709327785" sldId="279"/>
        </pc:sldMkLst>
      </pc:sldChg>
      <pc:sldChg chg="delCm">
        <pc:chgData name="Mercier IV, Pete" userId="4772436d-04d0-4d94-af23-bd039737ef2d" providerId="ADAL" clId="{B2801A07-2E95-4C0D-8441-6F809974E951}" dt="2024-09-03T12:24:42.640" v="0"/>
        <pc:sldMkLst>
          <pc:docMk/>
          <pc:sldMk cId="1114143878" sldId="293"/>
        </pc:sldMkLst>
      </pc:sldChg>
      <pc:sldChg chg="delCm">
        <pc:chgData name="Mercier IV, Pete" userId="4772436d-04d0-4d94-af23-bd039737ef2d" providerId="ADAL" clId="{B2801A07-2E95-4C0D-8441-6F809974E951}" dt="2024-09-03T12:25:20.115" v="5"/>
        <pc:sldMkLst>
          <pc:docMk/>
          <pc:sldMk cId="2724518782" sldId="399"/>
        </pc:sldMkLst>
      </pc:sldChg>
      <pc:sldChg chg="delCm">
        <pc:chgData name="Mercier IV, Pete" userId="4772436d-04d0-4d94-af23-bd039737ef2d" providerId="ADAL" clId="{B2801A07-2E95-4C0D-8441-6F809974E951}" dt="2024-09-03T12:25:25.229" v="6"/>
        <pc:sldMkLst>
          <pc:docMk/>
          <pc:sldMk cId="1803201670" sldId="425"/>
        </pc:sldMkLst>
      </pc:sldChg>
      <pc:sldChg chg="delCm">
        <pc:chgData name="Mercier IV, Pete" userId="4772436d-04d0-4d94-af23-bd039737ef2d" providerId="ADAL" clId="{B2801A07-2E95-4C0D-8441-6F809974E951}" dt="2024-09-03T12:24:52.729" v="2"/>
        <pc:sldMkLst>
          <pc:docMk/>
          <pc:sldMk cId="3527827450" sldId="428"/>
        </pc:sldMkLst>
      </pc:sldChg>
      <pc:sldChg chg="delCm">
        <pc:chgData name="Mercier IV, Pete" userId="4772436d-04d0-4d94-af23-bd039737ef2d" providerId="ADAL" clId="{B2801A07-2E95-4C0D-8441-6F809974E951}" dt="2024-09-03T12:25:31.379" v="7"/>
        <pc:sldMkLst>
          <pc:docMk/>
          <pc:sldMk cId="1558747633" sldId="429"/>
        </pc:sldMkLst>
      </pc:sldChg>
      <pc:sldChg chg="delCm">
        <pc:chgData name="Mercier IV, Pete" userId="4772436d-04d0-4d94-af23-bd039737ef2d" providerId="ADAL" clId="{B2801A07-2E95-4C0D-8441-6F809974E951}" dt="2024-09-03T12:25:35.142" v="8"/>
        <pc:sldMkLst>
          <pc:docMk/>
          <pc:sldMk cId="3544870066" sldId="458"/>
        </pc:sldMkLst>
      </pc:sldChg>
    </pc:docChg>
  </pc:docChgLst>
  <pc:docChgLst>
    <pc:chgData name="Mercier IV, Pete" userId="4772436d-04d0-4d94-af23-bd039737ef2d" providerId="ADAL" clId="{F65E9F11-316B-4E94-A2E9-F742AB4339C2}"/>
    <pc:docChg chg="modSld">
      <pc:chgData name="Mercier IV, Pete" userId="4772436d-04d0-4d94-af23-bd039737ef2d" providerId="ADAL" clId="{F65E9F11-316B-4E94-A2E9-F742AB4339C2}" dt="2024-08-28T17:22:41.100" v="38" actId="20577"/>
      <pc:docMkLst>
        <pc:docMk/>
      </pc:docMkLst>
      <pc:sldChg chg="modNotesTx">
        <pc:chgData name="Mercier IV, Pete" userId="4772436d-04d0-4d94-af23-bd039737ef2d" providerId="ADAL" clId="{F65E9F11-316B-4E94-A2E9-F742AB4339C2}" dt="2024-08-27T20:51:04.260" v="24" actId="20577"/>
        <pc:sldMkLst>
          <pc:docMk/>
          <pc:sldMk cId="180856356" sldId="407"/>
        </pc:sldMkLst>
      </pc:sldChg>
      <pc:sldChg chg="modSp mod">
        <pc:chgData name="Mercier IV, Pete" userId="4772436d-04d0-4d94-af23-bd039737ef2d" providerId="ADAL" clId="{F65E9F11-316B-4E94-A2E9-F742AB4339C2}" dt="2024-08-28T17:22:41.100" v="38" actId="20577"/>
        <pc:sldMkLst>
          <pc:docMk/>
          <pc:sldMk cId="1371973708" sldId="417"/>
        </pc:sldMkLst>
        <pc:spChg chg="mod">
          <ac:chgData name="Mercier IV, Pete" userId="4772436d-04d0-4d94-af23-bd039737ef2d" providerId="ADAL" clId="{F65E9F11-316B-4E94-A2E9-F742AB4339C2}" dt="2024-08-28T17:22:41.100" v="38" actId="20577"/>
          <ac:spMkLst>
            <pc:docMk/>
            <pc:sldMk cId="1371973708" sldId="417"/>
            <ac:spMk id="3" creationId="{06814D4C-E35D-A22C-BC2B-DB95C71B809B}"/>
          </ac:spMkLst>
        </pc:spChg>
      </pc:sldChg>
      <pc:sldChg chg="modNotesTx">
        <pc:chgData name="Mercier IV, Pete" userId="4772436d-04d0-4d94-af23-bd039737ef2d" providerId="ADAL" clId="{F65E9F11-316B-4E94-A2E9-F742AB4339C2}" dt="2024-08-28T14:05:16.561" v="30" actId="404"/>
        <pc:sldMkLst>
          <pc:docMk/>
          <pc:sldMk cId="2717817365" sldId="427"/>
        </pc:sldMkLst>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16.svg"/><Relationship Id="rId5" Type="http://schemas.openxmlformats.org/officeDocument/2006/relationships/image" Target="../media/image15.png"/><Relationship Id="rId10" Type="http://schemas.openxmlformats.org/officeDocument/2006/relationships/image" Target="../media/image20.svg"/><Relationship Id="rId4" Type="http://schemas.openxmlformats.org/officeDocument/2006/relationships/image" Target="../media/image14.svg"/><Relationship Id="rId9" Type="http://schemas.openxmlformats.org/officeDocument/2006/relationships/image" Target="../media/image19.png"/></Relationships>
</file>

<file path=ppt/diagrams/_rels/data16.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40.svg"/><Relationship Id="rId1" Type="http://schemas.openxmlformats.org/officeDocument/2006/relationships/image" Target="../media/image39.png"/><Relationship Id="rId6" Type="http://schemas.openxmlformats.org/officeDocument/2006/relationships/image" Target="../media/image44.svg"/><Relationship Id="rId5" Type="http://schemas.openxmlformats.org/officeDocument/2006/relationships/image" Target="../media/image43.png"/><Relationship Id="rId4" Type="http://schemas.openxmlformats.org/officeDocument/2006/relationships/image" Target="../media/image42.svg"/></Relationships>
</file>

<file path=ppt/diagrams/_rels/data1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0.svg"/><Relationship Id="rId1" Type="http://schemas.openxmlformats.org/officeDocument/2006/relationships/image" Target="../media/image39.png"/><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44.svg"/></Relationships>
</file>

<file path=ppt/diagrams/_rels/data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svg"/><Relationship Id="rId1" Type="http://schemas.openxmlformats.org/officeDocument/2006/relationships/image" Target="../media/image41.png"/><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44.svg"/></Relationships>
</file>

<file path=ppt/diagrams/_rels/data7.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svg"/><Relationship Id="rId1" Type="http://schemas.openxmlformats.org/officeDocument/2006/relationships/image" Target="../media/image23.png"/><Relationship Id="rId6" Type="http://schemas.openxmlformats.org/officeDocument/2006/relationships/image" Target="../media/image28.svg"/><Relationship Id="rId5" Type="http://schemas.openxmlformats.org/officeDocument/2006/relationships/image" Target="../media/image27.png"/><Relationship Id="rId10" Type="http://schemas.openxmlformats.org/officeDocument/2006/relationships/image" Target="../media/image32.svg"/><Relationship Id="rId4" Type="http://schemas.openxmlformats.org/officeDocument/2006/relationships/image" Target="../media/image26.svg"/><Relationship Id="rId9" Type="http://schemas.openxmlformats.org/officeDocument/2006/relationships/image" Target="../media/image31.png"/></Relationships>
</file>

<file path=ppt/diagrams/_rels/data9.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40.svg"/><Relationship Id="rId1" Type="http://schemas.openxmlformats.org/officeDocument/2006/relationships/image" Target="../media/image39.png"/><Relationship Id="rId6" Type="http://schemas.openxmlformats.org/officeDocument/2006/relationships/image" Target="../media/image44.svg"/><Relationship Id="rId5" Type="http://schemas.openxmlformats.org/officeDocument/2006/relationships/image" Target="../media/image43.png"/><Relationship Id="rId4" Type="http://schemas.openxmlformats.org/officeDocument/2006/relationships/image" Target="../media/image42.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16.svg"/><Relationship Id="rId5" Type="http://schemas.openxmlformats.org/officeDocument/2006/relationships/image" Target="../media/image15.png"/><Relationship Id="rId10" Type="http://schemas.openxmlformats.org/officeDocument/2006/relationships/image" Target="../media/image20.svg"/><Relationship Id="rId4" Type="http://schemas.openxmlformats.org/officeDocument/2006/relationships/image" Target="../media/image14.svg"/><Relationship Id="rId9" Type="http://schemas.openxmlformats.org/officeDocument/2006/relationships/image" Target="../media/image19.png"/></Relationships>
</file>

<file path=ppt/diagrams/_rels/drawing16.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40.svg"/><Relationship Id="rId1" Type="http://schemas.openxmlformats.org/officeDocument/2006/relationships/image" Target="../media/image39.png"/><Relationship Id="rId6" Type="http://schemas.openxmlformats.org/officeDocument/2006/relationships/image" Target="../media/image44.svg"/><Relationship Id="rId5" Type="http://schemas.openxmlformats.org/officeDocument/2006/relationships/image" Target="../media/image43.png"/><Relationship Id="rId4" Type="http://schemas.openxmlformats.org/officeDocument/2006/relationships/image" Target="../media/image42.svg"/></Relationships>
</file>

<file path=ppt/diagrams/_rels/drawing1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0.svg"/><Relationship Id="rId1" Type="http://schemas.openxmlformats.org/officeDocument/2006/relationships/image" Target="../media/image39.png"/><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44.svg"/></Relationships>
</file>

<file path=ppt/diagrams/_rels/drawing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svg"/><Relationship Id="rId1" Type="http://schemas.openxmlformats.org/officeDocument/2006/relationships/image" Target="../media/image41.png"/><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44.svg"/></Relationships>
</file>

<file path=ppt/diagrams/_rels/drawing7.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svg"/><Relationship Id="rId1" Type="http://schemas.openxmlformats.org/officeDocument/2006/relationships/image" Target="../media/image23.png"/><Relationship Id="rId6" Type="http://schemas.openxmlformats.org/officeDocument/2006/relationships/image" Target="../media/image28.svg"/><Relationship Id="rId5" Type="http://schemas.openxmlformats.org/officeDocument/2006/relationships/image" Target="../media/image27.png"/><Relationship Id="rId10" Type="http://schemas.openxmlformats.org/officeDocument/2006/relationships/image" Target="../media/image32.svg"/><Relationship Id="rId4" Type="http://schemas.openxmlformats.org/officeDocument/2006/relationships/image" Target="../media/image26.svg"/><Relationship Id="rId9" Type="http://schemas.openxmlformats.org/officeDocument/2006/relationships/image" Target="../media/image31.png"/></Relationships>
</file>

<file path=ppt/diagrams/_rels/drawing9.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40.svg"/><Relationship Id="rId1" Type="http://schemas.openxmlformats.org/officeDocument/2006/relationships/image" Target="../media/image39.png"/><Relationship Id="rId6" Type="http://schemas.openxmlformats.org/officeDocument/2006/relationships/image" Target="../media/image44.svg"/><Relationship Id="rId5" Type="http://schemas.openxmlformats.org/officeDocument/2006/relationships/image" Target="../media/image43.png"/><Relationship Id="rId4" Type="http://schemas.openxmlformats.org/officeDocument/2006/relationships/image" Target="../media/image42.svg"/></Relationships>
</file>

<file path=ppt/diagrams/colors1.xml><?xml version="1.0" encoding="utf-8"?>
<dgm:colorsDef xmlns:dgm="http://schemas.openxmlformats.org/drawingml/2006/diagram" xmlns:a="http://schemas.openxmlformats.org/drawingml/2006/main" uniqueId="urn:microsoft.com/office/officeart/2018/5/colors/Iconchunking_neutralbg_accent4_2">
  <dgm:title val=""/>
  <dgm:desc val=""/>
  <dgm:catLst>
    <dgm:cat type="accent4" pri="14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a:alpha val="0"/>
      </a:schemeClr>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18/5/colors/Iconchunking_neutralicontext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18/5/colors/Iconchunking_neutralicontext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18/5/colors/Iconchunking_neutralicontext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18/5/colors/Iconchunking_neutralicontext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189E3075-B274-4BAD-9FAC-13660F027164}" type="doc">
      <dgm:prSet loTypeId="urn:microsoft.com/office/officeart/2018/2/layout/IconVerticalSolidList" loCatId="icon" qsTypeId="urn:microsoft.com/office/officeart/2005/8/quickstyle/simple1" qsCatId="simple" csTypeId="urn:microsoft.com/office/officeart/2018/5/colors/Iconchunking_neutralbg_accent4_2" csCatId="accent4" phldr="1"/>
      <dgm:spPr/>
      <dgm:t>
        <a:bodyPr/>
        <a:lstStyle/>
        <a:p>
          <a:endParaRPr lang="en-US"/>
        </a:p>
      </dgm:t>
    </dgm:pt>
    <dgm:pt modelId="{1F70B811-D790-4FCC-AB03-D39EC4C0BA0C}">
      <dgm:prSet custT="1"/>
      <dgm:spPr/>
      <dgm:t>
        <a:bodyPr/>
        <a:lstStyle/>
        <a:p>
          <a:pPr>
            <a:lnSpc>
              <a:spcPct val="100000"/>
            </a:lnSpc>
          </a:pPr>
          <a:r>
            <a:rPr lang="en-US" sz="1600"/>
            <a:t>Exercise</a:t>
          </a:r>
          <a:r>
            <a:rPr lang="en-US" sz="1600" baseline="0"/>
            <a:t> 1 (Break Out)</a:t>
          </a:r>
          <a:endParaRPr lang="en-US" sz="1600"/>
        </a:p>
      </dgm:t>
    </dgm:pt>
    <dgm:pt modelId="{E1EFEC42-BFEA-4175-A875-E10ED38901C4}" type="parTrans" cxnId="{B581C6CA-A32E-4667-A2A9-6E4FB14A807D}">
      <dgm:prSet/>
      <dgm:spPr/>
      <dgm:t>
        <a:bodyPr/>
        <a:lstStyle/>
        <a:p>
          <a:endParaRPr lang="en-US" sz="1600"/>
        </a:p>
      </dgm:t>
    </dgm:pt>
    <dgm:pt modelId="{6CD0038F-5F50-43F2-8ECA-244B503298FD}" type="sibTrans" cxnId="{B581C6CA-A32E-4667-A2A9-6E4FB14A807D}">
      <dgm:prSet/>
      <dgm:spPr/>
      <dgm:t>
        <a:bodyPr/>
        <a:lstStyle/>
        <a:p>
          <a:endParaRPr lang="en-US" sz="1600"/>
        </a:p>
      </dgm:t>
    </dgm:pt>
    <dgm:pt modelId="{E871174F-A7CA-45A5-A147-4CA047FD2B64}">
      <dgm:prSet custT="1"/>
      <dgm:spPr/>
      <dgm:t>
        <a:bodyPr/>
        <a:lstStyle/>
        <a:p>
          <a:pPr>
            <a:lnSpc>
              <a:spcPct val="100000"/>
            </a:lnSpc>
          </a:pPr>
          <a:r>
            <a:rPr lang="en-US" sz="1600"/>
            <a:t>Contributing Factors and Environmental Antecedents</a:t>
          </a:r>
        </a:p>
      </dgm:t>
    </dgm:pt>
    <dgm:pt modelId="{BF2B00F2-465B-4ECB-8ED4-6B6B943D30A9}" type="parTrans" cxnId="{FABADD23-70B2-4C31-95CC-AE574259E19C}">
      <dgm:prSet/>
      <dgm:spPr/>
      <dgm:t>
        <a:bodyPr/>
        <a:lstStyle/>
        <a:p>
          <a:endParaRPr lang="en-US" sz="1600"/>
        </a:p>
      </dgm:t>
    </dgm:pt>
    <dgm:pt modelId="{D0F27A50-1EE6-47FD-BD7D-8C0871370CFE}" type="sibTrans" cxnId="{FABADD23-70B2-4C31-95CC-AE574259E19C}">
      <dgm:prSet/>
      <dgm:spPr/>
      <dgm:t>
        <a:bodyPr/>
        <a:lstStyle/>
        <a:p>
          <a:endParaRPr lang="en-US" sz="1600"/>
        </a:p>
      </dgm:t>
    </dgm:pt>
    <dgm:pt modelId="{95CE6D61-481B-4F91-B017-DF098325FAAB}">
      <dgm:prSet custT="1"/>
      <dgm:spPr/>
      <dgm:t>
        <a:bodyPr/>
        <a:lstStyle/>
        <a:p>
          <a:pPr>
            <a:lnSpc>
              <a:spcPct val="100000"/>
            </a:lnSpc>
          </a:pPr>
          <a:r>
            <a:rPr lang="en-US" sz="1600"/>
            <a:t>Control Measures</a:t>
          </a:r>
        </a:p>
      </dgm:t>
    </dgm:pt>
    <dgm:pt modelId="{5C5AFAC8-6184-4FE9-999A-8247CDF7D7EC}" type="parTrans" cxnId="{6054DDEE-DBD5-4D12-AEE2-B736781FB116}">
      <dgm:prSet/>
      <dgm:spPr/>
      <dgm:t>
        <a:bodyPr/>
        <a:lstStyle/>
        <a:p>
          <a:endParaRPr lang="en-US" sz="1600"/>
        </a:p>
      </dgm:t>
    </dgm:pt>
    <dgm:pt modelId="{F01B87F6-88BA-4692-8CA7-D3E61D27BB21}" type="sibTrans" cxnId="{6054DDEE-DBD5-4D12-AEE2-B736781FB116}">
      <dgm:prSet/>
      <dgm:spPr/>
      <dgm:t>
        <a:bodyPr/>
        <a:lstStyle/>
        <a:p>
          <a:endParaRPr lang="en-US" sz="1600"/>
        </a:p>
      </dgm:t>
    </dgm:pt>
    <dgm:pt modelId="{10CA7B56-436D-4FCC-991A-9778BB308E57}">
      <dgm:prSet custT="1"/>
      <dgm:spPr/>
      <dgm:t>
        <a:bodyPr/>
        <a:lstStyle/>
        <a:p>
          <a:pPr>
            <a:lnSpc>
              <a:spcPct val="100000"/>
            </a:lnSpc>
          </a:pPr>
          <a:r>
            <a:rPr lang="en-US" sz="1600"/>
            <a:t>Wrap-up</a:t>
          </a:r>
        </a:p>
      </dgm:t>
    </dgm:pt>
    <dgm:pt modelId="{9886F167-DDB6-4AE2-9A49-54A7E1063040}" type="parTrans" cxnId="{4A426586-85D5-484D-8FB3-C9FD0BF389BB}">
      <dgm:prSet/>
      <dgm:spPr/>
      <dgm:t>
        <a:bodyPr/>
        <a:lstStyle/>
        <a:p>
          <a:endParaRPr lang="en-US" sz="1600"/>
        </a:p>
      </dgm:t>
    </dgm:pt>
    <dgm:pt modelId="{FA37E4E8-10A0-4492-B115-1964A128552D}" type="sibTrans" cxnId="{4A426586-85D5-484D-8FB3-C9FD0BF389BB}">
      <dgm:prSet/>
      <dgm:spPr/>
      <dgm:t>
        <a:bodyPr/>
        <a:lstStyle/>
        <a:p>
          <a:endParaRPr lang="en-US" sz="1600"/>
        </a:p>
      </dgm:t>
    </dgm:pt>
    <dgm:pt modelId="{2BFDBB3E-2F74-4778-B1CD-C4B1B07FFD90}">
      <dgm:prSet custT="1"/>
      <dgm:spPr/>
      <dgm:t>
        <a:bodyPr/>
        <a:lstStyle/>
        <a:p>
          <a:pPr>
            <a:lnSpc>
              <a:spcPct val="100000"/>
            </a:lnSpc>
          </a:pPr>
          <a:r>
            <a:rPr lang="en-US" sz="1600" dirty="0"/>
            <a:t>Environmental Assessments and Resources</a:t>
          </a:r>
        </a:p>
      </dgm:t>
    </dgm:pt>
    <dgm:pt modelId="{89E28D3A-9651-4FC5-8EB1-574429C1521E}" type="parTrans" cxnId="{1956ED36-D1DD-43C0-BBF2-FABECF7BE792}">
      <dgm:prSet/>
      <dgm:spPr/>
      <dgm:t>
        <a:bodyPr/>
        <a:lstStyle/>
        <a:p>
          <a:endParaRPr lang="en-US" sz="1600"/>
        </a:p>
      </dgm:t>
    </dgm:pt>
    <dgm:pt modelId="{02605756-1600-4C45-81B9-E3866916A309}" type="sibTrans" cxnId="{1956ED36-D1DD-43C0-BBF2-FABECF7BE792}">
      <dgm:prSet/>
      <dgm:spPr/>
      <dgm:t>
        <a:bodyPr/>
        <a:lstStyle/>
        <a:p>
          <a:endParaRPr lang="en-US" sz="1600"/>
        </a:p>
      </dgm:t>
    </dgm:pt>
    <dgm:pt modelId="{B7BA1E87-9A42-4EEB-8324-18DB69C64310}">
      <dgm:prSet custT="1"/>
      <dgm:spPr/>
      <dgm:t>
        <a:bodyPr/>
        <a:lstStyle/>
        <a:p>
          <a:pPr>
            <a:lnSpc>
              <a:spcPct val="100000"/>
            </a:lnSpc>
          </a:pPr>
          <a:r>
            <a:rPr lang="en-US" sz="1600"/>
            <a:t>Exercise 2 (Break Out)</a:t>
          </a:r>
        </a:p>
      </dgm:t>
    </dgm:pt>
    <dgm:pt modelId="{5B6D7959-E611-4870-9207-3D43D8BE6BA6}" type="parTrans" cxnId="{A0C56A9A-3A43-45A4-9EE6-FADDAB59A377}">
      <dgm:prSet/>
      <dgm:spPr/>
      <dgm:t>
        <a:bodyPr/>
        <a:lstStyle/>
        <a:p>
          <a:endParaRPr lang="en-US" sz="1600"/>
        </a:p>
      </dgm:t>
    </dgm:pt>
    <dgm:pt modelId="{55B015DC-C84D-4BD0-A60D-85A50ECB192B}" type="sibTrans" cxnId="{A0C56A9A-3A43-45A4-9EE6-FADDAB59A377}">
      <dgm:prSet/>
      <dgm:spPr/>
      <dgm:t>
        <a:bodyPr/>
        <a:lstStyle/>
        <a:p>
          <a:endParaRPr lang="en-US" sz="1600"/>
        </a:p>
      </dgm:t>
    </dgm:pt>
    <dgm:pt modelId="{E9255DA8-A6B3-4C0B-9915-2CA722DC5765}">
      <dgm:prSet custT="1"/>
      <dgm:spPr/>
      <dgm:t>
        <a:bodyPr/>
        <a:lstStyle/>
        <a:p>
          <a:pPr>
            <a:lnSpc>
              <a:spcPct val="100000"/>
            </a:lnSpc>
          </a:pPr>
          <a:r>
            <a:rPr lang="en-US" sz="1600"/>
            <a:t>Exercise 3 (Break Out)</a:t>
          </a:r>
        </a:p>
      </dgm:t>
    </dgm:pt>
    <dgm:pt modelId="{6A2B2C23-8D39-485E-B278-AE87572EE25F}" type="parTrans" cxnId="{4A582E8C-9E88-442F-95B1-F96042A0DB6E}">
      <dgm:prSet/>
      <dgm:spPr/>
      <dgm:t>
        <a:bodyPr/>
        <a:lstStyle/>
        <a:p>
          <a:endParaRPr lang="en-US" sz="1600"/>
        </a:p>
      </dgm:t>
    </dgm:pt>
    <dgm:pt modelId="{63DCA19C-0186-47D7-800A-CB03DA89A3DD}" type="sibTrans" cxnId="{4A582E8C-9E88-442F-95B1-F96042A0DB6E}">
      <dgm:prSet/>
      <dgm:spPr/>
      <dgm:t>
        <a:bodyPr/>
        <a:lstStyle/>
        <a:p>
          <a:endParaRPr lang="en-US" sz="1600"/>
        </a:p>
      </dgm:t>
    </dgm:pt>
    <dgm:pt modelId="{9CBC2C46-AD13-4301-BAAE-FC550A420BF9}" type="pres">
      <dgm:prSet presAssocID="{189E3075-B274-4BAD-9FAC-13660F027164}" presName="root" presStyleCnt="0">
        <dgm:presLayoutVars>
          <dgm:dir/>
          <dgm:resizeHandles val="exact"/>
        </dgm:presLayoutVars>
      </dgm:prSet>
      <dgm:spPr/>
    </dgm:pt>
    <dgm:pt modelId="{DB41E595-BC04-447A-BB4C-895FA37378D5}" type="pres">
      <dgm:prSet presAssocID="{2BFDBB3E-2F74-4778-B1CD-C4B1B07FFD90}" presName="compNode" presStyleCnt="0"/>
      <dgm:spPr/>
    </dgm:pt>
    <dgm:pt modelId="{535A6B1D-149B-41E4-8EDE-9266B7DD0B13}" type="pres">
      <dgm:prSet presAssocID="{2BFDBB3E-2F74-4778-B1CD-C4B1B07FFD90}" presName="bgRect" presStyleLbl="bgShp" presStyleIdx="0" presStyleCnt="7"/>
      <dgm:spPr/>
    </dgm:pt>
    <dgm:pt modelId="{C7F37D2D-613F-484E-A030-BC5331490B55}" type="pres">
      <dgm:prSet presAssocID="{2BFDBB3E-2F74-4778-B1CD-C4B1B07FFD90}" presName="iconRect" presStyleLbl="node1" presStyleIdx="0" presStyleCnt="7"/>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Table setting with solid fill"/>
        </a:ext>
      </dgm:extLst>
    </dgm:pt>
    <dgm:pt modelId="{AC5D03E1-ED73-4644-A29C-402AB88CDD26}" type="pres">
      <dgm:prSet presAssocID="{2BFDBB3E-2F74-4778-B1CD-C4B1B07FFD90}" presName="spaceRect" presStyleCnt="0"/>
      <dgm:spPr/>
    </dgm:pt>
    <dgm:pt modelId="{B78F6862-E885-4203-B602-6B0AD71CD4AF}" type="pres">
      <dgm:prSet presAssocID="{2BFDBB3E-2F74-4778-B1CD-C4B1B07FFD90}" presName="parTx" presStyleLbl="revTx" presStyleIdx="0" presStyleCnt="7">
        <dgm:presLayoutVars>
          <dgm:chMax val="0"/>
          <dgm:chPref val="0"/>
        </dgm:presLayoutVars>
      </dgm:prSet>
      <dgm:spPr/>
    </dgm:pt>
    <dgm:pt modelId="{B37553A0-D009-4B3E-A2A1-3565547A0EC4}" type="pres">
      <dgm:prSet presAssocID="{02605756-1600-4C45-81B9-E3866916A309}" presName="sibTrans" presStyleCnt="0"/>
      <dgm:spPr/>
    </dgm:pt>
    <dgm:pt modelId="{37FB169C-D91D-49A5-A359-3D6F2A7F42BD}" type="pres">
      <dgm:prSet presAssocID="{1F70B811-D790-4FCC-AB03-D39EC4C0BA0C}" presName="compNode" presStyleCnt="0"/>
      <dgm:spPr/>
    </dgm:pt>
    <dgm:pt modelId="{EB9867AC-92CB-4935-9D11-AADA4F3729CE}" type="pres">
      <dgm:prSet presAssocID="{1F70B811-D790-4FCC-AB03-D39EC4C0BA0C}" presName="bgRect" presStyleLbl="bgShp" presStyleIdx="1" presStyleCnt="7"/>
      <dgm:spPr/>
    </dgm:pt>
    <dgm:pt modelId="{04629BD7-B473-4E49-9B39-A75B6847FBD6}" type="pres">
      <dgm:prSet presAssocID="{1F70B811-D790-4FCC-AB03-D39EC4C0BA0C}" presName="iconRect" presStyleLbl="node1" presStyleIdx="1" presStyleCnt="7"/>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Document with solid fill"/>
        </a:ext>
      </dgm:extLst>
    </dgm:pt>
    <dgm:pt modelId="{9D6F13CB-C532-46EC-A83E-905D23782F55}" type="pres">
      <dgm:prSet presAssocID="{1F70B811-D790-4FCC-AB03-D39EC4C0BA0C}" presName="spaceRect" presStyleCnt="0"/>
      <dgm:spPr/>
    </dgm:pt>
    <dgm:pt modelId="{0B9DC137-89F3-4F84-B71C-6EF2E040DC58}" type="pres">
      <dgm:prSet presAssocID="{1F70B811-D790-4FCC-AB03-D39EC4C0BA0C}" presName="parTx" presStyleLbl="revTx" presStyleIdx="1" presStyleCnt="7">
        <dgm:presLayoutVars>
          <dgm:chMax val="0"/>
          <dgm:chPref val="0"/>
        </dgm:presLayoutVars>
      </dgm:prSet>
      <dgm:spPr/>
    </dgm:pt>
    <dgm:pt modelId="{3ED19488-DB88-4512-850C-E3B290420BF0}" type="pres">
      <dgm:prSet presAssocID="{6CD0038F-5F50-43F2-8ECA-244B503298FD}" presName="sibTrans" presStyleCnt="0"/>
      <dgm:spPr/>
    </dgm:pt>
    <dgm:pt modelId="{DE04311C-134E-4EC9-8E68-56DC8AAC321F}" type="pres">
      <dgm:prSet presAssocID="{E871174F-A7CA-45A5-A147-4CA047FD2B64}" presName="compNode" presStyleCnt="0"/>
      <dgm:spPr/>
    </dgm:pt>
    <dgm:pt modelId="{6AC25603-7E54-4660-8835-290AD68106A4}" type="pres">
      <dgm:prSet presAssocID="{E871174F-A7CA-45A5-A147-4CA047FD2B64}" presName="bgRect" presStyleLbl="bgShp" presStyleIdx="2" presStyleCnt="7"/>
      <dgm:spPr/>
    </dgm:pt>
    <dgm:pt modelId="{8201317C-9662-464B-8364-1A82EF985708}" type="pres">
      <dgm:prSet presAssocID="{E871174F-A7CA-45A5-A147-4CA047FD2B64}" presName="iconRect" presStyleLbl="node1" presStyleIdx="2" presStyleCnt="7"/>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Catering with solid fill"/>
        </a:ext>
      </dgm:extLst>
    </dgm:pt>
    <dgm:pt modelId="{F43D6061-280F-4B7E-8D49-6F76D948FA3B}" type="pres">
      <dgm:prSet presAssocID="{E871174F-A7CA-45A5-A147-4CA047FD2B64}" presName="spaceRect" presStyleCnt="0"/>
      <dgm:spPr/>
    </dgm:pt>
    <dgm:pt modelId="{DBD07065-B797-4BE9-AD2D-EC038E6B2BA1}" type="pres">
      <dgm:prSet presAssocID="{E871174F-A7CA-45A5-A147-4CA047FD2B64}" presName="parTx" presStyleLbl="revTx" presStyleIdx="2" presStyleCnt="7">
        <dgm:presLayoutVars>
          <dgm:chMax val="0"/>
          <dgm:chPref val="0"/>
        </dgm:presLayoutVars>
      </dgm:prSet>
      <dgm:spPr/>
    </dgm:pt>
    <dgm:pt modelId="{593FE6A2-7060-42F3-BDFE-5644B1EB7F9A}" type="pres">
      <dgm:prSet presAssocID="{D0F27A50-1EE6-47FD-BD7D-8C0871370CFE}" presName="sibTrans" presStyleCnt="0"/>
      <dgm:spPr/>
    </dgm:pt>
    <dgm:pt modelId="{D363E82C-C79A-4C4D-A5DE-9CC12064FE7A}" type="pres">
      <dgm:prSet presAssocID="{B7BA1E87-9A42-4EEB-8324-18DB69C64310}" presName="compNode" presStyleCnt="0"/>
      <dgm:spPr/>
    </dgm:pt>
    <dgm:pt modelId="{0151DFFA-2C52-4C9F-A4CA-DF9F5A99138B}" type="pres">
      <dgm:prSet presAssocID="{B7BA1E87-9A42-4EEB-8324-18DB69C64310}" presName="bgRect" presStyleLbl="bgShp" presStyleIdx="3" presStyleCnt="7"/>
      <dgm:spPr/>
    </dgm:pt>
    <dgm:pt modelId="{B7F78741-7058-48CD-A6F2-52724489A2B5}" type="pres">
      <dgm:prSet presAssocID="{B7BA1E87-9A42-4EEB-8324-18DB69C64310}" presName="iconRect" presStyleLbl="node1" presStyleIdx="3" presStyleCnt="7"/>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Document with solid fill"/>
        </a:ext>
      </dgm:extLst>
    </dgm:pt>
    <dgm:pt modelId="{95272A09-63A6-4432-8D10-7E7E8E8895AC}" type="pres">
      <dgm:prSet presAssocID="{B7BA1E87-9A42-4EEB-8324-18DB69C64310}" presName="spaceRect" presStyleCnt="0"/>
      <dgm:spPr/>
    </dgm:pt>
    <dgm:pt modelId="{F2ED2565-0351-4C5F-A191-06BDECFF626C}" type="pres">
      <dgm:prSet presAssocID="{B7BA1E87-9A42-4EEB-8324-18DB69C64310}" presName="parTx" presStyleLbl="revTx" presStyleIdx="3" presStyleCnt="7">
        <dgm:presLayoutVars>
          <dgm:chMax val="0"/>
          <dgm:chPref val="0"/>
        </dgm:presLayoutVars>
      </dgm:prSet>
      <dgm:spPr/>
    </dgm:pt>
    <dgm:pt modelId="{F0A5C744-DF09-4ECC-89B1-72ACA74ED651}" type="pres">
      <dgm:prSet presAssocID="{55B015DC-C84D-4BD0-A60D-85A50ECB192B}" presName="sibTrans" presStyleCnt="0"/>
      <dgm:spPr/>
    </dgm:pt>
    <dgm:pt modelId="{F47E2E2A-C5F6-44A6-82E7-48F671787A9E}" type="pres">
      <dgm:prSet presAssocID="{95CE6D61-481B-4F91-B017-DF098325FAAB}" presName="compNode" presStyleCnt="0"/>
      <dgm:spPr/>
    </dgm:pt>
    <dgm:pt modelId="{7DDF2690-2518-4251-9E83-83DF376C3964}" type="pres">
      <dgm:prSet presAssocID="{95CE6D61-481B-4F91-B017-DF098325FAAB}" presName="bgRect" presStyleLbl="bgShp" presStyleIdx="4" presStyleCnt="7"/>
      <dgm:spPr/>
    </dgm:pt>
    <dgm:pt modelId="{BA6A2944-8AC3-4B09-8F5B-02A12C7C14C7}" type="pres">
      <dgm:prSet presAssocID="{95CE6D61-481B-4F91-B017-DF098325FAAB}" presName="iconRect" presStyleLbl="node1" presStyleIdx="4" presStyleCnt="7"/>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hecklist"/>
        </a:ext>
      </dgm:extLst>
    </dgm:pt>
    <dgm:pt modelId="{5D911EAA-4468-44D6-B962-0233AF72DF5D}" type="pres">
      <dgm:prSet presAssocID="{95CE6D61-481B-4F91-B017-DF098325FAAB}" presName="spaceRect" presStyleCnt="0"/>
      <dgm:spPr/>
    </dgm:pt>
    <dgm:pt modelId="{2D6A17E8-DC2C-423B-A129-BB4C79B3BA39}" type="pres">
      <dgm:prSet presAssocID="{95CE6D61-481B-4F91-B017-DF098325FAAB}" presName="parTx" presStyleLbl="revTx" presStyleIdx="4" presStyleCnt="7">
        <dgm:presLayoutVars>
          <dgm:chMax val="0"/>
          <dgm:chPref val="0"/>
        </dgm:presLayoutVars>
      </dgm:prSet>
      <dgm:spPr/>
    </dgm:pt>
    <dgm:pt modelId="{4F768C9D-60AA-4DC0-A365-00A4CB7401E4}" type="pres">
      <dgm:prSet presAssocID="{F01B87F6-88BA-4692-8CA7-D3E61D27BB21}" presName="sibTrans" presStyleCnt="0"/>
      <dgm:spPr/>
    </dgm:pt>
    <dgm:pt modelId="{97CDA1B2-3615-4089-9D4F-A3C14AAE262A}" type="pres">
      <dgm:prSet presAssocID="{E9255DA8-A6B3-4C0B-9915-2CA722DC5765}" presName="compNode" presStyleCnt="0"/>
      <dgm:spPr/>
    </dgm:pt>
    <dgm:pt modelId="{EBD55E61-0471-46E8-9950-A863F3BE2651}" type="pres">
      <dgm:prSet presAssocID="{E9255DA8-A6B3-4C0B-9915-2CA722DC5765}" presName="bgRect" presStyleLbl="bgShp" presStyleIdx="5" presStyleCnt="7"/>
      <dgm:spPr/>
    </dgm:pt>
    <dgm:pt modelId="{AC138200-9C34-4D15-B06B-485B334D9215}" type="pres">
      <dgm:prSet presAssocID="{E9255DA8-A6B3-4C0B-9915-2CA722DC5765}" presName="iconRect" presStyleLbl="node1" presStyleIdx="5" presStyleCnt="7"/>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Document with solid fill"/>
        </a:ext>
      </dgm:extLst>
    </dgm:pt>
    <dgm:pt modelId="{5D3A6B4F-4E20-4B30-8804-7F0FD62E008D}" type="pres">
      <dgm:prSet presAssocID="{E9255DA8-A6B3-4C0B-9915-2CA722DC5765}" presName="spaceRect" presStyleCnt="0"/>
      <dgm:spPr/>
    </dgm:pt>
    <dgm:pt modelId="{6DACD71B-0178-4053-9835-8B3FB276B90D}" type="pres">
      <dgm:prSet presAssocID="{E9255DA8-A6B3-4C0B-9915-2CA722DC5765}" presName="parTx" presStyleLbl="revTx" presStyleIdx="5" presStyleCnt="7">
        <dgm:presLayoutVars>
          <dgm:chMax val="0"/>
          <dgm:chPref val="0"/>
        </dgm:presLayoutVars>
      </dgm:prSet>
      <dgm:spPr/>
    </dgm:pt>
    <dgm:pt modelId="{93B72DA9-BB71-4A97-9A72-7D952C083479}" type="pres">
      <dgm:prSet presAssocID="{63DCA19C-0186-47D7-800A-CB03DA89A3DD}" presName="sibTrans" presStyleCnt="0"/>
      <dgm:spPr/>
    </dgm:pt>
    <dgm:pt modelId="{D414549F-6866-4AD0-B713-387EEA5EA8E9}" type="pres">
      <dgm:prSet presAssocID="{10CA7B56-436D-4FCC-991A-9778BB308E57}" presName="compNode" presStyleCnt="0"/>
      <dgm:spPr/>
    </dgm:pt>
    <dgm:pt modelId="{87A02A55-D9FE-4D30-9FD9-EDCB3F9D742D}" type="pres">
      <dgm:prSet presAssocID="{10CA7B56-436D-4FCC-991A-9778BB308E57}" presName="bgRect" presStyleLbl="bgShp" presStyleIdx="6" presStyleCnt="7"/>
      <dgm:spPr/>
    </dgm:pt>
    <dgm:pt modelId="{EB410790-4ACC-42E4-A392-A470E1F31FFF}" type="pres">
      <dgm:prSet presAssocID="{10CA7B56-436D-4FCC-991A-9778BB308E57}" presName="iconRect" presStyleLbl="node1" presStyleIdx="6" presStyleCnt="7"/>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Verified Brand"/>
        </a:ext>
      </dgm:extLst>
    </dgm:pt>
    <dgm:pt modelId="{F7DE5B30-1F0B-4A36-9783-74FE13A1FD74}" type="pres">
      <dgm:prSet presAssocID="{10CA7B56-436D-4FCC-991A-9778BB308E57}" presName="spaceRect" presStyleCnt="0"/>
      <dgm:spPr/>
    </dgm:pt>
    <dgm:pt modelId="{EDE7F678-322A-4757-BA6C-6DD4D087598B}" type="pres">
      <dgm:prSet presAssocID="{10CA7B56-436D-4FCC-991A-9778BB308E57}" presName="parTx" presStyleLbl="revTx" presStyleIdx="6" presStyleCnt="7">
        <dgm:presLayoutVars>
          <dgm:chMax val="0"/>
          <dgm:chPref val="0"/>
        </dgm:presLayoutVars>
      </dgm:prSet>
      <dgm:spPr/>
    </dgm:pt>
  </dgm:ptLst>
  <dgm:cxnLst>
    <dgm:cxn modelId="{DFD9A70A-13B4-48A0-A492-A5A5608AD462}" type="presOf" srcId="{10CA7B56-436D-4FCC-991A-9778BB308E57}" destId="{EDE7F678-322A-4757-BA6C-6DD4D087598B}" srcOrd="0" destOrd="0" presId="urn:microsoft.com/office/officeart/2018/2/layout/IconVerticalSolidList"/>
    <dgm:cxn modelId="{FABADD23-70B2-4C31-95CC-AE574259E19C}" srcId="{189E3075-B274-4BAD-9FAC-13660F027164}" destId="{E871174F-A7CA-45A5-A147-4CA047FD2B64}" srcOrd="2" destOrd="0" parTransId="{BF2B00F2-465B-4ECB-8ED4-6B6B943D30A9}" sibTransId="{D0F27A50-1EE6-47FD-BD7D-8C0871370CFE}"/>
    <dgm:cxn modelId="{1956ED36-D1DD-43C0-BBF2-FABECF7BE792}" srcId="{189E3075-B274-4BAD-9FAC-13660F027164}" destId="{2BFDBB3E-2F74-4778-B1CD-C4B1B07FFD90}" srcOrd="0" destOrd="0" parTransId="{89E28D3A-9651-4FC5-8EB1-574429C1521E}" sibTransId="{02605756-1600-4C45-81B9-E3866916A309}"/>
    <dgm:cxn modelId="{FF9DF65C-BB1B-414C-A198-A1DF8D972D4B}" type="presOf" srcId="{95CE6D61-481B-4F91-B017-DF098325FAAB}" destId="{2D6A17E8-DC2C-423B-A129-BB4C79B3BA39}" srcOrd="0" destOrd="0" presId="urn:microsoft.com/office/officeart/2018/2/layout/IconVerticalSolidList"/>
    <dgm:cxn modelId="{2262AF4F-14BB-4D0C-AD6C-C977EB4ACBAF}" type="presOf" srcId="{B7BA1E87-9A42-4EEB-8324-18DB69C64310}" destId="{F2ED2565-0351-4C5F-A191-06BDECFF626C}" srcOrd="0" destOrd="0" presId="urn:microsoft.com/office/officeart/2018/2/layout/IconVerticalSolidList"/>
    <dgm:cxn modelId="{4A426586-85D5-484D-8FB3-C9FD0BF389BB}" srcId="{189E3075-B274-4BAD-9FAC-13660F027164}" destId="{10CA7B56-436D-4FCC-991A-9778BB308E57}" srcOrd="6" destOrd="0" parTransId="{9886F167-DDB6-4AE2-9A49-54A7E1063040}" sibTransId="{FA37E4E8-10A0-4492-B115-1964A128552D}"/>
    <dgm:cxn modelId="{4A582E8C-9E88-442F-95B1-F96042A0DB6E}" srcId="{189E3075-B274-4BAD-9FAC-13660F027164}" destId="{E9255DA8-A6B3-4C0B-9915-2CA722DC5765}" srcOrd="5" destOrd="0" parTransId="{6A2B2C23-8D39-485E-B278-AE87572EE25F}" sibTransId="{63DCA19C-0186-47D7-800A-CB03DA89A3DD}"/>
    <dgm:cxn modelId="{A0C56A9A-3A43-45A4-9EE6-FADDAB59A377}" srcId="{189E3075-B274-4BAD-9FAC-13660F027164}" destId="{B7BA1E87-9A42-4EEB-8324-18DB69C64310}" srcOrd="3" destOrd="0" parTransId="{5B6D7959-E611-4870-9207-3D43D8BE6BA6}" sibTransId="{55B015DC-C84D-4BD0-A60D-85A50ECB192B}"/>
    <dgm:cxn modelId="{35AC279C-EDBF-492F-9116-F2BF78CAAED1}" type="presOf" srcId="{2BFDBB3E-2F74-4778-B1CD-C4B1B07FFD90}" destId="{B78F6862-E885-4203-B602-6B0AD71CD4AF}" srcOrd="0" destOrd="0" presId="urn:microsoft.com/office/officeart/2018/2/layout/IconVerticalSolidList"/>
    <dgm:cxn modelId="{B44F9FA7-95B8-4C24-8E9C-CF2A22E302BC}" type="presOf" srcId="{189E3075-B274-4BAD-9FAC-13660F027164}" destId="{9CBC2C46-AD13-4301-BAAE-FC550A420BF9}" srcOrd="0" destOrd="0" presId="urn:microsoft.com/office/officeart/2018/2/layout/IconVerticalSolidList"/>
    <dgm:cxn modelId="{76A5C6AA-78DF-41CE-A745-D18278A93D7D}" type="presOf" srcId="{1F70B811-D790-4FCC-AB03-D39EC4C0BA0C}" destId="{0B9DC137-89F3-4F84-B71C-6EF2E040DC58}" srcOrd="0" destOrd="0" presId="urn:microsoft.com/office/officeart/2018/2/layout/IconVerticalSolidList"/>
    <dgm:cxn modelId="{B581C6CA-A32E-4667-A2A9-6E4FB14A807D}" srcId="{189E3075-B274-4BAD-9FAC-13660F027164}" destId="{1F70B811-D790-4FCC-AB03-D39EC4C0BA0C}" srcOrd="1" destOrd="0" parTransId="{E1EFEC42-BFEA-4175-A875-E10ED38901C4}" sibTransId="{6CD0038F-5F50-43F2-8ECA-244B503298FD}"/>
    <dgm:cxn modelId="{B04838CC-5E22-4B71-A793-572002FAA74B}" type="presOf" srcId="{E871174F-A7CA-45A5-A147-4CA047FD2B64}" destId="{DBD07065-B797-4BE9-AD2D-EC038E6B2BA1}" srcOrd="0" destOrd="0" presId="urn:microsoft.com/office/officeart/2018/2/layout/IconVerticalSolidList"/>
    <dgm:cxn modelId="{138D4CD6-00D4-49D6-BEE5-F914D8C7A0BA}" type="presOf" srcId="{E9255DA8-A6B3-4C0B-9915-2CA722DC5765}" destId="{6DACD71B-0178-4053-9835-8B3FB276B90D}" srcOrd="0" destOrd="0" presId="urn:microsoft.com/office/officeart/2018/2/layout/IconVerticalSolidList"/>
    <dgm:cxn modelId="{6054DDEE-DBD5-4D12-AEE2-B736781FB116}" srcId="{189E3075-B274-4BAD-9FAC-13660F027164}" destId="{95CE6D61-481B-4F91-B017-DF098325FAAB}" srcOrd="4" destOrd="0" parTransId="{5C5AFAC8-6184-4FE9-999A-8247CDF7D7EC}" sibTransId="{F01B87F6-88BA-4692-8CA7-D3E61D27BB21}"/>
    <dgm:cxn modelId="{1CB9FBBC-5D8E-48F4-A769-C03CD7DFFDD3}" type="presParOf" srcId="{9CBC2C46-AD13-4301-BAAE-FC550A420BF9}" destId="{DB41E595-BC04-447A-BB4C-895FA37378D5}" srcOrd="0" destOrd="0" presId="urn:microsoft.com/office/officeart/2018/2/layout/IconVerticalSolidList"/>
    <dgm:cxn modelId="{357FA73E-650F-48AA-9463-E6AA2B8B944A}" type="presParOf" srcId="{DB41E595-BC04-447A-BB4C-895FA37378D5}" destId="{535A6B1D-149B-41E4-8EDE-9266B7DD0B13}" srcOrd="0" destOrd="0" presId="urn:microsoft.com/office/officeart/2018/2/layout/IconVerticalSolidList"/>
    <dgm:cxn modelId="{0FBB2D19-B67E-4DC5-809B-E992EC097E8E}" type="presParOf" srcId="{DB41E595-BC04-447A-BB4C-895FA37378D5}" destId="{C7F37D2D-613F-484E-A030-BC5331490B55}" srcOrd="1" destOrd="0" presId="urn:microsoft.com/office/officeart/2018/2/layout/IconVerticalSolidList"/>
    <dgm:cxn modelId="{0D506D25-6C2D-44B0-B8FF-BE5B1286CBD6}" type="presParOf" srcId="{DB41E595-BC04-447A-BB4C-895FA37378D5}" destId="{AC5D03E1-ED73-4644-A29C-402AB88CDD26}" srcOrd="2" destOrd="0" presId="urn:microsoft.com/office/officeart/2018/2/layout/IconVerticalSolidList"/>
    <dgm:cxn modelId="{4ECDFB34-17D1-458D-94D1-0A63C20A59FA}" type="presParOf" srcId="{DB41E595-BC04-447A-BB4C-895FA37378D5}" destId="{B78F6862-E885-4203-B602-6B0AD71CD4AF}" srcOrd="3" destOrd="0" presId="urn:microsoft.com/office/officeart/2018/2/layout/IconVerticalSolidList"/>
    <dgm:cxn modelId="{DB437941-5ED4-4867-82B6-F54F7BE3FB5E}" type="presParOf" srcId="{9CBC2C46-AD13-4301-BAAE-FC550A420BF9}" destId="{B37553A0-D009-4B3E-A2A1-3565547A0EC4}" srcOrd="1" destOrd="0" presId="urn:microsoft.com/office/officeart/2018/2/layout/IconVerticalSolidList"/>
    <dgm:cxn modelId="{767B015D-4D90-41A4-903B-B18A559CE54B}" type="presParOf" srcId="{9CBC2C46-AD13-4301-BAAE-FC550A420BF9}" destId="{37FB169C-D91D-49A5-A359-3D6F2A7F42BD}" srcOrd="2" destOrd="0" presId="urn:microsoft.com/office/officeart/2018/2/layout/IconVerticalSolidList"/>
    <dgm:cxn modelId="{6E302744-953A-40DE-B5A4-E056CC7A574D}" type="presParOf" srcId="{37FB169C-D91D-49A5-A359-3D6F2A7F42BD}" destId="{EB9867AC-92CB-4935-9D11-AADA4F3729CE}" srcOrd="0" destOrd="0" presId="urn:microsoft.com/office/officeart/2018/2/layout/IconVerticalSolidList"/>
    <dgm:cxn modelId="{04455733-418C-4031-BC12-D056EFC24E89}" type="presParOf" srcId="{37FB169C-D91D-49A5-A359-3D6F2A7F42BD}" destId="{04629BD7-B473-4E49-9B39-A75B6847FBD6}" srcOrd="1" destOrd="0" presId="urn:microsoft.com/office/officeart/2018/2/layout/IconVerticalSolidList"/>
    <dgm:cxn modelId="{5F42B166-282B-4C20-B3BF-8705C2C248A2}" type="presParOf" srcId="{37FB169C-D91D-49A5-A359-3D6F2A7F42BD}" destId="{9D6F13CB-C532-46EC-A83E-905D23782F55}" srcOrd="2" destOrd="0" presId="urn:microsoft.com/office/officeart/2018/2/layout/IconVerticalSolidList"/>
    <dgm:cxn modelId="{89640DD5-21FE-495C-91FB-10EB474F0F2F}" type="presParOf" srcId="{37FB169C-D91D-49A5-A359-3D6F2A7F42BD}" destId="{0B9DC137-89F3-4F84-B71C-6EF2E040DC58}" srcOrd="3" destOrd="0" presId="urn:microsoft.com/office/officeart/2018/2/layout/IconVerticalSolidList"/>
    <dgm:cxn modelId="{D11BB234-BC4D-487F-BA65-354F66BB3B6F}" type="presParOf" srcId="{9CBC2C46-AD13-4301-BAAE-FC550A420BF9}" destId="{3ED19488-DB88-4512-850C-E3B290420BF0}" srcOrd="3" destOrd="0" presId="urn:microsoft.com/office/officeart/2018/2/layout/IconVerticalSolidList"/>
    <dgm:cxn modelId="{4DCB4818-5447-46DA-A3E0-E1F31819D664}" type="presParOf" srcId="{9CBC2C46-AD13-4301-BAAE-FC550A420BF9}" destId="{DE04311C-134E-4EC9-8E68-56DC8AAC321F}" srcOrd="4" destOrd="0" presId="urn:microsoft.com/office/officeart/2018/2/layout/IconVerticalSolidList"/>
    <dgm:cxn modelId="{B5003E0A-B5D0-4B75-839D-EE89693B58DC}" type="presParOf" srcId="{DE04311C-134E-4EC9-8E68-56DC8AAC321F}" destId="{6AC25603-7E54-4660-8835-290AD68106A4}" srcOrd="0" destOrd="0" presId="urn:microsoft.com/office/officeart/2018/2/layout/IconVerticalSolidList"/>
    <dgm:cxn modelId="{58CF6C25-450F-4E5E-91DF-1F834F4C8E00}" type="presParOf" srcId="{DE04311C-134E-4EC9-8E68-56DC8AAC321F}" destId="{8201317C-9662-464B-8364-1A82EF985708}" srcOrd="1" destOrd="0" presId="urn:microsoft.com/office/officeart/2018/2/layout/IconVerticalSolidList"/>
    <dgm:cxn modelId="{A397C679-1080-4372-B10B-5CD2D2DBF714}" type="presParOf" srcId="{DE04311C-134E-4EC9-8E68-56DC8AAC321F}" destId="{F43D6061-280F-4B7E-8D49-6F76D948FA3B}" srcOrd="2" destOrd="0" presId="urn:microsoft.com/office/officeart/2018/2/layout/IconVerticalSolidList"/>
    <dgm:cxn modelId="{6426DD18-E07B-4B6C-B3D0-81EBE73469EB}" type="presParOf" srcId="{DE04311C-134E-4EC9-8E68-56DC8AAC321F}" destId="{DBD07065-B797-4BE9-AD2D-EC038E6B2BA1}" srcOrd="3" destOrd="0" presId="urn:microsoft.com/office/officeart/2018/2/layout/IconVerticalSolidList"/>
    <dgm:cxn modelId="{1F344474-F242-49DD-A28E-71B7A6189826}" type="presParOf" srcId="{9CBC2C46-AD13-4301-BAAE-FC550A420BF9}" destId="{593FE6A2-7060-42F3-BDFE-5644B1EB7F9A}" srcOrd="5" destOrd="0" presId="urn:microsoft.com/office/officeart/2018/2/layout/IconVerticalSolidList"/>
    <dgm:cxn modelId="{E0F9506B-0514-479F-BAE7-788A991F7AB8}" type="presParOf" srcId="{9CBC2C46-AD13-4301-BAAE-FC550A420BF9}" destId="{D363E82C-C79A-4C4D-A5DE-9CC12064FE7A}" srcOrd="6" destOrd="0" presId="urn:microsoft.com/office/officeart/2018/2/layout/IconVerticalSolidList"/>
    <dgm:cxn modelId="{2CE66E14-2850-4737-859B-2F0A20C92249}" type="presParOf" srcId="{D363E82C-C79A-4C4D-A5DE-9CC12064FE7A}" destId="{0151DFFA-2C52-4C9F-A4CA-DF9F5A99138B}" srcOrd="0" destOrd="0" presId="urn:microsoft.com/office/officeart/2018/2/layout/IconVerticalSolidList"/>
    <dgm:cxn modelId="{3ABC677E-965B-4E08-88FC-E82EE97BAEC6}" type="presParOf" srcId="{D363E82C-C79A-4C4D-A5DE-9CC12064FE7A}" destId="{B7F78741-7058-48CD-A6F2-52724489A2B5}" srcOrd="1" destOrd="0" presId="urn:microsoft.com/office/officeart/2018/2/layout/IconVerticalSolidList"/>
    <dgm:cxn modelId="{B50C4D34-C153-45E2-9C4D-EE592E31743F}" type="presParOf" srcId="{D363E82C-C79A-4C4D-A5DE-9CC12064FE7A}" destId="{95272A09-63A6-4432-8D10-7E7E8E8895AC}" srcOrd="2" destOrd="0" presId="urn:microsoft.com/office/officeart/2018/2/layout/IconVerticalSolidList"/>
    <dgm:cxn modelId="{0F93DD7A-E77F-409F-8C15-C6AB0DE164D4}" type="presParOf" srcId="{D363E82C-C79A-4C4D-A5DE-9CC12064FE7A}" destId="{F2ED2565-0351-4C5F-A191-06BDECFF626C}" srcOrd="3" destOrd="0" presId="urn:microsoft.com/office/officeart/2018/2/layout/IconVerticalSolidList"/>
    <dgm:cxn modelId="{884A28B7-3709-43D4-99A3-B2E342E0D621}" type="presParOf" srcId="{9CBC2C46-AD13-4301-BAAE-FC550A420BF9}" destId="{F0A5C744-DF09-4ECC-89B1-72ACA74ED651}" srcOrd="7" destOrd="0" presId="urn:microsoft.com/office/officeart/2018/2/layout/IconVerticalSolidList"/>
    <dgm:cxn modelId="{E02F3854-FDA6-439F-B05F-C80EB88DE21B}" type="presParOf" srcId="{9CBC2C46-AD13-4301-BAAE-FC550A420BF9}" destId="{F47E2E2A-C5F6-44A6-82E7-48F671787A9E}" srcOrd="8" destOrd="0" presId="urn:microsoft.com/office/officeart/2018/2/layout/IconVerticalSolidList"/>
    <dgm:cxn modelId="{909EFCDA-A965-4D40-922A-A7CFA61C1422}" type="presParOf" srcId="{F47E2E2A-C5F6-44A6-82E7-48F671787A9E}" destId="{7DDF2690-2518-4251-9E83-83DF376C3964}" srcOrd="0" destOrd="0" presId="urn:microsoft.com/office/officeart/2018/2/layout/IconVerticalSolidList"/>
    <dgm:cxn modelId="{AC4F9471-D98F-442C-9431-9B04FB061203}" type="presParOf" srcId="{F47E2E2A-C5F6-44A6-82E7-48F671787A9E}" destId="{BA6A2944-8AC3-4B09-8F5B-02A12C7C14C7}" srcOrd="1" destOrd="0" presId="urn:microsoft.com/office/officeart/2018/2/layout/IconVerticalSolidList"/>
    <dgm:cxn modelId="{8E5A0EF9-6916-4D68-B658-5F81083E02B1}" type="presParOf" srcId="{F47E2E2A-C5F6-44A6-82E7-48F671787A9E}" destId="{5D911EAA-4468-44D6-B962-0233AF72DF5D}" srcOrd="2" destOrd="0" presId="urn:microsoft.com/office/officeart/2018/2/layout/IconVerticalSolidList"/>
    <dgm:cxn modelId="{CE566A69-BE14-4ABD-8210-B0F248686C07}" type="presParOf" srcId="{F47E2E2A-C5F6-44A6-82E7-48F671787A9E}" destId="{2D6A17E8-DC2C-423B-A129-BB4C79B3BA39}" srcOrd="3" destOrd="0" presId="urn:microsoft.com/office/officeart/2018/2/layout/IconVerticalSolidList"/>
    <dgm:cxn modelId="{C42F638D-9547-400F-9296-BE42D71D5290}" type="presParOf" srcId="{9CBC2C46-AD13-4301-BAAE-FC550A420BF9}" destId="{4F768C9D-60AA-4DC0-A365-00A4CB7401E4}" srcOrd="9" destOrd="0" presId="urn:microsoft.com/office/officeart/2018/2/layout/IconVerticalSolidList"/>
    <dgm:cxn modelId="{D156671E-5D70-4287-84DF-6E2EB6B79E41}" type="presParOf" srcId="{9CBC2C46-AD13-4301-BAAE-FC550A420BF9}" destId="{97CDA1B2-3615-4089-9D4F-A3C14AAE262A}" srcOrd="10" destOrd="0" presId="urn:microsoft.com/office/officeart/2018/2/layout/IconVerticalSolidList"/>
    <dgm:cxn modelId="{B54B3537-DA54-4719-A24F-C639C165A8DB}" type="presParOf" srcId="{97CDA1B2-3615-4089-9D4F-A3C14AAE262A}" destId="{EBD55E61-0471-46E8-9950-A863F3BE2651}" srcOrd="0" destOrd="0" presId="urn:microsoft.com/office/officeart/2018/2/layout/IconVerticalSolidList"/>
    <dgm:cxn modelId="{D8052ADA-5B9A-4A46-AFA4-5482FDFB6146}" type="presParOf" srcId="{97CDA1B2-3615-4089-9D4F-A3C14AAE262A}" destId="{AC138200-9C34-4D15-B06B-485B334D9215}" srcOrd="1" destOrd="0" presId="urn:microsoft.com/office/officeart/2018/2/layout/IconVerticalSolidList"/>
    <dgm:cxn modelId="{515594F8-9BBC-46AA-8F8C-69C5E8CD47C6}" type="presParOf" srcId="{97CDA1B2-3615-4089-9D4F-A3C14AAE262A}" destId="{5D3A6B4F-4E20-4B30-8804-7F0FD62E008D}" srcOrd="2" destOrd="0" presId="urn:microsoft.com/office/officeart/2018/2/layout/IconVerticalSolidList"/>
    <dgm:cxn modelId="{4CB398FB-F52B-4545-AD41-2F9CD4115C96}" type="presParOf" srcId="{97CDA1B2-3615-4089-9D4F-A3C14AAE262A}" destId="{6DACD71B-0178-4053-9835-8B3FB276B90D}" srcOrd="3" destOrd="0" presId="urn:microsoft.com/office/officeart/2018/2/layout/IconVerticalSolidList"/>
    <dgm:cxn modelId="{122300B0-96B1-4755-B66B-8EB020A54B51}" type="presParOf" srcId="{9CBC2C46-AD13-4301-BAAE-FC550A420BF9}" destId="{93B72DA9-BB71-4A97-9A72-7D952C083479}" srcOrd="11" destOrd="0" presId="urn:microsoft.com/office/officeart/2018/2/layout/IconVerticalSolidList"/>
    <dgm:cxn modelId="{34BF2675-8E34-4954-8E8A-E72288441A8E}" type="presParOf" srcId="{9CBC2C46-AD13-4301-BAAE-FC550A420BF9}" destId="{D414549F-6866-4AD0-B713-387EEA5EA8E9}" srcOrd="12" destOrd="0" presId="urn:microsoft.com/office/officeart/2018/2/layout/IconVerticalSolidList"/>
    <dgm:cxn modelId="{20FF1165-5EC7-4A12-B124-177E82C5B108}" type="presParOf" srcId="{D414549F-6866-4AD0-B713-387EEA5EA8E9}" destId="{87A02A55-D9FE-4D30-9FD9-EDCB3F9D742D}" srcOrd="0" destOrd="0" presId="urn:microsoft.com/office/officeart/2018/2/layout/IconVerticalSolidList"/>
    <dgm:cxn modelId="{4E9028BB-C654-4372-A378-54B3F2E760B8}" type="presParOf" srcId="{D414549F-6866-4AD0-B713-387EEA5EA8E9}" destId="{EB410790-4ACC-42E4-A392-A470E1F31FFF}" srcOrd="1" destOrd="0" presId="urn:microsoft.com/office/officeart/2018/2/layout/IconVerticalSolidList"/>
    <dgm:cxn modelId="{ED3622D4-FE58-4589-8748-10479E68F468}" type="presParOf" srcId="{D414549F-6866-4AD0-B713-387EEA5EA8E9}" destId="{F7DE5B30-1F0B-4A36-9783-74FE13A1FD74}" srcOrd="2" destOrd="0" presId="urn:microsoft.com/office/officeart/2018/2/layout/IconVerticalSolidList"/>
    <dgm:cxn modelId="{225F73C4-B85B-463A-8111-504642310FE5}" type="presParOf" srcId="{D414549F-6866-4AD0-B713-387EEA5EA8E9}" destId="{EDE7F678-322A-4757-BA6C-6DD4D087598B}"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i="1" u="none" dirty="0">
              <a:latin typeface="Calibri Light" panose="020F0302020204030204" pitchFamily="34" charset="0"/>
              <a:cs typeface="Calibri Light" panose="020F0302020204030204" pitchFamily="34" charset="0"/>
            </a:rPr>
            <a:t>Salmonella</a:t>
          </a:r>
          <a:r>
            <a:rPr lang="en-US" u="none" dirty="0">
              <a:latin typeface="Calibri Light" panose="020F0302020204030204" pitchFamily="34" charset="0"/>
              <a:cs typeface="Calibri Light" panose="020F0302020204030204" pitchFamily="34" charset="0"/>
            </a:rPr>
            <a:t> in the salad</a:t>
          </a:r>
          <a:endParaRPr lang="en-US" dirty="0">
            <a:latin typeface="Calibri Light" panose="020F0302020204030204" pitchFamily="34" charset="0"/>
            <a:cs typeface="Calibri Light" panose="020F0302020204030204" pitchFamily="34" charset="0"/>
          </a:endParaRP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b="1">
              <a:latin typeface="Calibri Light" panose="020F0302020204030204" pitchFamily="34" charset="0"/>
              <a:cs typeface="Calibri Light" panose="020F0302020204030204" pitchFamily="34" charset="0"/>
            </a:rPr>
            <a:t>Improper washing and sanitizing between tasks</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b="1">
              <a:latin typeface="Calibri Light" panose="020F0302020204030204" pitchFamily="34" charset="0"/>
              <a:cs typeface="Calibri Light" panose="020F0302020204030204" pitchFamily="34" charset="0"/>
            </a:rPr>
            <a:t>High turnover for staff, no training for new hires</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a:latin typeface="Calibri Light" panose="020F0302020204030204" pitchFamily="34" charset="0"/>
              <a:cs typeface="Calibri Light" panose="020F0302020204030204" pitchFamily="34" charset="0"/>
            </a:rPr>
            <a:t>Training all staff, creating training protocols for moving forward</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a:latin typeface="Calibri Light" panose="020F0302020204030204" pitchFamily="34" charset="0"/>
              <a:cs typeface="Calibri Light" panose="020F0302020204030204" pitchFamily="34" charset="0"/>
            </a:rPr>
            <a:t>Outbreak Cause</a:t>
          </a:r>
        </a:p>
        <a:p>
          <a:r>
            <a:rPr lang="en-US">
              <a:latin typeface="Calibri Light" panose="020F0302020204030204" pitchFamily="34" charset="0"/>
              <a:cs typeface="Calibri Light" panose="020F0302020204030204" pitchFamily="34" charset="0"/>
            </a:rPr>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b="1">
              <a:latin typeface="Calibri Light" panose="020F0302020204030204" pitchFamily="34" charset="0"/>
              <a:cs typeface="Calibri Light" panose="020F0302020204030204" pitchFamily="34" charset="0"/>
            </a:rPr>
            <a:t>Contributing Factors</a:t>
          </a:r>
        </a:p>
        <a:p>
          <a:r>
            <a:rPr lang="en-US" b="1">
              <a:latin typeface="Calibri Light" panose="020F0302020204030204" pitchFamily="34" charset="0"/>
              <a:cs typeface="Calibri Light" panose="020F0302020204030204" pitchFamily="34" charset="0"/>
            </a:rPr>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b="1">
              <a:latin typeface="Calibri Light" panose="020F0302020204030204" pitchFamily="34" charset="0"/>
              <a:cs typeface="Calibri Light" panose="020F0302020204030204" pitchFamily="34" charset="0"/>
            </a:rPr>
            <a:t>Environmental Antecedent</a:t>
          </a:r>
        </a:p>
        <a:p>
          <a:r>
            <a:rPr lang="en-US" b="1">
              <a:latin typeface="Calibri Light" panose="020F0302020204030204" pitchFamily="34" charset="0"/>
              <a:cs typeface="Calibri Light" panose="020F0302020204030204" pitchFamily="34" charset="0"/>
            </a:rPr>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a:latin typeface="Calibri Light" panose="020F0302020204030204" pitchFamily="34" charset="0"/>
              <a:cs typeface="Calibri Light" panose="020F0302020204030204" pitchFamily="34" charset="0"/>
            </a:rPr>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a:t>Outbreak Cause</a:t>
          </a:r>
        </a:p>
        <a:p>
          <a:r>
            <a:rPr lang="en-US"/>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a:t>Contributing Factors</a:t>
          </a:r>
        </a:p>
        <a:p>
          <a:r>
            <a:rPr lang="en-US"/>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a:t>Environmental Antecedent</a:t>
          </a:r>
        </a:p>
        <a:p>
          <a:r>
            <a:rPr lang="en-US"/>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a:t>Outbreak Cause</a:t>
          </a:r>
        </a:p>
        <a:p>
          <a:r>
            <a:rPr lang="en-US"/>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a:t>Contributing Factors</a:t>
          </a:r>
        </a:p>
        <a:p>
          <a:r>
            <a:rPr lang="en-US"/>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a:t>Environmental Antecedent</a:t>
          </a:r>
        </a:p>
        <a:p>
          <a:r>
            <a:rPr lang="en-US"/>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a:t>Outbreak Cause</a:t>
          </a:r>
        </a:p>
        <a:p>
          <a:r>
            <a:rPr lang="en-US"/>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a:t>Contributing Factors</a:t>
          </a:r>
        </a:p>
        <a:p>
          <a:r>
            <a:rPr lang="en-US"/>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a:t>Environmental Antecedent</a:t>
          </a:r>
        </a:p>
        <a:p>
          <a:r>
            <a:rPr lang="en-US"/>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a:t>Outbreak Cause</a:t>
          </a:r>
        </a:p>
        <a:p>
          <a:r>
            <a:rPr lang="en-US"/>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a:t>Contributing Factors</a:t>
          </a:r>
        </a:p>
        <a:p>
          <a:r>
            <a:rPr lang="en-US"/>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a:t>Environmental Antecedent</a:t>
          </a:r>
        </a:p>
        <a:p>
          <a:r>
            <a:rPr lang="en-US"/>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B19DADCD-2F1D-4D2D-A765-98523547087E}" type="doc">
      <dgm:prSet loTypeId="urn:microsoft.com/office/officeart/2018/2/layout/IconVerticalSolidList" loCatId="icon" qsTypeId="urn:microsoft.com/office/officeart/2005/8/quickstyle/simple1" qsCatId="simple" csTypeId="urn:microsoft.com/office/officeart/2018/5/colors/Iconchunking_neutralicontext_colorful5" csCatId="colorful" phldr="1"/>
      <dgm:spPr/>
      <dgm:t>
        <a:bodyPr/>
        <a:lstStyle/>
        <a:p>
          <a:endParaRPr lang="en-US"/>
        </a:p>
      </dgm:t>
    </dgm:pt>
    <dgm:pt modelId="{70C8B60B-AF05-4FBE-AF8F-DE2DC6C30A58}">
      <dgm:prSet/>
      <dgm:spPr/>
      <dgm:t>
        <a:bodyPr/>
        <a:lstStyle/>
        <a:p>
          <a:pPr>
            <a:lnSpc>
              <a:spcPct val="100000"/>
            </a:lnSpc>
          </a:pPr>
          <a:endParaRPr lang="en-US"/>
        </a:p>
      </dgm:t>
    </dgm:pt>
    <dgm:pt modelId="{A1842677-E8CD-4C07-A46A-CEDBC6DBF2A3}" type="parTrans" cxnId="{7501ED27-F335-412B-B454-D7EC7EBDCA71}">
      <dgm:prSet/>
      <dgm:spPr/>
      <dgm:t>
        <a:bodyPr/>
        <a:lstStyle/>
        <a:p>
          <a:endParaRPr lang="en-US"/>
        </a:p>
      </dgm:t>
    </dgm:pt>
    <dgm:pt modelId="{E64CAE60-E3D0-4BE8-B7F3-0E925E2CEBC5}" type="sibTrans" cxnId="{7501ED27-F335-412B-B454-D7EC7EBDCA71}">
      <dgm:prSet/>
      <dgm:spPr/>
      <dgm:t>
        <a:bodyPr/>
        <a:lstStyle/>
        <a:p>
          <a:endParaRPr lang="en-US"/>
        </a:p>
      </dgm:t>
    </dgm:pt>
    <dgm:pt modelId="{4BDD6C93-6286-470D-851A-9D5DADCA5656}">
      <dgm:prSet/>
      <dgm:spPr/>
      <dgm:t>
        <a:bodyPr/>
        <a:lstStyle/>
        <a:p>
          <a:pPr>
            <a:lnSpc>
              <a:spcPct val="100000"/>
            </a:lnSpc>
          </a:pPr>
          <a:r>
            <a:rPr lang="en-US">
              <a:latin typeface="+mj-lt"/>
            </a:rPr>
            <a:t>Review environmental findings on page 5</a:t>
          </a:r>
        </a:p>
      </dgm:t>
    </dgm:pt>
    <dgm:pt modelId="{596421A0-4A2A-4ECD-AF2A-49A6DDF19E06}" type="parTrans" cxnId="{DF9A8B0E-785C-4BE4-8CE4-8CF20762F778}">
      <dgm:prSet/>
      <dgm:spPr/>
      <dgm:t>
        <a:bodyPr/>
        <a:lstStyle/>
        <a:p>
          <a:endParaRPr lang="en-US"/>
        </a:p>
      </dgm:t>
    </dgm:pt>
    <dgm:pt modelId="{B9A5065E-1305-499E-9E0D-AF6851E15F99}" type="sibTrans" cxnId="{DF9A8B0E-785C-4BE4-8CE4-8CF20762F778}">
      <dgm:prSet/>
      <dgm:spPr/>
      <dgm:t>
        <a:bodyPr/>
        <a:lstStyle/>
        <a:p>
          <a:endParaRPr lang="en-US"/>
        </a:p>
      </dgm:t>
    </dgm:pt>
    <dgm:pt modelId="{107ABCFF-A520-43B6-BD4F-69533B830216}">
      <dgm:prSet/>
      <dgm:spPr/>
      <dgm:t>
        <a:bodyPr/>
        <a:lstStyle/>
        <a:p>
          <a:pPr>
            <a:lnSpc>
              <a:spcPct val="100000"/>
            </a:lnSpc>
          </a:pPr>
          <a:r>
            <a:rPr lang="en-US">
              <a:latin typeface="+mj-lt"/>
            </a:rPr>
            <a:t>Answer the questions on page 6 about follow-up questions and contributing factors and environmental antecedent categories</a:t>
          </a:r>
        </a:p>
      </dgm:t>
    </dgm:pt>
    <dgm:pt modelId="{6BE91D7C-1762-424A-A706-AE3ED7F5BEA1}" type="parTrans" cxnId="{A3E40824-9B62-4AC7-ABAF-BF2A66FBC7D7}">
      <dgm:prSet/>
      <dgm:spPr/>
      <dgm:t>
        <a:bodyPr/>
        <a:lstStyle/>
        <a:p>
          <a:endParaRPr lang="en-US"/>
        </a:p>
      </dgm:t>
    </dgm:pt>
    <dgm:pt modelId="{D9D5778B-1E03-4BB3-B002-4BA66D72F09A}" type="sibTrans" cxnId="{A3E40824-9B62-4AC7-ABAF-BF2A66FBC7D7}">
      <dgm:prSet/>
      <dgm:spPr/>
      <dgm:t>
        <a:bodyPr/>
        <a:lstStyle/>
        <a:p>
          <a:endParaRPr lang="en-US"/>
        </a:p>
      </dgm:t>
    </dgm:pt>
    <dgm:pt modelId="{D6EEA4C2-6D13-4A47-8CE8-AF12BC48D898}">
      <dgm:prSet/>
      <dgm:spPr/>
      <dgm:t>
        <a:bodyPr/>
        <a:lstStyle/>
        <a:p>
          <a:pPr>
            <a:lnSpc>
              <a:spcPct val="100000"/>
            </a:lnSpc>
          </a:pPr>
          <a:r>
            <a:rPr lang="en-US">
              <a:latin typeface="+mj-lt"/>
            </a:rPr>
            <a:t>Discuss for 10 minutes before we re-group</a:t>
          </a:r>
        </a:p>
      </dgm:t>
    </dgm:pt>
    <dgm:pt modelId="{7396474C-735D-4366-8AAD-7FA12FB67518}" type="parTrans" cxnId="{D2C5A5E3-10DB-4E24-9FCC-024E48D0DC46}">
      <dgm:prSet/>
      <dgm:spPr/>
      <dgm:t>
        <a:bodyPr/>
        <a:lstStyle/>
        <a:p>
          <a:endParaRPr lang="en-US"/>
        </a:p>
      </dgm:t>
    </dgm:pt>
    <dgm:pt modelId="{8E366A92-5668-4027-8FA4-3555A9AD34AE}" type="sibTrans" cxnId="{D2C5A5E3-10DB-4E24-9FCC-024E48D0DC46}">
      <dgm:prSet/>
      <dgm:spPr/>
      <dgm:t>
        <a:bodyPr/>
        <a:lstStyle/>
        <a:p>
          <a:endParaRPr lang="en-US"/>
        </a:p>
      </dgm:t>
    </dgm:pt>
    <dgm:pt modelId="{C7B0E389-9313-4ECF-AC37-986F58FED944}" type="pres">
      <dgm:prSet presAssocID="{B19DADCD-2F1D-4D2D-A765-98523547087E}" presName="root" presStyleCnt="0">
        <dgm:presLayoutVars>
          <dgm:dir/>
          <dgm:resizeHandles val="exact"/>
        </dgm:presLayoutVars>
      </dgm:prSet>
      <dgm:spPr/>
    </dgm:pt>
    <dgm:pt modelId="{1D1C0A97-5544-4307-B886-331D415FA868}" type="pres">
      <dgm:prSet presAssocID="{70C8B60B-AF05-4FBE-AF8F-DE2DC6C30A58}" presName="compNode" presStyleCnt="0"/>
      <dgm:spPr/>
    </dgm:pt>
    <dgm:pt modelId="{5BED84B0-4302-4A74-AE15-A7D226A3D34F}" type="pres">
      <dgm:prSet presAssocID="{70C8B60B-AF05-4FBE-AF8F-DE2DC6C30A58}" presName="bgRect" presStyleLbl="bgShp" presStyleIdx="0" presStyleCnt="4" custLinFactNeighborX="1921" custLinFactNeighborY="-23430"/>
      <dgm:spPr>
        <a:solidFill>
          <a:schemeClr val="accent5">
            <a:lumMod val="75000"/>
          </a:schemeClr>
        </a:solidFill>
      </dgm:spPr>
    </dgm:pt>
    <dgm:pt modelId="{ABFD77A1-C774-4501-B1E6-9DF504AF3292}" type="pres">
      <dgm:prSet presAssocID="{70C8B60B-AF05-4FBE-AF8F-DE2DC6C30A58}"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Document with solid fill"/>
        </a:ext>
      </dgm:extLst>
    </dgm:pt>
    <dgm:pt modelId="{0E049DE3-7685-4607-B0A4-7353989472E0}" type="pres">
      <dgm:prSet presAssocID="{70C8B60B-AF05-4FBE-AF8F-DE2DC6C30A58}" presName="spaceRect" presStyleCnt="0"/>
      <dgm:spPr/>
    </dgm:pt>
    <dgm:pt modelId="{C429A7B0-B39F-4924-94AA-9467E81DCE59}" type="pres">
      <dgm:prSet presAssocID="{70C8B60B-AF05-4FBE-AF8F-DE2DC6C30A58}" presName="parTx" presStyleLbl="revTx" presStyleIdx="0" presStyleCnt="4">
        <dgm:presLayoutVars>
          <dgm:chMax val="0"/>
          <dgm:chPref val="0"/>
        </dgm:presLayoutVars>
      </dgm:prSet>
      <dgm:spPr/>
    </dgm:pt>
    <dgm:pt modelId="{F299EC3B-DDAE-4119-A1CB-0195B7749165}" type="pres">
      <dgm:prSet presAssocID="{E64CAE60-E3D0-4BE8-B7F3-0E925E2CEBC5}" presName="sibTrans" presStyleCnt="0"/>
      <dgm:spPr/>
    </dgm:pt>
    <dgm:pt modelId="{A3C0D183-F5AD-4C76-B3DA-0CCA91F14B6D}" type="pres">
      <dgm:prSet presAssocID="{4BDD6C93-6286-470D-851A-9D5DADCA5656}" presName="compNode" presStyleCnt="0"/>
      <dgm:spPr/>
    </dgm:pt>
    <dgm:pt modelId="{954B16A9-2CA8-4388-AB4A-B73FAD44CB53}" type="pres">
      <dgm:prSet presAssocID="{4BDD6C93-6286-470D-851A-9D5DADCA5656}" presName="bgRect" presStyleLbl="bgShp" presStyleIdx="1" presStyleCnt="4"/>
      <dgm:spPr/>
    </dgm:pt>
    <dgm:pt modelId="{2AD72614-DB52-4CF0-BB46-DFD6DE443F70}" type="pres">
      <dgm:prSet presAssocID="{4BDD6C93-6286-470D-851A-9D5DADCA5656}"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Head with gears with solid fill"/>
        </a:ext>
      </dgm:extLst>
    </dgm:pt>
    <dgm:pt modelId="{7F55D3D0-71FE-469E-8A13-1D40D4140D28}" type="pres">
      <dgm:prSet presAssocID="{4BDD6C93-6286-470D-851A-9D5DADCA5656}" presName="spaceRect" presStyleCnt="0"/>
      <dgm:spPr/>
    </dgm:pt>
    <dgm:pt modelId="{B3D9DBB9-322D-4F20-A703-C020BE8A86AD}" type="pres">
      <dgm:prSet presAssocID="{4BDD6C93-6286-470D-851A-9D5DADCA5656}" presName="parTx" presStyleLbl="revTx" presStyleIdx="1" presStyleCnt="4" custLinFactY="-26635" custLinFactNeighborX="-629" custLinFactNeighborY="-100000">
        <dgm:presLayoutVars>
          <dgm:chMax val="0"/>
          <dgm:chPref val="0"/>
        </dgm:presLayoutVars>
      </dgm:prSet>
      <dgm:spPr/>
    </dgm:pt>
    <dgm:pt modelId="{1B620A8D-CF91-444F-8F2D-E4AB885FE5F2}" type="pres">
      <dgm:prSet presAssocID="{B9A5065E-1305-499E-9E0D-AF6851E15F99}" presName="sibTrans" presStyleCnt="0"/>
      <dgm:spPr/>
    </dgm:pt>
    <dgm:pt modelId="{1A17D67A-9BD8-4FB1-978C-E48049E37100}" type="pres">
      <dgm:prSet presAssocID="{107ABCFF-A520-43B6-BD4F-69533B830216}" presName="compNode" presStyleCnt="0"/>
      <dgm:spPr/>
    </dgm:pt>
    <dgm:pt modelId="{EEA07AD6-CAD3-4F8F-ABD9-31B3E8568CCF}" type="pres">
      <dgm:prSet presAssocID="{107ABCFF-A520-43B6-BD4F-69533B830216}" presName="bgRect" presStyleLbl="bgShp" presStyleIdx="2" presStyleCnt="4"/>
      <dgm:spPr/>
    </dgm:pt>
    <dgm:pt modelId="{705AA19A-22EB-45D0-96D7-91F87B566B2A}" type="pres">
      <dgm:prSet presAssocID="{107ABCFF-A520-43B6-BD4F-69533B830216}"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elp"/>
        </a:ext>
      </dgm:extLst>
    </dgm:pt>
    <dgm:pt modelId="{0E6F6985-65F5-4CAB-95D1-5EFFCEB5F76A}" type="pres">
      <dgm:prSet presAssocID="{107ABCFF-A520-43B6-BD4F-69533B830216}" presName="spaceRect" presStyleCnt="0"/>
      <dgm:spPr/>
    </dgm:pt>
    <dgm:pt modelId="{5B0D355E-16E0-4B05-8FFB-3E72DD4828EE}" type="pres">
      <dgm:prSet presAssocID="{107ABCFF-A520-43B6-BD4F-69533B830216}" presName="parTx" presStyleLbl="revTx" presStyleIdx="2" presStyleCnt="4">
        <dgm:presLayoutVars>
          <dgm:chMax val="0"/>
          <dgm:chPref val="0"/>
        </dgm:presLayoutVars>
      </dgm:prSet>
      <dgm:spPr/>
    </dgm:pt>
    <dgm:pt modelId="{F4740E19-B7F8-4760-B1C6-030F6F553D51}" type="pres">
      <dgm:prSet presAssocID="{D9D5778B-1E03-4BB3-B002-4BA66D72F09A}" presName="sibTrans" presStyleCnt="0"/>
      <dgm:spPr/>
    </dgm:pt>
    <dgm:pt modelId="{959191EC-4F74-414F-9FD2-798FABF4BED6}" type="pres">
      <dgm:prSet presAssocID="{D6EEA4C2-6D13-4A47-8CE8-AF12BC48D898}" presName="compNode" presStyleCnt="0"/>
      <dgm:spPr/>
    </dgm:pt>
    <dgm:pt modelId="{376DFF53-2752-4843-9B5F-C2B0BE5E494F}" type="pres">
      <dgm:prSet presAssocID="{D6EEA4C2-6D13-4A47-8CE8-AF12BC48D898}" presName="bgRect" presStyleLbl="bgShp" presStyleIdx="3" presStyleCnt="4" custLinFactNeighborX="17" custLinFactNeighborY="17424"/>
      <dgm:spPr/>
    </dgm:pt>
    <dgm:pt modelId="{DE204DF9-3925-4B5F-BA9A-13789E69D7B5}" type="pres">
      <dgm:prSet presAssocID="{D6EEA4C2-6D13-4A47-8CE8-AF12BC48D898}"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hat"/>
        </a:ext>
      </dgm:extLst>
    </dgm:pt>
    <dgm:pt modelId="{405ADBE4-0854-414A-96D1-95B64AFD0925}" type="pres">
      <dgm:prSet presAssocID="{D6EEA4C2-6D13-4A47-8CE8-AF12BC48D898}" presName="spaceRect" presStyleCnt="0"/>
      <dgm:spPr/>
    </dgm:pt>
    <dgm:pt modelId="{2FA66CF2-EAF8-40C1-A93C-D6D286712BBC}" type="pres">
      <dgm:prSet presAssocID="{D6EEA4C2-6D13-4A47-8CE8-AF12BC48D898}" presName="parTx" presStyleLbl="revTx" presStyleIdx="3" presStyleCnt="4">
        <dgm:presLayoutVars>
          <dgm:chMax val="0"/>
          <dgm:chPref val="0"/>
        </dgm:presLayoutVars>
      </dgm:prSet>
      <dgm:spPr/>
    </dgm:pt>
  </dgm:ptLst>
  <dgm:cxnLst>
    <dgm:cxn modelId="{DF9A8B0E-785C-4BE4-8CE4-8CF20762F778}" srcId="{B19DADCD-2F1D-4D2D-A765-98523547087E}" destId="{4BDD6C93-6286-470D-851A-9D5DADCA5656}" srcOrd="1" destOrd="0" parTransId="{596421A0-4A2A-4ECD-AF2A-49A6DDF19E06}" sibTransId="{B9A5065E-1305-499E-9E0D-AF6851E15F99}"/>
    <dgm:cxn modelId="{A3E40824-9B62-4AC7-ABAF-BF2A66FBC7D7}" srcId="{B19DADCD-2F1D-4D2D-A765-98523547087E}" destId="{107ABCFF-A520-43B6-BD4F-69533B830216}" srcOrd="2" destOrd="0" parTransId="{6BE91D7C-1762-424A-A706-AE3ED7F5BEA1}" sibTransId="{D9D5778B-1E03-4BB3-B002-4BA66D72F09A}"/>
    <dgm:cxn modelId="{F5513E25-9670-42BA-9B5F-21066A63B015}" type="presOf" srcId="{70C8B60B-AF05-4FBE-AF8F-DE2DC6C30A58}" destId="{C429A7B0-B39F-4924-94AA-9467E81DCE59}" srcOrd="0" destOrd="0" presId="urn:microsoft.com/office/officeart/2018/2/layout/IconVerticalSolidList"/>
    <dgm:cxn modelId="{4DDE9626-A5AC-4149-8F22-52AF72E574D1}" type="presOf" srcId="{4BDD6C93-6286-470D-851A-9D5DADCA5656}" destId="{B3D9DBB9-322D-4F20-A703-C020BE8A86AD}" srcOrd="0" destOrd="0" presId="urn:microsoft.com/office/officeart/2018/2/layout/IconVerticalSolidList"/>
    <dgm:cxn modelId="{7501ED27-F335-412B-B454-D7EC7EBDCA71}" srcId="{B19DADCD-2F1D-4D2D-A765-98523547087E}" destId="{70C8B60B-AF05-4FBE-AF8F-DE2DC6C30A58}" srcOrd="0" destOrd="0" parTransId="{A1842677-E8CD-4C07-A46A-CEDBC6DBF2A3}" sibTransId="{E64CAE60-E3D0-4BE8-B7F3-0E925E2CEBC5}"/>
    <dgm:cxn modelId="{20BDCA63-30F7-42F9-8361-A63584F9C896}" type="presOf" srcId="{D6EEA4C2-6D13-4A47-8CE8-AF12BC48D898}" destId="{2FA66CF2-EAF8-40C1-A93C-D6D286712BBC}" srcOrd="0" destOrd="0" presId="urn:microsoft.com/office/officeart/2018/2/layout/IconVerticalSolidList"/>
    <dgm:cxn modelId="{15AB89D7-8717-454D-B8CC-EF8403E27304}" type="presOf" srcId="{107ABCFF-A520-43B6-BD4F-69533B830216}" destId="{5B0D355E-16E0-4B05-8FFB-3E72DD4828EE}" srcOrd="0" destOrd="0" presId="urn:microsoft.com/office/officeart/2018/2/layout/IconVerticalSolidList"/>
    <dgm:cxn modelId="{D2C5A5E3-10DB-4E24-9FCC-024E48D0DC46}" srcId="{B19DADCD-2F1D-4D2D-A765-98523547087E}" destId="{D6EEA4C2-6D13-4A47-8CE8-AF12BC48D898}" srcOrd="3" destOrd="0" parTransId="{7396474C-735D-4366-8AAD-7FA12FB67518}" sibTransId="{8E366A92-5668-4027-8FA4-3555A9AD34AE}"/>
    <dgm:cxn modelId="{A8D83DFB-EF68-4A2F-925B-AEA447DADD16}" type="presOf" srcId="{B19DADCD-2F1D-4D2D-A765-98523547087E}" destId="{C7B0E389-9313-4ECF-AC37-986F58FED944}" srcOrd="0" destOrd="0" presId="urn:microsoft.com/office/officeart/2018/2/layout/IconVerticalSolidList"/>
    <dgm:cxn modelId="{5A985224-E3DD-4618-82C4-339EA2989CC6}" type="presParOf" srcId="{C7B0E389-9313-4ECF-AC37-986F58FED944}" destId="{1D1C0A97-5544-4307-B886-331D415FA868}" srcOrd="0" destOrd="0" presId="urn:microsoft.com/office/officeart/2018/2/layout/IconVerticalSolidList"/>
    <dgm:cxn modelId="{BBE6AE96-4CFE-4841-9ED8-3DD19F89ABBC}" type="presParOf" srcId="{1D1C0A97-5544-4307-B886-331D415FA868}" destId="{5BED84B0-4302-4A74-AE15-A7D226A3D34F}" srcOrd="0" destOrd="0" presId="urn:microsoft.com/office/officeart/2018/2/layout/IconVerticalSolidList"/>
    <dgm:cxn modelId="{FC7E22C0-C52A-4191-B198-B62128BD0641}" type="presParOf" srcId="{1D1C0A97-5544-4307-B886-331D415FA868}" destId="{ABFD77A1-C774-4501-B1E6-9DF504AF3292}" srcOrd="1" destOrd="0" presId="urn:microsoft.com/office/officeart/2018/2/layout/IconVerticalSolidList"/>
    <dgm:cxn modelId="{6F4B8305-C12F-46B5-9CB2-E7AEE2A07B2D}" type="presParOf" srcId="{1D1C0A97-5544-4307-B886-331D415FA868}" destId="{0E049DE3-7685-4607-B0A4-7353989472E0}" srcOrd="2" destOrd="0" presId="urn:microsoft.com/office/officeart/2018/2/layout/IconVerticalSolidList"/>
    <dgm:cxn modelId="{389496D8-821E-4339-9F8D-070B1EF3D6D9}" type="presParOf" srcId="{1D1C0A97-5544-4307-B886-331D415FA868}" destId="{C429A7B0-B39F-4924-94AA-9467E81DCE59}" srcOrd="3" destOrd="0" presId="urn:microsoft.com/office/officeart/2018/2/layout/IconVerticalSolidList"/>
    <dgm:cxn modelId="{EBF56143-22BD-4F1C-BAA9-CA0EF0C83AE7}" type="presParOf" srcId="{C7B0E389-9313-4ECF-AC37-986F58FED944}" destId="{F299EC3B-DDAE-4119-A1CB-0195B7749165}" srcOrd="1" destOrd="0" presId="urn:microsoft.com/office/officeart/2018/2/layout/IconVerticalSolidList"/>
    <dgm:cxn modelId="{CAB7FF7B-E86A-4C3C-A946-E8CAF794E407}" type="presParOf" srcId="{C7B0E389-9313-4ECF-AC37-986F58FED944}" destId="{A3C0D183-F5AD-4C76-B3DA-0CCA91F14B6D}" srcOrd="2" destOrd="0" presId="urn:microsoft.com/office/officeart/2018/2/layout/IconVerticalSolidList"/>
    <dgm:cxn modelId="{73871E05-1353-437A-9888-2FE5D0FD4EAE}" type="presParOf" srcId="{A3C0D183-F5AD-4C76-B3DA-0CCA91F14B6D}" destId="{954B16A9-2CA8-4388-AB4A-B73FAD44CB53}" srcOrd="0" destOrd="0" presId="urn:microsoft.com/office/officeart/2018/2/layout/IconVerticalSolidList"/>
    <dgm:cxn modelId="{8C3D719A-D748-4F50-A90E-F1D25752D4AB}" type="presParOf" srcId="{A3C0D183-F5AD-4C76-B3DA-0CCA91F14B6D}" destId="{2AD72614-DB52-4CF0-BB46-DFD6DE443F70}" srcOrd="1" destOrd="0" presId="urn:microsoft.com/office/officeart/2018/2/layout/IconVerticalSolidList"/>
    <dgm:cxn modelId="{A7A96E06-263A-4B61-ACA3-534DC9809C27}" type="presParOf" srcId="{A3C0D183-F5AD-4C76-B3DA-0CCA91F14B6D}" destId="{7F55D3D0-71FE-469E-8A13-1D40D4140D28}" srcOrd="2" destOrd="0" presId="urn:microsoft.com/office/officeart/2018/2/layout/IconVerticalSolidList"/>
    <dgm:cxn modelId="{9939CD92-7D58-47AC-B2BE-898D1405C022}" type="presParOf" srcId="{A3C0D183-F5AD-4C76-B3DA-0CCA91F14B6D}" destId="{B3D9DBB9-322D-4F20-A703-C020BE8A86AD}" srcOrd="3" destOrd="0" presId="urn:microsoft.com/office/officeart/2018/2/layout/IconVerticalSolidList"/>
    <dgm:cxn modelId="{244AD94E-DC93-400E-93D8-87088198F050}" type="presParOf" srcId="{C7B0E389-9313-4ECF-AC37-986F58FED944}" destId="{1B620A8D-CF91-444F-8F2D-E4AB885FE5F2}" srcOrd="3" destOrd="0" presId="urn:microsoft.com/office/officeart/2018/2/layout/IconVerticalSolidList"/>
    <dgm:cxn modelId="{A40392A9-0900-4090-8EE9-D16142090D0B}" type="presParOf" srcId="{C7B0E389-9313-4ECF-AC37-986F58FED944}" destId="{1A17D67A-9BD8-4FB1-978C-E48049E37100}" srcOrd="4" destOrd="0" presId="urn:microsoft.com/office/officeart/2018/2/layout/IconVerticalSolidList"/>
    <dgm:cxn modelId="{0B79F204-2D5C-4BAE-980E-792F501F4331}" type="presParOf" srcId="{1A17D67A-9BD8-4FB1-978C-E48049E37100}" destId="{EEA07AD6-CAD3-4F8F-ABD9-31B3E8568CCF}" srcOrd="0" destOrd="0" presId="urn:microsoft.com/office/officeart/2018/2/layout/IconVerticalSolidList"/>
    <dgm:cxn modelId="{92C71189-0AFA-405E-9C5F-C79BF8184D07}" type="presParOf" srcId="{1A17D67A-9BD8-4FB1-978C-E48049E37100}" destId="{705AA19A-22EB-45D0-96D7-91F87B566B2A}" srcOrd="1" destOrd="0" presId="urn:microsoft.com/office/officeart/2018/2/layout/IconVerticalSolidList"/>
    <dgm:cxn modelId="{5A44BD24-6346-499F-A341-B9A269BE1F6A}" type="presParOf" srcId="{1A17D67A-9BD8-4FB1-978C-E48049E37100}" destId="{0E6F6985-65F5-4CAB-95D1-5EFFCEB5F76A}" srcOrd="2" destOrd="0" presId="urn:microsoft.com/office/officeart/2018/2/layout/IconVerticalSolidList"/>
    <dgm:cxn modelId="{C80997D1-5C88-4D9E-A127-C7AB0F7DFB9E}" type="presParOf" srcId="{1A17D67A-9BD8-4FB1-978C-E48049E37100}" destId="{5B0D355E-16E0-4B05-8FFB-3E72DD4828EE}" srcOrd="3" destOrd="0" presId="urn:microsoft.com/office/officeart/2018/2/layout/IconVerticalSolidList"/>
    <dgm:cxn modelId="{24E3AAD6-F1EC-4124-8A73-47B381CA4701}" type="presParOf" srcId="{C7B0E389-9313-4ECF-AC37-986F58FED944}" destId="{F4740E19-B7F8-4760-B1C6-030F6F553D51}" srcOrd="5" destOrd="0" presId="urn:microsoft.com/office/officeart/2018/2/layout/IconVerticalSolidList"/>
    <dgm:cxn modelId="{A048DB71-A4AD-4859-9715-049D27DE4B7F}" type="presParOf" srcId="{C7B0E389-9313-4ECF-AC37-986F58FED944}" destId="{959191EC-4F74-414F-9FD2-798FABF4BED6}" srcOrd="6" destOrd="0" presId="urn:microsoft.com/office/officeart/2018/2/layout/IconVerticalSolidList"/>
    <dgm:cxn modelId="{32ADD59E-571B-4FFE-95CA-27A64AB7CEEB}" type="presParOf" srcId="{959191EC-4F74-414F-9FD2-798FABF4BED6}" destId="{376DFF53-2752-4843-9B5F-C2B0BE5E494F}" srcOrd="0" destOrd="0" presId="urn:microsoft.com/office/officeart/2018/2/layout/IconVerticalSolidList"/>
    <dgm:cxn modelId="{11E73AAC-136E-4926-9FE9-0CE5664CBE28}" type="presParOf" srcId="{959191EC-4F74-414F-9FD2-798FABF4BED6}" destId="{DE204DF9-3925-4B5F-BA9A-13789E69D7B5}" srcOrd="1" destOrd="0" presId="urn:microsoft.com/office/officeart/2018/2/layout/IconVerticalSolidList"/>
    <dgm:cxn modelId="{53C6F947-525F-4B21-B9C1-877F148A359E}" type="presParOf" srcId="{959191EC-4F74-414F-9FD2-798FABF4BED6}" destId="{405ADBE4-0854-414A-96D1-95B64AFD0925}" srcOrd="2" destOrd="0" presId="urn:microsoft.com/office/officeart/2018/2/layout/IconVerticalSolidList"/>
    <dgm:cxn modelId="{F9794002-9738-42F0-AF6A-501058A34605}" type="presParOf" srcId="{959191EC-4F74-414F-9FD2-798FABF4BED6}" destId="{2FA66CF2-EAF8-40C1-A93C-D6D286712BBC}"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B19DADCD-2F1D-4D2D-A765-98523547087E}" type="doc">
      <dgm:prSet loTypeId="urn:microsoft.com/office/officeart/2018/2/layout/IconVerticalSolidList" loCatId="icon" qsTypeId="urn:microsoft.com/office/officeart/2005/8/quickstyle/simple1" qsCatId="simple" csTypeId="urn:microsoft.com/office/officeart/2018/5/colors/Iconchunking_neutralicontext_colorful5" csCatId="colorful" phldr="1"/>
      <dgm:spPr/>
      <dgm:t>
        <a:bodyPr/>
        <a:lstStyle/>
        <a:p>
          <a:endParaRPr lang="en-US"/>
        </a:p>
      </dgm:t>
    </dgm:pt>
    <dgm:pt modelId="{70C8B60B-AF05-4FBE-AF8F-DE2DC6C30A58}">
      <dgm:prSet/>
      <dgm:spPr/>
      <dgm:t>
        <a:bodyPr/>
        <a:lstStyle/>
        <a:p>
          <a:pPr>
            <a:lnSpc>
              <a:spcPct val="100000"/>
            </a:lnSpc>
          </a:pPr>
          <a:endParaRPr lang="en-US"/>
        </a:p>
      </dgm:t>
    </dgm:pt>
    <dgm:pt modelId="{A1842677-E8CD-4C07-A46A-CEDBC6DBF2A3}" type="parTrans" cxnId="{7501ED27-F335-412B-B454-D7EC7EBDCA71}">
      <dgm:prSet/>
      <dgm:spPr/>
      <dgm:t>
        <a:bodyPr/>
        <a:lstStyle/>
        <a:p>
          <a:endParaRPr lang="en-US"/>
        </a:p>
      </dgm:t>
    </dgm:pt>
    <dgm:pt modelId="{E64CAE60-E3D0-4BE8-B7F3-0E925E2CEBC5}" type="sibTrans" cxnId="{7501ED27-F335-412B-B454-D7EC7EBDCA71}">
      <dgm:prSet/>
      <dgm:spPr/>
      <dgm:t>
        <a:bodyPr/>
        <a:lstStyle/>
        <a:p>
          <a:endParaRPr lang="en-US"/>
        </a:p>
      </dgm:t>
    </dgm:pt>
    <dgm:pt modelId="{107ABCFF-A520-43B6-BD4F-69533B830216}">
      <dgm:prSet/>
      <dgm:spPr/>
      <dgm:t>
        <a:bodyPr/>
        <a:lstStyle/>
        <a:p>
          <a:pPr>
            <a:lnSpc>
              <a:spcPct val="100000"/>
            </a:lnSpc>
          </a:pPr>
          <a:r>
            <a:rPr lang="en-US">
              <a:latin typeface="+mj-lt"/>
            </a:rPr>
            <a:t>Answer the questions on page 7 about contributing factors and environmental antecedent</a:t>
          </a:r>
        </a:p>
      </dgm:t>
    </dgm:pt>
    <dgm:pt modelId="{6BE91D7C-1762-424A-A706-AE3ED7F5BEA1}" type="parTrans" cxnId="{A3E40824-9B62-4AC7-ABAF-BF2A66FBC7D7}">
      <dgm:prSet/>
      <dgm:spPr/>
      <dgm:t>
        <a:bodyPr/>
        <a:lstStyle/>
        <a:p>
          <a:endParaRPr lang="en-US"/>
        </a:p>
      </dgm:t>
    </dgm:pt>
    <dgm:pt modelId="{D9D5778B-1E03-4BB3-B002-4BA66D72F09A}" type="sibTrans" cxnId="{A3E40824-9B62-4AC7-ABAF-BF2A66FBC7D7}">
      <dgm:prSet/>
      <dgm:spPr/>
      <dgm:t>
        <a:bodyPr/>
        <a:lstStyle/>
        <a:p>
          <a:endParaRPr lang="en-US"/>
        </a:p>
      </dgm:t>
    </dgm:pt>
    <dgm:pt modelId="{D6EEA4C2-6D13-4A47-8CE8-AF12BC48D898}">
      <dgm:prSet/>
      <dgm:spPr/>
      <dgm:t>
        <a:bodyPr/>
        <a:lstStyle/>
        <a:p>
          <a:pPr>
            <a:lnSpc>
              <a:spcPct val="100000"/>
            </a:lnSpc>
          </a:pPr>
          <a:r>
            <a:rPr lang="en-US">
              <a:latin typeface="+mj-lt"/>
            </a:rPr>
            <a:t>Discuss for 10 minutes before we re-group</a:t>
          </a:r>
        </a:p>
      </dgm:t>
    </dgm:pt>
    <dgm:pt modelId="{8E366A92-5668-4027-8FA4-3555A9AD34AE}" type="sibTrans" cxnId="{D2C5A5E3-10DB-4E24-9FCC-024E48D0DC46}">
      <dgm:prSet/>
      <dgm:spPr/>
      <dgm:t>
        <a:bodyPr/>
        <a:lstStyle/>
        <a:p>
          <a:endParaRPr lang="en-US"/>
        </a:p>
      </dgm:t>
    </dgm:pt>
    <dgm:pt modelId="{7396474C-735D-4366-8AAD-7FA12FB67518}" type="parTrans" cxnId="{D2C5A5E3-10DB-4E24-9FCC-024E48D0DC46}">
      <dgm:prSet/>
      <dgm:spPr/>
      <dgm:t>
        <a:bodyPr/>
        <a:lstStyle/>
        <a:p>
          <a:endParaRPr lang="en-US"/>
        </a:p>
      </dgm:t>
    </dgm:pt>
    <dgm:pt modelId="{C7B0E389-9313-4ECF-AC37-986F58FED944}" type="pres">
      <dgm:prSet presAssocID="{B19DADCD-2F1D-4D2D-A765-98523547087E}" presName="root" presStyleCnt="0">
        <dgm:presLayoutVars>
          <dgm:dir/>
          <dgm:resizeHandles val="exact"/>
        </dgm:presLayoutVars>
      </dgm:prSet>
      <dgm:spPr/>
    </dgm:pt>
    <dgm:pt modelId="{1D1C0A97-5544-4307-B886-331D415FA868}" type="pres">
      <dgm:prSet presAssocID="{70C8B60B-AF05-4FBE-AF8F-DE2DC6C30A58}" presName="compNode" presStyleCnt="0"/>
      <dgm:spPr/>
    </dgm:pt>
    <dgm:pt modelId="{5BED84B0-4302-4A74-AE15-A7D226A3D34F}" type="pres">
      <dgm:prSet presAssocID="{70C8B60B-AF05-4FBE-AF8F-DE2DC6C30A58}" presName="bgRect" presStyleLbl="bgShp" presStyleIdx="0" presStyleCnt="3" custLinFactNeighborX="1921" custLinFactNeighborY="-23430"/>
      <dgm:spPr>
        <a:solidFill>
          <a:schemeClr val="accent5">
            <a:lumMod val="75000"/>
          </a:schemeClr>
        </a:solidFill>
      </dgm:spPr>
    </dgm:pt>
    <dgm:pt modelId="{ABFD77A1-C774-4501-B1E6-9DF504AF3292}" type="pres">
      <dgm:prSet presAssocID="{70C8B60B-AF05-4FBE-AF8F-DE2DC6C30A58}"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Document with solid fill"/>
        </a:ext>
      </dgm:extLst>
    </dgm:pt>
    <dgm:pt modelId="{0E049DE3-7685-4607-B0A4-7353989472E0}" type="pres">
      <dgm:prSet presAssocID="{70C8B60B-AF05-4FBE-AF8F-DE2DC6C30A58}" presName="spaceRect" presStyleCnt="0"/>
      <dgm:spPr/>
    </dgm:pt>
    <dgm:pt modelId="{C429A7B0-B39F-4924-94AA-9467E81DCE59}" type="pres">
      <dgm:prSet presAssocID="{70C8B60B-AF05-4FBE-AF8F-DE2DC6C30A58}" presName="parTx" presStyleLbl="revTx" presStyleIdx="0" presStyleCnt="3">
        <dgm:presLayoutVars>
          <dgm:chMax val="0"/>
          <dgm:chPref val="0"/>
        </dgm:presLayoutVars>
      </dgm:prSet>
      <dgm:spPr/>
    </dgm:pt>
    <dgm:pt modelId="{F299EC3B-DDAE-4119-A1CB-0195B7749165}" type="pres">
      <dgm:prSet presAssocID="{E64CAE60-E3D0-4BE8-B7F3-0E925E2CEBC5}" presName="sibTrans" presStyleCnt="0"/>
      <dgm:spPr/>
    </dgm:pt>
    <dgm:pt modelId="{1A17D67A-9BD8-4FB1-978C-E48049E37100}" type="pres">
      <dgm:prSet presAssocID="{107ABCFF-A520-43B6-BD4F-69533B830216}" presName="compNode" presStyleCnt="0"/>
      <dgm:spPr/>
    </dgm:pt>
    <dgm:pt modelId="{EEA07AD6-CAD3-4F8F-ABD9-31B3E8568CCF}" type="pres">
      <dgm:prSet presAssocID="{107ABCFF-A520-43B6-BD4F-69533B830216}" presName="bgRect" presStyleLbl="bgShp" presStyleIdx="1" presStyleCnt="3"/>
      <dgm:spPr/>
    </dgm:pt>
    <dgm:pt modelId="{705AA19A-22EB-45D0-96D7-91F87B566B2A}" type="pres">
      <dgm:prSet presAssocID="{107ABCFF-A520-43B6-BD4F-69533B830216}"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elp"/>
        </a:ext>
      </dgm:extLst>
    </dgm:pt>
    <dgm:pt modelId="{0E6F6985-65F5-4CAB-95D1-5EFFCEB5F76A}" type="pres">
      <dgm:prSet presAssocID="{107ABCFF-A520-43B6-BD4F-69533B830216}" presName="spaceRect" presStyleCnt="0"/>
      <dgm:spPr/>
    </dgm:pt>
    <dgm:pt modelId="{5B0D355E-16E0-4B05-8FFB-3E72DD4828EE}" type="pres">
      <dgm:prSet presAssocID="{107ABCFF-A520-43B6-BD4F-69533B830216}" presName="parTx" presStyleLbl="revTx" presStyleIdx="1" presStyleCnt="3">
        <dgm:presLayoutVars>
          <dgm:chMax val="0"/>
          <dgm:chPref val="0"/>
        </dgm:presLayoutVars>
      </dgm:prSet>
      <dgm:spPr/>
    </dgm:pt>
    <dgm:pt modelId="{F4740E19-B7F8-4760-B1C6-030F6F553D51}" type="pres">
      <dgm:prSet presAssocID="{D9D5778B-1E03-4BB3-B002-4BA66D72F09A}" presName="sibTrans" presStyleCnt="0"/>
      <dgm:spPr/>
    </dgm:pt>
    <dgm:pt modelId="{959191EC-4F74-414F-9FD2-798FABF4BED6}" type="pres">
      <dgm:prSet presAssocID="{D6EEA4C2-6D13-4A47-8CE8-AF12BC48D898}" presName="compNode" presStyleCnt="0"/>
      <dgm:spPr/>
    </dgm:pt>
    <dgm:pt modelId="{376DFF53-2752-4843-9B5F-C2B0BE5E494F}" type="pres">
      <dgm:prSet presAssocID="{D6EEA4C2-6D13-4A47-8CE8-AF12BC48D898}" presName="bgRect" presStyleLbl="bgShp" presStyleIdx="2" presStyleCnt="3" custLinFactNeighborX="17" custLinFactNeighborY="17424"/>
      <dgm:spPr/>
    </dgm:pt>
    <dgm:pt modelId="{DE204DF9-3925-4B5F-BA9A-13789E69D7B5}" type="pres">
      <dgm:prSet presAssocID="{D6EEA4C2-6D13-4A47-8CE8-AF12BC48D898}"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at"/>
        </a:ext>
      </dgm:extLst>
    </dgm:pt>
    <dgm:pt modelId="{405ADBE4-0854-414A-96D1-95B64AFD0925}" type="pres">
      <dgm:prSet presAssocID="{D6EEA4C2-6D13-4A47-8CE8-AF12BC48D898}" presName="spaceRect" presStyleCnt="0"/>
      <dgm:spPr/>
    </dgm:pt>
    <dgm:pt modelId="{2FA66CF2-EAF8-40C1-A93C-D6D286712BBC}" type="pres">
      <dgm:prSet presAssocID="{D6EEA4C2-6D13-4A47-8CE8-AF12BC48D898}" presName="parTx" presStyleLbl="revTx" presStyleIdx="2" presStyleCnt="3">
        <dgm:presLayoutVars>
          <dgm:chMax val="0"/>
          <dgm:chPref val="0"/>
        </dgm:presLayoutVars>
      </dgm:prSet>
      <dgm:spPr/>
    </dgm:pt>
  </dgm:ptLst>
  <dgm:cxnLst>
    <dgm:cxn modelId="{A3E40824-9B62-4AC7-ABAF-BF2A66FBC7D7}" srcId="{B19DADCD-2F1D-4D2D-A765-98523547087E}" destId="{107ABCFF-A520-43B6-BD4F-69533B830216}" srcOrd="1" destOrd="0" parTransId="{6BE91D7C-1762-424A-A706-AE3ED7F5BEA1}" sibTransId="{D9D5778B-1E03-4BB3-B002-4BA66D72F09A}"/>
    <dgm:cxn modelId="{F5513E25-9670-42BA-9B5F-21066A63B015}" type="presOf" srcId="{70C8B60B-AF05-4FBE-AF8F-DE2DC6C30A58}" destId="{C429A7B0-B39F-4924-94AA-9467E81DCE59}" srcOrd="0" destOrd="0" presId="urn:microsoft.com/office/officeart/2018/2/layout/IconVerticalSolidList"/>
    <dgm:cxn modelId="{7501ED27-F335-412B-B454-D7EC7EBDCA71}" srcId="{B19DADCD-2F1D-4D2D-A765-98523547087E}" destId="{70C8B60B-AF05-4FBE-AF8F-DE2DC6C30A58}" srcOrd="0" destOrd="0" parTransId="{A1842677-E8CD-4C07-A46A-CEDBC6DBF2A3}" sibTransId="{E64CAE60-E3D0-4BE8-B7F3-0E925E2CEBC5}"/>
    <dgm:cxn modelId="{20BDCA63-30F7-42F9-8361-A63584F9C896}" type="presOf" srcId="{D6EEA4C2-6D13-4A47-8CE8-AF12BC48D898}" destId="{2FA66CF2-EAF8-40C1-A93C-D6D286712BBC}" srcOrd="0" destOrd="0" presId="urn:microsoft.com/office/officeart/2018/2/layout/IconVerticalSolidList"/>
    <dgm:cxn modelId="{15AB89D7-8717-454D-B8CC-EF8403E27304}" type="presOf" srcId="{107ABCFF-A520-43B6-BD4F-69533B830216}" destId="{5B0D355E-16E0-4B05-8FFB-3E72DD4828EE}" srcOrd="0" destOrd="0" presId="urn:microsoft.com/office/officeart/2018/2/layout/IconVerticalSolidList"/>
    <dgm:cxn modelId="{D2C5A5E3-10DB-4E24-9FCC-024E48D0DC46}" srcId="{B19DADCD-2F1D-4D2D-A765-98523547087E}" destId="{D6EEA4C2-6D13-4A47-8CE8-AF12BC48D898}" srcOrd="2" destOrd="0" parTransId="{7396474C-735D-4366-8AAD-7FA12FB67518}" sibTransId="{8E366A92-5668-4027-8FA4-3555A9AD34AE}"/>
    <dgm:cxn modelId="{A8D83DFB-EF68-4A2F-925B-AEA447DADD16}" type="presOf" srcId="{B19DADCD-2F1D-4D2D-A765-98523547087E}" destId="{C7B0E389-9313-4ECF-AC37-986F58FED944}" srcOrd="0" destOrd="0" presId="urn:microsoft.com/office/officeart/2018/2/layout/IconVerticalSolidList"/>
    <dgm:cxn modelId="{5A985224-E3DD-4618-82C4-339EA2989CC6}" type="presParOf" srcId="{C7B0E389-9313-4ECF-AC37-986F58FED944}" destId="{1D1C0A97-5544-4307-B886-331D415FA868}" srcOrd="0" destOrd="0" presId="urn:microsoft.com/office/officeart/2018/2/layout/IconVerticalSolidList"/>
    <dgm:cxn modelId="{BBE6AE96-4CFE-4841-9ED8-3DD19F89ABBC}" type="presParOf" srcId="{1D1C0A97-5544-4307-B886-331D415FA868}" destId="{5BED84B0-4302-4A74-AE15-A7D226A3D34F}" srcOrd="0" destOrd="0" presId="urn:microsoft.com/office/officeart/2018/2/layout/IconVerticalSolidList"/>
    <dgm:cxn modelId="{FC7E22C0-C52A-4191-B198-B62128BD0641}" type="presParOf" srcId="{1D1C0A97-5544-4307-B886-331D415FA868}" destId="{ABFD77A1-C774-4501-B1E6-9DF504AF3292}" srcOrd="1" destOrd="0" presId="urn:microsoft.com/office/officeart/2018/2/layout/IconVerticalSolidList"/>
    <dgm:cxn modelId="{6F4B8305-C12F-46B5-9CB2-E7AEE2A07B2D}" type="presParOf" srcId="{1D1C0A97-5544-4307-B886-331D415FA868}" destId="{0E049DE3-7685-4607-B0A4-7353989472E0}" srcOrd="2" destOrd="0" presId="urn:microsoft.com/office/officeart/2018/2/layout/IconVerticalSolidList"/>
    <dgm:cxn modelId="{389496D8-821E-4339-9F8D-070B1EF3D6D9}" type="presParOf" srcId="{1D1C0A97-5544-4307-B886-331D415FA868}" destId="{C429A7B0-B39F-4924-94AA-9467E81DCE59}" srcOrd="3" destOrd="0" presId="urn:microsoft.com/office/officeart/2018/2/layout/IconVerticalSolidList"/>
    <dgm:cxn modelId="{EBF56143-22BD-4F1C-BAA9-CA0EF0C83AE7}" type="presParOf" srcId="{C7B0E389-9313-4ECF-AC37-986F58FED944}" destId="{F299EC3B-DDAE-4119-A1CB-0195B7749165}" srcOrd="1" destOrd="0" presId="urn:microsoft.com/office/officeart/2018/2/layout/IconVerticalSolidList"/>
    <dgm:cxn modelId="{A40392A9-0900-4090-8EE9-D16142090D0B}" type="presParOf" srcId="{C7B0E389-9313-4ECF-AC37-986F58FED944}" destId="{1A17D67A-9BD8-4FB1-978C-E48049E37100}" srcOrd="2" destOrd="0" presId="urn:microsoft.com/office/officeart/2018/2/layout/IconVerticalSolidList"/>
    <dgm:cxn modelId="{0B79F204-2D5C-4BAE-980E-792F501F4331}" type="presParOf" srcId="{1A17D67A-9BD8-4FB1-978C-E48049E37100}" destId="{EEA07AD6-CAD3-4F8F-ABD9-31B3E8568CCF}" srcOrd="0" destOrd="0" presId="urn:microsoft.com/office/officeart/2018/2/layout/IconVerticalSolidList"/>
    <dgm:cxn modelId="{92C71189-0AFA-405E-9C5F-C79BF8184D07}" type="presParOf" srcId="{1A17D67A-9BD8-4FB1-978C-E48049E37100}" destId="{705AA19A-22EB-45D0-96D7-91F87B566B2A}" srcOrd="1" destOrd="0" presId="urn:microsoft.com/office/officeart/2018/2/layout/IconVerticalSolidList"/>
    <dgm:cxn modelId="{5A44BD24-6346-499F-A341-B9A269BE1F6A}" type="presParOf" srcId="{1A17D67A-9BD8-4FB1-978C-E48049E37100}" destId="{0E6F6985-65F5-4CAB-95D1-5EFFCEB5F76A}" srcOrd="2" destOrd="0" presId="urn:microsoft.com/office/officeart/2018/2/layout/IconVerticalSolidList"/>
    <dgm:cxn modelId="{C80997D1-5C88-4D9E-A127-C7AB0F7DFB9E}" type="presParOf" srcId="{1A17D67A-9BD8-4FB1-978C-E48049E37100}" destId="{5B0D355E-16E0-4B05-8FFB-3E72DD4828EE}" srcOrd="3" destOrd="0" presId="urn:microsoft.com/office/officeart/2018/2/layout/IconVerticalSolidList"/>
    <dgm:cxn modelId="{24E3AAD6-F1EC-4124-8A73-47B381CA4701}" type="presParOf" srcId="{C7B0E389-9313-4ECF-AC37-986F58FED944}" destId="{F4740E19-B7F8-4760-B1C6-030F6F553D51}" srcOrd="3" destOrd="0" presId="urn:microsoft.com/office/officeart/2018/2/layout/IconVerticalSolidList"/>
    <dgm:cxn modelId="{A048DB71-A4AD-4859-9715-049D27DE4B7F}" type="presParOf" srcId="{C7B0E389-9313-4ECF-AC37-986F58FED944}" destId="{959191EC-4F74-414F-9FD2-798FABF4BED6}" srcOrd="4" destOrd="0" presId="urn:microsoft.com/office/officeart/2018/2/layout/IconVerticalSolidList"/>
    <dgm:cxn modelId="{32ADD59E-571B-4FFE-95CA-27A64AB7CEEB}" type="presParOf" srcId="{959191EC-4F74-414F-9FD2-798FABF4BED6}" destId="{376DFF53-2752-4843-9B5F-C2B0BE5E494F}" srcOrd="0" destOrd="0" presId="urn:microsoft.com/office/officeart/2018/2/layout/IconVerticalSolidList"/>
    <dgm:cxn modelId="{11E73AAC-136E-4926-9FE9-0CE5664CBE28}" type="presParOf" srcId="{959191EC-4F74-414F-9FD2-798FABF4BED6}" destId="{DE204DF9-3925-4B5F-BA9A-13789E69D7B5}" srcOrd="1" destOrd="0" presId="urn:microsoft.com/office/officeart/2018/2/layout/IconVerticalSolidList"/>
    <dgm:cxn modelId="{53C6F947-525F-4B21-B9C1-877F148A359E}" type="presParOf" srcId="{959191EC-4F74-414F-9FD2-798FABF4BED6}" destId="{405ADBE4-0854-414A-96D1-95B64AFD0925}" srcOrd="2" destOrd="0" presId="urn:microsoft.com/office/officeart/2018/2/layout/IconVerticalSolidList"/>
    <dgm:cxn modelId="{F9794002-9738-42F0-AF6A-501058A34605}" type="presParOf" srcId="{959191EC-4F74-414F-9FD2-798FABF4BED6}" destId="{2FA66CF2-EAF8-40C1-A93C-D6D286712BBC}"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i="1" u="none" dirty="0">
              <a:latin typeface="Calibri Light" panose="020F0302020204030204" pitchFamily="34" charset="0"/>
              <a:cs typeface="Calibri Light" panose="020F0302020204030204" pitchFamily="34" charset="0"/>
            </a:rPr>
            <a:t>Salmonella</a:t>
          </a:r>
          <a:r>
            <a:rPr lang="en-US" u="none" dirty="0">
              <a:latin typeface="Calibri Light" panose="020F0302020204030204" pitchFamily="34" charset="0"/>
              <a:cs typeface="Calibri Light" panose="020F0302020204030204" pitchFamily="34" charset="0"/>
            </a:rPr>
            <a:t> in the salad</a:t>
          </a:r>
          <a:endParaRPr lang="en-US" dirty="0">
            <a:latin typeface="Calibri Light" panose="020F0302020204030204" pitchFamily="34" charset="0"/>
            <a:cs typeface="Calibri Light" panose="020F0302020204030204" pitchFamily="34" charset="0"/>
          </a:endParaRP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a:latin typeface="Calibri Light" panose="020F0302020204030204" pitchFamily="34" charset="0"/>
              <a:cs typeface="Calibri Light" panose="020F0302020204030204" pitchFamily="34" charset="0"/>
            </a:rPr>
            <a:t>Improper washing and sanitizing between tasks</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a:latin typeface="Calibri Light" panose="020F0302020204030204" pitchFamily="34" charset="0"/>
              <a:cs typeface="Calibri Light" panose="020F0302020204030204" pitchFamily="34" charset="0"/>
            </a:rPr>
            <a:t>High turnover for staff, no training for new hires</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b="1">
              <a:latin typeface="Calibri Light" panose="020F0302020204030204" pitchFamily="34" charset="0"/>
              <a:cs typeface="Calibri Light" panose="020F0302020204030204" pitchFamily="34" charset="0"/>
            </a:rPr>
            <a:t>Training all staff, creating training protocols for moving forward</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a:latin typeface="Calibri Light" panose="020F0302020204030204" pitchFamily="34" charset="0"/>
              <a:cs typeface="Calibri Light" panose="020F0302020204030204" pitchFamily="34" charset="0"/>
            </a:rPr>
            <a:t>Outbreak Cause</a:t>
          </a:r>
        </a:p>
        <a:p>
          <a:r>
            <a:rPr lang="en-US">
              <a:latin typeface="Calibri Light" panose="020F0302020204030204" pitchFamily="34" charset="0"/>
              <a:cs typeface="Calibri Light" panose="020F0302020204030204" pitchFamily="34" charset="0"/>
            </a:rPr>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a:latin typeface="Calibri Light" panose="020F0302020204030204" pitchFamily="34" charset="0"/>
              <a:cs typeface="Calibri Light" panose="020F0302020204030204" pitchFamily="34" charset="0"/>
            </a:rPr>
            <a:t>Contributing Factors</a:t>
          </a:r>
        </a:p>
        <a:p>
          <a:r>
            <a:rPr lang="en-US">
              <a:latin typeface="Calibri Light" panose="020F0302020204030204" pitchFamily="34" charset="0"/>
              <a:cs typeface="Calibri Light" panose="020F0302020204030204" pitchFamily="34" charset="0"/>
            </a:rPr>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a:latin typeface="Calibri Light" panose="020F0302020204030204" pitchFamily="34" charset="0"/>
              <a:cs typeface="Calibri Light" panose="020F0302020204030204" pitchFamily="34" charset="0"/>
            </a:rPr>
            <a:t>Environmental Antecedent</a:t>
          </a:r>
        </a:p>
        <a:p>
          <a:r>
            <a:rPr lang="en-US">
              <a:latin typeface="Calibri Light" panose="020F0302020204030204" pitchFamily="34" charset="0"/>
              <a:cs typeface="Calibri Light" panose="020F0302020204030204" pitchFamily="34" charset="0"/>
            </a:rPr>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b="1">
              <a:latin typeface="Calibri Light" panose="020F0302020204030204" pitchFamily="34" charset="0"/>
              <a:cs typeface="Calibri Light" panose="020F0302020204030204" pitchFamily="34" charset="0"/>
            </a:rPr>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a:latin typeface="Calibri Light" panose="020F0302020204030204" pitchFamily="34" charset="0"/>
              <a:cs typeface="Calibri Light" panose="020F0302020204030204" pitchFamily="34" charset="0"/>
            </a:rPr>
            <a:t>Outbreak Cause</a:t>
          </a:r>
        </a:p>
        <a:p>
          <a:r>
            <a:rPr lang="en-US" b="1">
              <a:latin typeface="Calibri Light" panose="020F0302020204030204" pitchFamily="34" charset="0"/>
              <a:cs typeface="Calibri Light" panose="020F0302020204030204" pitchFamily="34" charset="0"/>
            </a:rPr>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a:latin typeface="Calibri Light" panose="020F0302020204030204" pitchFamily="34" charset="0"/>
              <a:cs typeface="Calibri Light" panose="020F0302020204030204" pitchFamily="34" charset="0"/>
            </a:rPr>
            <a:t>Contributing Factors</a:t>
          </a:r>
        </a:p>
        <a:p>
          <a:r>
            <a:rPr lang="en-US" b="1">
              <a:latin typeface="Calibri Light" panose="020F0302020204030204" pitchFamily="34" charset="0"/>
              <a:cs typeface="Calibri Light" panose="020F0302020204030204" pitchFamily="34" charset="0"/>
            </a:rPr>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a:latin typeface="Calibri Light" panose="020F0302020204030204" pitchFamily="34" charset="0"/>
              <a:cs typeface="Calibri Light" panose="020F0302020204030204" pitchFamily="34" charset="0"/>
            </a:rPr>
            <a:t>Environmental Antecedents</a:t>
          </a:r>
        </a:p>
        <a:p>
          <a:r>
            <a:rPr lang="en-US" b="1">
              <a:latin typeface="Calibri Light" panose="020F0302020204030204" pitchFamily="34" charset="0"/>
              <a:cs typeface="Calibri Light" panose="020F0302020204030204" pitchFamily="34" charset="0"/>
            </a:rPr>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a:latin typeface="Calibri Light" panose="020F0302020204030204" pitchFamily="34" charset="0"/>
              <a:cs typeface="Calibri Light" panose="020F0302020204030204" pitchFamily="34" charset="0"/>
            </a:rPr>
            <a:t>Control Measures</a:t>
          </a:r>
        </a:p>
        <a:p>
          <a:r>
            <a:rPr lang="en-US" b="1">
              <a:latin typeface="Calibri Light" panose="020F0302020204030204" pitchFamily="34" charset="0"/>
              <a:cs typeface="Calibri Light" panose="020F0302020204030204" pitchFamily="34" charset="0"/>
            </a:rPr>
            <a:t>Prevention</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custLinFactNeighborX="-278" custLinFactNeighborY="3117"/>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a:t>Outbreak Cause</a:t>
          </a:r>
        </a:p>
        <a:p>
          <a:r>
            <a:rPr lang="en-US"/>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a:t>Contributing Factors</a:t>
          </a:r>
        </a:p>
        <a:p>
          <a:r>
            <a:rPr lang="en-US"/>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a:t>Environmental Antecedent</a:t>
          </a:r>
        </a:p>
        <a:p>
          <a:r>
            <a:rPr lang="en-US"/>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B19DADCD-2F1D-4D2D-A765-98523547087E}" type="doc">
      <dgm:prSet loTypeId="urn:microsoft.com/office/officeart/2018/2/layout/IconVerticalSolidList" loCatId="icon" qsTypeId="urn:microsoft.com/office/officeart/2005/8/quickstyle/simple1" qsCatId="simple" csTypeId="urn:microsoft.com/office/officeart/2018/5/colors/Iconchunking_neutralicontext_colorful5" csCatId="colorful" phldr="1"/>
      <dgm:spPr/>
      <dgm:t>
        <a:bodyPr/>
        <a:lstStyle/>
        <a:p>
          <a:endParaRPr lang="en-US"/>
        </a:p>
      </dgm:t>
    </dgm:pt>
    <dgm:pt modelId="{70C8B60B-AF05-4FBE-AF8F-DE2DC6C30A58}">
      <dgm:prSet/>
      <dgm:spPr/>
      <dgm:t>
        <a:bodyPr/>
        <a:lstStyle/>
        <a:p>
          <a:pPr>
            <a:lnSpc>
              <a:spcPct val="100000"/>
            </a:lnSpc>
          </a:pPr>
          <a:endParaRPr lang="en-US"/>
        </a:p>
      </dgm:t>
    </dgm:pt>
    <dgm:pt modelId="{A1842677-E8CD-4C07-A46A-CEDBC6DBF2A3}" type="parTrans" cxnId="{7501ED27-F335-412B-B454-D7EC7EBDCA71}">
      <dgm:prSet/>
      <dgm:spPr/>
      <dgm:t>
        <a:bodyPr/>
        <a:lstStyle/>
        <a:p>
          <a:endParaRPr lang="en-US"/>
        </a:p>
      </dgm:t>
    </dgm:pt>
    <dgm:pt modelId="{E64CAE60-E3D0-4BE8-B7F3-0E925E2CEBC5}" type="sibTrans" cxnId="{7501ED27-F335-412B-B454-D7EC7EBDCA71}">
      <dgm:prSet/>
      <dgm:spPr/>
      <dgm:t>
        <a:bodyPr/>
        <a:lstStyle/>
        <a:p>
          <a:endParaRPr lang="en-US"/>
        </a:p>
      </dgm:t>
    </dgm:pt>
    <dgm:pt modelId="{107ABCFF-A520-43B6-BD4F-69533B830216}">
      <dgm:prSet/>
      <dgm:spPr/>
      <dgm:t>
        <a:bodyPr/>
        <a:lstStyle/>
        <a:p>
          <a:pPr>
            <a:lnSpc>
              <a:spcPct val="100000"/>
            </a:lnSpc>
          </a:pPr>
          <a:r>
            <a:rPr lang="en-US" dirty="0">
              <a:latin typeface="+mj-lt"/>
            </a:rPr>
            <a:t>Answer the questions on page 9 about control measures</a:t>
          </a:r>
        </a:p>
      </dgm:t>
    </dgm:pt>
    <dgm:pt modelId="{6BE91D7C-1762-424A-A706-AE3ED7F5BEA1}" type="parTrans" cxnId="{A3E40824-9B62-4AC7-ABAF-BF2A66FBC7D7}">
      <dgm:prSet/>
      <dgm:spPr/>
      <dgm:t>
        <a:bodyPr/>
        <a:lstStyle/>
        <a:p>
          <a:endParaRPr lang="en-US"/>
        </a:p>
      </dgm:t>
    </dgm:pt>
    <dgm:pt modelId="{D9D5778B-1E03-4BB3-B002-4BA66D72F09A}" type="sibTrans" cxnId="{A3E40824-9B62-4AC7-ABAF-BF2A66FBC7D7}">
      <dgm:prSet/>
      <dgm:spPr/>
      <dgm:t>
        <a:bodyPr/>
        <a:lstStyle/>
        <a:p>
          <a:endParaRPr lang="en-US"/>
        </a:p>
      </dgm:t>
    </dgm:pt>
    <dgm:pt modelId="{D6EEA4C2-6D13-4A47-8CE8-AF12BC48D898}">
      <dgm:prSet/>
      <dgm:spPr/>
      <dgm:t>
        <a:bodyPr/>
        <a:lstStyle/>
        <a:p>
          <a:pPr>
            <a:lnSpc>
              <a:spcPct val="100000"/>
            </a:lnSpc>
          </a:pPr>
          <a:r>
            <a:rPr lang="en-US" dirty="0">
              <a:latin typeface="+mj-lt"/>
            </a:rPr>
            <a:t>Discuss for 5 minutes before we re-group</a:t>
          </a:r>
        </a:p>
      </dgm:t>
    </dgm:pt>
    <dgm:pt modelId="{7396474C-735D-4366-8AAD-7FA12FB67518}" type="parTrans" cxnId="{D2C5A5E3-10DB-4E24-9FCC-024E48D0DC46}">
      <dgm:prSet/>
      <dgm:spPr/>
      <dgm:t>
        <a:bodyPr/>
        <a:lstStyle/>
        <a:p>
          <a:endParaRPr lang="en-US"/>
        </a:p>
      </dgm:t>
    </dgm:pt>
    <dgm:pt modelId="{8E366A92-5668-4027-8FA4-3555A9AD34AE}" type="sibTrans" cxnId="{D2C5A5E3-10DB-4E24-9FCC-024E48D0DC46}">
      <dgm:prSet/>
      <dgm:spPr/>
      <dgm:t>
        <a:bodyPr/>
        <a:lstStyle/>
        <a:p>
          <a:endParaRPr lang="en-US"/>
        </a:p>
      </dgm:t>
    </dgm:pt>
    <dgm:pt modelId="{C7B0E389-9313-4ECF-AC37-986F58FED944}" type="pres">
      <dgm:prSet presAssocID="{B19DADCD-2F1D-4D2D-A765-98523547087E}" presName="root" presStyleCnt="0">
        <dgm:presLayoutVars>
          <dgm:dir/>
          <dgm:resizeHandles val="exact"/>
        </dgm:presLayoutVars>
      </dgm:prSet>
      <dgm:spPr/>
    </dgm:pt>
    <dgm:pt modelId="{1D1C0A97-5544-4307-B886-331D415FA868}" type="pres">
      <dgm:prSet presAssocID="{70C8B60B-AF05-4FBE-AF8F-DE2DC6C30A58}" presName="compNode" presStyleCnt="0"/>
      <dgm:spPr/>
    </dgm:pt>
    <dgm:pt modelId="{5BED84B0-4302-4A74-AE15-A7D226A3D34F}" type="pres">
      <dgm:prSet presAssocID="{70C8B60B-AF05-4FBE-AF8F-DE2DC6C30A58}" presName="bgRect" presStyleLbl="bgShp" presStyleIdx="0" presStyleCnt="3" custLinFactNeighborX="1921" custLinFactNeighborY="-23430"/>
      <dgm:spPr/>
    </dgm:pt>
    <dgm:pt modelId="{ABFD77A1-C774-4501-B1E6-9DF504AF3292}" type="pres">
      <dgm:prSet presAssocID="{70C8B60B-AF05-4FBE-AF8F-DE2DC6C30A58}"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Head with gears with solid fill"/>
        </a:ext>
      </dgm:extLst>
    </dgm:pt>
    <dgm:pt modelId="{0E049DE3-7685-4607-B0A4-7353989472E0}" type="pres">
      <dgm:prSet presAssocID="{70C8B60B-AF05-4FBE-AF8F-DE2DC6C30A58}" presName="spaceRect" presStyleCnt="0"/>
      <dgm:spPr/>
    </dgm:pt>
    <dgm:pt modelId="{C429A7B0-B39F-4924-94AA-9467E81DCE59}" type="pres">
      <dgm:prSet presAssocID="{70C8B60B-AF05-4FBE-AF8F-DE2DC6C30A58}" presName="parTx" presStyleLbl="revTx" presStyleIdx="0" presStyleCnt="3">
        <dgm:presLayoutVars>
          <dgm:chMax val="0"/>
          <dgm:chPref val="0"/>
        </dgm:presLayoutVars>
      </dgm:prSet>
      <dgm:spPr/>
    </dgm:pt>
    <dgm:pt modelId="{F299EC3B-DDAE-4119-A1CB-0195B7749165}" type="pres">
      <dgm:prSet presAssocID="{E64CAE60-E3D0-4BE8-B7F3-0E925E2CEBC5}" presName="sibTrans" presStyleCnt="0"/>
      <dgm:spPr/>
    </dgm:pt>
    <dgm:pt modelId="{1A17D67A-9BD8-4FB1-978C-E48049E37100}" type="pres">
      <dgm:prSet presAssocID="{107ABCFF-A520-43B6-BD4F-69533B830216}" presName="compNode" presStyleCnt="0"/>
      <dgm:spPr/>
    </dgm:pt>
    <dgm:pt modelId="{EEA07AD6-CAD3-4F8F-ABD9-31B3E8568CCF}" type="pres">
      <dgm:prSet presAssocID="{107ABCFF-A520-43B6-BD4F-69533B830216}" presName="bgRect" presStyleLbl="bgShp" presStyleIdx="1" presStyleCnt="3"/>
      <dgm:spPr/>
    </dgm:pt>
    <dgm:pt modelId="{705AA19A-22EB-45D0-96D7-91F87B566B2A}" type="pres">
      <dgm:prSet presAssocID="{107ABCFF-A520-43B6-BD4F-69533B830216}"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Help"/>
        </a:ext>
      </dgm:extLst>
    </dgm:pt>
    <dgm:pt modelId="{0E6F6985-65F5-4CAB-95D1-5EFFCEB5F76A}" type="pres">
      <dgm:prSet presAssocID="{107ABCFF-A520-43B6-BD4F-69533B830216}" presName="spaceRect" presStyleCnt="0"/>
      <dgm:spPr/>
    </dgm:pt>
    <dgm:pt modelId="{5B0D355E-16E0-4B05-8FFB-3E72DD4828EE}" type="pres">
      <dgm:prSet presAssocID="{107ABCFF-A520-43B6-BD4F-69533B830216}" presName="parTx" presStyleLbl="revTx" presStyleIdx="1" presStyleCnt="3">
        <dgm:presLayoutVars>
          <dgm:chMax val="0"/>
          <dgm:chPref val="0"/>
        </dgm:presLayoutVars>
      </dgm:prSet>
      <dgm:spPr/>
    </dgm:pt>
    <dgm:pt modelId="{F4740E19-B7F8-4760-B1C6-030F6F553D51}" type="pres">
      <dgm:prSet presAssocID="{D9D5778B-1E03-4BB3-B002-4BA66D72F09A}" presName="sibTrans" presStyleCnt="0"/>
      <dgm:spPr/>
    </dgm:pt>
    <dgm:pt modelId="{959191EC-4F74-414F-9FD2-798FABF4BED6}" type="pres">
      <dgm:prSet presAssocID="{D6EEA4C2-6D13-4A47-8CE8-AF12BC48D898}" presName="compNode" presStyleCnt="0"/>
      <dgm:spPr/>
    </dgm:pt>
    <dgm:pt modelId="{376DFF53-2752-4843-9B5F-C2B0BE5E494F}" type="pres">
      <dgm:prSet presAssocID="{D6EEA4C2-6D13-4A47-8CE8-AF12BC48D898}" presName="bgRect" presStyleLbl="bgShp" presStyleIdx="2" presStyleCnt="3" custLinFactNeighborX="17" custLinFactNeighborY="17424"/>
      <dgm:spPr/>
    </dgm:pt>
    <dgm:pt modelId="{DE204DF9-3925-4B5F-BA9A-13789E69D7B5}" type="pres">
      <dgm:prSet presAssocID="{D6EEA4C2-6D13-4A47-8CE8-AF12BC48D898}"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Chat"/>
        </a:ext>
      </dgm:extLst>
    </dgm:pt>
    <dgm:pt modelId="{405ADBE4-0854-414A-96D1-95B64AFD0925}" type="pres">
      <dgm:prSet presAssocID="{D6EEA4C2-6D13-4A47-8CE8-AF12BC48D898}" presName="spaceRect" presStyleCnt="0"/>
      <dgm:spPr/>
    </dgm:pt>
    <dgm:pt modelId="{2FA66CF2-EAF8-40C1-A93C-D6D286712BBC}" type="pres">
      <dgm:prSet presAssocID="{D6EEA4C2-6D13-4A47-8CE8-AF12BC48D898}" presName="parTx" presStyleLbl="revTx" presStyleIdx="2" presStyleCnt="3">
        <dgm:presLayoutVars>
          <dgm:chMax val="0"/>
          <dgm:chPref val="0"/>
        </dgm:presLayoutVars>
      </dgm:prSet>
      <dgm:spPr/>
    </dgm:pt>
  </dgm:ptLst>
  <dgm:cxnLst>
    <dgm:cxn modelId="{A3E40824-9B62-4AC7-ABAF-BF2A66FBC7D7}" srcId="{B19DADCD-2F1D-4D2D-A765-98523547087E}" destId="{107ABCFF-A520-43B6-BD4F-69533B830216}" srcOrd="1" destOrd="0" parTransId="{6BE91D7C-1762-424A-A706-AE3ED7F5BEA1}" sibTransId="{D9D5778B-1E03-4BB3-B002-4BA66D72F09A}"/>
    <dgm:cxn modelId="{F5513E25-9670-42BA-9B5F-21066A63B015}" type="presOf" srcId="{70C8B60B-AF05-4FBE-AF8F-DE2DC6C30A58}" destId="{C429A7B0-B39F-4924-94AA-9467E81DCE59}" srcOrd="0" destOrd="0" presId="urn:microsoft.com/office/officeart/2018/2/layout/IconVerticalSolidList"/>
    <dgm:cxn modelId="{7501ED27-F335-412B-B454-D7EC7EBDCA71}" srcId="{B19DADCD-2F1D-4D2D-A765-98523547087E}" destId="{70C8B60B-AF05-4FBE-AF8F-DE2DC6C30A58}" srcOrd="0" destOrd="0" parTransId="{A1842677-E8CD-4C07-A46A-CEDBC6DBF2A3}" sibTransId="{E64CAE60-E3D0-4BE8-B7F3-0E925E2CEBC5}"/>
    <dgm:cxn modelId="{20BDCA63-30F7-42F9-8361-A63584F9C896}" type="presOf" srcId="{D6EEA4C2-6D13-4A47-8CE8-AF12BC48D898}" destId="{2FA66CF2-EAF8-40C1-A93C-D6D286712BBC}" srcOrd="0" destOrd="0" presId="urn:microsoft.com/office/officeart/2018/2/layout/IconVerticalSolidList"/>
    <dgm:cxn modelId="{15AB89D7-8717-454D-B8CC-EF8403E27304}" type="presOf" srcId="{107ABCFF-A520-43B6-BD4F-69533B830216}" destId="{5B0D355E-16E0-4B05-8FFB-3E72DD4828EE}" srcOrd="0" destOrd="0" presId="urn:microsoft.com/office/officeart/2018/2/layout/IconVerticalSolidList"/>
    <dgm:cxn modelId="{D2C5A5E3-10DB-4E24-9FCC-024E48D0DC46}" srcId="{B19DADCD-2F1D-4D2D-A765-98523547087E}" destId="{D6EEA4C2-6D13-4A47-8CE8-AF12BC48D898}" srcOrd="2" destOrd="0" parTransId="{7396474C-735D-4366-8AAD-7FA12FB67518}" sibTransId="{8E366A92-5668-4027-8FA4-3555A9AD34AE}"/>
    <dgm:cxn modelId="{A8D83DFB-EF68-4A2F-925B-AEA447DADD16}" type="presOf" srcId="{B19DADCD-2F1D-4D2D-A765-98523547087E}" destId="{C7B0E389-9313-4ECF-AC37-986F58FED944}" srcOrd="0" destOrd="0" presId="urn:microsoft.com/office/officeart/2018/2/layout/IconVerticalSolidList"/>
    <dgm:cxn modelId="{5A985224-E3DD-4618-82C4-339EA2989CC6}" type="presParOf" srcId="{C7B0E389-9313-4ECF-AC37-986F58FED944}" destId="{1D1C0A97-5544-4307-B886-331D415FA868}" srcOrd="0" destOrd="0" presId="urn:microsoft.com/office/officeart/2018/2/layout/IconVerticalSolidList"/>
    <dgm:cxn modelId="{BBE6AE96-4CFE-4841-9ED8-3DD19F89ABBC}" type="presParOf" srcId="{1D1C0A97-5544-4307-B886-331D415FA868}" destId="{5BED84B0-4302-4A74-AE15-A7D226A3D34F}" srcOrd="0" destOrd="0" presId="urn:microsoft.com/office/officeart/2018/2/layout/IconVerticalSolidList"/>
    <dgm:cxn modelId="{FC7E22C0-C52A-4191-B198-B62128BD0641}" type="presParOf" srcId="{1D1C0A97-5544-4307-B886-331D415FA868}" destId="{ABFD77A1-C774-4501-B1E6-9DF504AF3292}" srcOrd="1" destOrd="0" presId="urn:microsoft.com/office/officeart/2018/2/layout/IconVerticalSolidList"/>
    <dgm:cxn modelId="{6F4B8305-C12F-46B5-9CB2-E7AEE2A07B2D}" type="presParOf" srcId="{1D1C0A97-5544-4307-B886-331D415FA868}" destId="{0E049DE3-7685-4607-B0A4-7353989472E0}" srcOrd="2" destOrd="0" presId="urn:microsoft.com/office/officeart/2018/2/layout/IconVerticalSolidList"/>
    <dgm:cxn modelId="{389496D8-821E-4339-9F8D-070B1EF3D6D9}" type="presParOf" srcId="{1D1C0A97-5544-4307-B886-331D415FA868}" destId="{C429A7B0-B39F-4924-94AA-9467E81DCE59}" srcOrd="3" destOrd="0" presId="urn:microsoft.com/office/officeart/2018/2/layout/IconVerticalSolidList"/>
    <dgm:cxn modelId="{EBF56143-22BD-4F1C-BAA9-CA0EF0C83AE7}" type="presParOf" srcId="{C7B0E389-9313-4ECF-AC37-986F58FED944}" destId="{F299EC3B-DDAE-4119-A1CB-0195B7749165}" srcOrd="1" destOrd="0" presId="urn:microsoft.com/office/officeart/2018/2/layout/IconVerticalSolidList"/>
    <dgm:cxn modelId="{A40392A9-0900-4090-8EE9-D16142090D0B}" type="presParOf" srcId="{C7B0E389-9313-4ECF-AC37-986F58FED944}" destId="{1A17D67A-9BD8-4FB1-978C-E48049E37100}" srcOrd="2" destOrd="0" presId="urn:microsoft.com/office/officeart/2018/2/layout/IconVerticalSolidList"/>
    <dgm:cxn modelId="{0B79F204-2D5C-4BAE-980E-792F501F4331}" type="presParOf" srcId="{1A17D67A-9BD8-4FB1-978C-E48049E37100}" destId="{EEA07AD6-CAD3-4F8F-ABD9-31B3E8568CCF}" srcOrd="0" destOrd="0" presId="urn:microsoft.com/office/officeart/2018/2/layout/IconVerticalSolidList"/>
    <dgm:cxn modelId="{92C71189-0AFA-405E-9C5F-C79BF8184D07}" type="presParOf" srcId="{1A17D67A-9BD8-4FB1-978C-E48049E37100}" destId="{705AA19A-22EB-45D0-96D7-91F87B566B2A}" srcOrd="1" destOrd="0" presId="urn:microsoft.com/office/officeart/2018/2/layout/IconVerticalSolidList"/>
    <dgm:cxn modelId="{5A44BD24-6346-499F-A341-B9A269BE1F6A}" type="presParOf" srcId="{1A17D67A-9BD8-4FB1-978C-E48049E37100}" destId="{0E6F6985-65F5-4CAB-95D1-5EFFCEB5F76A}" srcOrd="2" destOrd="0" presId="urn:microsoft.com/office/officeart/2018/2/layout/IconVerticalSolidList"/>
    <dgm:cxn modelId="{C80997D1-5C88-4D9E-A127-C7AB0F7DFB9E}" type="presParOf" srcId="{1A17D67A-9BD8-4FB1-978C-E48049E37100}" destId="{5B0D355E-16E0-4B05-8FFB-3E72DD4828EE}" srcOrd="3" destOrd="0" presId="urn:microsoft.com/office/officeart/2018/2/layout/IconVerticalSolidList"/>
    <dgm:cxn modelId="{24E3AAD6-F1EC-4124-8A73-47B381CA4701}" type="presParOf" srcId="{C7B0E389-9313-4ECF-AC37-986F58FED944}" destId="{F4740E19-B7F8-4760-B1C6-030F6F553D51}" srcOrd="3" destOrd="0" presId="urn:microsoft.com/office/officeart/2018/2/layout/IconVerticalSolidList"/>
    <dgm:cxn modelId="{A048DB71-A4AD-4859-9715-049D27DE4B7F}" type="presParOf" srcId="{C7B0E389-9313-4ECF-AC37-986F58FED944}" destId="{959191EC-4F74-414F-9FD2-798FABF4BED6}" srcOrd="4" destOrd="0" presId="urn:microsoft.com/office/officeart/2018/2/layout/IconVerticalSolidList"/>
    <dgm:cxn modelId="{32ADD59E-571B-4FFE-95CA-27A64AB7CEEB}" type="presParOf" srcId="{959191EC-4F74-414F-9FD2-798FABF4BED6}" destId="{376DFF53-2752-4843-9B5F-C2B0BE5E494F}" srcOrd="0" destOrd="0" presId="urn:microsoft.com/office/officeart/2018/2/layout/IconVerticalSolidList"/>
    <dgm:cxn modelId="{11E73AAC-136E-4926-9FE9-0CE5664CBE28}" type="presParOf" srcId="{959191EC-4F74-414F-9FD2-798FABF4BED6}" destId="{DE204DF9-3925-4B5F-BA9A-13789E69D7B5}" srcOrd="1" destOrd="0" presId="urn:microsoft.com/office/officeart/2018/2/layout/IconVerticalSolidList"/>
    <dgm:cxn modelId="{53C6F947-525F-4B21-B9C1-877F148A359E}" type="presParOf" srcId="{959191EC-4F74-414F-9FD2-798FABF4BED6}" destId="{405ADBE4-0854-414A-96D1-95B64AFD0925}" srcOrd="2" destOrd="0" presId="urn:microsoft.com/office/officeart/2018/2/layout/IconVerticalSolidList"/>
    <dgm:cxn modelId="{F9794002-9738-42F0-AF6A-501058A34605}" type="presParOf" srcId="{959191EC-4F74-414F-9FD2-798FABF4BED6}" destId="{2FA66CF2-EAF8-40C1-A93C-D6D286712BBC}"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A7C909CF-F469-41FA-B1D3-D737BEEB5AFD}" type="doc">
      <dgm:prSet loTypeId="urn:microsoft.com/office/officeart/2008/layout/VerticalCurvedList" loCatId="list" qsTypeId="urn:microsoft.com/office/officeart/2005/8/quickstyle/simple4" qsCatId="simple" csTypeId="urn:microsoft.com/office/officeart/2005/8/colors/colorful1" csCatId="colorful" phldr="1"/>
      <dgm:spPr/>
      <dgm:t>
        <a:bodyPr/>
        <a:lstStyle/>
        <a:p>
          <a:endParaRPr lang="en-US"/>
        </a:p>
      </dgm:t>
    </dgm:pt>
    <dgm:pt modelId="{62A05558-440F-42D0-97B7-D7E5715988E7}">
      <dgm:prSet phldrT="[Text]"/>
      <dgm:spPr/>
      <dgm:t>
        <a:bodyPr/>
        <a:lstStyle/>
        <a:p>
          <a:r>
            <a:rPr lang="en-US" b="1" dirty="0">
              <a:latin typeface="+mj-lt"/>
            </a:rPr>
            <a:t>Provides structure for your investigations</a:t>
          </a:r>
          <a:endParaRPr lang="en-US" b="1" dirty="0"/>
        </a:p>
      </dgm:t>
    </dgm:pt>
    <dgm:pt modelId="{1BA87613-F6F3-455B-BA5D-3C997C02CD0A}" type="parTrans" cxnId="{DCFC1510-33B1-4BA8-8ABF-A6409CD46EF6}">
      <dgm:prSet/>
      <dgm:spPr/>
      <dgm:t>
        <a:bodyPr/>
        <a:lstStyle/>
        <a:p>
          <a:endParaRPr lang="en-US"/>
        </a:p>
      </dgm:t>
    </dgm:pt>
    <dgm:pt modelId="{B8A5629A-E9AD-43E4-B6D6-E734639AB0F1}" type="sibTrans" cxnId="{DCFC1510-33B1-4BA8-8ABF-A6409CD46EF6}">
      <dgm:prSet/>
      <dgm:spPr/>
      <dgm:t>
        <a:bodyPr/>
        <a:lstStyle/>
        <a:p>
          <a:endParaRPr lang="en-US"/>
        </a:p>
      </dgm:t>
    </dgm:pt>
    <dgm:pt modelId="{7A49BF21-F962-46CD-85DE-A9D4054AABCA}">
      <dgm:prSet phldrT="[Text]"/>
      <dgm:spPr/>
      <dgm:t>
        <a:bodyPr/>
        <a:lstStyle/>
        <a:p>
          <a:r>
            <a:rPr lang="en-US" b="1" dirty="0">
              <a:latin typeface="+mj-lt"/>
            </a:rPr>
            <a:t>NEARS provides a summary of your outbreak data to help identify trends in your jurisdiction</a:t>
          </a:r>
          <a:endParaRPr lang="en-US" b="1" dirty="0"/>
        </a:p>
      </dgm:t>
    </dgm:pt>
    <dgm:pt modelId="{AB09F768-611B-4087-9697-33C5188AB7AB}" type="parTrans" cxnId="{389C0625-A447-42E0-8CB0-882CFD9D3EC6}">
      <dgm:prSet/>
      <dgm:spPr/>
      <dgm:t>
        <a:bodyPr/>
        <a:lstStyle/>
        <a:p>
          <a:endParaRPr lang="en-US"/>
        </a:p>
      </dgm:t>
    </dgm:pt>
    <dgm:pt modelId="{3436035B-E1C1-405F-AAC9-44E0DA0C03E7}" type="sibTrans" cxnId="{389C0625-A447-42E0-8CB0-882CFD9D3EC6}">
      <dgm:prSet/>
      <dgm:spPr/>
      <dgm:t>
        <a:bodyPr/>
        <a:lstStyle/>
        <a:p>
          <a:endParaRPr lang="en-US"/>
        </a:p>
      </dgm:t>
    </dgm:pt>
    <dgm:pt modelId="{EA659473-AA3E-480C-8BC2-07F26C216381}">
      <dgm:prSet/>
      <dgm:spPr/>
      <dgm:t>
        <a:bodyPr/>
        <a:lstStyle/>
        <a:p>
          <a:r>
            <a:rPr lang="en-US" b="1" dirty="0">
              <a:latin typeface="+mj-lt"/>
            </a:rPr>
            <a:t>Helps identify root causes of outbreaks</a:t>
          </a:r>
        </a:p>
      </dgm:t>
    </dgm:pt>
    <dgm:pt modelId="{92F0370A-7B81-4469-9D9A-C55970320213}" type="parTrans" cxnId="{299B87C4-6F3B-4C1D-BFDA-842DDCB79D1A}">
      <dgm:prSet/>
      <dgm:spPr/>
      <dgm:t>
        <a:bodyPr/>
        <a:lstStyle/>
        <a:p>
          <a:endParaRPr lang="en-US"/>
        </a:p>
      </dgm:t>
    </dgm:pt>
    <dgm:pt modelId="{B6B4D95D-2D12-41F6-B85B-5A738294B298}" type="sibTrans" cxnId="{299B87C4-6F3B-4C1D-BFDA-842DDCB79D1A}">
      <dgm:prSet/>
      <dgm:spPr/>
      <dgm:t>
        <a:bodyPr/>
        <a:lstStyle/>
        <a:p>
          <a:endParaRPr lang="en-US"/>
        </a:p>
      </dgm:t>
    </dgm:pt>
    <dgm:pt modelId="{3E173964-D091-4448-9D28-7BF71A5CC637}">
      <dgm:prSet/>
      <dgm:spPr/>
      <dgm:t>
        <a:bodyPr/>
        <a:lstStyle/>
        <a:p>
          <a:r>
            <a:rPr lang="en-US" b="1" dirty="0">
              <a:latin typeface="+mj-lt"/>
            </a:rPr>
            <a:t>Informs follow-up action to reduce or prevent future outbreaks</a:t>
          </a:r>
        </a:p>
      </dgm:t>
    </dgm:pt>
    <dgm:pt modelId="{F148AF8F-E9CB-4862-A980-85C6B374FA72}" type="parTrans" cxnId="{8D8D4071-78D5-4CAF-93A7-EF82CF3FE0F4}">
      <dgm:prSet/>
      <dgm:spPr/>
      <dgm:t>
        <a:bodyPr/>
        <a:lstStyle/>
        <a:p>
          <a:endParaRPr lang="en-US"/>
        </a:p>
      </dgm:t>
    </dgm:pt>
    <dgm:pt modelId="{E4D7AC88-BA4B-4F4B-BADE-97B4A0458F5B}" type="sibTrans" cxnId="{8D8D4071-78D5-4CAF-93A7-EF82CF3FE0F4}">
      <dgm:prSet/>
      <dgm:spPr/>
      <dgm:t>
        <a:bodyPr/>
        <a:lstStyle/>
        <a:p>
          <a:endParaRPr lang="en-US"/>
        </a:p>
      </dgm:t>
    </dgm:pt>
    <dgm:pt modelId="{0084B4C9-3372-4BBC-BD8B-5D13DE024B9D}">
      <dgm:prSet/>
      <dgm:spPr/>
      <dgm:t>
        <a:bodyPr/>
        <a:lstStyle/>
        <a:p>
          <a:r>
            <a:rPr lang="en-US" b="1" dirty="0">
              <a:latin typeface="+mj-lt"/>
            </a:rPr>
            <a:t>Meets the Food and Drug Administration’s Retail Food Program Standards</a:t>
          </a:r>
        </a:p>
      </dgm:t>
    </dgm:pt>
    <dgm:pt modelId="{16E7A0C2-03BD-4CB6-8DAC-88CDABC8450A}" type="parTrans" cxnId="{565D68D7-8D5C-4D6D-AFB9-15AF658A0A2B}">
      <dgm:prSet/>
      <dgm:spPr/>
      <dgm:t>
        <a:bodyPr/>
        <a:lstStyle/>
        <a:p>
          <a:endParaRPr lang="en-US"/>
        </a:p>
      </dgm:t>
    </dgm:pt>
    <dgm:pt modelId="{A16390F7-E841-4883-84B7-CC8A72F50016}" type="sibTrans" cxnId="{565D68D7-8D5C-4D6D-AFB9-15AF658A0A2B}">
      <dgm:prSet/>
      <dgm:spPr/>
      <dgm:t>
        <a:bodyPr/>
        <a:lstStyle/>
        <a:p>
          <a:endParaRPr lang="en-US"/>
        </a:p>
      </dgm:t>
    </dgm:pt>
    <dgm:pt modelId="{1790D253-E998-42E6-85FB-0AD6A923E071}" type="pres">
      <dgm:prSet presAssocID="{A7C909CF-F469-41FA-B1D3-D737BEEB5AFD}" presName="Name0" presStyleCnt="0">
        <dgm:presLayoutVars>
          <dgm:chMax val="7"/>
          <dgm:chPref val="7"/>
          <dgm:dir/>
        </dgm:presLayoutVars>
      </dgm:prSet>
      <dgm:spPr/>
    </dgm:pt>
    <dgm:pt modelId="{669FD6CE-F40E-4C13-A891-03BEBD191469}" type="pres">
      <dgm:prSet presAssocID="{A7C909CF-F469-41FA-B1D3-D737BEEB5AFD}" presName="Name1" presStyleCnt="0"/>
      <dgm:spPr/>
    </dgm:pt>
    <dgm:pt modelId="{47F32F39-0322-49AF-B43B-46B8D27DE7BE}" type="pres">
      <dgm:prSet presAssocID="{A7C909CF-F469-41FA-B1D3-D737BEEB5AFD}" presName="cycle" presStyleCnt="0"/>
      <dgm:spPr/>
    </dgm:pt>
    <dgm:pt modelId="{69F26C1B-E0CF-43E2-B729-24B661ADD77D}" type="pres">
      <dgm:prSet presAssocID="{A7C909CF-F469-41FA-B1D3-D737BEEB5AFD}" presName="srcNode" presStyleLbl="node1" presStyleIdx="0" presStyleCnt="5"/>
      <dgm:spPr/>
    </dgm:pt>
    <dgm:pt modelId="{74A3977D-F9EA-4610-9639-A6537B8C402E}" type="pres">
      <dgm:prSet presAssocID="{A7C909CF-F469-41FA-B1D3-D737BEEB5AFD}" presName="conn" presStyleLbl="parChTrans1D2" presStyleIdx="0" presStyleCnt="1"/>
      <dgm:spPr/>
    </dgm:pt>
    <dgm:pt modelId="{CEBF2947-1254-4D43-8686-D929F5D09225}" type="pres">
      <dgm:prSet presAssocID="{A7C909CF-F469-41FA-B1D3-D737BEEB5AFD}" presName="extraNode" presStyleLbl="node1" presStyleIdx="0" presStyleCnt="5"/>
      <dgm:spPr/>
    </dgm:pt>
    <dgm:pt modelId="{D1FF45B7-BFD7-4163-91B5-5D8BAE643912}" type="pres">
      <dgm:prSet presAssocID="{A7C909CF-F469-41FA-B1D3-D737BEEB5AFD}" presName="dstNode" presStyleLbl="node1" presStyleIdx="0" presStyleCnt="5"/>
      <dgm:spPr/>
    </dgm:pt>
    <dgm:pt modelId="{AB8DEA83-62F9-47F1-BB9D-B18F9AD4B5CA}" type="pres">
      <dgm:prSet presAssocID="{62A05558-440F-42D0-97B7-D7E5715988E7}" presName="text_1" presStyleLbl="node1" presStyleIdx="0" presStyleCnt="5">
        <dgm:presLayoutVars>
          <dgm:bulletEnabled val="1"/>
        </dgm:presLayoutVars>
      </dgm:prSet>
      <dgm:spPr/>
    </dgm:pt>
    <dgm:pt modelId="{3FB63F77-CB76-4E5F-9092-EEC22DC8A3C7}" type="pres">
      <dgm:prSet presAssocID="{62A05558-440F-42D0-97B7-D7E5715988E7}" presName="accent_1" presStyleCnt="0"/>
      <dgm:spPr/>
    </dgm:pt>
    <dgm:pt modelId="{47C24508-C70E-41A4-AF3F-657EFF55FE39}" type="pres">
      <dgm:prSet presAssocID="{62A05558-440F-42D0-97B7-D7E5715988E7}" presName="accentRepeatNode" presStyleLbl="solidFgAcc1" presStyleIdx="0" presStyleCnt="5"/>
      <dgm:spPr/>
    </dgm:pt>
    <dgm:pt modelId="{38A2B59B-B870-43D4-A591-EBB80CBD4C94}" type="pres">
      <dgm:prSet presAssocID="{EA659473-AA3E-480C-8BC2-07F26C216381}" presName="text_2" presStyleLbl="node1" presStyleIdx="1" presStyleCnt="5">
        <dgm:presLayoutVars>
          <dgm:bulletEnabled val="1"/>
        </dgm:presLayoutVars>
      </dgm:prSet>
      <dgm:spPr/>
    </dgm:pt>
    <dgm:pt modelId="{837681DE-A15A-4A08-B3CF-CA55F2D70F9A}" type="pres">
      <dgm:prSet presAssocID="{EA659473-AA3E-480C-8BC2-07F26C216381}" presName="accent_2" presStyleCnt="0"/>
      <dgm:spPr/>
    </dgm:pt>
    <dgm:pt modelId="{89E41106-3A79-4A09-B5C6-342E490DE434}" type="pres">
      <dgm:prSet presAssocID="{EA659473-AA3E-480C-8BC2-07F26C216381}" presName="accentRepeatNode" presStyleLbl="solidFgAcc1" presStyleIdx="1" presStyleCnt="5"/>
      <dgm:spPr/>
    </dgm:pt>
    <dgm:pt modelId="{9A21F28E-6A37-4DC8-A1E2-3138459E95B5}" type="pres">
      <dgm:prSet presAssocID="{3E173964-D091-4448-9D28-7BF71A5CC637}" presName="text_3" presStyleLbl="node1" presStyleIdx="2" presStyleCnt="5">
        <dgm:presLayoutVars>
          <dgm:bulletEnabled val="1"/>
        </dgm:presLayoutVars>
      </dgm:prSet>
      <dgm:spPr/>
    </dgm:pt>
    <dgm:pt modelId="{E8393311-AF90-4537-A46D-94FB448FF3AF}" type="pres">
      <dgm:prSet presAssocID="{3E173964-D091-4448-9D28-7BF71A5CC637}" presName="accent_3" presStyleCnt="0"/>
      <dgm:spPr/>
    </dgm:pt>
    <dgm:pt modelId="{9E5BE1C0-1C19-4223-B4D5-930A05B7E9E9}" type="pres">
      <dgm:prSet presAssocID="{3E173964-D091-4448-9D28-7BF71A5CC637}" presName="accentRepeatNode" presStyleLbl="solidFgAcc1" presStyleIdx="2" presStyleCnt="5"/>
      <dgm:spPr/>
    </dgm:pt>
    <dgm:pt modelId="{9136EA54-AAE7-4CB1-ABC7-29C77E08B42C}" type="pres">
      <dgm:prSet presAssocID="{7A49BF21-F962-46CD-85DE-A9D4054AABCA}" presName="text_4" presStyleLbl="node1" presStyleIdx="3" presStyleCnt="5">
        <dgm:presLayoutVars>
          <dgm:bulletEnabled val="1"/>
        </dgm:presLayoutVars>
      </dgm:prSet>
      <dgm:spPr/>
    </dgm:pt>
    <dgm:pt modelId="{FCA90277-FDFD-4714-82C0-4B20E04DD9B4}" type="pres">
      <dgm:prSet presAssocID="{7A49BF21-F962-46CD-85DE-A9D4054AABCA}" presName="accent_4" presStyleCnt="0"/>
      <dgm:spPr/>
    </dgm:pt>
    <dgm:pt modelId="{F81E4D98-74FC-4316-B938-13348D0627D4}" type="pres">
      <dgm:prSet presAssocID="{7A49BF21-F962-46CD-85DE-A9D4054AABCA}" presName="accentRepeatNode" presStyleLbl="solidFgAcc1" presStyleIdx="3" presStyleCnt="5"/>
      <dgm:spPr/>
    </dgm:pt>
    <dgm:pt modelId="{B0098296-59AA-4792-8EF0-F5ED07EE8402}" type="pres">
      <dgm:prSet presAssocID="{0084B4C9-3372-4BBC-BD8B-5D13DE024B9D}" presName="text_5" presStyleLbl="node1" presStyleIdx="4" presStyleCnt="5">
        <dgm:presLayoutVars>
          <dgm:bulletEnabled val="1"/>
        </dgm:presLayoutVars>
      </dgm:prSet>
      <dgm:spPr/>
    </dgm:pt>
    <dgm:pt modelId="{C6FC703E-DAF0-48A8-84D9-07B535E43780}" type="pres">
      <dgm:prSet presAssocID="{0084B4C9-3372-4BBC-BD8B-5D13DE024B9D}" presName="accent_5" presStyleCnt="0"/>
      <dgm:spPr/>
    </dgm:pt>
    <dgm:pt modelId="{3C4957CE-06B5-4203-AACF-8920812A2F19}" type="pres">
      <dgm:prSet presAssocID="{0084B4C9-3372-4BBC-BD8B-5D13DE024B9D}" presName="accentRepeatNode" presStyleLbl="solidFgAcc1" presStyleIdx="4" presStyleCnt="5"/>
      <dgm:spPr/>
    </dgm:pt>
  </dgm:ptLst>
  <dgm:cxnLst>
    <dgm:cxn modelId="{A5B3280A-1A85-46E6-8207-F5A919FCB313}" type="presOf" srcId="{B8A5629A-E9AD-43E4-B6D6-E734639AB0F1}" destId="{74A3977D-F9EA-4610-9639-A6537B8C402E}" srcOrd="0" destOrd="0" presId="urn:microsoft.com/office/officeart/2008/layout/VerticalCurvedList"/>
    <dgm:cxn modelId="{DCFC1510-33B1-4BA8-8ABF-A6409CD46EF6}" srcId="{A7C909CF-F469-41FA-B1D3-D737BEEB5AFD}" destId="{62A05558-440F-42D0-97B7-D7E5715988E7}" srcOrd="0" destOrd="0" parTransId="{1BA87613-F6F3-455B-BA5D-3C997C02CD0A}" sibTransId="{B8A5629A-E9AD-43E4-B6D6-E734639AB0F1}"/>
    <dgm:cxn modelId="{E213CE16-D086-4781-BA33-8DCC0A854C71}" type="presOf" srcId="{EA659473-AA3E-480C-8BC2-07F26C216381}" destId="{38A2B59B-B870-43D4-A591-EBB80CBD4C94}" srcOrd="0" destOrd="0" presId="urn:microsoft.com/office/officeart/2008/layout/VerticalCurvedList"/>
    <dgm:cxn modelId="{389C0625-A447-42E0-8CB0-882CFD9D3EC6}" srcId="{A7C909CF-F469-41FA-B1D3-D737BEEB5AFD}" destId="{7A49BF21-F962-46CD-85DE-A9D4054AABCA}" srcOrd="3" destOrd="0" parTransId="{AB09F768-611B-4087-9697-33C5188AB7AB}" sibTransId="{3436035B-E1C1-405F-AAC9-44E0DA0C03E7}"/>
    <dgm:cxn modelId="{8D8D4071-78D5-4CAF-93A7-EF82CF3FE0F4}" srcId="{A7C909CF-F469-41FA-B1D3-D737BEEB5AFD}" destId="{3E173964-D091-4448-9D28-7BF71A5CC637}" srcOrd="2" destOrd="0" parTransId="{F148AF8F-E9CB-4862-A980-85C6B374FA72}" sibTransId="{E4D7AC88-BA4B-4F4B-BADE-97B4A0458F5B}"/>
    <dgm:cxn modelId="{FB40E559-4D5D-4C02-BFB7-F4236B401DBB}" type="presOf" srcId="{0084B4C9-3372-4BBC-BD8B-5D13DE024B9D}" destId="{B0098296-59AA-4792-8EF0-F5ED07EE8402}" srcOrd="0" destOrd="0" presId="urn:microsoft.com/office/officeart/2008/layout/VerticalCurvedList"/>
    <dgm:cxn modelId="{B375B08E-8629-4E4A-BA03-2D0CCB740F2D}" type="presOf" srcId="{A7C909CF-F469-41FA-B1D3-D737BEEB5AFD}" destId="{1790D253-E998-42E6-85FB-0AD6A923E071}" srcOrd="0" destOrd="0" presId="urn:microsoft.com/office/officeart/2008/layout/VerticalCurvedList"/>
    <dgm:cxn modelId="{299B87C4-6F3B-4C1D-BFDA-842DDCB79D1A}" srcId="{A7C909CF-F469-41FA-B1D3-D737BEEB5AFD}" destId="{EA659473-AA3E-480C-8BC2-07F26C216381}" srcOrd="1" destOrd="0" parTransId="{92F0370A-7B81-4469-9D9A-C55970320213}" sibTransId="{B6B4D95D-2D12-41F6-B85B-5A738294B298}"/>
    <dgm:cxn modelId="{56A0C7C9-83DC-43BE-8216-E68F8AB36068}" type="presOf" srcId="{3E173964-D091-4448-9D28-7BF71A5CC637}" destId="{9A21F28E-6A37-4DC8-A1E2-3138459E95B5}" srcOrd="0" destOrd="0" presId="urn:microsoft.com/office/officeart/2008/layout/VerticalCurvedList"/>
    <dgm:cxn modelId="{ADD122CE-45AC-4540-B5E7-121D932E5C05}" type="presOf" srcId="{7A49BF21-F962-46CD-85DE-A9D4054AABCA}" destId="{9136EA54-AAE7-4CB1-ABC7-29C77E08B42C}" srcOrd="0" destOrd="0" presId="urn:microsoft.com/office/officeart/2008/layout/VerticalCurvedList"/>
    <dgm:cxn modelId="{565D68D7-8D5C-4D6D-AFB9-15AF658A0A2B}" srcId="{A7C909CF-F469-41FA-B1D3-D737BEEB5AFD}" destId="{0084B4C9-3372-4BBC-BD8B-5D13DE024B9D}" srcOrd="4" destOrd="0" parTransId="{16E7A0C2-03BD-4CB6-8DAC-88CDABC8450A}" sibTransId="{A16390F7-E841-4883-84B7-CC8A72F50016}"/>
    <dgm:cxn modelId="{885B45EC-7A09-42D9-B4F0-AD5577C7E077}" type="presOf" srcId="{62A05558-440F-42D0-97B7-D7E5715988E7}" destId="{AB8DEA83-62F9-47F1-BB9D-B18F9AD4B5CA}" srcOrd="0" destOrd="0" presId="urn:microsoft.com/office/officeart/2008/layout/VerticalCurvedList"/>
    <dgm:cxn modelId="{1891AF31-3F2D-4EA5-8452-86716C3609CD}" type="presParOf" srcId="{1790D253-E998-42E6-85FB-0AD6A923E071}" destId="{669FD6CE-F40E-4C13-A891-03BEBD191469}" srcOrd="0" destOrd="0" presId="urn:microsoft.com/office/officeart/2008/layout/VerticalCurvedList"/>
    <dgm:cxn modelId="{22FBCE1E-0CA2-46BC-B89D-E6F8116B4F22}" type="presParOf" srcId="{669FD6CE-F40E-4C13-A891-03BEBD191469}" destId="{47F32F39-0322-49AF-B43B-46B8D27DE7BE}" srcOrd="0" destOrd="0" presId="urn:microsoft.com/office/officeart/2008/layout/VerticalCurvedList"/>
    <dgm:cxn modelId="{C30D3257-956A-4723-90C3-9DED91D5048D}" type="presParOf" srcId="{47F32F39-0322-49AF-B43B-46B8D27DE7BE}" destId="{69F26C1B-E0CF-43E2-B729-24B661ADD77D}" srcOrd="0" destOrd="0" presId="urn:microsoft.com/office/officeart/2008/layout/VerticalCurvedList"/>
    <dgm:cxn modelId="{9E909EC4-5713-4630-A6D3-131C1BA2ECE2}" type="presParOf" srcId="{47F32F39-0322-49AF-B43B-46B8D27DE7BE}" destId="{74A3977D-F9EA-4610-9639-A6537B8C402E}" srcOrd="1" destOrd="0" presId="urn:microsoft.com/office/officeart/2008/layout/VerticalCurvedList"/>
    <dgm:cxn modelId="{2397F6E7-2D3F-4169-912D-95A532F3D9DD}" type="presParOf" srcId="{47F32F39-0322-49AF-B43B-46B8D27DE7BE}" destId="{CEBF2947-1254-4D43-8686-D929F5D09225}" srcOrd="2" destOrd="0" presId="urn:microsoft.com/office/officeart/2008/layout/VerticalCurvedList"/>
    <dgm:cxn modelId="{8EABCFA3-6C3B-41CB-9EC0-E22A7077AE88}" type="presParOf" srcId="{47F32F39-0322-49AF-B43B-46B8D27DE7BE}" destId="{D1FF45B7-BFD7-4163-91B5-5D8BAE643912}" srcOrd="3" destOrd="0" presId="urn:microsoft.com/office/officeart/2008/layout/VerticalCurvedList"/>
    <dgm:cxn modelId="{F8F7975E-3EDD-462C-898B-E126A9E24C4A}" type="presParOf" srcId="{669FD6CE-F40E-4C13-A891-03BEBD191469}" destId="{AB8DEA83-62F9-47F1-BB9D-B18F9AD4B5CA}" srcOrd="1" destOrd="0" presId="urn:microsoft.com/office/officeart/2008/layout/VerticalCurvedList"/>
    <dgm:cxn modelId="{1B8B98FD-BA61-4975-AD86-E23861A643B7}" type="presParOf" srcId="{669FD6CE-F40E-4C13-A891-03BEBD191469}" destId="{3FB63F77-CB76-4E5F-9092-EEC22DC8A3C7}" srcOrd="2" destOrd="0" presId="urn:microsoft.com/office/officeart/2008/layout/VerticalCurvedList"/>
    <dgm:cxn modelId="{F0B81889-7DA1-4359-9BD3-C9088D384410}" type="presParOf" srcId="{3FB63F77-CB76-4E5F-9092-EEC22DC8A3C7}" destId="{47C24508-C70E-41A4-AF3F-657EFF55FE39}" srcOrd="0" destOrd="0" presId="urn:microsoft.com/office/officeart/2008/layout/VerticalCurvedList"/>
    <dgm:cxn modelId="{3EB6DEA2-9830-42F9-B787-71863BE439F7}" type="presParOf" srcId="{669FD6CE-F40E-4C13-A891-03BEBD191469}" destId="{38A2B59B-B870-43D4-A591-EBB80CBD4C94}" srcOrd="3" destOrd="0" presId="urn:microsoft.com/office/officeart/2008/layout/VerticalCurvedList"/>
    <dgm:cxn modelId="{8AA6E15E-6E56-4445-82F6-9BF52722FB3E}" type="presParOf" srcId="{669FD6CE-F40E-4C13-A891-03BEBD191469}" destId="{837681DE-A15A-4A08-B3CF-CA55F2D70F9A}" srcOrd="4" destOrd="0" presId="urn:microsoft.com/office/officeart/2008/layout/VerticalCurvedList"/>
    <dgm:cxn modelId="{CE50A8A5-1B16-4879-BE27-E0B9FCECE6E2}" type="presParOf" srcId="{837681DE-A15A-4A08-B3CF-CA55F2D70F9A}" destId="{89E41106-3A79-4A09-B5C6-342E490DE434}" srcOrd="0" destOrd="0" presId="urn:microsoft.com/office/officeart/2008/layout/VerticalCurvedList"/>
    <dgm:cxn modelId="{FB15094E-33D5-4A49-8896-6E2169BC3966}" type="presParOf" srcId="{669FD6CE-F40E-4C13-A891-03BEBD191469}" destId="{9A21F28E-6A37-4DC8-A1E2-3138459E95B5}" srcOrd="5" destOrd="0" presId="urn:microsoft.com/office/officeart/2008/layout/VerticalCurvedList"/>
    <dgm:cxn modelId="{3440BBED-2D51-4508-9F39-59F5AF7CF97C}" type="presParOf" srcId="{669FD6CE-F40E-4C13-A891-03BEBD191469}" destId="{E8393311-AF90-4537-A46D-94FB448FF3AF}" srcOrd="6" destOrd="0" presId="urn:microsoft.com/office/officeart/2008/layout/VerticalCurvedList"/>
    <dgm:cxn modelId="{CEB9F765-72D8-430D-94F1-BCD651171030}" type="presParOf" srcId="{E8393311-AF90-4537-A46D-94FB448FF3AF}" destId="{9E5BE1C0-1C19-4223-B4D5-930A05B7E9E9}" srcOrd="0" destOrd="0" presId="urn:microsoft.com/office/officeart/2008/layout/VerticalCurvedList"/>
    <dgm:cxn modelId="{5A252DA2-271D-4865-96AC-5E5EC76016E2}" type="presParOf" srcId="{669FD6CE-F40E-4C13-A891-03BEBD191469}" destId="{9136EA54-AAE7-4CB1-ABC7-29C77E08B42C}" srcOrd="7" destOrd="0" presId="urn:microsoft.com/office/officeart/2008/layout/VerticalCurvedList"/>
    <dgm:cxn modelId="{BDAFCB50-725C-4343-A8D3-1F20BCF689EE}" type="presParOf" srcId="{669FD6CE-F40E-4C13-A891-03BEBD191469}" destId="{FCA90277-FDFD-4714-82C0-4B20E04DD9B4}" srcOrd="8" destOrd="0" presId="urn:microsoft.com/office/officeart/2008/layout/VerticalCurvedList"/>
    <dgm:cxn modelId="{7F34F722-DB5B-4CD7-B3BE-EEDC646470CB}" type="presParOf" srcId="{FCA90277-FDFD-4714-82C0-4B20E04DD9B4}" destId="{F81E4D98-74FC-4316-B938-13348D0627D4}" srcOrd="0" destOrd="0" presId="urn:microsoft.com/office/officeart/2008/layout/VerticalCurvedList"/>
    <dgm:cxn modelId="{306BEC2D-F50B-4224-8B84-81985BC55F44}" type="presParOf" srcId="{669FD6CE-F40E-4C13-A891-03BEBD191469}" destId="{B0098296-59AA-4792-8EF0-F5ED07EE8402}" srcOrd="9" destOrd="0" presId="urn:microsoft.com/office/officeart/2008/layout/VerticalCurvedList"/>
    <dgm:cxn modelId="{A7FB94D9-BD56-41DC-BC24-30FDCC0F74D1}" type="presParOf" srcId="{669FD6CE-F40E-4C13-A891-03BEBD191469}" destId="{C6FC703E-DAF0-48A8-84D9-07B535E43780}" srcOrd="10" destOrd="0" presId="urn:microsoft.com/office/officeart/2008/layout/VerticalCurvedList"/>
    <dgm:cxn modelId="{689DF0A6-4852-4632-B120-6E551A811C88}" type="presParOf" srcId="{C6FC703E-DAF0-48A8-84D9-07B535E43780}" destId="{3C4957CE-06B5-4203-AACF-8920812A2F19}"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b="0" i="1" u="none" dirty="0">
              <a:latin typeface="Calibri Light" panose="020F0302020204030204" pitchFamily="34" charset="0"/>
              <a:cs typeface="Calibri Light" panose="020F0302020204030204" pitchFamily="34" charset="0"/>
            </a:rPr>
            <a:t>Salmonella</a:t>
          </a:r>
          <a:r>
            <a:rPr lang="en-US" b="0" u="none" dirty="0">
              <a:latin typeface="Calibri Light" panose="020F0302020204030204" pitchFamily="34" charset="0"/>
              <a:cs typeface="Calibri Light" panose="020F0302020204030204" pitchFamily="34" charset="0"/>
            </a:rPr>
            <a:t> in the salad</a:t>
          </a:r>
          <a:endParaRPr lang="en-US" b="0" dirty="0">
            <a:latin typeface="Calibri Light" panose="020F0302020204030204" pitchFamily="34" charset="0"/>
            <a:cs typeface="Calibri Light" panose="020F0302020204030204" pitchFamily="34" charset="0"/>
          </a:endParaRP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a:latin typeface="Calibri Light" panose="020F0302020204030204" pitchFamily="34" charset="0"/>
              <a:cs typeface="Calibri Light" panose="020F0302020204030204" pitchFamily="34" charset="0"/>
            </a:rPr>
            <a:t>Improper washing and sanitizing between tasks</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a:latin typeface="Calibri Light" panose="020F0302020204030204" pitchFamily="34" charset="0"/>
              <a:cs typeface="Calibri Light" panose="020F0302020204030204" pitchFamily="34" charset="0"/>
            </a:rPr>
            <a:t>High turnover for staff, no training for new hires</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a:latin typeface="Calibri Light" panose="020F0302020204030204" pitchFamily="34" charset="0"/>
              <a:cs typeface="Calibri Light" panose="020F0302020204030204" pitchFamily="34" charset="0"/>
            </a:rPr>
            <a:t>Training all staff, creating training protocols for moving forward</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b="0" dirty="0">
              <a:latin typeface="Calibri Light" panose="020F0302020204030204" pitchFamily="34" charset="0"/>
              <a:cs typeface="Calibri Light" panose="020F0302020204030204" pitchFamily="34" charset="0"/>
            </a:rPr>
            <a:t>Outbreak Cause</a:t>
          </a:r>
        </a:p>
        <a:p>
          <a:r>
            <a:rPr lang="en-US" b="0" dirty="0">
              <a:latin typeface="Calibri Light" panose="020F0302020204030204" pitchFamily="34" charset="0"/>
              <a:cs typeface="Calibri Light" panose="020F0302020204030204" pitchFamily="34" charset="0"/>
            </a:rPr>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a:latin typeface="Calibri Light" panose="020F0302020204030204" pitchFamily="34" charset="0"/>
              <a:cs typeface="Calibri Light" panose="020F0302020204030204" pitchFamily="34" charset="0"/>
            </a:rPr>
            <a:t>Contributing Factors</a:t>
          </a:r>
        </a:p>
        <a:p>
          <a:r>
            <a:rPr lang="en-US">
              <a:latin typeface="Calibri Light" panose="020F0302020204030204" pitchFamily="34" charset="0"/>
              <a:cs typeface="Calibri Light" panose="020F0302020204030204" pitchFamily="34" charset="0"/>
            </a:rPr>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a:latin typeface="Calibri Light" panose="020F0302020204030204" pitchFamily="34" charset="0"/>
              <a:cs typeface="Calibri Light" panose="020F0302020204030204" pitchFamily="34" charset="0"/>
            </a:rPr>
            <a:t>Environmental Antecedent</a:t>
          </a:r>
        </a:p>
        <a:p>
          <a:r>
            <a:rPr lang="en-US">
              <a:latin typeface="Calibri Light" panose="020F0302020204030204" pitchFamily="34" charset="0"/>
              <a:cs typeface="Calibri Light" panose="020F0302020204030204" pitchFamily="34" charset="0"/>
            </a:rPr>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a:latin typeface="Calibri Light" panose="020F0302020204030204" pitchFamily="34" charset="0"/>
              <a:cs typeface="Calibri Light" panose="020F0302020204030204" pitchFamily="34" charset="0"/>
            </a:rPr>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a:t>Outbreak Cause</a:t>
          </a:r>
        </a:p>
        <a:p>
          <a:r>
            <a:rPr lang="en-US"/>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a:t>Contributing Factors</a:t>
          </a:r>
        </a:p>
        <a:p>
          <a:r>
            <a:rPr lang="en-US"/>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a:t>Environmental Antecedent</a:t>
          </a:r>
        </a:p>
        <a:p>
          <a:r>
            <a:rPr lang="en-US"/>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a:t>Outbreak Cause</a:t>
          </a:r>
        </a:p>
        <a:p>
          <a:r>
            <a:rPr lang="en-US"/>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a:t>Contributing Factors</a:t>
          </a:r>
        </a:p>
        <a:p>
          <a:r>
            <a:rPr lang="en-US"/>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a:t>Environmental Antecedent</a:t>
          </a:r>
        </a:p>
        <a:p>
          <a:r>
            <a:rPr lang="en-US"/>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custLinFactNeighborX="32785">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3A92807-AB74-453D-9E0C-6E76D278C605}"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54E47124-6E01-4532-9C95-7A8AAD13A091}">
      <dgm:prSet/>
      <dgm:spPr/>
      <dgm:t>
        <a:bodyPr/>
        <a:lstStyle/>
        <a:p>
          <a:pPr>
            <a:lnSpc>
              <a:spcPct val="100000"/>
            </a:lnSpc>
          </a:pPr>
          <a:r>
            <a:rPr lang="en-US">
              <a:latin typeface="+mj-lt"/>
            </a:rPr>
            <a:t>Circumstances at time of exposure</a:t>
          </a:r>
        </a:p>
      </dgm:t>
    </dgm:pt>
    <dgm:pt modelId="{CEFBF68F-B691-4731-959E-FA112980BCC9}" type="parTrans" cxnId="{9021420A-FAED-4DBA-8355-7C7F8028775A}">
      <dgm:prSet/>
      <dgm:spPr/>
      <dgm:t>
        <a:bodyPr/>
        <a:lstStyle/>
        <a:p>
          <a:endParaRPr lang="en-US"/>
        </a:p>
      </dgm:t>
    </dgm:pt>
    <dgm:pt modelId="{D290BF50-2219-4CA0-9821-15F2723DD847}" type="sibTrans" cxnId="{9021420A-FAED-4DBA-8355-7C7F8028775A}">
      <dgm:prSet/>
      <dgm:spPr/>
      <dgm:t>
        <a:bodyPr/>
        <a:lstStyle/>
        <a:p>
          <a:endParaRPr lang="en-US"/>
        </a:p>
      </dgm:t>
    </dgm:pt>
    <dgm:pt modelId="{4E5F0122-6187-4B3C-899C-4122023DA34F}">
      <dgm:prSet/>
      <dgm:spPr/>
      <dgm:t>
        <a:bodyPr/>
        <a:lstStyle/>
        <a:p>
          <a:pPr>
            <a:lnSpc>
              <a:spcPct val="100000"/>
            </a:lnSpc>
          </a:pPr>
          <a:r>
            <a:rPr lang="en-US">
              <a:latin typeface="+mj-lt"/>
            </a:rPr>
            <a:t>Keep hypothesis in mind</a:t>
          </a:r>
        </a:p>
      </dgm:t>
    </dgm:pt>
    <dgm:pt modelId="{D749F942-028E-4C46-BAF1-72A08BA29B41}" type="parTrans" cxnId="{598E23DE-EFD4-4B8B-8D85-D2CAD8D79E2D}">
      <dgm:prSet/>
      <dgm:spPr/>
      <dgm:t>
        <a:bodyPr/>
        <a:lstStyle/>
        <a:p>
          <a:endParaRPr lang="en-US"/>
        </a:p>
      </dgm:t>
    </dgm:pt>
    <dgm:pt modelId="{B79F2B13-76A5-4CE1-9F19-FE7211E384DC}" type="sibTrans" cxnId="{598E23DE-EFD4-4B8B-8D85-D2CAD8D79E2D}">
      <dgm:prSet/>
      <dgm:spPr/>
      <dgm:t>
        <a:bodyPr/>
        <a:lstStyle/>
        <a:p>
          <a:endParaRPr lang="en-US"/>
        </a:p>
      </dgm:t>
    </dgm:pt>
    <dgm:pt modelId="{AE2B15DA-07F9-42EB-8AA7-DCDB7B74C5C0}">
      <dgm:prSet/>
      <dgm:spPr/>
      <dgm:t>
        <a:bodyPr/>
        <a:lstStyle/>
        <a:p>
          <a:pPr>
            <a:lnSpc>
              <a:spcPct val="100000"/>
            </a:lnSpc>
          </a:pPr>
          <a:r>
            <a:rPr lang="en-US">
              <a:latin typeface="+mj-lt"/>
            </a:rPr>
            <a:t>Discuss employee health</a:t>
          </a:r>
        </a:p>
      </dgm:t>
    </dgm:pt>
    <dgm:pt modelId="{8CA936A3-841A-499F-A601-A2A6F45DA34A}" type="parTrans" cxnId="{E816F052-3E89-499A-8C91-8AE081A56A61}">
      <dgm:prSet/>
      <dgm:spPr/>
      <dgm:t>
        <a:bodyPr/>
        <a:lstStyle/>
        <a:p>
          <a:endParaRPr lang="en-US"/>
        </a:p>
      </dgm:t>
    </dgm:pt>
    <dgm:pt modelId="{7E657D0B-CD7F-4031-9F1C-CEFC53205A12}" type="sibTrans" cxnId="{E816F052-3E89-499A-8C91-8AE081A56A61}">
      <dgm:prSet/>
      <dgm:spPr/>
      <dgm:t>
        <a:bodyPr/>
        <a:lstStyle/>
        <a:p>
          <a:endParaRPr lang="en-US"/>
        </a:p>
      </dgm:t>
    </dgm:pt>
    <dgm:pt modelId="{29FA6F5C-4476-4847-B419-E6B2A5F4D4F8}">
      <dgm:prSet/>
      <dgm:spPr/>
      <dgm:t>
        <a:bodyPr/>
        <a:lstStyle/>
        <a:p>
          <a:pPr>
            <a:lnSpc>
              <a:spcPct val="100000"/>
            </a:lnSpc>
          </a:pPr>
          <a:r>
            <a:rPr lang="en-US" dirty="0">
              <a:latin typeface="+mj-lt"/>
            </a:rPr>
            <a:t>Empower managers</a:t>
          </a:r>
        </a:p>
      </dgm:t>
    </dgm:pt>
    <dgm:pt modelId="{D0861BB7-3BA9-4E6E-87B5-3FDE0A7CC1C8}" type="parTrans" cxnId="{AB2ADE31-A4DE-4A92-99A0-52AB9AF7B5C6}">
      <dgm:prSet/>
      <dgm:spPr/>
      <dgm:t>
        <a:bodyPr/>
        <a:lstStyle/>
        <a:p>
          <a:endParaRPr lang="en-US"/>
        </a:p>
      </dgm:t>
    </dgm:pt>
    <dgm:pt modelId="{56D62F29-C760-4016-9726-A29962D9DBB8}" type="sibTrans" cxnId="{AB2ADE31-A4DE-4A92-99A0-52AB9AF7B5C6}">
      <dgm:prSet/>
      <dgm:spPr/>
      <dgm:t>
        <a:bodyPr/>
        <a:lstStyle/>
        <a:p>
          <a:endParaRPr lang="en-US"/>
        </a:p>
      </dgm:t>
    </dgm:pt>
    <dgm:pt modelId="{EF11DD90-FBBB-4509-9B7A-C3A4E7BCA3DD}">
      <dgm:prSet/>
      <dgm:spPr/>
      <dgm:t>
        <a:bodyPr/>
        <a:lstStyle/>
        <a:p>
          <a:pPr>
            <a:lnSpc>
              <a:spcPct val="100000"/>
            </a:lnSpc>
          </a:pPr>
          <a:r>
            <a:rPr lang="en-US" dirty="0">
              <a:latin typeface="+mj-lt"/>
            </a:rPr>
            <a:t>Ask 5 Why’s to get to the root cause </a:t>
          </a:r>
        </a:p>
      </dgm:t>
    </dgm:pt>
    <dgm:pt modelId="{B902B63F-4988-4164-B6EF-F41F5342F787}" type="parTrans" cxnId="{295FF1C2-B89C-4226-8506-AC5508C53984}">
      <dgm:prSet/>
      <dgm:spPr/>
      <dgm:t>
        <a:bodyPr/>
        <a:lstStyle/>
        <a:p>
          <a:endParaRPr lang="en-US"/>
        </a:p>
      </dgm:t>
    </dgm:pt>
    <dgm:pt modelId="{5408C8FE-0BB1-47FE-A468-D83B43F49B65}" type="sibTrans" cxnId="{295FF1C2-B89C-4226-8506-AC5508C53984}">
      <dgm:prSet/>
      <dgm:spPr/>
      <dgm:t>
        <a:bodyPr/>
        <a:lstStyle/>
        <a:p>
          <a:endParaRPr lang="en-US"/>
        </a:p>
      </dgm:t>
    </dgm:pt>
    <dgm:pt modelId="{59F5F9E3-AFF9-4F51-8959-14209C7B0C10}" type="pres">
      <dgm:prSet presAssocID="{03A92807-AB74-453D-9E0C-6E76D278C605}" presName="root" presStyleCnt="0">
        <dgm:presLayoutVars>
          <dgm:dir/>
          <dgm:resizeHandles val="exact"/>
        </dgm:presLayoutVars>
      </dgm:prSet>
      <dgm:spPr/>
    </dgm:pt>
    <dgm:pt modelId="{4AFF9162-D02D-418C-9782-EB049752A470}" type="pres">
      <dgm:prSet presAssocID="{54E47124-6E01-4532-9C95-7A8AAD13A091}" presName="compNode" presStyleCnt="0"/>
      <dgm:spPr/>
    </dgm:pt>
    <dgm:pt modelId="{F6F669BD-E72B-4F80-916E-FDB69E4E2EA7}" type="pres">
      <dgm:prSet presAssocID="{54E47124-6E01-4532-9C95-7A8AAD13A091}" presName="bgRect" presStyleLbl="bgShp" presStyleIdx="0" presStyleCnt="5"/>
      <dgm:spPr/>
    </dgm:pt>
    <dgm:pt modelId="{6F32C498-3F27-4A56-B7F7-A24203FA70CE}" type="pres">
      <dgm:prSet presAssocID="{54E47124-6E01-4532-9C95-7A8AAD13A091}"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topwatch"/>
        </a:ext>
      </dgm:extLst>
    </dgm:pt>
    <dgm:pt modelId="{B4E31CB8-15B9-4B48-93CA-C5391B7B85DC}" type="pres">
      <dgm:prSet presAssocID="{54E47124-6E01-4532-9C95-7A8AAD13A091}" presName="spaceRect" presStyleCnt="0"/>
      <dgm:spPr/>
    </dgm:pt>
    <dgm:pt modelId="{DD9D589F-489A-4EB1-96BF-E93C80257F62}" type="pres">
      <dgm:prSet presAssocID="{54E47124-6E01-4532-9C95-7A8AAD13A091}" presName="parTx" presStyleLbl="revTx" presStyleIdx="0" presStyleCnt="5">
        <dgm:presLayoutVars>
          <dgm:chMax val="0"/>
          <dgm:chPref val="0"/>
        </dgm:presLayoutVars>
      </dgm:prSet>
      <dgm:spPr/>
    </dgm:pt>
    <dgm:pt modelId="{76478F77-ED60-4841-8E46-0C2C96FBD571}" type="pres">
      <dgm:prSet presAssocID="{D290BF50-2219-4CA0-9821-15F2723DD847}" presName="sibTrans" presStyleCnt="0"/>
      <dgm:spPr/>
    </dgm:pt>
    <dgm:pt modelId="{8099A75E-C56D-4DF2-B060-40BE7FA2B018}" type="pres">
      <dgm:prSet presAssocID="{4E5F0122-6187-4B3C-899C-4122023DA34F}" presName="compNode" presStyleCnt="0"/>
      <dgm:spPr/>
    </dgm:pt>
    <dgm:pt modelId="{9100CAD3-A48C-41EC-918F-A470D6960162}" type="pres">
      <dgm:prSet presAssocID="{4E5F0122-6187-4B3C-899C-4122023DA34F}" presName="bgRect" presStyleLbl="bgShp" presStyleIdx="1" presStyleCnt="5"/>
      <dgm:spPr/>
    </dgm:pt>
    <dgm:pt modelId="{F4A9CF9D-0D13-49F5-B4B7-D73F5907C764}" type="pres">
      <dgm:prSet presAssocID="{4E5F0122-6187-4B3C-899C-4122023DA34F}"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ead with Gears"/>
        </a:ext>
      </dgm:extLst>
    </dgm:pt>
    <dgm:pt modelId="{2AD8FC50-568A-4706-A562-38E5B1B44059}" type="pres">
      <dgm:prSet presAssocID="{4E5F0122-6187-4B3C-899C-4122023DA34F}" presName="spaceRect" presStyleCnt="0"/>
      <dgm:spPr/>
    </dgm:pt>
    <dgm:pt modelId="{D7815783-9E6A-44D5-98E1-89E436EE8B64}" type="pres">
      <dgm:prSet presAssocID="{4E5F0122-6187-4B3C-899C-4122023DA34F}" presName="parTx" presStyleLbl="revTx" presStyleIdx="1" presStyleCnt="5">
        <dgm:presLayoutVars>
          <dgm:chMax val="0"/>
          <dgm:chPref val="0"/>
        </dgm:presLayoutVars>
      </dgm:prSet>
      <dgm:spPr/>
    </dgm:pt>
    <dgm:pt modelId="{6199B924-F360-4DA0-9AF7-F61511A61D51}" type="pres">
      <dgm:prSet presAssocID="{B79F2B13-76A5-4CE1-9F19-FE7211E384DC}" presName="sibTrans" presStyleCnt="0"/>
      <dgm:spPr/>
    </dgm:pt>
    <dgm:pt modelId="{CEB6F7EC-B0FE-4BEB-BF35-85DC32367BB6}" type="pres">
      <dgm:prSet presAssocID="{AE2B15DA-07F9-42EB-8AA7-DCDB7B74C5C0}" presName="compNode" presStyleCnt="0"/>
      <dgm:spPr/>
    </dgm:pt>
    <dgm:pt modelId="{8727E38F-BC9B-489A-92BB-533088156FFE}" type="pres">
      <dgm:prSet presAssocID="{AE2B15DA-07F9-42EB-8AA7-DCDB7B74C5C0}" presName="bgRect" presStyleLbl="bgShp" presStyleIdx="2" presStyleCnt="5"/>
      <dgm:spPr/>
    </dgm:pt>
    <dgm:pt modelId="{DE8735F5-8ACB-40C0-B367-8CEE9CBE030C}" type="pres">
      <dgm:prSet presAssocID="{AE2B15DA-07F9-42EB-8AA7-DCDB7B74C5C0}"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at"/>
        </a:ext>
      </dgm:extLst>
    </dgm:pt>
    <dgm:pt modelId="{ECF96008-9BE1-4A9D-BDB5-D1A62018767B}" type="pres">
      <dgm:prSet presAssocID="{AE2B15DA-07F9-42EB-8AA7-DCDB7B74C5C0}" presName="spaceRect" presStyleCnt="0"/>
      <dgm:spPr/>
    </dgm:pt>
    <dgm:pt modelId="{6477DF75-0462-4B00-9253-694C512AEAA7}" type="pres">
      <dgm:prSet presAssocID="{AE2B15DA-07F9-42EB-8AA7-DCDB7B74C5C0}" presName="parTx" presStyleLbl="revTx" presStyleIdx="2" presStyleCnt="5">
        <dgm:presLayoutVars>
          <dgm:chMax val="0"/>
          <dgm:chPref val="0"/>
        </dgm:presLayoutVars>
      </dgm:prSet>
      <dgm:spPr/>
    </dgm:pt>
    <dgm:pt modelId="{24FD9EF3-AA51-4FD6-86C8-F77F28AA552D}" type="pres">
      <dgm:prSet presAssocID="{7E657D0B-CD7F-4031-9F1C-CEFC53205A12}" presName="sibTrans" presStyleCnt="0"/>
      <dgm:spPr/>
    </dgm:pt>
    <dgm:pt modelId="{C9268876-1F44-4D70-BB79-01048CB949EE}" type="pres">
      <dgm:prSet presAssocID="{29FA6F5C-4476-4847-B419-E6B2A5F4D4F8}" presName="compNode" presStyleCnt="0"/>
      <dgm:spPr/>
    </dgm:pt>
    <dgm:pt modelId="{B7220BC3-D5A7-419E-B0FB-27B559276B68}" type="pres">
      <dgm:prSet presAssocID="{29FA6F5C-4476-4847-B419-E6B2A5F4D4F8}" presName="bgRect" presStyleLbl="bgShp" presStyleIdx="3" presStyleCnt="5"/>
      <dgm:spPr/>
    </dgm:pt>
    <dgm:pt modelId="{80032B4B-9B99-48AD-BDA4-95892F503BE6}" type="pres">
      <dgm:prSet presAssocID="{29FA6F5C-4476-4847-B419-E6B2A5F4D4F8}"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Users"/>
        </a:ext>
      </dgm:extLst>
    </dgm:pt>
    <dgm:pt modelId="{0F5DF96E-6ADB-4545-A7F2-7C3930D778E3}" type="pres">
      <dgm:prSet presAssocID="{29FA6F5C-4476-4847-B419-E6B2A5F4D4F8}" presName="spaceRect" presStyleCnt="0"/>
      <dgm:spPr/>
    </dgm:pt>
    <dgm:pt modelId="{F4E06C3A-03E2-4CF2-A54C-9DDC56880EB1}" type="pres">
      <dgm:prSet presAssocID="{29FA6F5C-4476-4847-B419-E6B2A5F4D4F8}" presName="parTx" presStyleLbl="revTx" presStyleIdx="3" presStyleCnt="5">
        <dgm:presLayoutVars>
          <dgm:chMax val="0"/>
          <dgm:chPref val="0"/>
        </dgm:presLayoutVars>
      </dgm:prSet>
      <dgm:spPr/>
    </dgm:pt>
    <dgm:pt modelId="{D88BD6EB-6007-4982-A839-3B47077CCDAF}" type="pres">
      <dgm:prSet presAssocID="{56D62F29-C760-4016-9726-A29962D9DBB8}" presName="sibTrans" presStyleCnt="0"/>
      <dgm:spPr/>
    </dgm:pt>
    <dgm:pt modelId="{B6581D8A-FFD6-43DD-8D26-C5C0BAE868C4}" type="pres">
      <dgm:prSet presAssocID="{EF11DD90-FBBB-4509-9B7A-C3A4E7BCA3DD}" presName="compNode" presStyleCnt="0"/>
      <dgm:spPr/>
    </dgm:pt>
    <dgm:pt modelId="{72A53058-E9E2-4A65-ACBD-A387F3720BD2}" type="pres">
      <dgm:prSet presAssocID="{EF11DD90-FBBB-4509-9B7A-C3A4E7BCA3DD}" presName="bgRect" presStyleLbl="bgShp" presStyleIdx="4" presStyleCnt="5"/>
      <dgm:spPr/>
    </dgm:pt>
    <dgm:pt modelId="{E3F35526-2E8A-4702-8042-E624FCEE5F8B}" type="pres">
      <dgm:prSet presAssocID="{EF11DD90-FBBB-4509-9B7A-C3A4E7BCA3DD}"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Help with solid fill"/>
        </a:ext>
      </dgm:extLst>
    </dgm:pt>
    <dgm:pt modelId="{A2E63E04-ED03-400F-A096-205D8B7345D7}" type="pres">
      <dgm:prSet presAssocID="{EF11DD90-FBBB-4509-9B7A-C3A4E7BCA3DD}" presName="spaceRect" presStyleCnt="0"/>
      <dgm:spPr/>
    </dgm:pt>
    <dgm:pt modelId="{EED39971-8D6E-435B-899A-6AD84D1D1F51}" type="pres">
      <dgm:prSet presAssocID="{EF11DD90-FBBB-4509-9B7A-C3A4E7BCA3DD}" presName="parTx" presStyleLbl="revTx" presStyleIdx="4" presStyleCnt="5">
        <dgm:presLayoutVars>
          <dgm:chMax val="0"/>
          <dgm:chPref val="0"/>
        </dgm:presLayoutVars>
      </dgm:prSet>
      <dgm:spPr/>
    </dgm:pt>
  </dgm:ptLst>
  <dgm:cxnLst>
    <dgm:cxn modelId="{9021420A-FAED-4DBA-8355-7C7F8028775A}" srcId="{03A92807-AB74-453D-9E0C-6E76D278C605}" destId="{54E47124-6E01-4532-9C95-7A8AAD13A091}" srcOrd="0" destOrd="0" parTransId="{CEFBF68F-B691-4731-959E-FA112980BCC9}" sibTransId="{D290BF50-2219-4CA0-9821-15F2723DD847}"/>
    <dgm:cxn modelId="{DA6AF20B-F21A-48B3-AC42-8AB13643B6DE}" type="presOf" srcId="{03A92807-AB74-453D-9E0C-6E76D278C605}" destId="{59F5F9E3-AFF9-4F51-8959-14209C7B0C10}" srcOrd="0" destOrd="0" presId="urn:microsoft.com/office/officeart/2018/2/layout/IconVerticalSolidList"/>
    <dgm:cxn modelId="{EDADD50F-A0F2-43E7-8562-49F28AEA5133}" type="presOf" srcId="{AE2B15DA-07F9-42EB-8AA7-DCDB7B74C5C0}" destId="{6477DF75-0462-4B00-9253-694C512AEAA7}" srcOrd="0" destOrd="0" presId="urn:microsoft.com/office/officeart/2018/2/layout/IconVerticalSolidList"/>
    <dgm:cxn modelId="{AB2ADE31-A4DE-4A92-99A0-52AB9AF7B5C6}" srcId="{03A92807-AB74-453D-9E0C-6E76D278C605}" destId="{29FA6F5C-4476-4847-B419-E6B2A5F4D4F8}" srcOrd="3" destOrd="0" parTransId="{D0861BB7-3BA9-4E6E-87B5-3FDE0A7CC1C8}" sibTransId="{56D62F29-C760-4016-9726-A29962D9DBB8}"/>
    <dgm:cxn modelId="{C7C95036-1A4D-45D0-A75D-FA9F5E293DFD}" type="presOf" srcId="{4E5F0122-6187-4B3C-899C-4122023DA34F}" destId="{D7815783-9E6A-44D5-98E1-89E436EE8B64}" srcOrd="0" destOrd="0" presId="urn:microsoft.com/office/officeart/2018/2/layout/IconVerticalSolidList"/>
    <dgm:cxn modelId="{9A412341-B2A0-4C44-852A-C1656CAEC8EC}" type="presOf" srcId="{EF11DD90-FBBB-4509-9B7A-C3A4E7BCA3DD}" destId="{EED39971-8D6E-435B-899A-6AD84D1D1F51}" srcOrd="0" destOrd="0" presId="urn:microsoft.com/office/officeart/2018/2/layout/IconVerticalSolidList"/>
    <dgm:cxn modelId="{EA69E547-17EB-47A4-A404-A5838E939D19}" type="presOf" srcId="{29FA6F5C-4476-4847-B419-E6B2A5F4D4F8}" destId="{F4E06C3A-03E2-4CF2-A54C-9DDC56880EB1}" srcOrd="0" destOrd="0" presId="urn:microsoft.com/office/officeart/2018/2/layout/IconVerticalSolidList"/>
    <dgm:cxn modelId="{E816F052-3E89-499A-8C91-8AE081A56A61}" srcId="{03A92807-AB74-453D-9E0C-6E76D278C605}" destId="{AE2B15DA-07F9-42EB-8AA7-DCDB7B74C5C0}" srcOrd="2" destOrd="0" parTransId="{8CA936A3-841A-499F-A601-A2A6F45DA34A}" sibTransId="{7E657D0B-CD7F-4031-9F1C-CEFC53205A12}"/>
    <dgm:cxn modelId="{295FF1C2-B89C-4226-8506-AC5508C53984}" srcId="{03A92807-AB74-453D-9E0C-6E76D278C605}" destId="{EF11DD90-FBBB-4509-9B7A-C3A4E7BCA3DD}" srcOrd="4" destOrd="0" parTransId="{B902B63F-4988-4164-B6EF-F41F5342F787}" sibTransId="{5408C8FE-0BB1-47FE-A468-D83B43F49B65}"/>
    <dgm:cxn modelId="{598E23DE-EFD4-4B8B-8D85-D2CAD8D79E2D}" srcId="{03A92807-AB74-453D-9E0C-6E76D278C605}" destId="{4E5F0122-6187-4B3C-899C-4122023DA34F}" srcOrd="1" destOrd="0" parTransId="{D749F942-028E-4C46-BAF1-72A08BA29B41}" sibTransId="{B79F2B13-76A5-4CE1-9F19-FE7211E384DC}"/>
    <dgm:cxn modelId="{D27982E0-C8F5-4C88-A73D-49B97A2869AE}" type="presOf" srcId="{54E47124-6E01-4532-9C95-7A8AAD13A091}" destId="{DD9D589F-489A-4EB1-96BF-E93C80257F62}" srcOrd="0" destOrd="0" presId="urn:microsoft.com/office/officeart/2018/2/layout/IconVerticalSolidList"/>
    <dgm:cxn modelId="{3C4EE036-8FA1-44CC-A45A-3BB5084A6F4C}" type="presParOf" srcId="{59F5F9E3-AFF9-4F51-8959-14209C7B0C10}" destId="{4AFF9162-D02D-418C-9782-EB049752A470}" srcOrd="0" destOrd="0" presId="urn:microsoft.com/office/officeart/2018/2/layout/IconVerticalSolidList"/>
    <dgm:cxn modelId="{C6FFEC31-B7DD-4099-B8B6-5D83660000CD}" type="presParOf" srcId="{4AFF9162-D02D-418C-9782-EB049752A470}" destId="{F6F669BD-E72B-4F80-916E-FDB69E4E2EA7}" srcOrd="0" destOrd="0" presId="urn:microsoft.com/office/officeart/2018/2/layout/IconVerticalSolidList"/>
    <dgm:cxn modelId="{C1137890-F3F1-4B9F-8F10-B805E933B513}" type="presParOf" srcId="{4AFF9162-D02D-418C-9782-EB049752A470}" destId="{6F32C498-3F27-4A56-B7F7-A24203FA70CE}" srcOrd="1" destOrd="0" presId="urn:microsoft.com/office/officeart/2018/2/layout/IconVerticalSolidList"/>
    <dgm:cxn modelId="{A890E08D-9428-40C5-9CBE-BE048532FB54}" type="presParOf" srcId="{4AFF9162-D02D-418C-9782-EB049752A470}" destId="{B4E31CB8-15B9-4B48-93CA-C5391B7B85DC}" srcOrd="2" destOrd="0" presId="urn:microsoft.com/office/officeart/2018/2/layout/IconVerticalSolidList"/>
    <dgm:cxn modelId="{B5EB5F37-61B9-4FAE-91E0-9C59CDCAE76A}" type="presParOf" srcId="{4AFF9162-D02D-418C-9782-EB049752A470}" destId="{DD9D589F-489A-4EB1-96BF-E93C80257F62}" srcOrd="3" destOrd="0" presId="urn:microsoft.com/office/officeart/2018/2/layout/IconVerticalSolidList"/>
    <dgm:cxn modelId="{C6AF35CA-2F80-49FE-A0CC-4983D738AE5D}" type="presParOf" srcId="{59F5F9E3-AFF9-4F51-8959-14209C7B0C10}" destId="{76478F77-ED60-4841-8E46-0C2C96FBD571}" srcOrd="1" destOrd="0" presId="urn:microsoft.com/office/officeart/2018/2/layout/IconVerticalSolidList"/>
    <dgm:cxn modelId="{FFA98A31-895C-4BB6-A2B5-41BA291308D5}" type="presParOf" srcId="{59F5F9E3-AFF9-4F51-8959-14209C7B0C10}" destId="{8099A75E-C56D-4DF2-B060-40BE7FA2B018}" srcOrd="2" destOrd="0" presId="urn:microsoft.com/office/officeart/2018/2/layout/IconVerticalSolidList"/>
    <dgm:cxn modelId="{3FE9C006-9614-4963-9CAD-0E9833FD861C}" type="presParOf" srcId="{8099A75E-C56D-4DF2-B060-40BE7FA2B018}" destId="{9100CAD3-A48C-41EC-918F-A470D6960162}" srcOrd="0" destOrd="0" presId="urn:microsoft.com/office/officeart/2018/2/layout/IconVerticalSolidList"/>
    <dgm:cxn modelId="{DB66CAFF-8055-4F8A-AA92-A76FF8747F26}" type="presParOf" srcId="{8099A75E-C56D-4DF2-B060-40BE7FA2B018}" destId="{F4A9CF9D-0D13-49F5-B4B7-D73F5907C764}" srcOrd="1" destOrd="0" presId="urn:microsoft.com/office/officeart/2018/2/layout/IconVerticalSolidList"/>
    <dgm:cxn modelId="{50CF417C-507B-4876-BF5A-2B62DEA3FF09}" type="presParOf" srcId="{8099A75E-C56D-4DF2-B060-40BE7FA2B018}" destId="{2AD8FC50-568A-4706-A562-38E5B1B44059}" srcOrd="2" destOrd="0" presId="urn:microsoft.com/office/officeart/2018/2/layout/IconVerticalSolidList"/>
    <dgm:cxn modelId="{35ADE362-2109-4882-A027-2F3BD0130D79}" type="presParOf" srcId="{8099A75E-C56D-4DF2-B060-40BE7FA2B018}" destId="{D7815783-9E6A-44D5-98E1-89E436EE8B64}" srcOrd="3" destOrd="0" presId="urn:microsoft.com/office/officeart/2018/2/layout/IconVerticalSolidList"/>
    <dgm:cxn modelId="{37308D40-4F01-4E39-B033-4B5A5D11A1A3}" type="presParOf" srcId="{59F5F9E3-AFF9-4F51-8959-14209C7B0C10}" destId="{6199B924-F360-4DA0-9AF7-F61511A61D51}" srcOrd="3" destOrd="0" presId="urn:microsoft.com/office/officeart/2018/2/layout/IconVerticalSolidList"/>
    <dgm:cxn modelId="{0642E3C2-57A9-41EC-862D-BBE1C2E03F8E}" type="presParOf" srcId="{59F5F9E3-AFF9-4F51-8959-14209C7B0C10}" destId="{CEB6F7EC-B0FE-4BEB-BF35-85DC32367BB6}" srcOrd="4" destOrd="0" presId="urn:microsoft.com/office/officeart/2018/2/layout/IconVerticalSolidList"/>
    <dgm:cxn modelId="{97D34D98-F1C9-43A3-81FB-68E4D3E60C9A}" type="presParOf" srcId="{CEB6F7EC-B0FE-4BEB-BF35-85DC32367BB6}" destId="{8727E38F-BC9B-489A-92BB-533088156FFE}" srcOrd="0" destOrd="0" presId="urn:microsoft.com/office/officeart/2018/2/layout/IconVerticalSolidList"/>
    <dgm:cxn modelId="{8E6A0E0A-3451-45CB-92E7-E82E5136A15D}" type="presParOf" srcId="{CEB6F7EC-B0FE-4BEB-BF35-85DC32367BB6}" destId="{DE8735F5-8ACB-40C0-B367-8CEE9CBE030C}" srcOrd="1" destOrd="0" presId="urn:microsoft.com/office/officeart/2018/2/layout/IconVerticalSolidList"/>
    <dgm:cxn modelId="{E0F53F8D-01F8-4748-96D0-3396CB50DEB9}" type="presParOf" srcId="{CEB6F7EC-B0FE-4BEB-BF35-85DC32367BB6}" destId="{ECF96008-9BE1-4A9D-BDB5-D1A62018767B}" srcOrd="2" destOrd="0" presId="urn:microsoft.com/office/officeart/2018/2/layout/IconVerticalSolidList"/>
    <dgm:cxn modelId="{491AF5B7-84F0-43B5-AD5B-479BEC90A899}" type="presParOf" srcId="{CEB6F7EC-B0FE-4BEB-BF35-85DC32367BB6}" destId="{6477DF75-0462-4B00-9253-694C512AEAA7}" srcOrd="3" destOrd="0" presId="urn:microsoft.com/office/officeart/2018/2/layout/IconVerticalSolidList"/>
    <dgm:cxn modelId="{D48A6A62-73F3-492E-A8AA-5CA48ABD7B56}" type="presParOf" srcId="{59F5F9E3-AFF9-4F51-8959-14209C7B0C10}" destId="{24FD9EF3-AA51-4FD6-86C8-F77F28AA552D}" srcOrd="5" destOrd="0" presId="urn:microsoft.com/office/officeart/2018/2/layout/IconVerticalSolidList"/>
    <dgm:cxn modelId="{4047F680-1EEA-4E65-93B0-254EB3CD7E47}" type="presParOf" srcId="{59F5F9E3-AFF9-4F51-8959-14209C7B0C10}" destId="{C9268876-1F44-4D70-BB79-01048CB949EE}" srcOrd="6" destOrd="0" presId="urn:microsoft.com/office/officeart/2018/2/layout/IconVerticalSolidList"/>
    <dgm:cxn modelId="{57857760-537E-451E-B1F9-ED7FE84E9846}" type="presParOf" srcId="{C9268876-1F44-4D70-BB79-01048CB949EE}" destId="{B7220BC3-D5A7-419E-B0FB-27B559276B68}" srcOrd="0" destOrd="0" presId="urn:microsoft.com/office/officeart/2018/2/layout/IconVerticalSolidList"/>
    <dgm:cxn modelId="{4147605B-38F8-4803-A765-7EF6380A2F64}" type="presParOf" srcId="{C9268876-1F44-4D70-BB79-01048CB949EE}" destId="{80032B4B-9B99-48AD-BDA4-95892F503BE6}" srcOrd="1" destOrd="0" presId="urn:microsoft.com/office/officeart/2018/2/layout/IconVerticalSolidList"/>
    <dgm:cxn modelId="{8B8DC76E-9DE4-4B68-89DC-7F5F452BCC49}" type="presParOf" srcId="{C9268876-1F44-4D70-BB79-01048CB949EE}" destId="{0F5DF96E-6ADB-4545-A7F2-7C3930D778E3}" srcOrd="2" destOrd="0" presId="urn:microsoft.com/office/officeart/2018/2/layout/IconVerticalSolidList"/>
    <dgm:cxn modelId="{CE6A234F-019A-46AE-B0B3-884677274634}" type="presParOf" srcId="{C9268876-1F44-4D70-BB79-01048CB949EE}" destId="{F4E06C3A-03E2-4CF2-A54C-9DDC56880EB1}" srcOrd="3" destOrd="0" presId="urn:microsoft.com/office/officeart/2018/2/layout/IconVerticalSolidList"/>
    <dgm:cxn modelId="{60CE1A0D-25D0-4002-A74B-B82BC3A974DB}" type="presParOf" srcId="{59F5F9E3-AFF9-4F51-8959-14209C7B0C10}" destId="{D88BD6EB-6007-4982-A839-3B47077CCDAF}" srcOrd="7" destOrd="0" presId="urn:microsoft.com/office/officeart/2018/2/layout/IconVerticalSolidList"/>
    <dgm:cxn modelId="{EE2FB229-DBC8-4380-9A83-C6B53572FE5B}" type="presParOf" srcId="{59F5F9E3-AFF9-4F51-8959-14209C7B0C10}" destId="{B6581D8A-FFD6-43DD-8D26-C5C0BAE868C4}" srcOrd="8" destOrd="0" presId="urn:microsoft.com/office/officeart/2018/2/layout/IconVerticalSolidList"/>
    <dgm:cxn modelId="{A06AEDFF-692C-4289-A34A-A0EAF395F57A}" type="presParOf" srcId="{B6581D8A-FFD6-43DD-8D26-C5C0BAE868C4}" destId="{72A53058-E9E2-4A65-ACBD-A387F3720BD2}" srcOrd="0" destOrd="0" presId="urn:microsoft.com/office/officeart/2018/2/layout/IconVerticalSolidList"/>
    <dgm:cxn modelId="{6188BA06-A2ED-40A7-9FA5-CACEC4F47E51}" type="presParOf" srcId="{B6581D8A-FFD6-43DD-8D26-C5C0BAE868C4}" destId="{E3F35526-2E8A-4702-8042-E624FCEE5F8B}" srcOrd="1" destOrd="0" presId="urn:microsoft.com/office/officeart/2018/2/layout/IconVerticalSolidList"/>
    <dgm:cxn modelId="{C62C8012-8ED0-4C60-825C-9576978E9B1D}" type="presParOf" srcId="{B6581D8A-FFD6-43DD-8D26-C5C0BAE868C4}" destId="{A2E63E04-ED03-400F-A096-205D8B7345D7}" srcOrd="2" destOrd="0" presId="urn:microsoft.com/office/officeart/2018/2/layout/IconVerticalSolidList"/>
    <dgm:cxn modelId="{1D3B9C41-E6DD-4CB6-900A-99788FB81365}" type="presParOf" srcId="{B6581D8A-FFD6-43DD-8D26-C5C0BAE868C4}" destId="{EED39971-8D6E-435B-899A-6AD84D1D1F51}"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a:t>Outbreak Cause</a:t>
          </a:r>
        </a:p>
        <a:p>
          <a:r>
            <a:rPr lang="en-US"/>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dirty="0"/>
            <a:t>Contributing Factors</a:t>
          </a:r>
        </a:p>
        <a:p>
          <a:r>
            <a:rPr lang="en-US" dirty="0"/>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dirty="0"/>
            <a:t>Environmental Antecedent</a:t>
          </a:r>
        </a:p>
        <a:p>
          <a:r>
            <a:rPr lang="en-US" dirty="0"/>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19DADCD-2F1D-4D2D-A765-98523547087E}" type="doc">
      <dgm:prSet loTypeId="urn:microsoft.com/office/officeart/2018/2/layout/IconVerticalSolidList" loCatId="icon" qsTypeId="urn:microsoft.com/office/officeart/2005/8/quickstyle/simple1" qsCatId="simple" csTypeId="urn:microsoft.com/office/officeart/2018/5/colors/Iconchunking_neutralicontext_colorful5" csCatId="colorful" phldr="1"/>
      <dgm:spPr/>
      <dgm:t>
        <a:bodyPr/>
        <a:lstStyle/>
        <a:p>
          <a:endParaRPr lang="en-US"/>
        </a:p>
      </dgm:t>
    </dgm:pt>
    <dgm:pt modelId="{70C8B60B-AF05-4FBE-AF8F-DE2DC6C30A58}">
      <dgm:prSet/>
      <dgm:spPr/>
      <dgm:t>
        <a:bodyPr/>
        <a:lstStyle/>
        <a:p>
          <a:pPr>
            <a:lnSpc>
              <a:spcPct val="100000"/>
            </a:lnSpc>
          </a:pPr>
          <a:endParaRPr lang="en-US"/>
        </a:p>
      </dgm:t>
    </dgm:pt>
    <dgm:pt modelId="{A1842677-E8CD-4C07-A46A-CEDBC6DBF2A3}" type="parTrans" cxnId="{7501ED27-F335-412B-B454-D7EC7EBDCA71}">
      <dgm:prSet/>
      <dgm:spPr/>
      <dgm:t>
        <a:bodyPr/>
        <a:lstStyle/>
        <a:p>
          <a:endParaRPr lang="en-US"/>
        </a:p>
      </dgm:t>
    </dgm:pt>
    <dgm:pt modelId="{E64CAE60-E3D0-4BE8-B7F3-0E925E2CEBC5}" type="sibTrans" cxnId="{7501ED27-F335-412B-B454-D7EC7EBDCA71}">
      <dgm:prSet/>
      <dgm:spPr/>
      <dgm:t>
        <a:bodyPr/>
        <a:lstStyle/>
        <a:p>
          <a:endParaRPr lang="en-US"/>
        </a:p>
      </dgm:t>
    </dgm:pt>
    <dgm:pt modelId="{4BDD6C93-6286-470D-851A-9D5DADCA5656}">
      <dgm:prSet/>
      <dgm:spPr/>
      <dgm:t>
        <a:bodyPr/>
        <a:lstStyle/>
        <a:p>
          <a:pPr>
            <a:lnSpc>
              <a:spcPct val="100000"/>
            </a:lnSpc>
          </a:pPr>
          <a:r>
            <a:rPr lang="en-US" dirty="0">
              <a:latin typeface="+mj-lt"/>
            </a:rPr>
            <a:t>Review outbreak information on page 2</a:t>
          </a:r>
        </a:p>
      </dgm:t>
    </dgm:pt>
    <dgm:pt modelId="{596421A0-4A2A-4ECD-AF2A-49A6DDF19E06}" type="parTrans" cxnId="{DF9A8B0E-785C-4BE4-8CE4-8CF20762F778}">
      <dgm:prSet/>
      <dgm:spPr/>
      <dgm:t>
        <a:bodyPr/>
        <a:lstStyle/>
        <a:p>
          <a:endParaRPr lang="en-US"/>
        </a:p>
      </dgm:t>
    </dgm:pt>
    <dgm:pt modelId="{B9A5065E-1305-499E-9E0D-AF6851E15F99}" type="sibTrans" cxnId="{DF9A8B0E-785C-4BE4-8CE4-8CF20762F778}">
      <dgm:prSet/>
      <dgm:spPr/>
      <dgm:t>
        <a:bodyPr/>
        <a:lstStyle/>
        <a:p>
          <a:endParaRPr lang="en-US"/>
        </a:p>
      </dgm:t>
    </dgm:pt>
    <dgm:pt modelId="{107ABCFF-A520-43B6-BD4F-69533B830216}">
      <dgm:prSet/>
      <dgm:spPr/>
      <dgm:t>
        <a:bodyPr/>
        <a:lstStyle/>
        <a:p>
          <a:pPr>
            <a:lnSpc>
              <a:spcPct val="100000"/>
            </a:lnSpc>
          </a:pPr>
          <a:r>
            <a:rPr lang="en-US">
              <a:latin typeface="+mj-lt"/>
            </a:rPr>
            <a:t>Answer the questions on page 4 about what information you still need to collect</a:t>
          </a:r>
        </a:p>
      </dgm:t>
    </dgm:pt>
    <dgm:pt modelId="{6BE91D7C-1762-424A-A706-AE3ED7F5BEA1}" type="parTrans" cxnId="{A3E40824-9B62-4AC7-ABAF-BF2A66FBC7D7}">
      <dgm:prSet/>
      <dgm:spPr/>
      <dgm:t>
        <a:bodyPr/>
        <a:lstStyle/>
        <a:p>
          <a:endParaRPr lang="en-US"/>
        </a:p>
      </dgm:t>
    </dgm:pt>
    <dgm:pt modelId="{D9D5778B-1E03-4BB3-B002-4BA66D72F09A}" type="sibTrans" cxnId="{A3E40824-9B62-4AC7-ABAF-BF2A66FBC7D7}">
      <dgm:prSet/>
      <dgm:spPr/>
      <dgm:t>
        <a:bodyPr/>
        <a:lstStyle/>
        <a:p>
          <a:endParaRPr lang="en-US"/>
        </a:p>
      </dgm:t>
    </dgm:pt>
    <dgm:pt modelId="{D6EEA4C2-6D13-4A47-8CE8-AF12BC48D898}">
      <dgm:prSet/>
      <dgm:spPr/>
      <dgm:t>
        <a:bodyPr/>
        <a:lstStyle/>
        <a:p>
          <a:pPr>
            <a:lnSpc>
              <a:spcPct val="100000"/>
            </a:lnSpc>
          </a:pPr>
          <a:r>
            <a:rPr lang="en-US">
              <a:latin typeface="+mj-lt"/>
            </a:rPr>
            <a:t>Discuss for 10 minutes before we re-group</a:t>
          </a:r>
        </a:p>
      </dgm:t>
    </dgm:pt>
    <dgm:pt modelId="{7396474C-735D-4366-8AAD-7FA12FB67518}" type="parTrans" cxnId="{D2C5A5E3-10DB-4E24-9FCC-024E48D0DC46}">
      <dgm:prSet/>
      <dgm:spPr/>
      <dgm:t>
        <a:bodyPr/>
        <a:lstStyle/>
        <a:p>
          <a:endParaRPr lang="en-US"/>
        </a:p>
      </dgm:t>
    </dgm:pt>
    <dgm:pt modelId="{8E366A92-5668-4027-8FA4-3555A9AD34AE}" type="sibTrans" cxnId="{D2C5A5E3-10DB-4E24-9FCC-024E48D0DC46}">
      <dgm:prSet/>
      <dgm:spPr/>
      <dgm:t>
        <a:bodyPr/>
        <a:lstStyle/>
        <a:p>
          <a:endParaRPr lang="en-US"/>
        </a:p>
      </dgm:t>
    </dgm:pt>
    <dgm:pt modelId="{C7B0E389-9313-4ECF-AC37-986F58FED944}" type="pres">
      <dgm:prSet presAssocID="{B19DADCD-2F1D-4D2D-A765-98523547087E}" presName="root" presStyleCnt="0">
        <dgm:presLayoutVars>
          <dgm:dir/>
          <dgm:resizeHandles val="exact"/>
        </dgm:presLayoutVars>
      </dgm:prSet>
      <dgm:spPr/>
    </dgm:pt>
    <dgm:pt modelId="{1D1C0A97-5544-4307-B886-331D415FA868}" type="pres">
      <dgm:prSet presAssocID="{70C8B60B-AF05-4FBE-AF8F-DE2DC6C30A58}" presName="compNode" presStyleCnt="0"/>
      <dgm:spPr/>
    </dgm:pt>
    <dgm:pt modelId="{5BED84B0-4302-4A74-AE15-A7D226A3D34F}" type="pres">
      <dgm:prSet presAssocID="{70C8B60B-AF05-4FBE-AF8F-DE2DC6C30A58}" presName="bgRect" presStyleLbl="bgShp" presStyleIdx="0" presStyleCnt="4" custLinFactNeighborX="-340" custLinFactNeighborY="-5426"/>
      <dgm:spPr>
        <a:solidFill>
          <a:schemeClr val="accent5">
            <a:lumMod val="75000"/>
          </a:schemeClr>
        </a:solidFill>
      </dgm:spPr>
    </dgm:pt>
    <dgm:pt modelId="{ABFD77A1-C774-4501-B1E6-9DF504AF3292}" type="pres">
      <dgm:prSet presAssocID="{70C8B60B-AF05-4FBE-AF8F-DE2DC6C30A58}"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Document with solid fill"/>
        </a:ext>
      </dgm:extLst>
    </dgm:pt>
    <dgm:pt modelId="{0E049DE3-7685-4607-B0A4-7353989472E0}" type="pres">
      <dgm:prSet presAssocID="{70C8B60B-AF05-4FBE-AF8F-DE2DC6C30A58}" presName="spaceRect" presStyleCnt="0"/>
      <dgm:spPr/>
    </dgm:pt>
    <dgm:pt modelId="{C429A7B0-B39F-4924-94AA-9467E81DCE59}" type="pres">
      <dgm:prSet presAssocID="{70C8B60B-AF05-4FBE-AF8F-DE2DC6C30A58}" presName="parTx" presStyleLbl="revTx" presStyleIdx="0" presStyleCnt="4">
        <dgm:presLayoutVars>
          <dgm:chMax val="0"/>
          <dgm:chPref val="0"/>
        </dgm:presLayoutVars>
      </dgm:prSet>
      <dgm:spPr/>
    </dgm:pt>
    <dgm:pt modelId="{F299EC3B-DDAE-4119-A1CB-0195B7749165}" type="pres">
      <dgm:prSet presAssocID="{E64CAE60-E3D0-4BE8-B7F3-0E925E2CEBC5}" presName="sibTrans" presStyleCnt="0"/>
      <dgm:spPr/>
    </dgm:pt>
    <dgm:pt modelId="{A3C0D183-F5AD-4C76-B3DA-0CCA91F14B6D}" type="pres">
      <dgm:prSet presAssocID="{4BDD6C93-6286-470D-851A-9D5DADCA5656}" presName="compNode" presStyleCnt="0"/>
      <dgm:spPr/>
    </dgm:pt>
    <dgm:pt modelId="{954B16A9-2CA8-4388-AB4A-B73FAD44CB53}" type="pres">
      <dgm:prSet presAssocID="{4BDD6C93-6286-470D-851A-9D5DADCA5656}" presName="bgRect" presStyleLbl="bgShp" presStyleIdx="1" presStyleCnt="4" custLinFactNeighborX="-2962" custLinFactNeighborY="-4156"/>
      <dgm:spPr/>
    </dgm:pt>
    <dgm:pt modelId="{2AD72614-DB52-4CF0-BB46-DFD6DE443F70}" type="pres">
      <dgm:prSet presAssocID="{4BDD6C93-6286-470D-851A-9D5DADCA5656}"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Head with gears with solid fill"/>
        </a:ext>
      </dgm:extLst>
    </dgm:pt>
    <dgm:pt modelId="{7F55D3D0-71FE-469E-8A13-1D40D4140D28}" type="pres">
      <dgm:prSet presAssocID="{4BDD6C93-6286-470D-851A-9D5DADCA5656}" presName="spaceRect" presStyleCnt="0"/>
      <dgm:spPr/>
    </dgm:pt>
    <dgm:pt modelId="{B3D9DBB9-322D-4F20-A703-C020BE8A86AD}" type="pres">
      <dgm:prSet presAssocID="{4BDD6C93-6286-470D-851A-9D5DADCA5656}" presName="parTx" presStyleLbl="revTx" presStyleIdx="1" presStyleCnt="4" custLinFactY="-29712" custLinFactNeighborX="-303" custLinFactNeighborY="-100000">
        <dgm:presLayoutVars>
          <dgm:chMax val="0"/>
          <dgm:chPref val="0"/>
        </dgm:presLayoutVars>
      </dgm:prSet>
      <dgm:spPr/>
    </dgm:pt>
    <dgm:pt modelId="{1B620A8D-CF91-444F-8F2D-E4AB885FE5F2}" type="pres">
      <dgm:prSet presAssocID="{B9A5065E-1305-499E-9E0D-AF6851E15F99}" presName="sibTrans" presStyleCnt="0"/>
      <dgm:spPr/>
    </dgm:pt>
    <dgm:pt modelId="{1A17D67A-9BD8-4FB1-978C-E48049E37100}" type="pres">
      <dgm:prSet presAssocID="{107ABCFF-A520-43B6-BD4F-69533B830216}" presName="compNode" presStyleCnt="0"/>
      <dgm:spPr/>
    </dgm:pt>
    <dgm:pt modelId="{EEA07AD6-CAD3-4F8F-ABD9-31B3E8568CCF}" type="pres">
      <dgm:prSet presAssocID="{107ABCFF-A520-43B6-BD4F-69533B830216}" presName="bgRect" presStyleLbl="bgShp" presStyleIdx="2" presStyleCnt="4"/>
      <dgm:spPr/>
    </dgm:pt>
    <dgm:pt modelId="{705AA19A-22EB-45D0-96D7-91F87B566B2A}" type="pres">
      <dgm:prSet presAssocID="{107ABCFF-A520-43B6-BD4F-69533B830216}"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elp"/>
        </a:ext>
      </dgm:extLst>
    </dgm:pt>
    <dgm:pt modelId="{0E6F6985-65F5-4CAB-95D1-5EFFCEB5F76A}" type="pres">
      <dgm:prSet presAssocID="{107ABCFF-A520-43B6-BD4F-69533B830216}" presName="spaceRect" presStyleCnt="0"/>
      <dgm:spPr/>
    </dgm:pt>
    <dgm:pt modelId="{5B0D355E-16E0-4B05-8FFB-3E72DD4828EE}" type="pres">
      <dgm:prSet presAssocID="{107ABCFF-A520-43B6-BD4F-69533B830216}" presName="parTx" presStyleLbl="revTx" presStyleIdx="2" presStyleCnt="4" custLinFactNeighborX="-303" custLinFactNeighborY="-4123">
        <dgm:presLayoutVars>
          <dgm:chMax val="0"/>
          <dgm:chPref val="0"/>
        </dgm:presLayoutVars>
      </dgm:prSet>
      <dgm:spPr/>
    </dgm:pt>
    <dgm:pt modelId="{F4740E19-B7F8-4760-B1C6-030F6F553D51}" type="pres">
      <dgm:prSet presAssocID="{D9D5778B-1E03-4BB3-B002-4BA66D72F09A}" presName="sibTrans" presStyleCnt="0"/>
      <dgm:spPr/>
    </dgm:pt>
    <dgm:pt modelId="{959191EC-4F74-414F-9FD2-798FABF4BED6}" type="pres">
      <dgm:prSet presAssocID="{D6EEA4C2-6D13-4A47-8CE8-AF12BC48D898}" presName="compNode" presStyleCnt="0"/>
      <dgm:spPr/>
    </dgm:pt>
    <dgm:pt modelId="{376DFF53-2752-4843-9B5F-C2B0BE5E494F}" type="pres">
      <dgm:prSet presAssocID="{D6EEA4C2-6D13-4A47-8CE8-AF12BC48D898}" presName="bgRect" presStyleLbl="bgShp" presStyleIdx="3" presStyleCnt="4" custLinFactNeighborX="17" custLinFactNeighborY="17424"/>
      <dgm:spPr/>
    </dgm:pt>
    <dgm:pt modelId="{DE204DF9-3925-4B5F-BA9A-13789E69D7B5}" type="pres">
      <dgm:prSet presAssocID="{D6EEA4C2-6D13-4A47-8CE8-AF12BC48D898}"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hat"/>
        </a:ext>
      </dgm:extLst>
    </dgm:pt>
    <dgm:pt modelId="{405ADBE4-0854-414A-96D1-95B64AFD0925}" type="pres">
      <dgm:prSet presAssocID="{D6EEA4C2-6D13-4A47-8CE8-AF12BC48D898}" presName="spaceRect" presStyleCnt="0"/>
      <dgm:spPr/>
    </dgm:pt>
    <dgm:pt modelId="{2FA66CF2-EAF8-40C1-A93C-D6D286712BBC}" type="pres">
      <dgm:prSet presAssocID="{D6EEA4C2-6D13-4A47-8CE8-AF12BC48D898}" presName="parTx" presStyleLbl="revTx" presStyleIdx="3" presStyleCnt="4">
        <dgm:presLayoutVars>
          <dgm:chMax val="0"/>
          <dgm:chPref val="0"/>
        </dgm:presLayoutVars>
      </dgm:prSet>
      <dgm:spPr/>
    </dgm:pt>
  </dgm:ptLst>
  <dgm:cxnLst>
    <dgm:cxn modelId="{DF9A8B0E-785C-4BE4-8CE4-8CF20762F778}" srcId="{B19DADCD-2F1D-4D2D-A765-98523547087E}" destId="{4BDD6C93-6286-470D-851A-9D5DADCA5656}" srcOrd="1" destOrd="0" parTransId="{596421A0-4A2A-4ECD-AF2A-49A6DDF19E06}" sibTransId="{B9A5065E-1305-499E-9E0D-AF6851E15F99}"/>
    <dgm:cxn modelId="{A3E40824-9B62-4AC7-ABAF-BF2A66FBC7D7}" srcId="{B19DADCD-2F1D-4D2D-A765-98523547087E}" destId="{107ABCFF-A520-43B6-BD4F-69533B830216}" srcOrd="2" destOrd="0" parTransId="{6BE91D7C-1762-424A-A706-AE3ED7F5BEA1}" sibTransId="{D9D5778B-1E03-4BB3-B002-4BA66D72F09A}"/>
    <dgm:cxn modelId="{F5513E25-9670-42BA-9B5F-21066A63B015}" type="presOf" srcId="{70C8B60B-AF05-4FBE-AF8F-DE2DC6C30A58}" destId="{C429A7B0-B39F-4924-94AA-9467E81DCE59}" srcOrd="0" destOrd="0" presId="urn:microsoft.com/office/officeart/2018/2/layout/IconVerticalSolidList"/>
    <dgm:cxn modelId="{4DDE9626-A5AC-4149-8F22-52AF72E574D1}" type="presOf" srcId="{4BDD6C93-6286-470D-851A-9D5DADCA5656}" destId="{B3D9DBB9-322D-4F20-A703-C020BE8A86AD}" srcOrd="0" destOrd="0" presId="urn:microsoft.com/office/officeart/2018/2/layout/IconVerticalSolidList"/>
    <dgm:cxn modelId="{7501ED27-F335-412B-B454-D7EC7EBDCA71}" srcId="{B19DADCD-2F1D-4D2D-A765-98523547087E}" destId="{70C8B60B-AF05-4FBE-AF8F-DE2DC6C30A58}" srcOrd="0" destOrd="0" parTransId="{A1842677-E8CD-4C07-A46A-CEDBC6DBF2A3}" sibTransId="{E64CAE60-E3D0-4BE8-B7F3-0E925E2CEBC5}"/>
    <dgm:cxn modelId="{20BDCA63-30F7-42F9-8361-A63584F9C896}" type="presOf" srcId="{D6EEA4C2-6D13-4A47-8CE8-AF12BC48D898}" destId="{2FA66CF2-EAF8-40C1-A93C-D6D286712BBC}" srcOrd="0" destOrd="0" presId="urn:microsoft.com/office/officeart/2018/2/layout/IconVerticalSolidList"/>
    <dgm:cxn modelId="{15AB89D7-8717-454D-B8CC-EF8403E27304}" type="presOf" srcId="{107ABCFF-A520-43B6-BD4F-69533B830216}" destId="{5B0D355E-16E0-4B05-8FFB-3E72DD4828EE}" srcOrd="0" destOrd="0" presId="urn:microsoft.com/office/officeart/2018/2/layout/IconVerticalSolidList"/>
    <dgm:cxn modelId="{D2C5A5E3-10DB-4E24-9FCC-024E48D0DC46}" srcId="{B19DADCD-2F1D-4D2D-A765-98523547087E}" destId="{D6EEA4C2-6D13-4A47-8CE8-AF12BC48D898}" srcOrd="3" destOrd="0" parTransId="{7396474C-735D-4366-8AAD-7FA12FB67518}" sibTransId="{8E366A92-5668-4027-8FA4-3555A9AD34AE}"/>
    <dgm:cxn modelId="{A8D83DFB-EF68-4A2F-925B-AEA447DADD16}" type="presOf" srcId="{B19DADCD-2F1D-4D2D-A765-98523547087E}" destId="{C7B0E389-9313-4ECF-AC37-986F58FED944}" srcOrd="0" destOrd="0" presId="urn:microsoft.com/office/officeart/2018/2/layout/IconVerticalSolidList"/>
    <dgm:cxn modelId="{5A985224-E3DD-4618-82C4-339EA2989CC6}" type="presParOf" srcId="{C7B0E389-9313-4ECF-AC37-986F58FED944}" destId="{1D1C0A97-5544-4307-B886-331D415FA868}" srcOrd="0" destOrd="0" presId="urn:microsoft.com/office/officeart/2018/2/layout/IconVerticalSolidList"/>
    <dgm:cxn modelId="{BBE6AE96-4CFE-4841-9ED8-3DD19F89ABBC}" type="presParOf" srcId="{1D1C0A97-5544-4307-B886-331D415FA868}" destId="{5BED84B0-4302-4A74-AE15-A7D226A3D34F}" srcOrd="0" destOrd="0" presId="urn:microsoft.com/office/officeart/2018/2/layout/IconVerticalSolidList"/>
    <dgm:cxn modelId="{FC7E22C0-C52A-4191-B198-B62128BD0641}" type="presParOf" srcId="{1D1C0A97-5544-4307-B886-331D415FA868}" destId="{ABFD77A1-C774-4501-B1E6-9DF504AF3292}" srcOrd="1" destOrd="0" presId="urn:microsoft.com/office/officeart/2018/2/layout/IconVerticalSolidList"/>
    <dgm:cxn modelId="{6F4B8305-C12F-46B5-9CB2-E7AEE2A07B2D}" type="presParOf" srcId="{1D1C0A97-5544-4307-B886-331D415FA868}" destId="{0E049DE3-7685-4607-B0A4-7353989472E0}" srcOrd="2" destOrd="0" presId="urn:microsoft.com/office/officeart/2018/2/layout/IconVerticalSolidList"/>
    <dgm:cxn modelId="{389496D8-821E-4339-9F8D-070B1EF3D6D9}" type="presParOf" srcId="{1D1C0A97-5544-4307-B886-331D415FA868}" destId="{C429A7B0-B39F-4924-94AA-9467E81DCE59}" srcOrd="3" destOrd="0" presId="urn:microsoft.com/office/officeart/2018/2/layout/IconVerticalSolidList"/>
    <dgm:cxn modelId="{EBF56143-22BD-4F1C-BAA9-CA0EF0C83AE7}" type="presParOf" srcId="{C7B0E389-9313-4ECF-AC37-986F58FED944}" destId="{F299EC3B-DDAE-4119-A1CB-0195B7749165}" srcOrd="1" destOrd="0" presId="urn:microsoft.com/office/officeart/2018/2/layout/IconVerticalSolidList"/>
    <dgm:cxn modelId="{CAB7FF7B-E86A-4C3C-A946-E8CAF794E407}" type="presParOf" srcId="{C7B0E389-9313-4ECF-AC37-986F58FED944}" destId="{A3C0D183-F5AD-4C76-B3DA-0CCA91F14B6D}" srcOrd="2" destOrd="0" presId="urn:microsoft.com/office/officeart/2018/2/layout/IconVerticalSolidList"/>
    <dgm:cxn modelId="{73871E05-1353-437A-9888-2FE5D0FD4EAE}" type="presParOf" srcId="{A3C0D183-F5AD-4C76-B3DA-0CCA91F14B6D}" destId="{954B16A9-2CA8-4388-AB4A-B73FAD44CB53}" srcOrd="0" destOrd="0" presId="urn:microsoft.com/office/officeart/2018/2/layout/IconVerticalSolidList"/>
    <dgm:cxn modelId="{8C3D719A-D748-4F50-A90E-F1D25752D4AB}" type="presParOf" srcId="{A3C0D183-F5AD-4C76-B3DA-0CCA91F14B6D}" destId="{2AD72614-DB52-4CF0-BB46-DFD6DE443F70}" srcOrd="1" destOrd="0" presId="urn:microsoft.com/office/officeart/2018/2/layout/IconVerticalSolidList"/>
    <dgm:cxn modelId="{A7A96E06-263A-4B61-ACA3-534DC9809C27}" type="presParOf" srcId="{A3C0D183-F5AD-4C76-B3DA-0CCA91F14B6D}" destId="{7F55D3D0-71FE-469E-8A13-1D40D4140D28}" srcOrd="2" destOrd="0" presId="urn:microsoft.com/office/officeart/2018/2/layout/IconVerticalSolidList"/>
    <dgm:cxn modelId="{9939CD92-7D58-47AC-B2BE-898D1405C022}" type="presParOf" srcId="{A3C0D183-F5AD-4C76-B3DA-0CCA91F14B6D}" destId="{B3D9DBB9-322D-4F20-A703-C020BE8A86AD}" srcOrd="3" destOrd="0" presId="urn:microsoft.com/office/officeart/2018/2/layout/IconVerticalSolidList"/>
    <dgm:cxn modelId="{244AD94E-DC93-400E-93D8-87088198F050}" type="presParOf" srcId="{C7B0E389-9313-4ECF-AC37-986F58FED944}" destId="{1B620A8D-CF91-444F-8F2D-E4AB885FE5F2}" srcOrd="3" destOrd="0" presId="urn:microsoft.com/office/officeart/2018/2/layout/IconVerticalSolidList"/>
    <dgm:cxn modelId="{A40392A9-0900-4090-8EE9-D16142090D0B}" type="presParOf" srcId="{C7B0E389-9313-4ECF-AC37-986F58FED944}" destId="{1A17D67A-9BD8-4FB1-978C-E48049E37100}" srcOrd="4" destOrd="0" presId="urn:microsoft.com/office/officeart/2018/2/layout/IconVerticalSolidList"/>
    <dgm:cxn modelId="{0B79F204-2D5C-4BAE-980E-792F501F4331}" type="presParOf" srcId="{1A17D67A-9BD8-4FB1-978C-E48049E37100}" destId="{EEA07AD6-CAD3-4F8F-ABD9-31B3E8568CCF}" srcOrd="0" destOrd="0" presId="urn:microsoft.com/office/officeart/2018/2/layout/IconVerticalSolidList"/>
    <dgm:cxn modelId="{92C71189-0AFA-405E-9C5F-C79BF8184D07}" type="presParOf" srcId="{1A17D67A-9BD8-4FB1-978C-E48049E37100}" destId="{705AA19A-22EB-45D0-96D7-91F87B566B2A}" srcOrd="1" destOrd="0" presId="urn:microsoft.com/office/officeart/2018/2/layout/IconVerticalSolidList"/>
    <dgm:cxn modelId="{5A44BD24-6346-499F-A341-B9A269BE1F6A}" type="presParOf" srcId="{1A17D67A-9BD8-4FB1-978C-E48049E37100}" destId="{0E6F6985-65F5-4CAB-95D1-5EFFCEB5F76A}" srcOrd="2" destOrd="0" presId="urn:microsoft.com/office/officeart/2018/2/layout/IconVerticalSolidList"/>
    <dgm:cxn modelId="{C80997D1-5C88-4D9E-A127-C7AB0F7DFB9E}" type="presParOf" srcId="{1A17D67A-9BD8-4FB1-978C-E48049E37100}" destId="{5B0D355E-16E0-4B05-8FFB-3E72DD4828EE}" srcOrd="3" destOrd="0" presId="urn:microsoft.com/office/officeart/2018/2/layout/IconVerticalSolidList"/>
    <dgm:cxn modelId="{24E3AAD6-F1EC-4124-8A73-47B381CA4701}" type="presParOf" srcId="{C7B0E389-9313-4ECF-AC37-986F58FED944}" destId="{F4740E19-B7F8-4760-B1C6-030F6F553D51}" srcOrd="5" destOrd="0" presId="urn:microsoft.com/office/officeart/2018/2/layout/IconVerticalSolidList"/>
    <dgm:cxn modelId="{A048DB71-A4AD-4859-9715-049D27DE4B7F}" type="presParOf" srcId="{C7B0E389-9313-4ECF-AC37-986F58FED944}" destId="{959191EC-4F74-414F-9FD2-798FABF4BED6}" srcOrd="6" destOrd="0" presId="urn:microsoft.com/office/officeart/2018/2/layout/IconVerticalSolidList"/>
    <dgm:cxn modelId="{32ADD59E-571B-4FFE-95CA-27A64AB7CEEB}" type="presParOf" srcId="{959191EC-4F74-414F-9FD2-798FABF4BED6}" destId="{376DFF53-2752-4843-9B5F-C2B0BE5E494F}" srcOrd="0" destOrd="0" presId="urn:microsoft.com/office/officeart/2018/2/layout/IconVerticalSolidList"/>
    <dgm:cxn modelId="{11E73AAC-136E-4926-9FE9-0CE5664CBE28}" type="presParOf" srcId="{959191EC-4F74-414F-9FD2-798FABF4BED6}" destId="{DE204DF9-3925-4B5F-BA9A-13789E69D7B5}" srcOrd="1" destOrd="0" presId="urn:microsoft.com/office/officeart/2018/2/layout/IconVerticalSolidList"/>
    <dgm:cxn modelId="{53C6F947-525F-4B21-B9C1-877F148A359E}" type="presParOf" srcId="{959191EC-4F74-414F-9FD2-798FABF4BED6}" destId="{405ADBE4-0854-414A-96D1-95B64AFD0925}" srcOrd="2" destOrd="0" presId="urn:microsoft.com/office/officeart/2018/2/layout/IconVerticalSolidList"/>
    <dgm:cxn modelId="{F9794002-9738-42F0-AF6A-501058A34605}" type="presParOf" srcId="{959191EC-4F74-414F-9FD2-798FABF4BED6}" destId="{2FA66CF2-EAF8-40C1-A93C-D6D286712BBC}"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5A6B1D-149B-41E4-8EDE-9266B7DD0B13}">
      <dsp:nvSpPr>
        <dsp:cNvPr id="0" name=""/>
        <dsp:cNvSpPr/>
      </dsp:nvSpPr>
      <dsp:spPr>
        <a:xfrm>
          <a:off x="0" y="470"/>
          <a:ext cx="6263640" cy="64749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7F37D2D-613F-484E-A030-BC5331490B55}">
      <dsp:nvSpPr>
        <dsp:cNvPr id="0" name=""/>
        <dsp:cNvSpPr/>
      </dsp:nvSpPr>
      <dsp:spPr>
        <a:xfrm>
          <a:off x="195868" y="146157"/>
          <a:ext cx="356124" cy="3561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78F6862-E885-4203-B602-6B0AD71CD4AF}">
      <dsp:nvSpPr>
        <dsp:cNvPr id="0" name=""/>
        <dsp:cNvSpPr/>
      </dsp:nvSpPr>
      <dsp:spPr>
        <a:xfrm>
          <a:off x="747862" y="470"/>
          <a:ext cx="5515777" cy="6474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27" tIns="68527" rIns="68527" bIns="68527" numCol="1" spcCol="1270" anchor="ctr" anchorCtr="0">
          <a:noAutofit/>
        </a:bodyPr>
        <a:lstStyle/>
        <a:p>
          <a:pPr marL="0" lvl="0" indent="0" algn="l" defTabSz="711200">
            <a:lnSpc>
              <a:spcPct val="100000"/>
            </a:lnSpc>
            <a:spcBef>
              <a:spcPct val="0"/>
            </a:spcBef>
            <a:spcAft>
              <a:spcPct val="35000"/>
            </a:spcAft>
            <a:buNone/>
          </a:pPr>
          <a:r>
            <a:rPr lang="en-US" sz="1600" kern="1200" dirty="0"/>
            <a:t>Environmental Assessments and Resources</a:t>
          </a:r>
        </a:p>
      </dsp:txBody>
      <dsp:txXfrm>
        <a:off x="747862" y="470"/>
        <a:ext cx="5515777" cy="647499"/>
      </dsp:txXfrm>
    </dsp:sp>
    <dsp:sp modelId="{EB9867AC-92CB-4935-9D11-AADA4F3729CE}">
      <dsp:nvSpPr>
        <dsp:cNvPr id="0" name=""/>
        <dsp:cNvSpPr/>
      </dsp:nvSpPr>
      <dsp:spPr>
        <a:xfrm>
          <a:off x="0" y="809844"/>
          <a:ext cx="6263640" cy="64749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4629BD7-B473-4E49-9B39-A75B6847FBD6}">
      <dsp:nvSpPr>
        <dsp:cNvPr id="0" name=""/>
        <dsp:cNvSpPr/>
      </dsp:nvSpPr>
      <dsp:spPr>
        <a:xfrm>
          <a:off x="195868" y="955532"/>
          <a:ext cx="356124" cy="356124"/>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B9DC137-89F3-4F84-B71C-6EF2E040DC58}">
      <dsp:nvSpPr>
        <dsp:cNvPr id="0" name=""/>
        <dsp:cNvSpPr/>
      </dsp:nvSpPr>
      <dsp:spPr>
        <a:xfrm>
          <a:off x="747862" y="809844"/>
          <a:ext cx="5515777" cy="6474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27" tIns="68527" rIns="68527" bIns="68527" numCol="1" spcCol="1270" anchor="ctr" anchorCtr="0">
          <a:noAutofit/>
        </a:bodyPr>
        <a:lstStyle/>
        <a:p>
          <a:pPr marL="0" lvl="0" indent="0" algn="l" defTabSz="711200">
            <a:lnSpc>
              <a:spcPct val="100000"/>
            </a:lnSpc>
            <a:spcBef>
              <a:spcPct val="0"/>
            </a:spcBef>
            <a:spcAft>
              <a:spcPct val="35000"/>
            </a:spcAft>
            <a:buNone/>
          </a:pPr>
          <a:r>
            <a:rPr lang="en-US" sz="1600" kern="1200"/>
            <a:t>Exercise</a:t>
          </a:r>
          <a:r>
            <a:rPr lang="en-US" sz="1600" kern="1200" baseline="0"/>
            <a:t> 1 (Break Out)</a:t>
          </a:r>
          <a:endParaRPr lang="en-US" sz="1600" kern="1200"/>
        </a:p>
      </dsp:txBody>
      <dsp:txXfrm>
        <a:off x="747862" y="809844"/>
        <a:ext cx="5515777" cy="647499"/>
      </dsp:txXfrm>
    </dsp:sp>
    <dsp:sp modelId="{6AC25603-7E54-4660-8835-290AD68106A4}">
      <dsp:nvSpPr>
        <dsp:cNvPr id="0" name=""/>
        <dsp:cNvSpPr/>
      </dsp:nvSpPr>
      <dsp:spPr>
        <a:xfrm>
          <a:off x="0" y="1619219"/>
          <a:ext cx="6263640" cy="64749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201317C-9662-464B-8364-1A82EF985708}">
      <dsp:nvSpPr>
        <dsp:cNvPr id="0" name=""/>
        <dsp:cNvSpPr/>
      </dsp:nvSpPr>
      <dsp:spPr>
        <a:xfrm>
          <a:off x="195868" y="1764906"/>
          <a:ext cx="356124" cy="3561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BD07065-B797-4BE9-AD2D-EC038E6B2BA1}">
      <dsp:nvSpPr>
        <dsp:cNvPr id="0" name=""/>
        <dsp:cNvSpPr/>
      </dsp:nvSpPr>
      <dsp:spPr>
        <a:xfrm>
          <a:off x="747862" y="1619219"/>
          <a:ext cx="5515777" cy="6474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27" tIns="68527" rIns="68527" bIns="68527" numCol="1" spcCol="1270" anchor="ctr" anchorCtr="0">
          <a:noAutofit/>
        </a:bodyPr>
        <a:lstStyle/>
        <a:p>
          <a:pPr marL="0" lvl="0" indent="0" algn="l" defTabSz="711200">
            <a:lnSpc>
              <a:spcPct val="100000"/>
            </a:lnSpc>
            <a:spcBef>
              <a:spcPct val="0"/>
            </a:spcBef>
            <a:spcAft>
              <a:spcPct val="35000"/>
            </a:spcAft>
            <a:buNone/>
          </a:pPr>
          <a:r>
            <a:rPr lang="en-US" sz="1600" kern="1200"/>
            <a:t>Contributing Factors and Environmental Antecedents</a:t>
          </a:r>
        </a:p>
      </dsp:txBody>
      <dsp:txXfrm>
        <a:off x="747862" y="1619219"/>
        <a:ext cx="5515777" cy="647499"/>
      </dsp:txXfrm>
    </dsp:sp>
    <dsp:sp modelId="{0151DFFA-2C52-4C9F-A4CA-DF9F5A99138B}">
      <dsp:nvSpPr>
        <dsp:cNvPr id="0" name=""/>
        <dsp:cNvSpPr/>
      </dsp:nvSpPr>
      <dsp:spPr>
        <a:xfrm>
          <a:off x="0" y="2428594"/>
          <a:ext cx="6263640" cy="64749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7F78741-7058-48CD-A6F2-52724489A2B5}">
      <dsp:nvSpPr>
        <dsp:cNvPr id="0" name=""/>
        <dsp:cNvSpPr/>
      </dsp:nvSpPr>
      <dsp:spPr>
        <a:xfrm>
          <a:off x="195868" y="2574281"/>
          <a:ext cx="356124" cy="3561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2ED2565-0351-4C5F-A191-06BDECFF626C}">
      <dsp:nvSpPr>
        <dsp:cNvPr id="0" name=""/>
        <dsp:cNvSpPr/>
      </dsp:nvSpPr>
      <dsp:spPr>
        <a:xfrm>
          <a:off x="747862" y="2428594"/>
          <a:ext cx="5515777" cy="6474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27" tIns="68527" rIns="68527" bIns="68527" numCol="1" spcCol="1270" anchor="ctr" anchorCtr="0">
          <a:noAutofit/>
        </a:bodyPr>
        <a:lstStyle/>
        <a:p>
          <a:pPr marL="0" lvl="0" indent="0" algn="l" defTabSz="711200">
            <a:lnSpc>
              <a:spcPct val="100000"/>
            </a:lnSpc>
            <a:spcBef>
              <a:spcPct val="0"/>
            </a:spcBef>
            <a:spcAft>
              <a:spcPct val="35000"/>
            </a:spcAft>
            <a:buNone/>
          </a:pPr>
          <a:r>
            <a:rPr lang="en-US" sz="1600" kern="1200"/>
            <a:t>Exercise 2 (Break Out)</a:t>
          </a:r>
        </a:p>
      </dsp:txBody>
      <dsp:txXfrm>
        <a:off x="747862" y="2428594"/>
        <a:ext cx="5515777" cy="647499"/>
      </dsp:txXfrm>
    </dsp:sp>
    <dsp:sp modelId="{7DDF2690-2518-4251-9E83-83DF376C3964}">
      <dsp:nvSpPr>
        <dsp:cNvPr id="0" name=""/>
        <dsp:cNvSpPr/>
      </dsp:nvSpPr>
      <dsp:spPr>
        <a:xfrm>
          <a:off x="0" y="3237968"/>
          <a:ext cx="6263640" cy="64749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A6A2944-8AC3-4B09-8F5B-02A12C7C14C7}">
      <dsp:nvSpPr>
        <dsp:cNvPr id="0" name=""/>
        <dsp:cNvSpPr/>
      </dsp:nvSpPr>
      <dsp:spPr>
        <a:xfrm>
          <a:off x="195868" y="3383656"/>
          <a:ext cx="356124" cy="35612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D6A17E8-DC2C-423B-A129-BB4C79B3BA39}">
      <dsp:nvSpPr>
        <dsp:cNvPr id="0" name=""/>
        <dsp:cNvSpPr/>
      </dsp:nvSpPr>
      <dsp:spPr>
        <a:xfrm>
          <a:off x="747862" y="3237968"/>
          <a:ext cx="5515777" cy="6474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27" tIns="68527" rIns="68527" bIns="68527" numCol="1" spcCol="1270" anchor="ctr" anchorCtr="0">
          <a:noAutofit/>
        </a:bodyPr>
        <a:lstStyle/>
        <a:p>
          <a:pPr marL="0" lvl="0" indent="0" algn="l" defTabSz="711200">
            <a:lnSpc>
              <a:spcPct val="100000"/>
            </a:lnSpc>
            <a:spcBef>
              <a:spcPct val="0"/>
            </a:spcBef>
            <a:spcAft>
              <a:spcPct val="35000"/>
            </a:spcAft>
            <a:buNone/>
          </a:pPr>
          <a:r>
            <a:rPr lang="en-US" sz="1600" kern="1200"/>
            <a:t>Control Measures</a:t>
          </a:r>
        </a:p>
      </dsp:txBody>
      <dsp:txXfrm>
        <a:off x="747862" y="3237968"/>
        <a:ext cx="5515777" cy="647499"/>
      </dsp:txXfrm>
    </dsp:sp>
    <dsp:sp modelId="{EBD55E61-0471-46E8-9950-A863F3BE2651}">
      <dsp:nvSpPr>
        <dsp:cNvPr id="0" name=""/>
        <dsp:cNvSpPr/>
      </dsp:nvSpPr>
      <dsp:spPr>
        <a:xfrm>
          <a:off x="0" y="4047343"/>
          <a:ext cx="6263640" cy="64749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C138200-9C34-4D15-B06B-485B334D9215}">
      <dsp:nvSpPr>
        <dsp:cNvPr id="0" name=""/>
        <dsp:cNvSpPr/>
      </dsp:nvSpPr>
      <dsp:spPr>
        <a:xfrm>
          <a:off x="195868" y="4193030"/>
          <a:ext cx="356124" cy="3561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DACD71B-0178-4053-9835-8B3FB276B90D}">
      <dsp:nvSpPr>
        <dsp:cNvPr id="0" name=""/>
        <dsp:cNvSpPr/>
      </dsp:nvSpPr>
      <dsp:spPr>
        <a:xfrm>
          <a:off x="747862" y="4047343"/>
          <a:ext cx="5515777" cy="6474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27" tIns="68527" rIns="68527" bIns="68527" numCol="1" spcCol="1270" anchor="ctr" anchorCtr="0">
          <a:noAutofit/>
        </a:bodyPr>
        <a:lstStyle/>
        <a:p>
          <a:pPr marL="0" lvl="0" indent="0" algn="l" defTabSz="711200">
            <a:lnSpc>
              <a:spcPct val="100000"/>
            </a:lnSpc>
            <a:spcBef>
              <a:spcPct val="0"/>
            </a:spcBef>
            <a:spcAft>
              <a:spcPct val="35000"/>
            </a:spcAft>
            <a:buNone/>
          </a:pPr>
          <a:r>
            <a:rPr lang="en-US" sz="1600" kern="1200"/>
            <a:t>Exercise 3 (Break Out)</a:t>
          </a:r>
        </a:p>
      </dsp:txBody>
      <dsp:txXfrm>
        <a:off x="747862" y="4047343"/>
        <a:ext cx="5515777" cy="647499"/>
      </dsp:txXfrm>
    </dsp:sp>
    <dsp:sp modelId="{87A02A55-D9FE-4D30-9FD9-EDCB3F9D742D}">
      <dsp:nvSpPr>
        <dsp:cNvPr id="0" name=""/>
        <dsp:cNvSpPr/>
      </dsp:nvSpPr>
      <dsp:spPr>
        <a:xfrm>
          <a:off x="0" y="4856717"/>
          <a:ext cx="6263640" cy="64749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B410790-4ACC-42E4-A392-A470E1F31FFF}">
      <dsp:nvSpPr>
        <dsp:cNvPr id="0" name=""/>
        <dsp:cNvSpPr/>
      </dsp:nvSpPr>
      <dsp:spPr>
        <a:xfrm>
          <a:off x="195868" y="5002405"/>
          <a:ext cx="356124" cy="356124"/>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DE7F678-322A-4757-BA6C-6DD4D087598B}">
      <dsp:nvSpPr>
        <dsp:cNvPr id="0" name=""/>
        <dsp:cNvSpPr/>
      </dsp:nvSpPr>
      <dsp:spPr>
        <a:xfrm>
          <a:off x="747862" y="4856717"/>
          <a:ext cx="5515777" cy="6474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27" tIns="68527" rIns="68527" bIns="68527" numCol="1" spcCol="1270" anchor="ctr" anchorCtr="0">
          <a:noAutofit/>
        </a:bodyPr>
        <a:lstStyle/>
        <a:p>
          <a:pPr marL="0" lvl="0" indent="0" algn="l" defTabSz="711200">
            <a:lnSpc>
              <a:spcPct val="100000"/>
            </a:lnSpc>
            <a:spcBef>
              <a:spcPct val="0"/>
            </a:spcBef>
            <a:spcAft>
              <a:spcPct val="35000"/>
            </a:spcAft>
            <a:buNone/>
          </a:pPr>
          <a:r>
            <a:rPr lang="en-US" sz="1600" kern="1200"/>
            <a:t>Wrap-up</a:t>
          </a:r>
        </a:p>
      </dsp:txBody>
      <dsp:txXfrm>
        <a:off x="747862" y="4856717"/>
        <a:ext cx="5515777" cy="64749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788669" y="0"/>
          <a:ext cx="8938260" cy="4351338"/>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5262"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i="1" u="none" kern="1200" dirty="0">
              <a:latin typeface="Calibri Light" panose="020F0302020204030204" pitchFamily="34" charset="0"/>
              <a:cs typeface="Calibri Light" panose="020F0302020204030204" pitchFamily="34" charset="0"/>
            </a:rPr>
            <a:t>Salmonella</a:t>
          </a:r>
          <a:r>
            <a:rPr lang="en-US" sz="2400" u="none" kern="1200" dirty="0">
              <a:latin typeface="Calibri Light" panose="020F0302020204030204" pitchFamily="34" charset="0"/>
              <a:cs typeface="Calibri Light" panose="020F0302020204030204" pitchFamily="34" charset="0"/>
            </a:rPr>
            <a:t> in the salad</a:t>
          </a:r>
          <a:endParaRPr lang="en-US" sz="2400" kern="1200" dirty="0">
            <a:latin typeface="Calibri Light" panose="020F0302020204030204" pitchFamily="34" charset="0"/>
            <a:cs typeface="Calibri Light" panose="020F0302020204030204" pitchFamily="34" charset="0"/>
          </a:endParaRPr>
        </a:p>
      </dsp:txBody>
      <dsp:txXfrm>
        <a:off x="90228" y="1390367"/>
        <a:ext cx="2361411" cy="1570603"/>
      </dsp:txXfrm>
    </dsp:sp>
    <dsp:sp modelId="{B9FBA007-EE76-4B41-B6E9-A1381636FD34}">
      <dsp:nvSpPr>
        <dsp:cNvPr id="0" name=""/>
        <dsp:cNvSpPr/>
      </dsp:nvSpPr>
      <dsp:spPr>
        <a:xfrm>
          <a:off x="2663173"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a:latin typeface="Calibri Light" panose="020F0302020204030204" pitchFamily="34" charset="0"/>
              <a:cs typeface="Calibri Light" panose="020F0302020204030204" pitchFamily="34" charset="0"/>
            </a:rPr>
            <a:t>Improper washing and sanitizing between tasks</a:t>
          </a:r>
        </a:p>
      </dsp:txBody>
      <dsp:txXfrm>
        <a:off x="2748139" y="1390367"/>
        <a:ext cx="2361411" cy="1570603"/>
      </dsp:txXfrm>
    </dsp:sp>
    <dsp:sp modelId="{086C3ECB-CD8C-4AEF-B02A-4252FFF56646}">
      <dsp:nvSpPr>
        <dsp:cNvPr id="0" name=""/>
        <dsp:cNvSpPr/>
      </dsp:nvSpPr>
      <dsp:spPr>
        <a:xfrm>
          <a:off x="5321083"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a:latin typeface="Calibri Light" panose="020F0302020204030204" pitchFamily="34" charset="0"/>
              <a:cs typeface="Calibri Light" panose="020F0302020204030204" pitchFamily="34" charset="0"/>
            </a:rPr>
            <a:t>High turnover for staff, no training for new hires</a:t>
          </a:r>
        </a:p>
      </dsp:txBody>
      <dsp:txXfrm>
        <a:off x="5406049" y="1390367"/>
        <a:ext cx="2361411" cy="1570603"/>
      </dsp:txXfrm>
    </dsp:sp>
    <dsp:sp modelId="{CEEAF1F7-B8E5-494E-8CD5-ABB4151571EE}">
      <dsp:nvSpPr>
        <dsp:cNvPr id="0" name=""/>
        <dsp:cNvSpPr/>
      </dsp:nvSpPr>
      <dsp:spPr>
        <a:xfrm>
          <a:off x="7978993"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latin typeface="Calibri Light" panose="020F0302020204030204" pitchFamily="34" charset="0"/>
              <a:cs typeface="Calibri Light" panose="020F0302020204030204" pitchFamily="34" charset="0"/>
            </a:rPr>
            <a:t>Training all staff, creating training protocols for moving forward</a:t>
          </a:r>
        </a:p>
      </dsp:txBody>
      <dsp:txXfrm>
        <a:off x="8063959" y="1390367"/>
        <a:ext cx="2361411" cy="1570603"/>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356234" y="0"/>
          <a:ext cx="4037330" cy="196545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2377"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a:latin typeface="Calibri Light" panose="020F0302020204030204" pitchFamily="34" charset="0"/>
              <a:cs typeface="Calibri Light" panose="020F0302020204030204" pitchFamily="34" charset="0"/>
            </a:rPr>
            <a:t>Outbreak Cause</a:t>
          </a:r>
        </a:p>
        <a:p>
          <a:pPr marL="0" lvl="0" indent="0" algn="ctr" defTabSz="533400">
            <a:lnSpc>
              <a:spcPct val="90000"/>
            </a:lnSpc>
            <a:spcBef>
              <a:spcPct val="0"/>
            </a:spcBef>
            <a:spcAft>
              <a:spcPct val="35000"/>
            </a:spcAft>
            <a:buNone/>
          </a:pPr>
          <a:r>
            <a:rPr lang="en-US" sz="1200" kern="1200">
              <a:latin typeface="Calibri Light" panose="020F0302020204030204" pitchFamily="34" charset="0"/>
              <a:cs typeface="Calibri Light" panose="020F0302020204030204" pitchFamily="34" charset="0"/>
            </a:rPr>
            <a:t>“What”</a:t>
          </a:r>
        </a:p>
      </dsp:txBody>
      <dsp:txXfrm>
        <a:off x="40755" y="628015"/>
        <a:ext cx="1066628" cy="709427"/>
      </dsp:txXfrm>
    </dsp:sp>
    <dsp:sp modelId="{B9FBA007-EE76-4B41-B6E9-A1381636FD34}">
      <dsp:nvSpPr>
        <dsp:cNvPr id="0" name=""/>
        <dsp:cNvSpPr/>
      </dsp:nvSpPr>
      <dsp:spPr>
        <a:xfrm>
          <a:off x="1202930"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a:latin typeface="Calibri Light" panose="020F0302020204030204" pitchFamily="34" charset="0"/>
              <a:cs typeface="Calibri Light" panose="020F0302020204030204" pitchFamily="34" charset="0"/>
            </a:rPr>
            <a:t>Contributing Factors</a:t>
          </a:r>
        </a:p>
        <a:p>
          <a:pPr marL="0" lvl="0" indent="0" algn="ctr" defTabSz="533400">
            <a:lnSpc>
              <a:spcPct val="90000"/>
            </a:lnSpc>
            <a:spcBef>
              <a:spcPct val="0"/>
            </a:spcBef>
            <a:spcAft>
              <a:spcPct val="35000"/>
            </a:spcAft>
            <a:buNone/>
          </a:pPr>
          <a:r>
            <a:rPr lang="en-US" sz="1200" b="1" kern="1200">
              <a:latin typeface="Calibri Light" panose="020F0302020204030204" pitchFamily="34" charset="0"/>
              <a:cs typeface="Calibri Light" panose="020F0302020204030204" pitchFamily="34" charset="0"/>
            </a:rPr>
            <a:t>“How”</a:t>
          </a:r>
        </a:p>
      </dsp:txBody>
      <dsp:txXfrm>
        <a:off x="1241308" y="628015"/>
        <a:ext cx="1066628" cy="709427"/>
      </dsp:txXfrm>
    </dsp:sp>
    <dsp:sp modelId="{086C3ECB-CD8C-4AEF-B02A-4252FFF56646}">
      <dsp:nvSpPr>
        <dsp:cNvPr id="0" name=""/>
        <dsp:cNvSpPr/>
      </dsp:nvSpPr>
      <dsp:spPr>
        <a:xfrm>
          <a:off x="2403484"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a:latin typeface="Calibri Light" panose="020F0302020204030204" pitchFamily="34" charset="0"/>
              <a:cs typeface="Calibri Light" panose="020F0302020204030204" pitchFamily="34" charset="0"/>
            </a:rPr>
            <a:t>Environmental Antecedent</a:t>
          </a:r>
        </a:p>
        <a:p>
          <a:pPr marL="0" lvl="0" indent="0" algn="ctr" defTabSz="533400">
            <a:lnSpc>
              <a:spcPct val="90000"/>
            </a:lnSpc>
            <a:spcBef>
              <a:spcPct val="0"/>
            </a:spcBef>
            <a:spcAft>
              <a:spcPct val="35000"/>
            </a:spcAft>
            <a:buNone/>
          </a:pPr>
          <a:r>
            <a:rPr lang="en-US" sz="1200" b="1" kern="1200">
              <a:latin typeface="Calibri Light" panose="020F0302020204030204" pitchFamily="34" charset="0"/>
              <a:cs typeface="Calibri Light" panose="020F0302020204030204" pitchFamily="34" charset="0"/>
            </a:rPr>
            <a:t>“Why”</a:t>
          </a:r>
        </a:p>
      </dsp:txBody>
      <dsp:txXfrm>
        <a:off x="2441862" y="628015"/>
        <a:ext cx="1066628" cy="709427"/>
      </dsp:txXfrm>
    </dsp:sp>
    <dsp:sp modelId="{CEEAF1F7-B8E5-494E-8CD5-ABB4151571EE}">
      <dsp:nvSpPr>
        <dsp:cNvPr id="0" name=""/>
        <dsp:cNvSpPr/>
      </dsp:nvSpPr>
      <dsp:spPr>
        <a:xfrm>
          <a:off x="3604038"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a:latin typeface="Calibri Light" panose="020F0302020204030204" pitchFamily="34" charset="0"/>
              <a:cs typeface="Calibri Light" panose="020F0302020204030204" pitchFamily="34" charset="0"/>
            </a:rPr>
            <a:t>Control Measures</a:t>
          </a:r>
        </a:p>
      </dsp:txBody>
      <dsp:txXfrm>
        <a:off x="3642416" y="628015"/>
        <a:ext cx="1066628" cy="70942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213308" y="0"/>
          <a:ext cx="2417494" cy="117688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1423"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Outbreak Cause</a:t>
          </a:r>
        </a:p>
        <a:p>
          <a:pPr marL="0" lvl="0" indent="0" algn="ctr" defTabSz="311150">
            <a:lnSpc>
              <a:spcPct val="90000"/>
            </a:lnSpc>
            <a:spcBef>
              <a:spcPct val="0"/>
            </a:spcBef>
            <a:spcAft>
              <a:spcPct val="35000"/>
            </a:spcAft>
            <a:buNone/>
          </a:pPr>
          <a:r>
            <a:rPr lang="en-US" sz="700" kern="1200"/>
            <a:t>“What”</a:t>
          </a:r>
        </a:p>
      </dsp:txBody>
      <dsp:txXfrm>
        <a:off x="24403" y="376046"/>
        <a:ext cx="638681" cy="424795"/>
      </dsp:txXfrm>
    </dsp:sp>
    <dsp:sp modelId="{B9FBA007-EE76-4B41-B6E9-A1381636FD34}">
      <dsp:nvSpPr>
        <dsp:cNvPr id="0" name=""/>
        <dsp:cNvSpPr/>
      </dsp:nvSpPr>
      <dsp:spPr>
        <a:xfrm>
          <a:off x="720297"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Contributing Factors</a:t>
          </a:r>
        </a:p>
        <a:p>
          <a:pPr marL="0" lvl="0" indent="0" algn="ctr" defTabSz="311150">
            <a:lnSpc>
              <a:spcPct val="90000"/>
            </a:lnSpc>
            <a:spcBef>
              <a:spcPct val="0"/>
            </a:spcBef>
            <a:spcAft>
              <a:spcPct val="35000"/>
            </a:spcAft>
            <a:buNone/>
          </a:pPr>
          <a:r>
            <a:rPr lang="en-US" sz="700" kern="1200"/>
            <a:t>“How”</a:t>
          </a:r>
        </a:p>
      </dsp:txBody>
      <dsp:txXfrm>
        <a:off x="743277" y="376046"/>
        <a:ext cx="638681" cy="424795"/>
      </dsp:txXfrm>
    </dsp:sp>
    <dsp:sp modelId="{086C3ECB-CD8C-4AEF-B02A-4252FFF56646}">
      <dsp:nvSpPr>
        <dsp:cNvPr id="0" name=""/>
        <dsp:cNvSpPr/>
      </dsp:nvSpPr>
      <dsp:spPr>
        <a:xfrm>
          <a:off x="1439171"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Environmental Antecedent</a:t>
          </a:r>
        </a:p>
        <a:p>
          <a:pPr marL="0" lvl="0" indent="0" algn="ctr" defTabSz="311150">
            <a:lnSpc>
              <a:spcPct val="90000"/>
            </a:lnSpc>
            <a:spcBef>
              <a:spcPct val="0"/>
            </a:spcBef>
            <a:spcAft>
              <a:spcPct val="35000"/>
            </a:spcAft>
            <a:buNone/>
          </a:pPr>
          <a:r>
            <a:rPr lang="en-US" sz="700" kern="1200"/>
            <a:t>“Why”</a:t>
          </a:r>
        </a:p>
      </dsp:txBody>
      <dsp:txXfrm>
        <a:off x="1462151" y="376046"/>
        <a:ext cx="638681" cy="424795"/>
      </dsp:txXfrm>
    </dsp:sp>
    <dsp:sp modelId="{CEEAF1F7-B8E5-494E-8CD5-ABB4151571EE}">
      <dsp:nvSpPr>
        <dsp:cNvPr id="0" name=""/>
        <dsp:cNvSpPr/>
      </dsp:nvSpPr>
      <dsp:spPr>
        <a:xfrm>
          <a:off x="2158045"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Control Measures</a:t>
          </a:r>
        </a:p>
      </dsp:txBody>
      <dsp:txXfrm>
        <a:off x="2181025" y="376046"/>
        <a:ext cx="638681" cy="424795"/>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213308" y="0"/>
          <a:ext cx="2417494" cy="117688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1423"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Outbreak Cause</a:t>
          </a:r>
        </a:p>
        <a:p>
          <a:pPr marL="0" lvl="0" indent="0" algn="ctr" defTabSz="311150">
            <a:lnSpc>
              <a:spcPct val="90000"/>
            </a:lnSpc>
            <a:spcBef>
              <a:spcPct val="0"/>
            </a:spcBef>
            <a:spcAft>
              <a:spcPct val="35000"/>
            </a:spcAft>
            <a:buNone/>
          </a:pPr>
          <a:r>
            <a:rPr lang="en-US" sz="700" kern="1200"/>
            <a:t>“What”</a:t>
          </a:r>
        </a:p>
      </dsp:txBody>
      <dsp:txXfrm>
        <a:off x="24403" y="376046"/>
        <a:ext cx="638681" cy="424795"/>
      </dsp:txXfrm>
    </dsp:sp>
    <dsp:sp modelId="{B9FBA007-EE76-4B41-B6E9-A1381636FD34}">
      <dsp:nvSpPr>
        <dsp:cNvPr id="0" name=""/>
        <dsp:cNvSpPr/>
      </dsp:nvSpPr>
      <dsp:spPr>
        <a:xfrm>
          <a:off x="720297"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Contributing Factors</a:t>
          </a:r>
        </a:p>
        <a:p>
          <a:pPr marL="0" lvl="0" indent="0" algn="ctr" defTabSz="311150">
            <a:lnSpc>
              <a:spcPct val="90000"/>
            </a:lnSpc>
            <a:spcBef>
              <a:spcPct val="0"/>
            </a:spcBef>
            <a:spcAft>
              <a:spcPct val="35000"/>
            </a:spcAft>
            <a:buNone/>
          </a:pPr>
          <a:r>
            <a:rPr lang="en-US" sz="700" kern="1200"/>
            <a:t>“How”</a:t>
          </a:r>
        </a:p>
      </dsp:txBody>
      <dsp:txXfrm>
        <a:off x="743277" y="376046"/>
        <a:ext cx="638681" cy="424795"/>
      </dsp:txXfrm>
    </dsp:sp>
    <dsp:sp modelId="{086C3ECB-CD8C-4AEF-B02A-4252FFF56646}">
      <dsp:nvSpPr>
        <dsp:cNvPr id="0" name=""/>
        <dsp:cNvSpPr/>
      </dsp:nvSpPr>
      <dsp:spPr>
        <a:xfrm>
          <a:off x="1439171"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Environmental Antecedent</a:t>
          </a:r>
        </a:p>
        <a:p>
          <a:pPr marL="0" lvl="0" indent="0" algn="ctr" defTabSz="311150">
            <a:lnSpc>
              <a:spcPct val="90000"/>
            </a:lnSpc>
            <a:spcBef>
              <a:spcPct val="0"/>
            </a:spcBef>
            <a:spcAft>
              <a:spcPct val="35000"/>
            </a:spcAft>
            <a:buNone/>
          </a:pPr>
          <a:r>
            <a:rPr lang="en-US" sz="700" kern="1200"/>
            <a:t>“Why”</a:t>
          </a:r>
        </a:p>
      </dsp:txBody>
      <dsp:txXfrm>
        <a:off x="1462151" y="376046"/>
        <a:ext cx="638681" cy="424795"/>
      </dsp:txXfrm>
    </dsp:sp>
    <dsp:sp modelId="{CEEAF1F7-B8E5-494E-8CD5-ABB4151571EE}">
      <dsp:nvSpPr>
        <dsp:cNvPr id="0" name=""/>
        <dsp:cNvSpPr/>
      </dsp:nvSpPr>
      <dsp:spPr>
        <a:xfrm>
          <a:off x="2158045"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Control Measures</a:t>
          </a:r>
        </a:p>
      </dsp:txBody>
      <dsp:txXfrm>
        <a:off x="2181025" y="376046"/>
        <a:ext cx="638681" cy="424795"/>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213308" y="0"/>
          <a:ext cx="2417494" cy="117688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1423"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Outbreak Cause</a:t>
          </a:r>
        </a:p>
        <a:p>
          <a:pPr marL="0" lvl="0" indent="0" algn="ctr" defTabSz="311150">
            <a:lnSpc>
              <a:spcPct val="90000"/>
            </a:lnSpc>
            <a:spcBef>
              <a:spcPct val="0"/>
            </a:spcBef>
            <a:spcAft>
              <a:spcPct val="35000"/>
            </a:spcAft>
            <a:buNone/>
          </a:pPr>
          <a:r>
            <a:rPr lang="en-US" sz="700" kern="1200"/>
            <a:t>“What”</a:t>
          </a:r>
        </a:p>
      </dsp:txBody>
      <dsp:txXfrm>
        <a:off x="24403" y="376046"/>
        <a:ext cx="638681" cy="424795"/>
      </dsp:txXfrm>
    </dsp:sp>
    <dsp:sp modelId="{B9FBA007-EE76-4B41-B6E9-A1381636FD34}">
      <dsp:nvSpPr>
        <dsp:cNvPr id="0" name=""/>
        <dsp:cNvSpPr/>
      </dsp:nvSpPr>
      <dsp:spPr>
        <a:xfrm>
          <a:off x="720297"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Contributing Factors</a:t>
          </a:r>
        </a:p>
        <a:p>
          <a:pPr marL="0" lvl="0" indent="0" algn="ctr" defTabSz="311150">
            <a:lnSpc>
              <a:spcPct val="90000"/>
            </a:lnSpc>
            <a:spcBef>
              <a:spcPct val="0"/>
            </a:spcBef>
            <a:spcAft>
              <a:spcPct val="35000"/>
            </a:spcAft>
            <a:buNone/>
          </a:pPr>
          <a:r>
            <a:rPr lang="en-US" sz="700" kern="1200"/>
            <a:t>“How”</a:t>
          </a:r>
        </a:p>
      </dsp:txBody>
      <dsp:txXfrm>
        <a:off x="743277" y="376046"/>
        <a:ext cx="638681" cy="424795"/>
      </dsp:txXfrm>
    </dsp:sp>
    <dsp:sp modelId="{086C3ECB-CD8C-4AEF-B02A-4252FFF56646}">
      <dsp:nvSpPr>
        <dsp:cNvPr id="0" name=""/>
        <dsp:cNvSpPr/>
      </dsp:nvSpPr>
      <dsp:spPr>
        <a:xfrm>
          <a:off x="1439171"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Environmental Antecedent</a:t>
          </a:r>
        </a:p>
        <a:p>
          <a:pPr marL="0" lvl="0" indent="0" algn="ctr" defTabSz="311150">
            <a:lnSpc>
              <a:spcPct val="90000"/>
            </a:lnSpc>
            <a:spcBef>
              <a:spcPct val="0"/>
            </a:spcBef>
            <a:spcAft>
              <a:spcPct val="35000"/>
            </a:spcAft>
            <a:buNone/>
          </a:pPr>
          <a:r>
            <a:rPr lang="en-US" sz="700" kern="1200"/>
            <a:t>“Why”</a:t>
          </a:r>
        </a:p>
      </dsp:txBody>
      <dsp:txXfrm>
        <a:off x="1462151" y="376046"/>
        <a:ext cx="638681" cy="424795"/>
      </dsp:txXfrm>
    </dsp:sp>
    <dsp:sp modelId="{CEEAF1F7-B8E5-494E-8CD5-ABB4151571EE}">
      <dsp:nvSpPr>
        <dsp:cNvPr id="0" name=""/>
        <dsp:cNvSpPr/>
      </dsp:nvSpPr>
      <dsp:spPr>
        <a:xfrm>
          <a:off x="2158045"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Control Measures</a:t>
          </a:r>
        </a:p>
      </dsp:txBody>
      <dsp:txXfrm>
        <a:off x="2181025" y="376046"/>
        <a:ext cx="638681" cy="424795"/>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213308" y="0"/>
          <a:ext cx="2417494" cy="117688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1423"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Outbreak Cause</a:t>
          </a:r>
        </a:p>
        <a:p>
          <a:pPr marL="0" lvl="0" indent="0" algn="ctr" defTabSz="311150">
            <a:lnSpc>
              <a:spcPct val="90000"/>
            </a:lnSpc>
            <a:spcBef>
              <a:spcPct val="0"/>
            </a:spcBef>
            <a:spcAft>
              <a:spcPct val="35000"/>
            </a:spcAft>
            <a:buNone/>
          </a:pPr>
          <a:r>
            <a:rPr lang="en-US" sz="700" kern="1200"/>
            <a:t>“What”</a:t>
          </a:r>
        </a:p>
      </dsp:txBody>
      <dsp:txXfrm>
        <a:off x="24403" y="376046"/>
        <a:ext cx="638681" cy="424795"/>
      </dsp:txXfrm>
    </dsp:sp>
    <dsp:sp modelId="{B9FBA007-EE76-4B41-B6E9-A1381636FD34}">
      <dsp:nvSpPr>
        <dsp:cNvPr id="0" name=""/>
        <dsp:cNvSpPr/>
      </dsp:nvSpPr>
      <dsp:spPr>
        <a:xfrm>
          <a:off x="720297"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Contributing Factors</a:t>
          </a:r>
        </a:p>
        <a:p>
          <a:pPr marL="0" lvl="0" indent="0" algn="ctr" defTabSz="311150">
            <a:lnSpc>
              <a:spcPct val="90000"/>
            </a:lnSpc>
            <a:spcBef>
              <a:spcPct val="0"/>
            </a:spcBef>
            <a:spcAft>
              <a:spcPct val="35000"/>
            </a:spcAft>
            <a:buNone/>
          </a:pPr>
          <a:r>
            <a:rPr lang="en-US" sz="700" kern="1200"/>
            <a:t>“How”</a:t>
          </a:r>
        </a:p>
      </dsp:txBody>
      <dsp:txXfrm>
        <a:off x="743277" y="376046"/>
        <a:ext cx="638681" cy="424795"/>
      </dsp:txXfrm>
    </dsp:sp>
    <dsp:sp modelId="{086C3ECB-CD8C-4AEF-B02A-4252FFF56646}">
      <dsp:nvSpPr>
        <dsp:cNvPr id="0" name=""/>
        <dsp:cNvSpPr/>
      </dsp:nvSpPr>
      <dsp:spPr>
        <a:xfrm>
          <a:off x="1439171"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Environmental Antecedent</a:t>
          </a:r>
        </a:p>
        <a:p>
          <a:pPr marL="0" lvl="0" indent="0" algn="ctr" defTabSz="311150">
            <a:lnSpc>
              <a:spcPct val="90000"/>
            </a:lnSpc>
            <a:spcBef>
              <a:spcPct val="0"/>
            </a:spcBef>
            <a:spcAft>
              <a:spcPct val="35000"/>
            </a:spcAft>
            <a:buNone/>
          </a:pPr>
          <a:r>
            <a:rPr lang="en-US" sz="700" kern="1200"/>
            <a:t>“Why”</a:t>
          </a:r>
        </a:p>
      </dsp:txBody>
      <dsp:txXfrm>
        <a:off x="1462151" y="376046"/>
        <a:ext cx="638681" cy="424795"/>
      </dsp:txXfrm>
    </dsp:sp>
    <dsp:sp modelId="{CEEAF1F7-B8E5-494E-8CD5-ABB4151571EE}">
      <dsp:nvSpPr>
        <dsp:cNvPr id="0" name=""/>
        <dsp:cNvSpPr/>
      </dsp:nvSpPr>
      <dsp:spPr>
        <a:xfrm>
          <a:off x="2158045"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Control Measures</a:t>
          </a:r>
        </a:p>
      </dsp:txBody>
      <dsp:txXfrm>
        <a:off x="2181025" y="376046"/>
        <a:ext cx="638681" cy="424795"/>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ED84B0-4302-4A74-AE15-A7D226A3D34F}">
      <dsp:nvSpPr>
        <dsp:cNvPr id="0" name=""/>
        <dsp:cNvSpPr/>
      </dsp:nvSpPr>
      <dsp:spPr>
        <a:xfrm>
          <a:off x="0" y="0"/>
          <a:ext cx="11303067" cy="976518"/>
        </a:xfrm>
        <a:prstGeom prst="roundRect">
          <a:avLst>
            <a:gd name="adj" fmla="val 10000"/>
          </a:avLst>
        </a:prstGeom>
        <a:solidFill>
          <a:schemeClr val="accent5">
            <a:lumMod val="75000"/>
          </a:schemeClr>
        </a:solidFill>
        <a:ln>
          <a:noFill/>
        </a:ln>
        <a:effectLst/>
      </dsp:spPr>
      <dsp:style>
        <a:lnRef idx="0">
          <a:scrgbClr r="0" g="0" b="0"/>
        </a:lnRef>
        <a:fillRef idx="1">
          <a:scrgbClr r="0" g="0" b="0"/>
        </a:fillRef>
        <a:effectRef idx="0">
          <a:scrgbClr r="0" g="0" b="0"/>
        </a:effectRef>
        <a:fontRef idx="minor"/>
      </dsp:style>
    </dsp:sp>
    <dsp:sp modelId="{ABFD77A1-C774-4501-B1E6-9DF504AF3292}">
      <dsp:nvSpPr>
        <dsp:cNvPr id="0" name=""/>
        <dsp:cNvSpPr/>
      </dsp:nvSpPr>
      <dsp:spPr>
        <a:xfrm>
          <a:off x="295396" y="221643"/>
          <a:ext cx="537085" cy="53708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429A7B0-B39F-4924-94AA-9467E81DCE59}">
      <dsp:nvSpPr>
        <dsp:cNvPr id="0" name=""/>
        <dsp:cNvSpPr/>
      </dsp:nvSpPr>
      <dsp:spPr>
        <a:xfrm>
          <a:off x="1127878" y="1926"/>
          <a:ext cx="10175188" cy="9765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348" tIns="103348" rIns="103348" bIns="103348" numCol="1" spcCol="1270" anchor="ctr" anchorCtr="0">
          <a:noAutofit/>
        </a:bodyPr>
        <a:lstStyle/>
        <a:p>
          <a:pPr marL="0" lvl="0" indent="0" algn="l" defTabSz="977900">
            <a:lnSpc>
              <a:spcPct val="100000"/>
            </a:lnSpc>
            <a:spcBef>
              <a:spcPct val="0"/>
            </a:spcBef>
            <a:spcAft>
              <a:spcPct val="35000"/>
            </a:spcAft>
            <a:buNone/>
          </a:pPr>
          <a:endParaRPr lang="en-US" sz="2200" kern="1200"/>
        </a:p>
      </dsp:txBody>
      <dsp:txXfrm>
        <a:off x="1127878" y="1926"/>
        <a:ext cx="10175188" cy="976518"/>
      </dsp:txXfrm>
    </dsp:sp>
    <dsp:sp modelId="{954B16A9-2CA8-4388-AB4A-B73FAD44CB53}">
      <dsp:nvSpPr>
        <dsp:cNvPr id="0" name=""/>
        <dsp:cNvSpPr/>
      </dsp:nvSpPr>
      <dsp:spPr>
        <a:xfrm>
          <a:off x="0" y="1222574"/>
          <a:ext cx="11303067" cy="976518"/>
        </a:xfrm>
        <a:prstGeom prst="roundRect">
          <a:avLst>
            <a:gd name="adj" fmla="val 10000"/>
          </a:avLst>
        </a:prstGeom>
        <a:solidFill>
          <a:schemeClr val="accent5">
            <a:hueOff val="2003568"/>
            <a:satOff val="-8793"/>
            <a:lumOff val="2614"/>
            <a:alphaOff val="0"/>
          </a:schemeClr>
        </a:solidFill>
        <a:ln>
          <a:noFill/>
        </a:ln>
        <a:effectLst/>
      </dsp:spPr>
      <dsp:style>
        <a:lnRef idx="0">
          <a:scrgbClr r="0" g="0" b="0"/>
        </a:lnRef>
        <a:fillRef idx="1">
          <a:scrgbClr r="0" g="0" b="0"/>
        </a:fillRef>
        <a:effectRef idx="0">
          <a:scrgbClr r="0" g="0" b="0"/>
        </a:effectRef>
        <a:fontRef idx="minor"/>
      </dsp:style>
    </dsp:sp>
    <dsp:sp modelId="{2AD72614-DB52-4CF0-BB46-DFD6DE443F70}">
      <dsp:nvSpPr>
        <dsp:cNvPr id="0" name=""/>
        <dsp:cNvSpPr/>
      </dsp:nvSpPr>
      <dsp:spPr>
        <a:xfrm>
          <a:off x="295396" y="1442291"/>
          <a:ext cx="537085" cy="53708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3D9DBB9-322D-4F20-A703-C020BE8A86AD}">
      <dsp:nvSpPr>
        <dsp:cNvPr id="0" name=""/>
        <dsp:cNvSpPr/>
      </dsp:nvSpPr>
      <dsp:spPr>
        <a:xfrm>
          <a:off x="1063876" y="0"/>
          <a:ext cx="10175188" cy="9765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348" tIns="103348" rIns="103348" bIns="103348" numCol="1" spcCol="1270" anchor="ctr" anchorCtr="0">
          <a:noAutofit/>
        </a:bodyPr>
        <a:lstStyle/>
        <a:p>
          <a:pPr marL="0" lvl="0" indent="0" algn="l" defTabSz="977900">
            <a:lnSpc>
              <a:spcPct val="100000"/>
            </a:lnSpc>
            <a:spcBef>
              <a:spcPct val="0"/>
            </a:spcBef>
            <a:spcAft>
              <a:spcPct val="35000"/>
            </a:spcAft>
            <a:buNone/>
          </a:pPr>
          <a:r>
            <a:rPr lang="en-US" sz="2200" kern="1200">
              <a:latin typeface="+mj-lt"/>
            </a:rPr>
            <a:t>Review environmental findings on page 5</a:t>
          </a:r>
        </a:p>
      </dsp:txBody>
      <dsp:txXfrm>
        <a:off x="1063876" y="0"/>
        <a:ext cx="10175188" cy="976518"/>
      </dsp:txXfrm>
    </dsp:sp>
    <dsp:sp modelId="{EEA07AD6-CAD3-4F8F-ABD9-31B3E8568CCF}">
      <dsp:nvSpPr>
        <dsp:cNvPr id="0" name=""/>
        <dsp:cNvSpPr/>
      </dsp:nvSpPr>
      <dsp:spPr>
        <a:xfrm>
          <a:off x="0" y="2443222"/>
          <a:ext cx="11303067" cy="976518"/>
        </a:xfrm>
        <a:prstGeom prst="roundRect">
          <a:avLst>
            <a:gd name="adj" fmla="val 10000"/>
          </a:avLst>
        </a:prstGeom>
        <a:solidFill>
          <a:schemeClr val="accent5">
            <a:hueOff val="4007135"/>
            <a:satOff val="-17587"/>
            <a:lumOff val="5229"/>
            <a:alphaOff val="0"/>
          </a:schemeClr>
        </a:solidFill>
        <a:ln>
          <a:noFill/>
        </a:ln>
        <a:effectLst/>
      </dsp:spPr>
      <dsp:style>
        <a:lnRef idx="0">
          <a:scrgbClr r="0" g="0" b="0"/>
        </a:lnRef>
        <a:fillRef idx="1">
          <a:scrgbClr r="0" g="0" b="0"/>
        </a:fillRef>
        <a:effectRef idx="0">
          <a:scrgbClr r="0" g="0" b="0"/>
        </a:effectRef>
        <a:fontRef idx="minor"/>
      </dsp:style>
    </dsp:sp>
    <dsp:sp modelId="{705AA19A-22EB-45D0-96D7-91F87B566B2A}">
      <dsp:nvSpPr>
        <dsp:cNvPr id="0" name=""/>
        <dsp:cNvSpPr/>
      </dsp:nvSpPr>
      <dsp:spPr>
        <a:xfrm>
          <a:off x="295396" y="2662938"/>
          <a:ext cx="537085" cy="53708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B0D355E-16E0-4B05-8FFB-3E72DD4828EE}">
      <dsp:nvSpPr>
        <dsp:cNvPr id="0" name=""/>
        <dsp:cNvSpPr/>
      </dsp:nvSpPr>
      <dsp:spPr>
        <a:xfrm>
          <a:off x="1127878" y="2443222"/>
          <a:ext cx="10175188" cy="9765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348" tIns="103348" rIns="103348" bIns="103348" numCol="1" spcCol="1270" anchor="ctr" anchorCtr="0">
          <a:noAutofit/>
        </a:bodyPr>
        <a:lstStyle/>
        <a:p>
          <a:pPr marL="0" lvl="0" indent="0" algn="l" defTabSz="977900">
            <a:lnSpc>
              <a:spcPct val="100000"/>
            </a:lnSpc>
            <a:spcBef>
              <a:spcPct val="0"/>
            </a:spcBef>
            <a:spcAft>
              <a:spcPct val="35000"/>
            </a:spcAft>
            <a:buNone/>
          </a:pPr>
          <a:r>
            <a:rPr lang="en-US" sz="2200" kern="1200">
              <a:latin typeface="+mj-lt"/>
            </a:rPr>
            <a:t>Answer the questions on page 6 about follow-up questions and contributing factors and environmental antecedent categories</a:t>
          </a:r>
        </a:p>
      </dsp:txBody>
      <dsp:txXfrm>
        <a:off x="1127878" y="2443222"/>
        <a:ext cx="10175188" cy="976518"/>
      </dsp:txXfrm>
    </dsp:sp>
    <dsp:sp modelId="{376DFF53-2752-4843-9B5F-C2B0BE5E494F}">
      <dsp:nvSpPr>
        <dsp:cNvPr id="0" name=""/>
        <dsp:cNvSpPr/>
      </dsp:nvSpPr>
      <dsp:spPr>
        <a:xfrm>
          <a:off x="0" y="3665796"/>
          <a:ext cx="11303067" cy="976518"/>
        </a:xfrm>
        <a:prstGeom prst="roundRect">
          <a:avLst>
            <a:gd name="adj" fmla="val 10000"/>
          </a:avLst>
        </a:prstGeom>
        <a:solidFill>
          <a:schemeClr val="accent5">
            <a:hueOff val="6010703"/>
            <a:satOff val="-26380"/>
            <a:lumOff val="7843"/>
            <a:alphaOff val="0"/>
          </a:schemeClr>
        </a:solidFill>
        <a:ln>
          <a:noFill/>
        </a:ln>
        <a:effectLst/>
      </dsp:spPr>
      <dsp:style>
        <a:lnRef idx="0">
          <a:scrgbClr r="0" g="0" b="0"/>
        </a:lnRef>
        <a:fillRef idx="1">
          <a:scrgbClr r="0" g="0" b="0"/>
        </a:fillRef>
        <a:effectRef idx="0">
          <a:scrgbClr r="0" g="0" b="0"/>
        </a:effectRef>
        <a:fontRef idx="minor"/>
      </dsp:style>
    </dsp:sp>
    <dsp:sp modelId="{DE204DF9-3925-4B5F-BA9A-13789E69D7B5}">
      <dsp:nvSpPr>
        <dsp:cNvPr id="0" name=""/>
        <dsp:cNvSpPr/>
      </dsp:nvSpPr>
      <dsp:spPr>
        <a:xfrm>
          <a:off x="295396" y="3883586"/>
          <a:ext cx="537085" cy="53708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FA66CF2-EAF8-40C1-A93C-D6D286712BBC}">
      <dsp:nvSpPr>
        <dsp:cNvPr id="0" name=""/>
        <dsp:cNvSpPr/>
      </dsp:nvSpPr>
      <dsp:spPr>
        <a:xfrm>
          <a:off x="1127878" y="3663870"/>
          <a:ext cx="10175188" cy="9765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348" tIns="103348" rIns="103348" bIns="103348" numCol="1" spcCol="1270" anchor="ctr" anchorCtr="0">
          <a:noAutofit/>
        </a:bodyPr>
        <a:lstStyle/>
        <a:p>
          <a:pPr marL="0" lvl="0" indent="0" algn="l" defTabSz="977900">
            <a:lnSpc>
              <a:spcPct val="100000"/>
            </a:lnSpc>
            <a:spcBef>
              <a:spcPct val="0"/>
            </a:spcBef>
            <a:spcAft>
              <a:spcPct val="35000"/>
            </a:spcAft>
            <a:buNone/>
          </a:pPr>
          <a:r>
            <a:rPr lang="en-US" sz="2200" kern="1200">
              <a:latin typeface="+mj-lt"/>
            </a:rPr>
            <a:t>Discuss for 10 minutes before we re-group</a:t>
          </a:r>
        </a:p>
      </dsp:txBody>
      <dsp:txXfrm>
        <a:off x="1127878" y="3663870"/>
        <a:ext cx="10175188" cy="976518"/>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ED84B0-4302-4A74-AE15-A7D226A3D34F}">
      <dsp:nvSpPr>
        <dsp:cNvPr id="0" name=""/>
        <dsp:cNvSpPr/>
      </dsp:nvSpPr>
      <dsp:spPr>
        <a:xfrm>
          <a:off x="0" y="0"/>
          <a:ext cx="11303067" cy="1326051"/>
        </a:xfrm>
        <a:prstGeom prst="roundRect">
          <a:avLst>
            <a:gd name="adj" fmla="val 10000"/>
          </a:avLst>
        </a:prstGeom>
        <a:solidFill>
          <a:schemeClr val="accent5">
            <a:lumMod val="75000"/>
          </a:schemeClr>
        </a:solidFill>
        <a:ln>
          <a:noFill/>
        </a:ln>
        <a:effectLst/>
      </dsp:spPr>
      <dsp:style>
        <a:lnRef idx="0">
          <a:scrgbClr r="0" g="0" b="0"/>
        </a:lnRef>
        <a:fillRef idx="1">
          <a:scrgbClr r="0" g="0" b="0"/>
        </a:fillRef>
        <a:effectRef idx="0">
          <a:scrgbClr r="0" g="0" b="0"/>
        </a:effectRef>
        <a:fontRef idx="minor"/>
      </dsp:style>
    </dsp:sp>
    <dsp:sp modelId="{ABFD77A1-C774-4501-B1E6-9DF504AF3292}">
      <dsp:nvSpPr>
        <dsp:cNvPr id="0" name=""/>
        <dsp:cNvSpPr/>
      </dsp:nvSpPr>
      <dsp:spPr>
        <a:xfrm>
          <a:off x="401130" y="298928"/>
          <a:ext cx="729328" cy="72932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429A7B0-B39F-4924-94AA-9467E81DCE59}">
      <dsp:nvSpPr>
        <dsp:cNvPr id="0" name=""/>
        <dsp:cNvSpPr/>
      </dsp:nvSpPr>
      <dsp:spPr>
        <a:xfrm>
          <a:off x="1531589" y="566"/>
          <a:ext cx="9771477" cy="13260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340" tIns="140340" rIns="140340" bIns="140340" numCol="1" spcCol="1270" anchor="ctr" anchorCtr="0">
          <a:noAutofit/>
        </a:bodyPr>
        <a:lstStyle/>
        <a:p>
          <a:pPr marL="0" lvl="0" indent="0" algn="l" defTabSz="1111250">
            <a:lnSpc>
              <a:spcPct val="100000"/>
            </a:lnSpc>
            <a:spcBef>
              <a:spcPct val="0"/>
            </a:spcBef>
            <a:spcAft>
              <a:spcPct val="35000"/>
            </a:spcAft>
            <a:buNone/>
          </a:pPr>
          <a:endParaRPr lang="en-US" sz="2500" kern="1200"/>
        </a:p>
      </dsp:txBody>
      <dsp:txXfrm>
        <a:off x="1531589" y="566"/>
        <a:ext cx="9771477" cy="1326051"/>
      </dsp:txXfrm>
    </dsp:sp>
    <dsp:sp modelId="{EEA07AD6-CAD3-4F8F-ABD9-31B3E8568CCF}">
      <dsp:nvSpPr>
        <dsp:cNvPr id="0" name=""/>
        <dsp:cNvSpPr/>
      </dsp:nvSpPr>
      <dsp:spPr>
        <a:xfrm>
          <a:off x="0" y="1658131"/>
          <a:ext cx="11303067" cy="1326051"/>
        </a:xfrm>
        <a:prstGeom prst="roundRect">
          <a:avLst>
            <a:gd name="adj" fmla="val 10000"/>
          </a:avLst>
        </a:prstGeom>
        <a:solidFill>
          <a:schemeClr val="accent5">
            <a:hueOff val="3005351"/>
            <a:satOff val="-13190"/>
            <a:lumOff val="3921"/>
            <a:alphaOff val="0"/>
          </a:schemeClr>
        </a:solidFill>
        <a:ln>
          <a:noFill/>
        </a:ln>
        <a:effectLst/>
      </dsp:spPr>
      <dsp:style>
        <a:lnRef idx="0">
          <a:scrgbClr r="0" g="0" b="0"/>
        </a:lnRef>
        <a:fillRef idx="1">
          <a:scrgbClr r="0" g="0" b="0"/>
        </a:fillRef>
        <a:effectRef idx="0">
          <a:scrgbClr r="0" g="0" b="0"/>
        </a:effectRef>
        <a:fontRef idx="minor"/>
      </dsp:style>
    </dsp:sp>
    <dsp:sp modelId="{705AA19A-22EB-45D0-96D7-91F87B566B2A}">
      <dsp:nvSpPr>
        <dsp:cNvPr id="0" name=""/>
        <dsp:cNvSpPr/>
      </dsp:nvSpPr>
      <dsp:spPr>
        <a:xfrm>
          <a:off x="401130" y="1956493"/>
          <a:ext cx="729328" cy="72932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B0D355E-16E0-4B05-8FFB-3E72DD4828EE}">
      <dsp:nvSpPr>
        <dsp:cNvPr id="0" name=""/>
        <dsp:cNvSpPr/>
      </dsp:nvSpPr>
      <dsp:spPr>
        <a:xfrm>
          <a:off x="1531589" y="1658131"/>
          <a:ext cx="9771477" cy="13260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340" tIns="140340" rIns="140340" bIns="140340" numCol="1" spcCol="1270" anchor="ctr" anchorCtr="0">
          <a:noAutofit/>
        </a:bodyPr>
        <a:lstStyle/>
        <a:p>
          <a:pPr marL="0" lvl="0" indent="0" algn="l" defTabSz="1111250">
            <a:lnSpc>
              <a:spcPct val="100000"/>
            </a:lnSpc>
            <a:spcBef>
              <a:spcPct val="0"/>
            </a:spcBef>
            <a:spcAft>
              <a:spcPct val="35000"/>
            </a:spcAft>
            <a:buNone/>
          </a:pPr>
          <a:r>
            <a:rPr lang="en-US" sz="2500" kern="1200">
              <a:latin typeface="+mj-lt"/>
            </a:rPr>
            <a:t>Answer the questions on page 7 about contributing factors and environmental antecedent</a:t>
          </a:r>
        </a:p>
      </dsp:txBody>
      <dsp:txXfrm>
        <a:off x="1531589" y="1658131"/>
        <a:ext cx="9771477" cy="1326051"/>
      </dsp:txXfrm>
    </dsp:sp>
    <dsp:sp modelId="{376DFF53-2752-4843-9B5F-C2B0BE5E494F}">
      <dsp:nvSpPr>
        <dsp:cNvPr id="0" name=""/>
        <dsp:cNvSpPr/>
      </dsp:nvSpPr>
      <dsp:spPr>
        <a:xfrm>
          <a:off x="0" y="3316263"/>
          <a:ext cx="11303067" cy="1326051"/>
        </a:xfrm>
        <a:prstGeom prst="roundRect">
          <a:avLst>
            <a:gd name="adj" fmla="val 10000"/>
          </a:avLst>
        </a:prstGeom>
        <a:solidFill>
          <a:schemeClr val="accent5">
            <a:hueOff val="6010703"/>
            <a:satOff val="-26380"/>
            <a:lumOff val="7843"/>
            <a:alphaOff val="0"/>
          </a:schemeClr>
        </a:solidFill>
        <a:ln>
          <a:noFill/>
        </a:ln>
        <a:effectLst/>
      </dsp:spPr>
      <dsp:style>
        <a:lnRef idx="0">
          <a:scrgbClr r="0" g="0" b="0"/>
        </a:lnRef>
        <a:fillRef idx="1">
          <a:scrgbClr r="0" g="0" b="0"/>
        </a:fillRef>
        <a:effectRef idx="0">
          <a:scrgbClr r="0" g="0" b="0"/>
        </a:effectRef>
        <a:fontRef idx="minor"/>
      </dsp:style>
    </dsp:sp>
    <dsp:sp modelId="{DE204DF9-3925-4B5F-BA9A-13789E69D7B5}">
      <dsp:nvSpPr>
        <dsp:cNvPr id="0" name=""/>
        <dsp:cNvSpPr/>
      </dsp:nvSpPr>
      <dsp:spPr>
        <a:xfrm>
          <a:off x="401130" y="3614058"/>
          <a:ext cx="729328" cy="72932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FA66CF2-EAF8-40C1-A93C-D6D286712BBC}">
      <dsp:nvSpPr>
        <dsp:cNvPr id="0" name=""/>
        <dsp:cNvSpPr/>
      </dsp:nvSpPr>
      <dsp:spPr>
        <a:xfrm>
          <a:off x="1531589" y="3315696"/>
          <a:ext cx="9771477" cy="13260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340" tIns="140340" rIns="140340" bIns="140340" numCol="1" spcCol="1270" anchor="ctr" anchorCtr="0">
          <a:noAutofit/>
        </a:bodyPr>
        <a:lstStyle/>
        <a:p>
          <a:pPr marL="0" lvl="0" indent="0" algn="l" defTabSz="1111250">
            <a:lnSpc>
              <a:spcPct val="100000"/>
            </a:lnSpc>
            <a:spcBef>
              <a:spcPct val="0"/>
            </a:spcBef>
            <a:spcAft>
              <a:spcPct val="35000"/>
            </a:spcAft>
            <a:buNone/>
          </a:pPr>
          <a:r>
            <a:rPr lang="en-US" sz="2500" kern="1200">
              <a:latin typeface="+mj-lt"/>
            </a:rPr>
            <a:t>Discuss for 10 minutes before we re-group</a:t>
          </a:r>
        </a:p>
      </dsp:txBody>
      <dsp:txXfrm>
        <a:off x="1531589" y="3315696"/>
        <a:ext cx="9771477" cy="1326051"/>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788669" y="0"/>
          <a:ext cx="8938260" cy="4351338"/>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5262"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i="1" u="none" kern="1200" dirty="0">
              <a:latin typeface="Calibri Light" panose="020F0302020204030204" pitchFamily="34" charset="0"/>
              <a:cs typeface="Calibri Light" panose="020F0302020204030204" pitchFamily="34" charset="0"/>
            </a:rPr>
            <a:t>Salmonella</a:t>
          </a:r>
          <a:r>
            <a:rPr lang="en-US" sz="2400" u="none" kern="1200" dirty="0">
              <a:latin typeface="Calibri Light" panose="020F0302020204030204" pitchFamily="34" charset="0"/>
              <a:cs typeface="Calibri Light" panose="020F0302020204030204" pitchFamily="34" charset="0"/>
            </a:rPr>
            <a:t> in the salad</a:t>
          </a:r>
          <a:endParaRPr lang="en-US" sz="2400" kern="1200" dirty="0">
            <a:latin typeface="Calibri Light" panose="020F0302020204030204" pitchFamily="34" charset="0"/>
            <a:cs typeface="Calibri Light" panose="020F0302020204030204" pitchFamily="34" charset="0"/>
          </a:endParaRPr>
        </a:p>
      </dsp:txBody>
      <dsp:txXfrm>
        <a:off x="90228" y="1390367"/>
        <a:ext cx="2361411" cy="1570603"/>
      </dsp:txXfrm>
    </dsp:sp>
    <dsp:sp modelId="{B9FBA007-EE76-4B41-B6E9-A1381636FD34}">
      <dsp:nvSpPr>
        <dsp:cNvPr id="0" name=""/>
        <dsp:cNvSpPr/>
      </dsp:nvSpPr>
      <dsp:spPr>
        <a:xfrm>
          <a:off x="2663173"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latin typeface="Calibri Light" panose="020F0302020204030204" pitchFamily="34" charset="0"/>
              <a:cs typeface="Calibri Light" panose="020F0302020204030204" pitchFamily="34" charset="0"/>
            </a:rPr>
            <a:t>Improper washing and sanitizing between tasks</a:t>
          </a:r>
        </a:p>
      </dsp:txBody>
      <dsp:txXfrm>
        <a:off x="2748139" y="1390367"/>
        <a:ext cx="2361411" cy="1570603"/>
      </dsp:txXfrm>
    </dsp:sp>
    <dsp:sp modelId="{086C3ECB-CD8C-4AEF-B02A-4252FFF56646}">
      <dsp:nvSpPr>
        <dsp:cNvPr id="0" name=""/>
        <dsp:cNvSpPr/>
      </dsp:nvSpPr>
      <dsp:spPr>
        <a:xfrm>
          <a:off x="5321083"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latin typeface="Calibri Light" panose="020F0302020204030204" pitchFamily="34" charset="0"/>
              <a:cs typeface="Calibri Light" panose="020F0302020204030204" pitchFamily="34" charset="0"/>
            </a:rPr>
            <a:t>High turnover for staff, no training for new hires</a:t>
          </a:r>
        </a:p>
      </dsp:txBody>
      <dsp:txXfrm>
        <a:off x="5406049" y="1390367"/>
        <a:ext cx="2361411" cy="1570603"/>
      </dsp:txXfrm>
    </dsp:sp>
    <dsp:sp modelId="{CEEAF1F7-B8E5-494E-8CD5-ABB4151571EE}">
      <dsp:nvSpPr>
        <dsp:cNvPr id="0" name=""/>
        <dsp:cNvSpPr/>
      </dsp:nvSpPr>
      <dsp:spPr>
        <a:xfrm>
          <a:off x="7978993"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a:latin typeface="Calibri Light" panose="020F0302020204030204" pitchFamily="34" charset="0"/>
              <a:cs typeface="Calibri Light" panose="020F0302020204030204" pitchFamily="34" charset="0"/>
            </a:rPr>
            <a:t>Training all staff, creating training protocols for moving forward</a:t>
          </a:r>
        </a:p>
      </dsp:txBody>
      <dsp:txXfrm>
        <a:off x="8063959" y="1390367"/>
        <a:ext cx="2361411" cy="1570603"/>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356234" y="0"/>
          <a:ext cx="4037330" cy="196545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2377"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a:latin typeface="Calibri Light" panose="020F0302020204030204" pitchFamily="34" charset="0"/>
              <a:cs typeface="Calibri Light" panose="020F0302020204030204" pitchFamily="34" charset="0"/>
            </a:rPr>
            <a:t>Outbreak Cause</a:t>
          </a:r>
        </a:p>
        <a:p>
          <a:pPr marL="0" lvl="0" indent="0" algn="ctr" defTabSz="533400">
            <a:lnSpc>
              <a:spcPct val="90000"/>
            </a:lnSpc>
            <a:spcBef>
              <a:spcPct val="0"/>
            </a:spcBef>
            <a:spcAft>
              <a:spcPct val="35000"/>
            </a:spcAft>
            <a:buNone/>
          </a:pPr>
          <a:r>
            <a:rPr lang="en-US" sz="1200" kern="1200">
              <a:latin typeface="Calibri Light" panose="020F0302020204030204" pitchFamily="34" charset="0"/>
              <a:cs typeface="Calibri Light" panose="020F0302020204030204" pitchFamily="34" charset="0"/>
            </a:rPr>
            <a:t>“What”</a:t>
          </a:r>
        </a:p>
      </dsp:txBody>
      <dsp:txXfrm>
        <a:off x="40755" y="628015"/>
        <a:ext cx="1066628" cy="709427"/>
      </dsp:txXfrm>
    </dsp:sp>
    <dsp:sp modelId="{B9FBA007-EE76-4B41-B6E9-A1381636FD34}">
      <dsp:nvSpPr>
        <dsp:cNvPr id="0" name=""/>
        <dsp:cNvSpPr/>
      </dsp:nvSpPr>
      <dsp:spPr>
        <a:xfrm>
          <a:off x="1202930"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a:latin typeface="Calibri Light" panose="020F0302020204030204" pitchFamily="34" charset="0"/>
              <a:cs typeface="Calibri Light" panose="020F0302020204030204" pitchFamily="34" charset="0"/>
            </a:rPr>
            <a:t>Contributing Factors</a:t>
          </a:r>
        </a:p>
        <a:p>
          <a:pPr marL="0" lvl="0" indent="0" algn="ctr" defTabSz="533400">
            <a:lnSpc>
              <a:spcPct val="90000"/>
            </a:lnSpc>
            <a:spcBef>
              <a:spcPct val="0"/>
            </a:spcBef>
            <a:spcAft>
              <a:spcPct val="35000"/>
            </a:spcAft>
            <a:buNone/>
          </a:pPr>
          <a:r>
            <a:rPr lang="en-US" sz="1200" kern="1200">
              <a:latin typeface="Calibri Light" panose="020F0302020204030204" pitchFamily="34" charset="0"/>
              <a:cs typeface="Calibri Light" panose="020F0302020204030204" pitchFamily="34" charset="0"/>
            </a:rPr>
            <a:t>“How”</a:t>
          </a:r>
        </a:p>
      </dsp:txBody>
      <dsp:txXfrm>
        <a:off x="1241308" y="628015"/>
        <a:ext cx="1066628" cy="709427"/>
      </dsp:txXfrm>
    </dsp:sp>
    <dsp:sp modelId="{086C3ECB-CD8C-4AEF-B02A-4252FFF56646}">
      <dsp:nvSpPr>
        <dsp:cNvPr id="0" name=""/>
        <dsp:cNvSpPr/>
      </dsp:nvSpPr>
      <dsp:spPr>
        <a:xfrm>
          <a:off x="2403484"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a:latin typeface="Calibri Light" panose="020F0302020204030204" pitchFamily="34" charset="0"/>
              <a:cs typeface="Calibri Light" panose="020F0302020204030204" pitchFamily="34" charset="0"/>
            </a:rPr>
            <a:t>Environmental Antecedent</a:t>
          </a:r>
        </a:p>
        <a:p>
          <a:pPr marL="0" lvl="0" indent="0" algn="ctr" defTabSz="533400">
            <a:lnSpc>
              <a:spcPct val="90000"/>
            </a:lnSpc>
            <a:spcBef>
              <a:spcPct val="0"/>
            </a:spcBef>
            <a:spcAft>
              <a:spcPct val="35000"/>
            </a:spcAft>
            <a:buNone/>
          </a:pPr>
          <a:r>
            <a:rPr lang="en-US" sz="1200" kern="1200">
              <a:latin typeface="Calibri Light" panose="020F0302020204030204" pitchFamily="34" charset="0"/>
              <a:cs typeface="Calibri Light" panose="020F0302020204030204" pitchFamily="34" charset="0"/>
            </a:rPr>
            <a:t>“Why”</a:t>
          </a:r>
        </a:p>
      </dsp:txBody>
      <dsp:txXfrm>
        <a:off x="2441862" y="628015"/>
        <a:ext cx="1066628" cy="709427"/>
      </dsp:txXfrm>
    </dsp:sp>
    <dsp:sp modelId="{CEEAF1F7-B8E5-494E-8CD5-ABB4151571EE}">
      <dsp:nvSpPr>
        <dsp:cNvPr id="0" name=""/>
        <dsp:cNvSpPr/>
      </dsp:nvSpPr>
      <dsp:spPr>
        <a:xfrm>
          <a:off x="3604038"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a:latin typeface="Calibri Light" panose="020F0302020204030204" pitchFamily="34" charset="0"/>
              <a:cs typeface="Calibri Light" panose="020F0302020204030204" pitchFamily="34" charset="0"/>
            </a:rPr>
            <a:t>Control Measures</a:t>
          </a:r>
        </a:p>
      </dsp:txBody>
      <dsp:txXfrm>
        <a:off x="3642416" y="628015"/>
        <a:ext cx="1066628" cy="70942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803848" y="0"/>
          <a:ext cx="9406658" cy="4737243"/>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4726" y="1421173"/>
          <a:ext cx="2593478" cy="1894897"/>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a:latin typeface="Calibri Light" panose="020F0302020204030204" pitchFamily="34" charset="0"/>
              <a:cs typeface="Calibri Light" panose="020F0302020204030204" pitchFamily="34" charset="0"/>
            </a:rPr>
            <a:t>Outbreak Cause</a:t>
          </a:r>
        </a:p>
        <a:p>
          <a:pPr marL="0" lvl="0" indent="0" algn="ctr" defTabSz="1289050">
            <a:lnSpc>
              <a:spcPct val="90000"/>
            </a:lnSpc>
            <a:spcBef>
              <a:spcPct val="0"/>
            </a:spcBef>
            <a:spcAft>
              <a:spcPct val="35000"/>
            </a:spcAft>
            <a:buNone/>
          </a:pPr>
          <a:r>
            <a:rPr lang="en-US" sz="2900" b="1" kern="1200">
              <a:latin typeface="Calibri Light" panose="020F0302020204030204" pitchFamily="34" charset="0"/>
              <a:cs typeface="Calibri Light" panose="020F0302020204030204" pitchFamily="34" charset="0"/>
            </a:rPr>
            <a:t>“What”</a:t>
          </a:r>
        </a:p>
      </dsp:txBody>
      <dsp:txXfrm>
        <a:off x="97227" y="1513674"/>
        <a:ext cx="2408476" cy="1709895"/>
      </dsp:txXfrm>
    </dsp:sp>
    <dsp:sp modelId="{B9FBA007-EE76-4B41-B6E9-A1381636FD34}">
      <dsp:nvSpPr>
        <dsp:cNvPr id="0" name=""/>
        <dsp:cNvSpPr/>
      </dsp:nvSpPr>
      <dsp:spPr>
        <a:xfrm>
          <a:off x="2825968" y="1421173"/>
          <a:ext cx="2593478" cy="1894897"/>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a:latin typeface="Calibri Light" panose="020F0302020204030204" pitchFamily="34" charset="0"/>
              <a:cs typeface="Calibri Light" panose="020F0302020204030204" pitchFamily="34" charset="0"/>
            </a:rPr>
            <a:t>Contributing Factors</a:t>
          </a:r>
        </a:p>
        <a:p>
          <a:pPr marL="0" lvl="0" indent="0" algn="ctr" defTabSz="1289050">
            <a:lnSpc>
              <a:spcPct val="90000"/>
            </a:lnSpc>
            <a:spcBef>
              <a:spcPct val="0"/>
            </a:spcBef>
            <a:spcAft>
              <a:spcPct val="35000"/>
            </a:spcAft>
            <a:buNone/>
          </a:pPr>
          <a:r>
            <a:rPr lang="en-US" sz="2900" b="1" kern="1200">
              <a:latin typeface="Calibri Light" panose="020F0302020204030204" pitchFamily="34" charset="0"/>
              <a:cs typeface="Calibri Light" panose="020F0302020204030204" pitchFamily="34" charset="0"/>
            </a:rPr>
            <a:t>“How”</a:t>
          </a:r>
        </a:p>
      </dsp:txBody>
      <dsp:txXfrm>
        <a:off x="2918469" y="1513674"/>
        <a:ext cx="2408476" cy="1709895"/>
      </dsp:txXfrm>
    </dsp:sp>
    <dsp:sp modelId="{086C3ECB-CD8C-4AEF-B02A-4252FFF56646}">
      <dsp:nvSpPr>
        <dsp:cNvPr id="0" name=""/>
        <dsp:cNvSpPr/>
      </dsp:nvSpPr>
      <dsp:spPr>
        <a:xfrm>
          <a:off x="5647210" y="1421173"/>
          <a:ext cx="2593478" cy="1894897"/>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a:latin typeface="Calibri Light" panose="020F0302020204030204" pitchFamily="34" charset="0"/>
              <a:cs typeface="Calibri Light" panose="020F0302020204030204" pitchFamily="34" charset="0"/>
            </a:rPr>
            <a:t>Environmental Antecedents</a:t>
          </a:r>
        </a:p>
        <a:p>
          <a:pPr marL="0" lvl="0" indent="0" algn="ctr" defTabSz="1289050">
            <a:lnSpc>
              <a:spcPct val="90000"/>
            </a:lnSpc>
            <a:spcBef>
              <a:spcPct val="0"/>
            </a:spcBef>
            <a:spcAft>
              <a:spcPct val="35000"/>
            </a:spcAft>
            <a:buNone/>
          </a:pPr>
          <a:r>
            <a:rPr lang="en-US" sz="2900" b="1" kern="1200">
              <a:latin typeface="Calibri Light" panose="020F0302020204030204" pitchFamily="34" charset="0"/>
              <a:cs typeface="Calibri Light" panose="020F0302020204030204" pitchFamily="34" charset="0"/>
            </a:rPr>
            <a:t>“Why”</a:t>
          </a:r>
        </a:p>
      </dsp:txBody>
      <dsp:txXfrm>
        <a:off x="5739711" y="1513674"/>
        <a:ext cx="2408476" cy="1709895"/>
      </dsp:txXfrm>
    </dsp:sp>
    <dsp:sp modelId="{CEEAF1F7-B8E5-494E-8CD5-ABB4151571EE}">
      <dsp:nvSpPr>
        <dsp:cNvPr id="0" name=""/>
        <dsp:cNvSpPr/>
      </dsp:nvSpPr>
      <dsp:spPr>
        <a:xfrm>
          <a:off x="8468452" y="1421173"/>
          <a:ext cx="2593478" cy="1894897"/>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a:latin typeface="Calibri Light" panose="020F0302020204030204" pitchFamily="34" charset="0"/>
              <a:cs typeface="Calibri Light" panose="020F0302020204030204" pitchFamily="34" charset="0"/>
            </a:rPr>
            <a:t>Control Measures</a:t>
          </a:r>
        </a:p>
        <a:p>
          <a:pPr marL="0" lvl="0" indent="0" algn="ctr" defTabSz="1289050">
            <a:lnSpc>
              <a:spcPct val="90000"/>
            </a:lnSpc>
            <a:spcBef>
              <a:spcPct val="0"/>
            </a:spcBef>
            <a:spcAft>
              <a:spcPct val="35000"/>
            </a:spcAft>
            <a:buNone/>
          </a:pPr>
          <a:r>
            <a:rPr lang="en-US" sz="2900" b="1" kern="1200">
              <a:latin typeface="Calibri Light" panose="020F0302020204030204" pitchFamily="34" charset="0"/>
              <a:cs typeface="Calibri Light" panose="020F0302020204030204" pitchFamily="34" charset="0"/>
            </a:rPr>
            <a:t>Prevention</a:t>
          </a:r>
        </a:p>
      </dsp:txBody>
      <dsp:txXfrm>
        <a:off x="8560953" y="1513674"/>
        <a:ext cx="2408476" cy="1709895"/>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213308" y="0"/>
          <a:ext cx="2417494" cy="117688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1423"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Outbreak Cause</a:t>
          </a:r>
        </a:p>
        <a:p>
          <a:pPr marL="0" lvl="0" indent="0" algn="ctr" defTabSz="311150">
            <a:lnSpc>
              <a:spcPct val="90000"/>
            </a:lnSpc>
            <a:spcBef>
              <a:spcPct val="0"/>
            </a:spcBef>
            <a:spcAft>
              <a:spcPct val="35000"/>
            </a:spcAft>
            <a:buNone/>
          </a:pPr>
          <a:r>
            <a:rPr lang="en-US" sz="700" kern="1200"/>
            <a:t>“What”</a:t>
          </a:r>
        </a:p>
      </dsp:txBody>
      <dsp:txXfrm>
        <a:off x="24403" y="376046"/>
        <a:ext cx="638681" cy="424795"/>
      </dsp:txXfrm>
    </dsp:sp>
    <dsp:sp modelId="{B9FBA007-EE76-4B41-B6E9-A1381636FD34}">
      <dsp:nvSpPr>
        <dsp:cNvPr id="0" name=""/>
        <dsp:cNvSpPr/>
      </dsp:nvSpPr>
      <dsp:spPr>
        <a:xfrm>
          <a:off x="720297"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Contributing Factors</a:t>
          </a:r>
        </a:p>
        <a:p>
          <a:pPr marL="0" lvl="0" indent="0" algn="ctr" defTabSz="311150">
            <a:lnSpc>
              <a:spcPct val="90000"/>
            </a:lnSpc>
            <a:spcBef>
              <a:spcPct val="0"/>
            </a:spcBef>
            <a:spcAft>
              <a:spcPct val="35000"/>
            </a:spcAft>
            <a:buNone/>
          </a:pPr>
          <a:r>
            <a:rPr lang="en-US" sz="700" kern="1200"/>
            <a:t>“How”</a:t>
          </a:r>
        </a:p>
      </dsp:txBody>
      <dsp:txXfrm>
        <a:off x="743277" y="376046"/>
        <a:ext cx="638681" cy="424795"/>
      </dsp:txXfrm>
    </dsp:sp>
    <dsp:sp modelId="{086C3ECB-CD8C-4AEF-B02A-4252FFF56646}">
      <dsp:nvSpPr>
        <dsp:cNvPr id="0" name=""/>
        <dsp:cNvSpPr/>
      </dsp:nvSpPr>
      <dsp:spPr>
        <a:xfrm>
          <a:off x="1439171"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Environmental Antecedent</a:t>
          </a:r>
        </a:p>
        <a:p>
          <a:pPr marL="0" lvl="0" indent="0" algn="ctr" defTabSz="311150">
            <a:lnSpc>
              <a:spcPct val="90000"/>
            </a:lnSpc>
            <a:spcBef>
              <a:spcPct val="0"/>
            </a:spcBef>
            <a:spcAft>
              <a:spcPct val="35000"/>
            </a:spcAft>
            <a:buNone/>
          </a:pPr>
          <a:r>
            <a:rPr lang="en-US" sz="700" kern="1200"/>
            <a:t>“Why”</a:t>
          </a:r>
        </a:p>
      </dsp:txBody>
      <dsp:txXfrm>
        <a:off x="1462151" y="376046"/>
        <a:ext cx="638681" cy="424795"/>
      </dsp:txXfrm>
    </dsp:sp>
    <dsp:sp modelId="{CEEAF1F7-B8E5-494E-8CD5-ABB4151571EE}">
      <dsp:nvSpPr>
        <dsp:cNvPr id="0" name=""/>
        <dsp:cNvSpPr/>
      </dsp:nvSpPr>
      <dsp:spPr>
        <a:xfrm>
          <a:off x="2158045"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Control Measures</a:t>
          </a:r>
        </a:p>
      </dsp:txBody>
      <dsp:txXfrm>
        <a:off x="2181025" y="376046"/>
        <a:ext cx="638681" cy="424795"/>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ED84B0-4302-4A74-AE15-A7D226A3D34F}">
      <dsp:nvSpPr>
        <dsp:cNvPr id="0" name=""/>
        <dsp:cNvSpPr/>
      </dsp:nvSpPr>
      <dsp:spPr>
        <a:xfrm>
          <a:off x="0" y="0"/>
          <a:ext cx="11303067" cy="1326051"/>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BFD77A1-C774-4501-B1E6-9DF504AF3292}">
      <dsp:nvSpPr>
        <dsp:cNvPr id="0" name=""/>
        <dsp:cNvSpPr/>
      </dsp:nvSpPr>
      <dsp:spPr>
        <a:xfrm>
          <a:off x="401130" y="298928"/>
          <a:ext cx="729328" cy="72932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429A7B0-B39F-4924-94AA-9467E81DCE59}">
      <dsp:nvSpPr>
        <dsp:cNvPr id="0" name=""/>
        <dsp:cNvSpPr/>
      </dsp:nvSpPr>
      <dsp:spPr>
        <a:xfrm>
          <a:off x="1531589" y="566"/>
          <a:ext cx="9771477" cy="13260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340" tIns="140340" rIns="140340" bIns="140340" numCol="1" spcCol="1270" anchor="ctr" anchorCtr="0">
          <a:noAutofit/>
        </a:bodyPr>
        <a:lstStyle/>
        <a:p>
          <a:pPr marL="0" lvl="0" indent="0" algn="l" defTabSz="1111250">
            <a:lnSpc>
              <a:spcPct val="100000"/>
            </a:lnSpc>
            <a:spcBef>
              <a:spcPct val="0"/>
            </a:spcBef>
            <a:spcAft>
              <a:spcPct val="35000"/>
            </a:spcAft>
            <a:buNone/>
          </a:pPr>
          <a:endParaRPr lang="en-US" sz="2500" kern="1200"/>
        </a:p>
      </dsp:txBody>
      <dsp:txXfrm>
        <a:off x="1531589" y="566"/>
        <a:ext cx="9771477" cy="1326051"/>
      </dsp:txXfrm>
    </dsp:sp>
    <dsp:sp modelId="{EEA07AD6-CAD3-4F8F-ABD9-31B3E8568CCF}">
      <dsp:nvSpPr>
        <dsp:cNvPr id="0" name=""/>
        <dsp:cNvSpPr/>
      </dsp:nvSpPr>
      <dsp:spPr>
        <a:xfrm>
          <a:off x="0" y="1658131"/>
          <a:ext cx="11303067" cy="1326051"/>
        </a:xfrm>
        <a:prstGeom prst="roundRect">
          <a:avLst>
            <a:gd name="adj" fmla="val 10000"/>
          </a:avLst>
        </a:prstGeom>
        <a:solidFill>
          <a:schemeClr val="accent5">
            <a:hueOff val="3005351"/>
            <a:satOff val="-13190"/>
            <a:lumOff val="3921"/>
            <a:alphaOff val="0"/>
          </a:schemeClr>
        </a:solidFill>
        <a:ln>
          <a:noFill/>
        </a:ln>
        <a:effectLst/>
      </dsp:spPr>
      <dsp:style>
        <a:lnRef idx="0">
          <a:scrgbClr r="0" g="0" b="0"/>
        </a:lnRef>
        <a:fillRef idx="1">
          <a:scrgbClr r="0" g="0" b="0"/>
        </a:fillRef>
        <a:effectRef idx="0">
          <a:scrgbClr r="0" g="0" b="0"/>
        </a:effectRef>
        <a:fontRef idx="minor"/>
      </dsp:style>
    </dsp:sp>
    <dsp:sp modelId="{705AA19A-22EB-45D0-96D7-91F87B566B2A}">
      <dsp:nvSpPr>
        <dsp:cNvPr id="0" name=""/>
        <dsp:cNvSpPr/>
      </dsp:nvSpPr>
      <dsp:spPr>
        <a:xfrm>
          <a:off x="401130" y="1956493"/>
          <a:ext cx="729328" cy="72932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B0D355E-16E0-4B05-8FFB-3E72DD4828EE}">
      <dsp:nvSpPr>
        <dsp:cNvPr id="0" name=""/>
        <dsp:cNvSpPr/>
      </dsp:nvSpPr>
      <dsp:spPr>
        <a:xfrm>
          <a:off x="1531589" y="1658131"/>
          <a:ext cx="9771477" cy="13260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340" tIns="140340" rIns="140340" bIns="140340" numCol="1" spcCol="1270" anchor="ctr" anchorCtr="0">
          <a:noAutofit/>
        </a:bodyPr>
        <a:lstStyle/>
        <a:p>
          <a:pPr marL="0" lvl="0" indent="0" algn="l" defTabSz="1111250">
            <a:lnSpc>
              <a:spcPct val="100000"/>
            </a:lnSpc>
            <a:spcBef>
              <a:spcPct val="0"/>
            </a:spcBef>
            <a:spcAft>
              <a:spcPct val="35000"/>
            </a:spcAft>
            <a:buNone/>
          </a:pPr>
          <a:r>
            <a:rPr lang="en-US" sz="2500" kern="1200" dirty="0">
              <a:latin typeface="+mj-lt"/>
            </a:rPr>
            <a:t>Answer the questions on page 9 about control measures</a:t>
          </a:r>
        </a:p>
      </dsp:txBody>
      <dsp:txXfrm>
        <a:off x="1531589" y="1658131"/>
        <a:ext cx="9771477" cy="1326051"/>
      </dsp:txXfrm>
    </dsp:sp>
    <dsp:sp modelId="{376DFF53-2752-4843-9B5F-C2B0BE5E494F}">
      <dsp:nvSpPr>
        <dsp:cNvPr id="0" name=""/>
        <dsp:cNvSpPr/>
      </dsp:nvSpPr>
      <dsp:spPr>
        <a:xfrm>
          <a:off x="0" y="3316263"/>
          <a:ext cx="11303067" cy="1326051"/>
        </a:xfrm>
        <a:prstGeom prst="roundRect">
          <a:avLst>
            <a:gd name="adj" fmla="val 10000"/>
          </a:avLst>
        </a:prstGeom>
        <a:solidFill>
          <a:schemeClr val="accent5">
            <a:hueOff val="6010703"/>
            <a:satOff val="-26380"/>
            <a:lumOff val="7843"/>
            <a:alphaOff val="0"/>
          </a:schemeClr>
        </a:solidFill>
        <a:ln>
          <a:noFill/>
        </a:ln>
        <a:effectLst/>
      </dsp:spPr>
      <dsp:style>
        <a:lnRef idx="0">
          <a:scrgbClr r="0" g="0" b="0"/>
        </a:lnRef>
        <a:fillRef idx="1">
          <a:scrgbClr r="0" g="0" b="0"/>
        </a:fillRef>
        <a:effectRef idx="0">
          <a:scrgbClr r="0" g="0" b="0"/>
        </a:effectRef>
        <a:fontRef idx="minor"/>
      </dsp:style>
    </dsp:sp>
    <dsp:sp modelId="{DE204DF9-3925-4B5F-BA9A-13789E69D7B5}">
      <dsp:nvSpPr>
        <dsp:cNvPr id="0" name=""/>
        <dsp:cNvSpPr/>
      </dsp:nvSpPr>
      <dsp:spPr>
        <a:xfrm>
          <a:off x="401130" y="3614058"/>
          <a:ext cx="729328" cy="72932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FA66CF2-EAF8-40C1-A93C-D6D286712BBC}">
      <dsp:nvSpPr>
        <dsp:cNvPr id="0" name=""/>
        <dsp:cNvSpPr/>
      </dsp:nvSpPr>
      <dsp:spPr>
        <a:xfrm>
          <a:off x="1531589" y="3315696"/>
          <a:ext cx="9771477" cy="13260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340" tIns="140340" rIns="140340" bIns="140340" numCol="1" spcCol="1270" anchor="ctr" anchorCtr="0">
          <a:noAutofit/>
        </a:bodyPr>
        <a:lstStyle/>
        <a:p>
          <a:pPr marL="0" lvl="0" indent="0" algn="l" defTabSz="1111250">
            <a:lnSpc>
              <a:spcPct val="100000"/>
            </a:lnSpc>
            <a:spcBef>
              <a:spcPct val="0"/>
            </a:spcBef>
            <a:spcAft>
              <a:spcPct val="35000"/>
            </a:spcAft>
            <a:buNone/>
          </a:pPr>
          <a:r>
            <a:rPr lang="en-US" sz="2500" kern="1200" dirty="0">
              <a:latin typeface="+mj-lt"/>
            </a:rPr>
            <a:t>Discuss for 5 minutes before we re-group</a:t>
          </a:r>
        </a:p>
      </dsp:txBody>
      <dsp:txXfrm>
        <a:off x="1531589" y="3315696"/>
        <a:ext cx="9771477" cy="1326051"/>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A3977D-F9EA-4610-9639-A6537B8C402E}">
      <dsp:nvSpPr>
        <dsp:cNvPr id="0" name=""/>
        <dsp:cNvSpPr/>
      </dsp:nvSpPr>
      <dsp:spPr>
        <a:xfrm>
          <a:off x="-5154403" y="-789553"/>
          <a:ext cx="6138136" cy="6138136"/>
        </a:xfrm>
        <a:prstGeom prst="blockArc">
          <a:avLst>
            <a:gd name="adj1" fmla="val 18900000"/>
            <a:gd name="adj2" fmla="val 2700000"/>
            <a:gd name="adj3" fmla="val 352"/>
          </a:avLst>
        </a:prstGeom>
        <a:noFill/>
        <a:ln w="6350" cap="flat" cmpd="sng" algn="ctr">
          <a:solidFill>
            <a:schemeClr val="accent2">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AB8DEA83-62F9-47F1-BB9D-B18F9AD4B5CA}">
      <dsp:nvSpPr>
        <dsp:cNvPr id="0" name=""/>
        <dsp:cNvSpPr/>
      </dsp:nvSpPr>
      <dsp:spPr>
        <a:xfrm>
          <a:off x="430282" y="284848"/>
          <a:ext cx="6636206" cy="570061"/>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2486" tIns="43180" rIns="43180" bIns="43180" numCol="1" spcCol="1270" anchor="ctr" anchorCtr="0">
          <a:noAutofit/>
        </a:bodyPr>
        <a:lstStyle/>
        <a:p>
          <a:pPr marL="0" lvl="0" indent="0" algn="l" defTabSz="755650">
            <a:lnSpc>
              <a:spcPct val="90000"/>
            </a:lnSpc>
            <a:spcBef>
              <a:spcPct val="0"/>
            </a:spcBef>
            <a:spcAft>
              <a:spcPct val="35000"/>
            </a:spcAft>
            <a:buNone/>
          </a:pPr>
          <a:r>
            <a:rPr lang="en-US" sz="1700" b="1" kern="1200" dirty="0">
              <a:latin typeface="+mj-lt"/>
            </a:rPr>
            <a:t>Provides structure for your investigations</a:t>
          </a:r>
          <a:endParaRPr lang="en-US" sz="1700" b="1" kern="1200" dirty="0"/>
        </a:p>
      </dsp:txBody>
      <dsp:txXfrm>
        <a:off x="430282" y="284848"/>
        <a:ext cx="6636206" cy="570061"/>
      </dsp:txXfrm>
    </dsp:sp>
    <dsp:sp modelId="{47C24508-C70E-41A4-AF3F-657EFF55FE39}">
      <dsp:nvSpPr>
        <dsp:cNvPr id="0" name=""/>
        <dsp:cNvSpPr/>
      </dsp:nvSpPr>
      <dsp:spPr>
        <a:xfrm>
          <a:off x="73993" y="213590"/>
          <a:ext cx="712576" cy="712576"/>
        </a:xfrm>
        <a:prstGeom prst="ellipse">
          <a:avLst/>
        </a:prstGeom>
        <a:solidFill>
          <a:schemeClr val="lt1">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38A2B59B-B870-43D4-A591-EBB80CBD4C94}">
      <dsp:nvSpPr>
        <dsp:cNvPr id="0" name=""/>
        <dsp:cNvSpPr/>
      </dsp:nvSpPr>
      <dsp:spPr>
        <a:xfrm>
          <a:off x="838771" y="1139666"/>
          <a:ext cx="6227717" cy="570061"/>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2486" tIns="43180" rIns="43180" bIns="43180" numCol="1" spcCol="1270" anchor="ctr" anchorCtr="0">
          <a:noAutofit/>
        </a:bodyPr>
        <a:lstStyle/>
        <a:p>
          <a:pPr marL="0" lvl="0" indent="0" algn="l" defTabSz="755650">
            <a:lnSpc>
              <a:spcPct val="90000"/>
            </a:lnSpc>
            <a:spcBef>
              <a:spcPct val="0"/>
            </a:spcBef>
            <a:spcAft>
              <a:spcPct val="35000"/>
            </a:spcAft>
            <a:buNone/>
          </a:pPr>
          <a:r>
            <a:rPr lang="en-US" sz="1700" b="1" kern="1200" dirty="0">
              <a:latin typeface="+mj-lt"/>
            </a:rPr>
            <a:t>Helps identify root causes of outbreaks</a:t>
          </a:r>
        </a:p>
      </dsp:txBody>
      <dsp:txXfrm>
        <a:off x="838771" y="1139666"/>
        <a:ext cx="6227717" cy="570061"/>
      </dsp:txXfrm>
    </dsp:sp>
    <dsp:sp modelId="{89E41106-3A79-4A09-B5C6-342E490DE434}">
      <dsp:nvSpPr>
        <dsp:cNvPr id="0" name=""/>
        <dsp:cNvSpPr/>
      </dsp:nvSpPr>
      <dsp:spPr>
        <a:xfrm>
          <a:off x="482482" y="1068408"/>
          <a:ext cx="712576" cy="712576"/>
        </a:xfrm>
        <a:prstGeom prst="ellipse">
          <a:avLst/>
        </a:prstGeom>
        <a:solidFill>
          <a:schemeClr val="lt1">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9A21F28E-6A37-4DC8-A1E2-3138459E95B5}">
      <dsp:nvSpPr>
        <dsp:cNvPr id="0" name=""/>
        <dsp:cNvSpPr/>
      </dsp:nvSpPr>
      <dsp:spPr>
        <a:xfrm>
          <a:off x="964144" y="1994484"/>
          <a:ext cx="6102344" cy="570061"/>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2486" tIns="43180" rIns="43180" bIns="43180" numCol="1" spcCol="1270" anchor="ctr" anchorCtr="0">
          <a:noAutofit/>
        </a:bodyPr>
        <a:lstStyle/>
        <a:p>
          <a:pPr marL="0" lvl="0" indent="0" algn="l" defTabSz="755650">
            <a:lnSpc>
              <a:spcPct val="90000"/>
            </a:lnSpc>
            <a:spcBef>
              <a:spcPct val="0"/>
            </a:spcBef>
            <a:spcAft>
              <a:spcPct val="35000"/>
            </a:spcAft>
            <a:buNone/>
          </a:pPr>
          <a:r>
            <a:rPr lang="en-US" sz="1700" b="1" kern="1200" dirty="0">
              <a:latin typeface="+mj-lt"/>
            </a:rPr>
            <a:t>Informs follow-up action to reduce or prevent future outbreaks</a:t>
          </a:r>
        </a:p>
      </dsp:txBody>
      <dsp:txXfrm>
        <a:off x="964144" y="1994484"/>
        <a:ext cx="6102344" cy="570061"/>
      </dsp:txXfrm>
    </dsp:sp>
    <dsp:sp modelId="{9E5BE1C0-1C19-4223-B4D5-930A05B7E9E9}">
      <dsp:nvSpPr>
        <dsp:cNvPr id="0" name=""/>
        <dsp:cNvSpPr/>
      </dsp:nvSpPr>
      <dsp:spPr>
        <a:xfrm>
          <a:off x="607856" y="1923226"/>
          <a:ext cx="712576" cy="712576"/>
        </a:xfrm>
        <a:prstGeom prst="ellipse">
          <a:avLst/>
        </a:prstGeom>
        <a:solidFill>
          <a:schemeClr val="lt1">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9136EA54-AAE7-4CB1-ABC7-29C77E08B42C}">
      <dsp:nvSpPr>
        <dsp:cNvPr id="0" name=""/>
        <dsp:cNvSpPr/>
      </dsp:nvSpPr>
      <dsp:spPr>
        <a:xfrm>
          <a:off x="838771" y="2849302"/>
          <a:ext cx="6227717" cy="570061"/>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2486" tIns="43180" rIns="43180" bIns="43180" numCol="1" spcCol="1270" anchor="ctr" anchorCtr="0">
          <a:noAutofit/>
        </a:bodyPr>
        <a:lstStyle/>
        <a:p>
          <a:pPr marL="0" lvl="0" indent="0" algn="l" defTabSz="755650">
            <a:lnSpc>
              <a:spcPct val="90000"/>
            </a:lnSpc>
            <a:spcBef>
              <a:spcPct val="0"/>
            </a:spcBef>
            <a:spcAft>
              <a:spcPct val="35000"/>
            </a:spcAft>
            <a:buNone/>
          </a:pPr>
          <a:r>
            <a:rPr lang="en-US" sz="1700" b="1" kern="1200" dirty="0">
              <a:latin typeface="+mj-lt"/>
            </a:rPr>
            <a:t>NEARS provides a summary of your outbreak data to help identify trends in your jurisdiction</a:t>
          </a:r>
          <a:endParaRPr lang="en-US" sz="1700" b="1" kern="1200" dirty="0"/>
        </a:p>
      </dsp:txBody>
      <dsp:txXfrm>
        <a:off x="838771" y="2849302"/>
        <a:ext cx="6227717" cy="570061"/>
      </dsp:txXfrm>
    </dsp:sp>
    <dsp:sp modelId="{F81E4D98-74FC-4316-B938-13348D0627D4}">
      <dsp:nvSpPr>
        <dsp:cNvPr id="0" name=""/>
        <dsp:cNvSpPr/>
      </dsp:nvSpPr>
      <dsp:spPr>
        <a:xfrm>
          <a:off x="482482" y="2778044"/>
          <a:ext cx="712576" cy="712576"/>
        </a:xfrm>
        <a:prstGeom prst="ellipse">
          <a:avLst/>
        </a:prstGeom>
        <a:solidFill>
          <a:schemeClr val="lt1">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B0098296-59AA-4792-8EF0-F5ED07EE8402}">
      <dsp:nvSpPr>
        <dsp:cNvPr id="0" name=""/>
        <dsp:cNvSpPr/>
      </dsp:nvSpPr>
      <dsp:spPr>
        <a:xfrm>
          <a:off x="430282" y="3704120"/>
          <a:ext cx="6636206" cy="570061"/>
        </a:xfrm>
        <a:prstGeom prst="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2486" tIns="43180" rIns="43180" bIns="43180" numCol="1" spcCol="1270" anchor="ctr" anchorCtr="0">
          <a:noAutofit/>
        </a:bodyPr>
        <a:lstStyle/>
        <a:p>
          <a:pPr marL="0" lvl="0" indent="0" algn="l" defTabSz="755650">
            <a:lnSpc>
              <a:spcPct val="90000"/>
            </a:lnSpc>
            <a:spcBef>
              <a:spcPct val="0"/>
            </a:spcBef>
            <a:spcAft>
              <a:spcPct val="35000"/>
            </a:spcAft>
            <a:buNone/>
          </a:pPr>
          <a:r>
            <a:rPr lang="en-US" sz="1700" b="1" kern="1200" dirty="0">
              <a:latin typeface="+mj-lt"/>
            </a:rPr>
            <a:t>Meets the Food and Drug Administration’s Retail Food Program Standards</a:t>
          </a:r>
        </a:p>
      </dsp:txBody>
      <dsp:txXfrm>
        <a:off x="430282" y="3704120"/>
        <a:ext cx="6636206" cy="570061"/>
      </dsp:txXfrm>
    </dsp:sp>
    <dsp:sp modelId="{3C4957CE-06B5-4203-AACF-8920812A2F19}">
      <dsp:nvSpPr>
        <dsp:cNvPr id="0" name=""/>
        <dsp:cNvSpPr/>
      </dsp:nvSpPr>
      <dsp:spPr>
        <a:xfrm>
          <a:off x="73993" y="3632863"/>
          <a:ext cx="712576" cy="712576"/>
        </a:xfrm>
        <a:prstGeom prst="ellipse">
          <a:avLst/>
        </a:prstGeom>
        <a:solidFill>
          <a:schemeClr val="lt1">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788669" y="0"/>
          <a:ext cx="8938260" cy="4351338"/>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5262"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0" i="1" u="none" kern="1200" dirty="0">
              <a:latin typeface="Calibri Light" panose="020F0302020204030204" pitchFamily="34" charset="0"/>
              <a:cs typeface="Calibri Light" panose="020F0302020204030204" pitchFamily="34" charset="0"/>
            </a:rPr>
            <a:t>Salmonella</a:t>
          </a:r>
          <a:r>
            <a:rPr lang="en-US" sz="2400" b="0" u="none" kern="1200" dirty="0">
              <a:latin typeface="Calibri Light" panose="020F0302020204030204" pitchFamily="34" charset="0"/>
              <a:cs typeface="Calibri Light" panose="020F0302020204030204" pitchFamily="34" charset="0"/>
            </a:rPr>
            <a:t> in the salad</a:t>
          </a:r>
          <a:endParaRPr lang="en-US" sz="2400" b="0" kern="1200" dirty="0">
            <a:latin typeface="Calibri Light" panose="020F0302020204030204" pitchFamily="34" charset="0"/>
            <a:cs typeface="Calibri Light" panose="020F0302020204030204" pitchFamily="34" charset="0"/>
          </a:endParaRPr>
        </a:p>
      </dsp:txBody>
      <dsp:txXfrm>
        <a:off x="90228" y="1390367"/>
        <a:ext cx="2361411" cy="1570603"/>
      </dsp:txXfrm>
    </dsp:sp>
    <dsp:sp modelId="{B9FBA007-EE76-4B41-B6E9-A1381636FD34}">
      <dsp:nvSpPr>
        <dsp:cNvPr id="0" name=""/>
        <dsp:cNvSpPr/>
      </dsp:nvSpPr>
      <dsp:spPr>
        <a:xfrm>
          <a:off x="2663173"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latin typeface="Calibri Light" panose="020F0302020204030204" pitchFamily="34" charset="0"/>
              <a:cs typeface="Calibri Light" panose="020F0302020204030204" pitchFamily="34" charset="0"/>
            </a:rPr>
            <a:t>Improper washing and sanitizing between tasks</a:t>
          </a:r>
        </a:p>
      </dsp:txBody>
      <dsp:txXfrm>
        <a:off x="2748139" y="1390367"/>
        <a:ext cx="2361411" cy="1570603"/>
      </dsp:txXfrm>
    </dsp:sp>
    <dsp:sp modelId="{086C3ECB-CD8C-4AEF-B02A-4252FFF56646}">
      <dsp:nvSpPr>
        <dsp:cNvPr id="0" name=""/>
        <dsp:cNvSpPr/>
      </dsp:nvSpPr>
      <dsp:spPr>
        <a:xfrm>
          <a:off x="5321083"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latin typeface="Calibri Light" panose="020F0302020204030204" pitchFamily="34" charset="0"/>
              <a:cs typeface="Calibri Light" panose="020F0302020204030204" pitchFamily="34" charset="0"/>
            </a:rPr>
            <a:t>High turnover for staff, no training for new hires</a:t>
          </a:r>
        </a:p>
      </dsp:txBody>
      <dsp:txXfrm>
        <a:off x="5406049" y="1390367"/>
        <a:ext cx="2361411" cy="1570603"/>
      </dsp:txXfrm>
    </dsp:sp>
    <dsp:sp modelId="{CEEAF1F7-B8E5-494E-8CD5-ABB4151571EE}">
      <dsp:nvSpPr>
        <dsp:cNvPr id="0" name=""/>
        <dsp:cNvSpPr/>
      </dsp:nvSpPr>
      <dsp:spPr>
        <a:xfrm>
          <a:off x="7978993"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latin typeface="Calibri Light" panose="020F0302020204030204" pitchFamily="34" charset="0"/>
              <a:cs typeface="Calibri Light" panose="020F0302020204030204" pitchFamily="34" charset="0"/>
            </a:rPr>
            <a:t>Training all staff, creating training protocols for moving forward</a:t>
          </a:r>
        </a:p>
      </dsp:txBody>
      <dsp:txXfrm>
        <a:off x="8063959" y="1390367"/>
        <a:ext cx="2361411" cy="157060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356234" y="0"/>
          <a:ext cx="4037330" cy="196545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2377"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0" kern="1200" dirty="0">
              <a:latin typeface="Calibri Light" panose="020F0302020204030204" pitchFamily="34" charset="0"/>
              <a:cs typeface="Calibri Light" panose="020F0302020204030204" pitchFamily="34" charset="0"/>
            </a:rPr>
            <a:t>Outbreak Cause</a:t>
          </a:r>
        </a:p>
        <a:p>
          <a:pPr marL="0" lvl="0" indent="0" algn="ctr" defTabSz="533400">
            <a:lnSpc>
              <a:spcPct val="90000"/>
            </a:lnSpc>
            <a:spcBef>
              <a:spcPct val="0"/>
            </a:spcBef>
            <a:spcAft>
              <a:spcPct val="35000"/>
            </a:spcAft>
            <a:buNone/>
          </a:pPr>
          <a:r>
            <a:rPr lang="en-US" sz="1200" b="0" kern="1200" dirty="0">
              <a:latin typeface="Calibri Light" panose="020F0302020204030204" pitchFamily="34" charset="0"/>
              <a:cs typeface="Calibri Light" panose="020F0302020204030204" pitchFamily="34" charset="0"/>
            </a:rPr>
            <a:t>“What”</a:t>
          </a:r>
        </a:p>
      </dsp:txBody>
      <dsp:txXfrm>
        <a:off x="40755" y="628015"/>
        <a:ext cx="1066628" cy="709427"/>
      </dsp:txXfrm>
    </dsp:sp>
    <dsp:sp modelId="{B9FBA007-EE76-4B41-B6E9-A1381636FD34}">
      <dsp:nvSpPr>
        <dsp:cNvPr id="0" name=""/>
        <dsp:cNvSpPr/>
      </dsp:nvSpPr>
      <dsp:spPr>
        <a:xfrm>
          <a:off x="1202930"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a:latin typeface="Calibri Light" panose="020F0302020204030204" pitchFamily="34" charset="0"/>
              <a:cs typeface="Calibri Light" panose="020F0302020204030204" pitchFamily="34" charset="0"/>
            </a:rPr>
            <a:t>Contributing Factors</a:t>
          </a:r>
        </a:p>
        <a:p>
          <a:pPr marL="0" lvl="0" indent="0" algn="ctr" defTabSz="533400">
            <a:lnSpc>
              <a:spcPct val="90000"/>
            </a:lnSpc>
            <a:spcBef>
              <a:spcPct val="0"/>
            </a:spcBef>
            <a:spcAft>
              <a:spcPct val="35000"/>
            </a:spcAft>
            <a:buNone/>
          </a:pPr>
          <a:r>
            <a:rPr lang="en-US" sz="1200" kern="1200">
              <a:latin typeface="Calibri Light" panose="020F0302020204030204" pitchFamily="34" charset="0"/>
              <a:cs typeface="Calibri Light" panose="020F0302020204030204" pitchFamily="34" charset="0"/>
            </a:rPr>
            <a:t>“How”</a:t>
          </a:r>
        </a:p>
      </dsp:txBody>
      <dsp:txXfrm>
        <a:off x="1241308" y="628015"/>
        <a:ext cx="1066628" cy="709427"/>
      </dsp:txXfrm>
    </dsp:sp>
    <dsp:sp modelId="{086C3ECB-CD8C-4AEF-B02A-4252FFF56646}">
      <dsp:nvSpPr>
        <dsp:cNvPr id="0" name=""/>
        <dsp:cNvSpPr/>
      </dsp:nvSpPr>
      <dsp:spPr>
        <a:xfrm>
          <a:off x="2403484"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a:latin typeface="Calibri Light" panose="020F0302020204030204" pitchFamily="34" charset="0"/>
              <a:cs typeface="Calibri Light" panose="020F0302020204030204" pitchFamily="34" charset="0"/>
            </a:rPr>
            <a:t>Environmental Antecedent</a:t>
          </a:r>
        </a:p>
        <a:p>
          <a:pPr marL="0" lvl="0" indent="0" algn="ctr" defTabSz="533400">
            <a:lnSpc>
              <a:spcPct val="90000"/>
            </a:lnSpc>
            <a:spcBef>
              <a:spcPct val="0"/>
            </a:spcBef>
            <a:spcAft>
              <a:spcPct val="35000"/>
            </a:spcAft>
            <a:buNone/>
          </a:pPr>
          <a:r>
            <a:rPr lang="en-US" sz="1200" kern="1200">
              <a:latin typeface="Calibri Light" panose="020F0302020204030204" pitchFamily="34" charset="0"/>
              <a:cs typeface="Calibri Light" panose="020F0302020204030204" pitchFamily="34" charset="0"/>
            </a:rPr>
            <a:t>“Why”</a:t>
          </a:r>
        </a:p>
      </dsp:txBody>
      <dsp:txXfrm>
        <a:off x="2441862" y="628015"/>
        <a:ext cx="1066628" cy="709427"/>
      </dsp:txXfrm>
    </dsp:sp>
    <dsp:sp modelId="{CEEAF1F7-B8E5-494E-8CD5-ABB4151571EE}">
      <dsp:nvSpPr>
        <dsp:cNvPr id="0" name=""/>
        <dsp:cNvSpPr/>
      </dsp:nvSpPr>
      <dsp:spPr>
        <a:xfrm>
          <a:off x="3604038"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a:latin typeface="Calibri Light" panose="020F0302020204030204" pitchFamily="34" charset="0"/>
              <a:cs typeface="Calibri Light" panose="020F0302020204030204" pitchFamily="34" charset="0"/>
            </a:rPr>
            <a:t>Control Measures</a:t>
          </a:r>
        </a:p>
      </dsp:txBody>
      <dsp:txXfrm>
        <a:off x="3642416" y="628015"/>
        <a:ext cx="1066628" cy="70942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213308" y="0"/>
          <a:ext cx="2417494" cy="117688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1423"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Outbreak Cause</a:t>
          </a:r>
        </a:p>
        <a:p>
          <a:pPr marL="0" lvl="0" indent="0" algn="ctr" defTabSz="311150">
            <a:lnSpc>
              <a:spcPct val="90000"/>
            </a:lnSpc>
            <a:spcBef>
              <a:spcPct val="0"/>
            </a:spcBef>
            <a:spcAft>
              <a:spcPct val="35000"/>
            </a:spcAft>
            <a:buNone/>
          </a:pPr>
          <a:r>
            <a:rPr lang="en-US" sz="700" kern="1200"/>
            <a:t>“What”</a:t>
          </a:r>
        </a:p>
      </dsp:txBody>
      <dsp:txXfrm>
        <a:off x="24403" y="376046"/>
        <a:ext cx="638681" cy="424795"/>
      </dsp:txXfrm>
    </dsp:sp>
    <dsp:sp modelId="{B9FBA007-EE76-4B41-B6E9-A1381636FD34}">
      <dsp:nvSpPr>
        <dsp:cNvPr id="0" name=""/>
        <dsp:cNvSpPr/>
      </dsp:nvSpPr>
      <dsp:spPr>
        <a:xfrm>
          <a:off x="720297"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Contributing Factors</a:t>
          </a:r>
        </a:p>
        <a:p>
          <a:pPr marL="0" lvl="0" indent="0" algn="ctr" defTabSz="311150">
            <a:lnSpc>
              <a:spcPct val="90000"/>
            </a:lnSpc>
            <a:spcBef>
              <a:spcPct val="0"/>
            </a:spcBef>
            <a:spcAft>
              <a:spcPct val="35000"/>
            </a:spcAft>
            <a:buNone/>
          </a:pPr>
          <a:r>
            <a:rPr lang="en-US" sz="700" kern="1200"/>
            <a:t>“How”</a:t>
          </a:r>
        </a:p>
      </dsp:txBody>
      <dsp:txXfrm>
        <a:off x="743277" y="376046"/>
        <a:ext cx="638681" cy="424795"/>
      </dsp:txXfrm>
    </dsp:sp>
    <dsp:sp modelId="{086C3ECB-CD8C-4AEF-B02A-4252FFF56646}">
      <dsp:nvSpPr>
        <dsp:cNvPr id="0" name=""/>
        <dsp:cNvSpPr/>
      </dsp:nvSpPr>
      <dsp:spPr>
        <a:xfrm>
          <a:off x="1439171"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Environmental Antecedent</a:t>
          </a:r>
        </a:p>
        <a:p>
          <a:pPr marL="0" lvl="0" indent="0" algn="ctr" defTabSz="311150">
            <a:lnSpc>
              <a:spcPct val="90000"/>
            </a:lnSpc>
            <a:spcBef>
              <a:spcPct val="0"/>
            </a:spcBef>
            <a:spcAft>
              <a:spcPct val="35000"/>
            </a:spcAft>
            <a:buNone/>
          </a:pPr>
          <a:r>
            <a:rPr lang="en-US" sz="700" kern="1200"/>
            <a:t>“Why”</a:t>
          </a:r>
        </a:p>
      </dsp:txBody>
      <dsp:txXfrm>
        <a:off x="1462151" y="376046"/>
        <a:ext cx="638681" cy="424795"/>
      </dsp:txXfrm>
    </dsp:sp>
    <dsp:sp modelId="{CEEAF1F7-B8E5-494E-8CD5-ABB4151571EE}">
      <dsp:nvSpPr>
        <dsp:cNvPr id="0" name=""/>
        <dsp:cNvSpPr/>
      </dsp:nvSpPr>
      <dsp:spPr>
        <a:xfrm>
          <a:off x="2158045"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Control Measures</a:t>
          </a:r>
        </a:p>
      </dsp:txBody>
      <dsp:txXfrm>
        <a:off x="2181025" y="376046"/>
        <a:ext cx="638681" cy="42479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213308" y="0"/>
          <a:ext cx="2417494" cy="117688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1423"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Outbreak Cause</a:t>
          </a:r>
        </a:p>
        <a:p>
          <a:pPr marL="0" lvl="0" indent="0" algn="ctr" defTabSz="311150">
            <a:lnSpc>
              <a:spcPct val="90000"/>
            </a:lnSpc>
            <a:spcBef>
              <a:spcPct val="0"/>
            </a:spcBef>
            <a:spcAft>
              <a:spcPct val="35000"/>
            </a:spcAft>
            <a:buNone/>
          </a:pPr>
          <a:r>
            <a:rPr lang="en-US" sz="700" kern="1200"/>
            <a:t>“What”</a:t>
          </a:r>
        </a:p>
      </dsp:txBody>
      <dsp:txXfrm>
        <a:off x="24403" y="376046"/>
        <a:ext cx="638681" cy="424795"/>
      </dsp:txXfrm>
    </dsp:sp>
    <dsp:sp modelId="{B9FBA007-EE76-4B41-B6E9-A1381636FD34}">
      <dsp:nvSpPr>
        <dsp:cNvPr id="0" name=""/>
        <dsp:cNvSpPr/>
      </dsp:nvSpPr>
      <dsp:spPr>
        <a:xfrm>
          <a:off x="731520"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Contributing Factors</a:t>
          </a:r>
        </a:p>
        <a:p>
          <a:pPr marL="0" lvl="0" indent="0" algn="ctr" defTabSz="311150">
            <a:lnSpc>
              <a:spcPct val="90000"/>
            </a:lnSpc>
            <a:spcBef>
              <a:spcPct val="0"/>
            </a:spcBef>
            <a:spcAft>
              <a:spcPct val="35000"/>
            </a:spcAft>
            <a:buNone/>
          </a:pPr>
          <a:r>
            <a:rPr lang="en-US" sz="700" kern="1200"/>
            <a:t>“How”</a:t>
          </a:r>
        </a:p>
      </dsp:txBody>
      <dsp:txXfrm>
        <a:off x="754500" y="376046"/>
        <a:ext cx="638681" cy="424795"/>
      </dsp:txXfrm>
    </dsp:sp>
    <dsp:sp modelId="{086C3ECB-CD8C-4AEF-B02A-4252FFF56646}">
      <dsp:nvSpPr>
        <dsp:cNvPr id="0" name=""/>
        <dsp:cNvSpPr/>
      </dsp:nvSpPr>
      <dsp:spPr>
        <a:xfrm>
          <a:off x="1439171"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Environmental Antecedent</a:t>
          </a:r>
        </a:p>
        <a:p>
          <a:pPr marL="0" lvl="0" indent="0" algn="ctr" defTabSz="311150">
            <a:lnSpc>
              <a:spcPct val="90000"/>
            </a:lnSpc>
            <a:spcBef>
              <a:spcPct val="0"/>
            </a:spcBef>
            <a:spcAft>
              <a:spcPct val="35000"/>
            </a:spcAft>
            <a:buNone/>
          </a:pPr>
          <a:r>
            <a:rPr lang="en-US" sz="700" kern="1200"/>
            <a:t>“Why”</a:t>
          </a:r>
        </a:p>
      </dsp:txBody>
      <dsp:txXfrm>
        <a:off x="1462151" y="376046"/>
        <a:ext cx="638681" cy="424795"/>
      </dsp:txXfrm>
    </dsp:sp>
    <dsp:sp modelId="{CEEAF1F7-B8E5-494E-8CD5-ABB4151571EE}">
      <dsp:nvSpPr>
        <dsp:cNvPr id="0" name=""/>
        <dsp:cNvSpPr/>
      </dsp:nvSpPr>
      <dsp:spPr>
        <a:xfrm>
          <a:off x="2158045"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Control Measures</a:t>
          </a:r>
        </a:p>
      </dsp:txBody>
      <dsp:txXfrm>
        <a:off x="2181025" y="376046"/>
        <a:ext cx="638681" cy="42479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F669BD-E72B-4F80-916E-FDB69E4E2EA7}">
      <dsp:nvSpPr>
        <dsp:cNvPr id="0" name=""/>
        <dsp:cNvSpPr/>
      </dsp:nvSpPr>
      <dsp:spPr>
        <a:xfrm>
          <a:off x="0" y="3970"/>
          <a:ext cx="6670720" cy="845822"/>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F32C498-3F27-4A56-B7F7-A24203FA70CE}">
      <dsp:nvSpPr>
        <dsp:cNvPr id="0" name=""/>
        <dsp:cNvSpPr/>
      </dsp:nvSpPr>
      <dsp:spPr>
        <a:xfrm>
          <a:off x="255861" y="194281"/>
          <a:ext cx="465202" cy="46520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D9D589F-489A-4EB1-96BF-E93C80257F62}">
      <dsp:nvSpPr>
        <dsp:cNvPr id="0" name=""/>
        <dsp:cNvSpPr/>
      </dsp:nvSpPr>
      <dsp:spPr>
        <a:xfrm>
          <a:off x="976924" y="3970"/>
          <a:ext cx="5693795" cy="8458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516" tIns="89516" rIns="89516" bIns="89516" numCol="1" spcCol="1270" anchor="ctr" anchorCtr="0">
          <a:noAutofit/>
        </a:bodyPr>
        <a:lstStyle/>
        <a:p>
          <a:pPr marL="0" lvl="0" indent="0" algn="l" defTabSz="844550">
            <a:lnSpc>
              <a:spcPct val="100000"/>
            </a:lnSpc>
            <a:spcBef>
              <a:spcPct val="0"/>
            </a:spcBef>
            <a:spcAft>
              <a:spcPct val="35000"/>
            </a:spcAft>
            <a:buNone/>
          </a:pPr>
          <a:r>
            <a:rPr lang="en-US" sz="1900" kern="1200">
              <a:latin typeface="+mj-lt"/>
            </a:rPr>
            <a:t>Circumstances at time of exposure</a:t>
          </a:r>
        </a:p>
      </dsp:txBody>
      <dsp:txXfrm>
        <a:off x="976924" y="3970"/>
        <a:ext cx="5693795" cy="845822"/>
      </dsp:txXfrm>
    </dsp:sp>
    <dsp:sp modelId="{9100CAD3-A48C-41EC-918F-A470D6960162}">
      <dsp:nvSpPr>
        <dsp:cNvPr id="0" name=""/>
        <dsp:cNvSpPr/>
      </dsp:nvSpPr>
      <dsp:spPr>
        <a:xfrm>
          <a:off x="0" y="1061249"/>
          <a:ext cx="6670720" cy="845822"/>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4A9CF9D-0D13-49F5-B4B7-D73F5907C764}">
      <dsp:nvSpPr>
        <dsp:cNvPr id="0" name=""/>
        <dsp:cNvSpPr/>
      </dsp:nvSpPr>
      <dsp:spPr>
        <a:xfrm>
          <a:off x="255861" y="1251559"/>
          <a:ext cx="465202" cy="46520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7815783-9E6A-44D5-98E1-89E436EE8B64}">
      <dsp:nvSpPr>
        <dsp:cNvPr id="0" name=""/>
        <dsp:cNvSpPr/>
      </dsp:nvSpPr>
      <dsp:spPr>
        <a:xfrm>
          <a:off x="976924" y="1061249"/>
          <a:ext cx="5693795" cy="8458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516" tIns="89516" rIns="89516" bIns="89516" numCol="1" spcCol="1270" anchor="ctr" anchorCtr="0">
          <a:noAutofit/>
        </a:bodyPr>
        <a:lstStyle/>
        <a:p>
          <a:pPr marL="0" lvl="0" indent="0" algn="l" defTabSz="844550">
            <a:lnSpc>
              <a:spcPct val="100000"/>
            </a:lnSpc>
            <a:spcBef>
              <a:spcPct val="0"/>
            </a:spcBef>
            <a:spcAft>
              <a:spcPct val="35000"/>
            </a:spcAft>
            <a:buNone/>
          </a:pPr>
          <a:r>
            <a:rPr lang="en-US" sz="1900" kern="1200">
              <a:latin typeface="+mj-lt"/>
            </a:rPr>
            <a:t>Keep hypothesis in mind</a:t>
          </a:r>
        </a:p>
      </dsp:txBody>
      <dsp:txXfrm>
        <a:off x="976924" y="1061249"/>
        <a:ext cx="5693795" cy="845822"/>
      </dsp:txXfrm>
    </dsp:sp>
    <dsp:sp modelId="{8727E38F-BC9B-489A-92BB-533088156FFE}">
      <dsp:nvSpPr>
        <dsp:cNvPr id="0" name=""/>
        <dsp:cNvSpPr/>
      </dsp:nvSpPr>
      <dsp:spPr>
        <a:xfrm>
          <a:off x="0" y="2118527"/>
          <a:ext cx="6670720" cy="845822"/>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E8735F5-8ACB-40C0-B367-8CEE9CBE030C}">
      <dsp:nvSpPr>
        <dsp:cNvPr id="0" name=""/>
        <dsp:cNvSpPr/>
      </dsp:nvSpPr>
      <dsp:spPr>
        <a:xfrm>
          <a:off x="255861" y="2308837"/>
          <a:ext cx="465202" cy="46520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477DF75-0462-4B00-9253-694C512AEAA7}">
      <dsp:nvSpPr>
        <dsp:cNvPr id="0" name=""/>
        <dsp:cNvSpPr/>
      </dsp:nvSpPr>
      <dsp:spPr>
        <a:xfrm>
          <a:off x="976924" y="2118527"/>
          <a:ext cx="5693795" cy="8458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516" tIns="89516" rIns="89516" bIns="89516" numCol="1" spcCol="1270" anchor="ctr" anchorCtr="0">
          <a:noAutofit/>
        </a:bodyPr>
        <a:lstStyle/>
        <a:p>
          <a:pPr marL="0" lvl="0" indent="0" algn="l" defTabSz="844550">
            <a:lnSpc>
              <a:spcPct val="100000"/>
            </a:lnSpc>
            <a:spcBef>
              <a:spcPct val="0"/>
            </a:spcBef>
            <a:spcAft>
              <a:spcPct val="35000"/>
            </a:spcAft>
            <a:buNone/>
          </a:pPr>
          <a:r>
            <a:rPr lang="en-US" sz="1900" kern="1200">
              <a:latin typeface="+mj-lt"/>
            </a:rPr>
            <a:t>Discuss employee health</a:t>
          </a:r>
        </a:p>
      </dsp:txBody>
      <dsp:txXfrm>
        <a:off x="976924" y="2118527"/>
        <a:ext cx="5693795" cy="845822"/>
      </dsp:txXfrm>
    </dsp:sp>
    <dsp:sp modelId="{B7220BC3-D5A7-419E-B0FB-27B559276B68}">
      <dsp:nvSpPr>
        <dsp:cNvPr id="0" name=""/>
        <dsp:cNvSpPr/>
      </dsp:nvSpPr>
      <dsp:spPr>
        <a:xfrm>
          <a:off x="0" y="3175805"/>
          <a:ext cx="6670720" cy="845822"/>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0032B4B-9B99-48AD-BDA4-95892F503BE6}">
      <dsp:nvSpPr>
        <dsp:cNvPr id="0" name=""/>
        <dsp:cNvSpPr/>
      </dsp:nvSpPr>
      <dsp:spPr>
        <a:xfrm>
          <a:off x="255861" y="3366115"/>
          <a:ext cx="465202" cy="46520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4E06C3A-03E2-4CF2-A54C-9DDC56880EB1}">
      <dsp:nvSpPr>
        <dsp:cNvPr id="0" name=""/>
        <dsp:cNvSpPr/>
      </dsp:nvSpPr>
      <dsp:spPr>
        <a:xfrm>
          <a:off x="976924" y="3175805"/>
          <a:ext cx="5693795" cy="8458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516" tIns="89516" rIns="89516" bIns="89516" numCol="1" spcCol="1270" anchor="ctr" anchorCtr="0">
          <a:noAutofit/>
        </a:bodyPr>
        <a:lstStyle/>
        <a:p>
          <a:pPr marL="0" lvl="0" indent="0" algn="l" defTabSz="844550">
            <a:lnSpc>
              <a:spcPct val="100000"/>
            </a:lnSpc>
            <a:spcBef>
              <a:spcPct val="0"/>
            </a:spcBef>
            <a:spcAft>
              <a:spcPct val="35000"/>
            </a:spcAft>
            <a:buNone/>
          </a:pPr>
          <a:r>
            <a:rPr lang="en-US" sz="1900" kern="1200" dirty="0">
              <a:latin typeface="+mj-lt"/>
            </a:rPr>
            <a:t>Empower managers</a:t>
          </a:r>
        </a:p>
      </dsp:txBody>
      <dsp:txXfrm>
        <a:off x="976924" y="3175805"/>
        <a:ext cx="5693795" cy="845822"/>
      </dsp:txXfrm>
    </dsp:sp>
    <dsp:sp modelId="{72A53058-E9E2-4A65-ACBD-A387F3720BD2}">
      <dsp:nvSpPr>
        <dsp:cNvPr id="0" name=""/>
        <dsp:cNvSpPr/>
      </dsp:nvSpPr>
      <dsp:spPr>
        <a:xfrm>
          <a:off x="0" y="4233083"/>
          <a:ext cx="6670720" cy="845822"/>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3F35526-2E8A-4702-8042-E624FCEE5F8B}">
      <dsp:nvSpPr>
        <dsp:cNvPr id="0" name=""/>
        <dsp:cNvSpPr/>
      </dsp:nvSpPr>
      <dsp:spPr>
        <a:xfrm>
          <a:off x="255861" y="4423393"/>
          <a:ext cx="465202" cy="465202"/>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ED39971-8D6E-435B-899A-6AD84D1D1F51}">
      <dsp:nvSpPr>
        <dsp:cNvPr id="0" name=""/>
        <dsp:cNvSpPr/>
      </dsp:nvSpPr>
      <dsp:spPr>
        <a:xfrm>
          <a:off x="976924" y="4233083"/>
          <a:ext cx="5693795" cy="8458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516" tIns="89516" rIns="89516" bIns="89516" numCol="1" spcCol="1270" anchor="ctr" anchorCtr="0">
          <a:noAutofit/>
        </a:bodyPr>
        <a:lstStyle/>
        <a:p>
          <a:pPr marL="0" lvl="0" indent="0" algn="l" defTabSz="844550">
            <a:lnSpc>
              <a:spcPct val="100000"/>
            </a:lnSpc>
            <a:spcBef>
              <a:spcPct val="0"/>
            </a:spcBef>
            <a:spcAft>
              <a:spcPct val="35000"/>
            </a:spcAft>
            <a:buNone/>
          </a:pPr>
          <a:r>
            <a:rPr lang="en-US" sz="1900" kern="1200" dirty="0">
              <a:latin typeface="+mj-lt"/>
            </a:rPr>
            <a:t>Ask 5 Why’s to get to the root cause </a:t>
          </a:r>
        </a:p>
      </dsp:txBody>
      <dsp:txXfrm>
        <a:off x="976924" y="4233083"/>
        <a:ext cx="5693795" cy="84582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213308" y="0"/>
          <a:ext cx="2417494" cy="117688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1423"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Outbreak Cause</a:t>
          </a:r>
        </a:p>
        <a:p>
          <a:pPr marL="0" lvl="0" indent="0" algn="ctr" defTabSz="311150">
            <a:lnSpc>
              <a:spcPct val="90000"/>
            </a:lnSpc>
            <a:spcBef>
              <a:spcPct val="0"/>
            </a:spcBef>
            <a:spcAft>
              <a:spcPct val="35000"/>
            </a:spcAft>
            <a:buNone/>
          </a:pPr>
          <a:r>
            <a:rPr lang="en-US" sz="700" kern="1200"/>
            <a:t>“What”</a:t>
          </a:r>
        </a:p>
      </dsp:txBody>
      <dsp:txXfrm>
        <a:off x="24403" y="376046"/>
        <a:ext cx="638681" cy="424795"/>
      </dsp:txXfrm>
    </dsp:sp>
    <dsp:sp modelId="{B9FBA007-EE76-4B41-B6E9-A1381636FD34}">
      <dsp:nvSpPr>
        <dsp:cNvPr id="0" name=""/>
        <dsp:cNvSpPr/>
      </dsp:nvSpPr>
      <dsp:spPr>
        <a:xfrm>
          <a:off x="720297"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dirty="0"/>
            <a:t>Contributing Factors</a:t>
          </a:r>
        </a:p>
        <a:p>
          <a:pPr marL="0" lvl="0" indent="0" algn="ctr" defTabSz="311150">
            <a:lnSpc>
              <a:spcPct val="90000"/>
            </a:lnSpc>
            <a:spcBef>
              <a:spcPct val="0"/>
            </a:spcBef>
            <a:spcAft>
              <a:spcPct val="35000"/>
            </a:spcAft>
            <a:buNone/>
          </a:pPr>
          <a:r>
            <a:rPr lang="en-US" sz="700" kern="1200" dirty="0"/>
            <a:t>“How”</a:t>
          </a:r>
        </a:p>
      </dsp:txBody>
      <dsp:txXfrm>
        <a:off x="743277" y="376046"/>
        <a:ext cx="638681" cy="424795"/>
      </dsp:txXfrm>
    </dsp:sp>
    <dsp:sp modelId="{086C3ECB-CD8C-4AEF-B02A-4252FFF56646}">
      <dsp:nvSpPr>
        <dsp:cNvPr id="0" name=""/>
        <dsp:cNvSpPr/>
      </dsp:nvSpPr>
      <dsp:spPr>
        <a:xfrm>
          <a:off x="1439171"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dirty="0"/>
            <a:t>Environmental Antecedent</a:t>
          </a:r>
        </a:p>
        <a:p>
          <a:pPr marL="0" lvl="0" indent="0" algn="ctr" defTabSz="311150">
            <a:lnSpc>
              <a:spcPct val="90000"/>
            </a:lnSpc>
            <a:spcBef>
              <a:spcPct val="0"/>
            </a:spcBef>
            <a:spcAft>
              <a:spcPct val="35000"/>
            </a:spcAft>
            <a:buNone/>
          </a:pPr>
          <a:r>
            <a:rPr lang="en-US" sz="700" kern="1200" dirty="0"/>
            <a:t>“Why”</a:t>
          </a:r>
        </a:p>
      </dsp:txBody>
      <dsp:txXfrm>
        <a:off x="1462151" y="376046"/>
        <a:ext cx="638681" cy="424795"/>
      </dsp:txXfrm>
    </dsp:sp>
    <dsp:sp modelId="{CEEAF1F7-B8E5-494E-8CD5-ABB4151571EE}">
      <dsp:nvSpPr>
        <dsp:cNvPr id="0" name=""/>
        <dsp:cNvSpPr/>
      </dsp:nvSpPr>
      <dsp:spPr>
        <a:xfrm>
          <a:off x="2158045"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Control Measures</a:t>
          </a:r>
        </a:p>
      </dsp:txBody>
      <dsp:txXfrm>
        <a:off x="2181025" y="376046"/>
        <a:ext cx="638681" cy="42479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ED84B0-4302-4A74-AE15-A7D226A3D34F}">
      <dsp:nvSpPr>
        <dsp:cNvPr id="0" name=""/>
        <dsp:cNvSpPr/>
      </dsp:nvSpPr>
      <dsp:spPr>
        <a:xfrm>
          <a:off x="0" y="0"/>
          <a:ext cx="11510191" cy="985598"/>
        </a:xfrm>
        <a:prstGeom prst="roundRect">
          <a:avLst>
            <a:gd name="adj" fmla="val 10000"/>
          </a:avLst>
        </a:prstGeom>
        <a:solidFill>
          <a:schemeClr val="accent5">
            <a:lumMod val="75000"/>
          </a:schemeClr>
        </a:solidFill>
        <a:ln>
          <a:noFill/>
        </a:ln>
        <a:effectLst/>
      </dsp:spPr>
      <dsp:style>
        <a:lnRef idx="0">
          <a:scrgbClr r="0" g="0" b="0"/>
        </a:lnRef>
        <a:fillRef idx="1">
          <a:scrgbClr r="0" g="0" b="0"/>
        </a:fillRef>
        <a:effectRef idx="0">
          <a:scrgbClr r="0" g="0" b="0"/>
        </a:effectRef>
        <a:fontRef idx="minor"/>
      </dsp:style>
    </dsp:sp>
    <dsp:sp modelId="{ABFD77A1-C774-4501-B1E6-9DF504AF3292}">
      <dsp:nvSpPr>
        <dsp:cNvPr id="0" name=""/>
        <dsp:cNvSpPr/>
      </dsp:nvSpPr>
      <dsp:spPr>
        <a:xfrm>
          <a:off x="298143" y="223704"/>
          <a:ext cx="542078" cy="54207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429A7B0-B39F-4924-94AA-9467E81DCE59}">
      <dsp:nvSpPr>
        <dsp:cNvPr id="0" name=""/>
        <dsp:cNvSpPr/>
      </dsp:nvSpPr>
      <dsp:spPr>
        <a:xfrm>
          <a:off x="1138365" y="1944"/>
          <a:ext cx="10371825" cy="9855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4309" tIns="104309" rIns="104309" bIns="104309" numCol="1" spcCol="1270" anchor="ctr" anchorCtr="0">
          <a:noAutofit/>
        </a:bodyPr>
        <a:lstStyle/>
        <a:p>
          <a:pPr marL="0" lvl="0" indent="0" algn="l" defTabSz="977900">
            <a:lnSpc>
              <a:spcPct val="100000"/>
            </a:lnSpc>
            <a:spcBef>
              <a:spcPct val="0"/>
            </a:spcBef>
            <a:spcAft>
              <a:spcPct val="35000"/>
            </a:spcAft>
            <a:buNone/>
          </a:pPr>
          <a:endParaRPr lang="en-US" sz="2200" kern="1200"/>
        </a:p>
      </dsp:txBody>
      <dsp:txXfrm>
        <a:off x="1138365" y="1944"/>
        <a:ext cx="10371825" cy="985598"/>
      </dsp:txXfrm>
    </dsp:sp>
    <dsp:sp modelId="{954B16A9-2CA8-4388-AB4A-B73FAD44CB53}">
      <dsp:nvSpPr>
        <dsp:cNvPr id="0" name=""/>
        <dsp:cNvSpPr/>
      </dsp:nvSpPr>
      <dsp:spPr>
        <a:xfrm>
          <a:off x="0" y="1192980"/>
          <a:ext cx="11510191" cy="985598"/>
        </a:xfrm>
        <a:prstGeom prst="roundRect">
          <a:avLst>
            <a:gd name="adj" fmla="val 10000"/>
          </a:avLst>
        </a:prstGeom>
        <a:solidFill>
          <a:schemeClr val="accent5">
            <a:hueOff val="2003568"/>
            <a:satOff val="-8793"/>
            <a:lumOff val="2614"/>
            <a:alphaOff val="0"/>
          </a:schemeClr>
        </a:solidFill>
        <a:ln>
          <a:noFill/>
        </a:ln>
        <a:effectLst/>
      </dsp:spPr>
      <dsp:style>
        <a:lnRef idx="0">
          <a:scrgbClr r="0" g="0" b="0"/>
        </a:lnRef>
        <a:fillRef idx="1">
          <a:scrgbClr r="0" g="0" b="0"/>
        </a:fillRef>
        <a:effectRef idx="0">
          <a:scrgbClr r="0" g="0" b="0"/>
        </a:effectRef>
        <a:fontRef idx="minor"/>
      </dsp:style>
    </dsp:sp>
    <dsp:sp modelId="{2AD72614-DB52-4CF0-BB46-DFD6DE443F70}">
      <dsp:nvSpPr>
        <dsp:cNvPr id="0" name=""/>
        <dsp:cNvSpPr/>
      </dsp:nvSpPr>
      <dsp:spPr>
        <a:xfrm>
          <a:off x="298143" y="1455701"/>
          <a:ext cx="542078" cy="54207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3D9DBB9-322D-4F20-A703-C020BE8A86AD}">
      <dsp:nvSpPr>
        <dsp:cNvPr id="0" name=""/>
        <dsp:cNvSpPr/>
      </dsp:nvSpPr>
      <dsp:spPr>
        <a:xfrm>
          <a:off x="1106939" y="0"/>
          <a:ext cx="10371825" cy="9855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4309" tIns="104309" rIns="104309" bIns="104309" numCol="1" spcCol="1270" anchor="ctr" anchorCtr="0">
          <a:noAutofit/>
        </a:bodyPr>
        <a:lstStyle/>
        <a:p>
          <a:pPr marL="0" lvl="0" indent="0" algn="l" defTabSz="977900">
            <a:lnSpc>
              <a:spcPct val="100000"/>
            </a:lnSpc>
            <a:spcBef>
              <a:spcPct val="0"/>
            </a:spcBef>
            <a:spcAft>
              <a:spcPct val="35000"/>
            </a:spcAft>
            <a:buNone/>
          </a:pPr>
          <a:r>
            <a:rPr lang="en-US" sz="2200" kern="1200" dirty="0">
              <a:latin typeface="+mj-lt"/>
            </a:rPr>
            <a:t>Review outbreak information on page 2</a:t>
          </a:r>
        </a:p>
      </dsp:txBody>
      <dsp:txXfrm>
        <a:off x="1106939" y="0"/>
        <a:ext cx="10371825" cy="985598"/>
      </dsp:txXfrm>
    </dsp:sp>
    <dsp:sp modelId="{EEA07AD6-CAD3-4F8F-ABD9-31B3E8568CCF}">
      <dsp:nvSpPr>
        <dsp:cNvPr id="0" name=""/>
        <dsp:cNvSpPr/>
      </dsp:nvSpPr>
      <dsp:spPr>
        <a:xfrm>
          <a:off x="0" y="2465939"/>
          <a:ext cx="11510191" cy="985598"/>
        </a:xfrm>
        <a:prstGeom prst="roundRect">
          <a:avLst>
            <a:gd name="adj" fmla="val 10000"/>
          </a:avLst>
        </a:prstGeom>
        <a:solidFill>
          <a:schemeClr val="accent5">
            <a:hueOff val="4007135"/>
            <a:satOff val="-17587"/>
            <a:lumOff val="5229"/>
            <a:alphaOff val="0"/>
          </a:schemeClr>
        </a:solidFill>
        <a:ln>
          <a:noFill/>
        </a:ln>
        <a:effectLst/>
      </dsp:spPr>
      <dsp:style>
        <a:lnRef idx="0">
          <a:scrgbClr r="0" g="0" b="0"/>
        </a:lnRef>
        <a:fillRef idx="1">
          <a:scrgbClr r="0" g="0" b="0"/>
        </a:fillRef>
        <a:effectRef idx="0">
          <a:scrgbClr r="0" g="0" b="0"/>
        </a:effectRef>
        <a:fontRef idx="minor"/>
      </dsp:style>
    </dsp:sp>
    <dsp:sp modelId="{705AA19A-22EB-45D0-96D7-91F87B566B2A}">
      <dsp:nvSpPr>
        <dsp:cNvPr id="0" name=""/>
        <dsp:cNvSpPr/>
      </dsp:nvSpPr>
      <dsp:spPr>
        <a:xfrm>
          <a:off x="298143" y="2687699"/>
          <a:ext cx="542078" cy="54207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B0D355E-16E0-4B05-8FFB-3E72DD4828EE}">
      <dsp:nvSpPr>
        <dsp:cNvPr id="0" name=""/>
        <dsp:cNvSpPr/>
      </dsp:nvSpPr>
      <dsp:spPr>
        <a:xfrm>
          <a:off x="1106939" y="2425303"/>
          <a:ext cx="10371825" cy="9855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4309" tIns="104309" rIns="104309" bIns="104309" numCol="1" spcCol="1270" anchor="ctr" anchorCtr="0">
          <a:noAutofit/>
        </a:bodyPr>
        <a:lstStyle/>
        <a:p>
          <a:pPr marL="0" lvl="0" indent="0" algn="l" defTabSz="977900">
            <a:lnSpc>
              <a:spcPct val="100000"/>
            </a:lnSpc>
            <a:spcBef>
              <a:spcPct val="0"/>
            </a:spcBef>
            <a:spcAft>
              <a:spcPct val="35000"/>
            </a:spcAft>
            <a:buNone/>
          </a:pPr>
          <a:r>
            <a:rPr lang="en-US" sz="2200" kern="1200">
              <a:latin typeface="+mj-lt"/>
            </a:rPr>
            <a:t>Answer the questions on page 4 about what information you still need to collect</a:t>
          </a:r>
        </a:p>
      </dsp:txBody>
      <dsp:txXfrm>
        <a:off x="1106939" y="2425303"/>
        <a:ext cx="10371825" cy="985598"/>
      </dsp:txXfrm>
    </dsp:sp>
    <dsp:sp modelId="{376DFF53-2752-4843-9B5F-C2B0BE5E494F}">
      <dsp:nvSpPr>
        <dsp:cNvPr id="0" name=""/>
        <dsp:cNvSpPr/>
      </dsp:nvSpPr>
      <dsp:spPr>
        <a:xfrm>
          <a:off x="0" y="3699881"/>
          <a:ext cx="11510191" cy="985598"/>
        </a:xfrm>
        <a:prstGeom prst="roundRect">
          <a:avLst>
            <a:gd name="adj" fmla="val 10000"/>
          </a:avLst>
        </a:prstGeom>
        <a:solidFill>
          <a:schemeClr val="accent5">
            <a:hueOff val="6010703"/>
            <a:satOff val="-26380"/>
            <a:lumOff val="7843"/>
            <a:alphaOff val="0"/>
          </a:schemeClr>
        </a:solidFill>
        <a:ln>
          <a:noFill/>
        </a:ln>
        <a:effectLst/>
      </dsp:spPr>
      <dsp:style>
        <a:lnRef idx="0">
          <a:scrgbClr r="0" g="0" b="0"/>
        </a:lnRef>
        <a:fillRef idx="1">
          <a:scrgbClr r="0" g="0" b="0"/>
        </a:fillRef>
        <a:effectRef idx="0">
          <a:scrgbClr r="0" g="0" b="0"/>
        </a:effectRef>
        <a:fontRef idx="minor"/>
      </dsp:style>
    </dsp:sp>
    <dsp:sp modelId="{DE204DF9-3925-4B5F-BA9A-13789E69D7B5}">
      <dsp:nvSpPr>
        <dsp:cNvPr id="0" name=""/>
        <dsp:cNvSpPr/>
      </dsp:nvSpPr>
      <dsp:spPr>
        <a:xfrm>
          <a:off x="298143" y="3919696"/>
          <a:ext cx="542078" cy="542078"/>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FA66CF2-EAF8-40C1-A93C-D6D286712BBC}">
      <dsp:nvSpPr>
        <dsp:cNvPr id="0" name=""/>
        <dsp:cNvSpPr/>
      </dsp:nvSpPr>
      <dsp:spPr>
        <a:xfrm>
          <a:off x="1138365" y="3697937"/>
          <a:ext cx="10371825" cy="9855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4309" tIns="104309" rIns="104309" bIns="104309" numCol="1" spcCol="1270" anchor="ctr" anchorCtr="0">
          <a:noAutofit/>
        </a:bodyPr>
        <a:lstStyle/>
        <a:p>
          <a:pPr marL="0" lvl="0" indent="0" algn="l" defTabSz="977900">
            <a:lnSpc>
              <a:spcPct val="100000"/>
            </a:lnSpc>
            <a:spcBef>
              <a:spcPct val="0"/>
            </a:spcBef>
            <a:spcAft>
              <a:spcPct val="35000"/>
            </a:spcAft>
            <a:buNone/>
          </a:pPr>
          <a:r>
            <a:rPr lang="en-US" sz="2200" kern="1200">
              <a:latin typeface="+mj-lt"/>
            </a:rPr>
            <a:t>Discuss for 10 minutes before we re-group</a:t>
          </a:r>
        </a:p>
      </dsp:txBody>
      <dsp:txXfrm>
        <a:off x="1138365" y="3697937"/>
        <a:ext cx="10371825" cy="985598"/>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0.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7.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9.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0.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8D619E-8F3A-4A01-9757-6885BC8D9B1D}" type="datetimeFigureOut">
              <a:rPr lang="en-US" smtClean="0"/>
              <a:t>10/23/2024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D634E0-89B3-42AA-98AC-0435385FBF93}" type="slidenum">
              <a:rPr lang="en-US" smtClean="0"/>
              <a:t>‹#›</a:t>
            </a:fld>
            <a:endParaRPr lang="en-US"/>
          </a:p>
        </p:txBody>
      </p:sp>
    </p:spTree>
    <p:extLst>
      <p:ext uri="{BB962C8B-B14F-4D97-AF65-F5344CB8AC3E}">
        <p14:creationId xmlns:p14="http://schemas.microsoft.com/office/powerpoint/2010/main" val="1320354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1</a:t>
            </a:fld>
            <a:endParaRPr lang="en-US"/>
          </a:p>
        </p:txBody>
      </p:sp>
    </p:spTree>
    <p:extLst>
      <p:ext uri="{BB962C8B-B14F-4D97-AF65-F5344CB8AC3E}">
        <p14:creationId xmlns:p14="http://schemas.microsoft.com/office/powerpoint/2010/main" val="26429305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interviewing, things to keep in mind</a:t>
            </a:r>
          </a:p>
          <a:p>
            <a:pPr marL="228600" indent="-228600">
              <a:buAutoNum type="arabicParenBoth"/>
            </a:pPr>
            <a:r>
              <a:rPr lang="en-US" dirty="0"/>
              <a:t>What was going on during the time of exposure when the individuals got sick? Were there any major events? Who was working? Were there any menu or process changes?</a:t>
            </a:r>
          </a:p>
          <a:p>
            <a:pPr marL="228600" indent="-228600">
              <a:buAutoNum type="arabicParenBoth"/>
            </a:pPr>
            <a:r>
              <a:rPr lang="en-US" dirty="0"/>
              <a:t>Keep the hypothesis in mind – if the question isn’t going to give us information we need; skip it!</a:t>
            </a:r>
          </a:p>
          <a:p>
            <a:pPr marL="228600" indent="-228600">
              <a:buAutoNum type="arabicParenBoth"/>
            </a:pPr>
            <a:r>
              <a:rPr lang="en-US" dirty="0"/>
              <a:t>Discuss employee health – were any employees out sick around that time? How about in the days before or after? Was anyone sick at work?</a:t>
            </a:r>
          </a:p>
          <a:p>
            <a:pPr marL="228600" indent="-228600">
              <a:buAutoNum type="arabicParenBoth"/>
            </a:pPr>
            <a:r>
              <a:rPr lang="en-US" dirty="0"/>
              <a:t>Empower the managers – they know their restaurant the best. Ask them what they think might have happened. </a:t>
            </a:r>
          </a:p>
          <a:p>
            <a:pPr marL="228600" indent="-228600">
              <a:buAutoNum type="arabicParenBoth"/>
            </a:pPr>
            <a:r>
              <a:rPr lang="en-US" dirty="0"/>
              <a:t>Ask 5 why’s – Continue asking probing questions, the more you ask the better the chances you get to the underlying cause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228600" indent="-228600">
              <a:buAutoNum type="arabicParenBoth"/>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68919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major resource for getting your investigation program running is the CIFOR Guidelines for Foodborne Disease Outbreak Response. CIFOR also created the Outbreaks of Undetermined Etiology Agent List which organizes outlines pathogens symptoms, incubation periods, and the notable exposures to focus on. This is great for helping you develop your hypothesis and focus before you go into the restaurant on your environmental assessment. In the first exercise, you will have the opportunity to apply this guide to the outbreak.</a:t>
            </a:r>
          </a:p>
          <a:p>
            <a:endParaRPr lang="en-US" dirty="0"/>
          </a:p>
          <a:p>
            <a:r>
              <a:rPr lang="en-US" dirty="0"/>
              <a:t>Resource: </a:t>
            </a:r>
          </a:p>
          <a:p>
            <a:r>
              <a:rPr lang="en-US" u="sng" dirty="0"/>
              <a:t>CIFOR agent list</a:t>
            </a:r>
            <a:r>
              <a:rPr lang="en-US" dirty="0"/>
              <a:t>: http://cifor.us/uploads/resources/CIFOR-OUE-Agent-List_FINAL.pdf</a:t>
            </a:r>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11</a:t>
            </a:fld>
            <a:endParaRPr lang="en-US"/>
          </a:p>
        </p:txBody>
      </p:sp>
    </p:spTree>
    <p:extLst>
      <p:ext uri="{BB962C8B-B14F-4D97-AF65-F5344CB8AC3E}">
        <p14:creationId xmlns:p14="http://schemas.microsoft.com/office/powerpoint/2010/main" val="2568689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Here’s another free resource available to you for determining your focus when you conduct your environmental assessment. Your epi or lab team may identify the agent or pathogen. Then you can look it up on the IAFP keys to understand the risk factor. There are keys for many different implicated food items, which are then broken down into more specific food items and pathogen.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We’re focusing on the retail environment, but it could be used for earlier stages in the food process. </a:t>
            </a:r>
          </a:p>
          <a:p>
            <a:r>
              <a:rPr lang="en-US" dirty="0"/>
              <a:t>Example of salmonella in salad – we can see that we should be focusing on cross-contamination, improper cleaning of equipment, inadequate refrigeration, prolonged storage, and holding temperatures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Resource: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u="sng" dirty="0">
                <a:effectLst/>
                <a:latin typeface="Calibri" panose="020F0502020204030204" pitchFamily="34" charset="0"/>
                <a:ea typeface="Calibri" panose="020F0502020204030204" pitchFamily="34" charset="0"/>
                <a:cs typeface="Times New Roman" panose="02020603050405020304" pitchFamily="18" charset="0"/>
              </a:rPr>
              <a:t>IAFP Keys</a:t>
            </a:r>
            <a:r>
              <a:rPr lang="en-US" sz="1200" b="0" dirty="0">
                <a:effectLst/>
                <a:latin typeface="Calibri" panose="020F0502020204030204" pitchFamily="34" charset="0"/>
                <a:ea typeface="Calibri" panose="020F0502020204030204" pitchFamily="34" charset="0"/>
                <a:cs typeface="Times New Roman" panose="02020603050405020304" pitchFamily="18" charset="0"/>
              </a:rPr>
              <a:t>: https://www.foodprotection.org/upl/downloads/publications/other/free-procedures-keys.pdf</a:t>
            </a:r>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12</a:t>
            </a:fld>
            <a:endParaRPr lang="en-US"/>
          </a:p>
        </p:txBody>
      </p:sp>
    </p:spTree>
    <p:extLst>
      <p:ext uri="{BB962C8B-B14F-4D97-AF65-F5344CB8AC3E}">
        <p14:creationId xmlns:p14="http://schemas.microsoft.com/office/powerpoint/2010/main" val="15578349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[introduce activity]</a:t>
            </a:r>
          </a:p>
          <a:p>
            <a:endParaRPr lang="en-US" dirty="0"/>
          </a:p>
          <a:p>
            <a:r>
              <a:rPr lang="en-US" dirty="0"/>
              <a:t>-Find your workbook and open it up to the first page which should provide information on the outbreak. </a:t>
            </a:r>
          </a:p>
          <a:p>
            <a:r>
              <a:rPr lang="en-US" dirty="0"/>
              <a:t>-This notebook is yours to take, so please write in it and take notes if you’d like. </a:t>
            </a:r>
          </a:p>
          <a:p>
            <a:r>
              <a:rPr lang="en-US" dirty="0"/>
              <a:t>-As we mentioned at the beginning, we’ll be walking through one outbreak scenario, and we’ll have three exercises to complete. </a:t>
            </a:r>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13</a:t>
            </a:fld>
            <a:endParaRPr lang="en-US"/>
          </a:p>
        </p:txBody>
      </p:sp>
    </p:spTree>
    <p:extLst>
      <p:ext uri="{BB962C8B-B14F-4D97-AF65-F5344CB8AC3E}">
        <p14:creationId xmlns:p14="http://schemas.microsoft.com/office/powerpoint/2010/main" val="22534461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When we break, you’ll review the outbreak information on page 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You’ll then use the CIFOR and IAFP resources which we just went over, to think about the outbreak may have happened. The keys are on page 3 of your workbook.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Then, you’ll answer the questions on page 4 about what information you still need to collect.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Please work with your group for about 10 minutes then we’ll discuss as a group. The questions you need to answer on page 4 will also be on the screen. </a:t>
            </a:r>
          </a:p>
        </p:txBody>
      </p:sp>
      <p:sp>
        <p:nvSpPr>
          <p:cNvPr id="4" name="Slide Number Placeholder 3"/>
          <p:cNvSpPr>
            <a:spLocks noGrp="1"/>
          </p:cNvSpPr>
          <p:nvPr>
            <p:ph type="sldNum" sz="quarter" idx="5"/>
          </p:nvPr>
        </p:nvSpPr>
        <p:spPr/>
        <p:txBody>
          <a:bodyPr/>
          <a:lstStyle/>
          <a:p>
            <a:fld id="{0BD634E0-89B3-42AA-98AC-0435385FBF93}" type="slidenum">
              <a:rPr lang="en-US" smtClean="0"/>
              <a:t>14</a:t>
            </a:fld>
            <a:endParaRPr lang="en-US"/>
          </a:p>
        </p:txBody>
      </p:sp>
    </p:spTree>
    <p:extLst>
      <p:ext uri="{BB962C8B-B14F-4D97-AF65-F5344CB8AC3E}">
        <p14:creationId xmlns:p14="http://schemas.microsoft.com/office/powerpoint/2010/main" val="17040589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r>
              <a:rPr lang="en-US" sz="1200" kern="1200" dirty="0" err="1">
                <a:solidFill>
                  <a:schemeClr val="tx1"/>
                </a:solidFill>
                <a:latin typeface="Calibri Light" panose="020F0302020204030204" pitchFamily="34" charset="0"/>
                <a:cs typeface="Calibri Light" panose="020F0302020204030204" pitchFamily="34" charset="0"/>
              </a:rPr>
              <a:t>vILT</a:t>
            </a:r>
            <a:r>
              <a:rPr lang="en-US" sz="1200" kern="1200" dirty="0">
                <a:solidFill>
                  <a:schemeClr val="tx1"/>
                </a:solidFill>
                <a:latin typeface="Calibri Light" panose="020F0302020204030204" pitchFamily="34" charset="0"/>
                <a:cs typeface="Calibri Light" panose="020F0302020204030204" pitchFamily="34" charset="0"/>
              </a:rPr>
              <a:t> note: Share this slide in breakout rooms</a:t>
            </a:r>
          </a:p>
          <a:p>
            <a:pPr marL="0" indent="0">
              <a:buFont typeface="Wingdings" panose="05000000000000000000" pitchFamily="2" charset="2"/>
              <a:buNone/>
            </a:pPr>
            <a:endParaRPr lang="en-US" sz="1200" kern="1200" dirty="0">
              <a:solidFill>
                <a:schemeClr val="tx1"/>
              </a:solidFill>
              <a:latin typeface="Calibri Light" panose="020F0302020204030204" pitchFamily="34" charset="0"/>
              <a:cs typeface="Calibri Light" panose="020F0302020204030204" pitchFamily="34" charset="0"/>
            </a:endParaRPr>
          </a:p>
          <a:p>
            <a:pPr marL="457200" indent="-457200">
              <a:buFont typeface="Wingdings" panose="05000000000000000000" pitchFamily="2" charset="2"/>
              <a:buChar char="§"/>
            </a:pPr>
            <a:r>
              <a:rPr lang="en-US" sz="1200" kern="1200" dirty="0">
                <a:solidFill>
                  <a:schemeClr val="tx1"/>
                </a:solidFill>
                <a:latin typeface="Calibri Light" panose="020F0302020204030204" pitchFamily="34" charset="0"/>
                <a:cs typeface="Calibri Light" panose="020F0302020204030204" pitchFamily="34" charset="0"/>
              </a:rPr>
              <a:t>What practices would investigators want to observe?</a:t>
            </a:r>
          </a:p>
          <a:p>
            <a:pPr marL="457200" indent="-457200">
              <a:buFont typeface="Wingdings" panose="05000000000000000000" pitchFamily="2" charset="2"/>
              <a:buChar char="§"/>
            </a:pPr>
            <a:r>
              <a:rPr lang="en-US" sz="1200" dirty="0">
                <a:solidFill>
                  <a:schemeClr val="tx1"/>
                </a:solidFill>
                <a:latin typeface="Calibri Light" panose="020F0302020204030204" pitchFamily="34" charset="0"/>
                <a:cs typeface="Calibri Light" panose="020F0302020204030204" pitchFamily="34" charset="0"/>
              </a:rPr>
              <a:t>What records would investigators want to review?</a:t>
            </a:r>
          </a:p>
          <a:p>
            <a:pPr marL="457200" indent="-457200">
              <a:buFont typeface="Wingdings" panose="05000000000000000000" pitchFamily="2" charset="2"/>
              <a:buChar char="§"/>
            </a:pPr>
            <a:r>
              <a:rPr lang="en-US" sz="1200" kern="1200" dirty="0">
                <a:solidFill>
                  <a:schemeClr val="tx1"/>
                </a:solidFill>
                <a:latin typeface="Calibri Light" panose="020F0302020204030204" pitchFamily="34" charset="0"/>
                <a:cs typeface="Calibri Light" panose="020F0302020204030204" pitchFamily="34" charset="0"/>
              </a:rPr>
              <a:t>What are some questions investigators would ask the manager and/or a food worker</a:t>
            </a:r>
          </a:p>
          <a:p>
            <a:pPr marL="0" indent="0">
              <a:buNone/>
            </a:pPr>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15</a:t>
            </a:fld>
            <a:endParaRPr lang="en-US"/>
          </a:p>
        </p:txBody>
      </p:sp>
    </p:spTree>
    <p:extLst>
      <p:ext uri="{BB962C8B-B14F-4D97-AF65-F5344CB8AC3E}">
        <p14:creationId xmlns:p14="http://schemas.microsoft.com/office/powerpoint/2010/main" val="27992597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6FC0"/>
                </a:solidFill>
                <a:latin typeface="Calibri" panose="020F0502020204030204" pitchFamily="34" charset="0"/>
              </a:rPr>
              <a:t>First, let’s review the information we have: </a:t>
            </a:r>
          </a:p>
          <a:p>
            <a:endParaRPr lang="en-US" sz="1800" b="1" i="0" u="none" strike="noStrike" baseline="0" dirty="0">
              <a:solidFill>
                <a:srgbClr val="006FC0"/>
              </a:solidFill>
              <a:latin typeface="Calibri" panose="020F0502020204030204" pitchFamily="34" charset="0"/>
            </a:endParaRPr>
          </a:p>
          <a:p>
            <a:r>
              <a:rPr lang="en-US" sz="1800" b="1" i="0" u="none" strike="noStrike" baseline="0" dirty="0">
                <a:solidFill>
                  <a:srgbClr val="006FC0"/>
                </a:solidFill>
                <a:latin typeface="Calibri" panose="020F0502020204030204" pitchFamily="34" charset="0"/>
              </a:rPr>
              <a:t>Outbreak Identification: </a:t>
            </a:r>
          </a:p>
          <a:p>
            <a:pPr lvl="1"/>
            <a:r>
              <a:rPr lang="en-US" sz="1800" b="0" i="0" u="none" strike="noStrike" baseline="0" dirty="0">
                <a:solidFill>
                  <a:srgbClr val="006FC0"/>
                </a:solidFill>
                <a:latin typeface="Calibri" panose="020F0502020204030204" pitchFamily="34" charset="0"/>
              </a:rPr>
              <a:t>-3 E.coli 0157:H7 isolates were identified on October 10</a:t>
            </a:r>
            <a:r>
              <a:rPr lang="en-US" sz="1800" b="0" i="0" u="none" strike="noStrike" baseline="30000" dirty="0">
                <a:solidFill>
                  <a:srgbClr val="006FC0"/>
                </a:solidFill>
                <a:latin typeface="Calibri" panose="020F0502020204030204" pitchFamily="34" charset="0"/>
              </a:rPr>
              <a:t>th</a:t>
            </a:r>
            <a:r>
              <a:rPr lang="en-US" sz="1800" b="0" i="0" u="none" strike="noStrike" baseline="0" dirty="0">
                <a:solidFill>
                  <a:srgbClr val="006FC0"/>
                </a:solidFill>
                <a:latin typeface="Calibri" panose="020F0502020204030204" pitchFamily="34" charset="0"/>
              </a:rPr>
              <a:t>. </a:t>
            </a:r>
          </a:p>
          <a:p>
            <a:pPr lvl="1"/>
            <a:r>
              <a:rPr lang="en-US" sz="1800" b="0" i="0" u="none" strike="noStrike" baseline="0" dirty="0">
                <a:solidFill>
                  <a:srgbClr val="006FC0"/>
                </a:solidFill>
                <a:latin typeface="Calibri" panose="020F0502020204030204" pitchFamily="34" charset="0"/>
              </a:rPr>
              <a:t>	-</a:t>
            </a:r>
            <a:r>
              <a:rPr lang="en-US" sz="1800" b="0" i="1" u="none" strike="noStrike" baseline="0" dirty="0">
                <a:solidFill>
                  <a:srgbClr val="006FC0"/>
                </a:solidFill>
                <a:latin typeface="Calibri" panose="020F0502020204030204" pitchFamily="34" charset="0"/>
              </a:rPr>
              <a:t>Speaker please make quick note about difference between STEC and </a:t>
            </a:r>
            <a:r>
              <a:rPr lang="en-US" sz="1800" b="0" i="1" u="none" strike="noStrike" baseline="0" dirty="0" err="1">
                <a:solidFill>
                  <a:srgbClr val="006FC0"/>
                </a:solidFill>
                <a:latin typeface="Calibri" panose="020F0502020204030204" pitchFamily="34" charset="0"/>
              </a:rPr>
              <a:t>E.Coli</a:t>
            </a:r>
            <a:endParaRPr lang="en-US" sz="1800" b="0" i="1" u="none" strike="noStrike" baseline="0" dirty="0">
              <a:solidFill>
                <a:srgbClr val="006FC0"/>
              </a:solidFill>
              <a:latin typeface="Calibri" panose="020F0502020204030204" pitchFamily="34" charset="0"/>
            </a:endParaRPr>
          </a:p>
          <a:p>
            <a:pPr lvl="1"/>
            <a:r>
              <a:rPr lang="en-US" sz="1800" b="0" i="0" u="none" strike="noStrike" baseline="0" dirty="0">
                <a:solidFill>
                  <a:srgbClr val="006FC0"/>
                </a:solidFill>
                <a:latin typeface="Calibri" panose="020F0502020204030204" pitchFamily="34" charset="0"/>
              </a:rPr>
              <a:t>-Interviews of the cases revealed all ate from the same restaurant between September 16</a:t>
            </a:r>
            <a:r>
              <a:rPr lang="en-US" sz="1800" b="0" i="0" u="none" strike="noStrike" baseline="30000" dirty="0">
                <a:solidFill>
                  <a:srgbClr val="006FC0"/>
                </a:solidFill>
                <a:latin typeface="Calibri" panose="020F0502020204030204" pitchFamily="34" charset="0"/>
              </a:rPr>
              <a:t>th</a:t>
            </a:r>
            <a:r>
              <a:rPr lang="en-US" sz="1800" b="0" i="0" u="none" strike="noStrike" baseline="0" dirty="0">
                <a:solidFill>
                  <a:srgbClr val="006FC0"/>
                </a:solidFill>
                <a:latin typeface="Calibri" panose="020F0502020204030204" pitchFamily="34" charset="0"/>
              </a:rPr>
              <a:t> and September 25</a:t>
            </a:r>
            <a:r>
              <a:rPr lang="en-US" sz="1800" b="0" i="0" u="none" strike="noStrike" baseline="30000" dirty="0">
                <a:solidFill>
                  <a:srgbClr val="006FC0"/>
                </a:solidFill>
                <a:latin typeface="Calibri" panose="020F0502020204030204" pitchFamily="34" charset="0"/>
              </a:rPr>
              <a:t>th</a:t>
            </a:r>
            <a:r>
              <a:rPr lang="en-US" sz="1800" b="0" i="0" u="none" strike="noStrike" baseline="0" dirty="0">
                <a:solidFill>
                  <a:srgbClr val="006FC0"/>
                </a:solidFill>
                <a:latin typeface="Calibri" panose="020F0502020204030204" pitchFamily="34" charset="0"/>
              </a:rPr>
              <a:t>. Upon this notification, environmental health was contacted, and an outbreak investigation was initiated.</a:t>
            </a:r>
          </a:p>
          <a:p>
            <a:pPr lvl="1"/>
            <a:r>
              <a:rPr lang="en-US" sz="1800" b="0" i="0" u="none" strike="noStrike" baseline="0" dirty="0">
                <a:solidFill>
                  <a:srgbClr val="006FC0"/>
                </a:solidFill>
                <a:latin typeface="Calibri" panose="020F0502020204030204" pitchFamily="34" charset="0"/>
              </a:rPr>
              <a:t>-We also learned that the meals were from the soft openings of a new restaurant. The restaurant had not opened yet and was using the soft opening to pilot their menu and acclimate the staff to the establishment’s operations. </a:t>
            </a:r>
          </a:p>
          <a:p>
            <a:pPr lvl="1"/>
            <a:r>
              <a:rPr lang="en-US" sz="1800" b="0" i="0" u="none" strike="noStrike" baseline="0" dirty="0">
                <a:solidFill>
                  <a:srgbClr val="006FC0"/>
                </a:solidFill>
                <a:latin typeface="Calibri" panose="020F0502020204030204" pitchFamily="34" charset="0"/>
              </a:rPr>
              <a:t>-The restaurant served Mediterranean dishes such as Greek salads, hummus plates, beef chicken and falafel gyros, and spanakopita.  </a:t>
            </a:r>
            <a:endParaRPr lang="en-US" sz="1800" b="0" i="0" u="none" strike="noStrike" baseline="0" dirty="0">
              <a:solidFill>
                <a:srgbClr val="000000"/>
              </a:solidFill>
              <a:latin typeface="Calibri" panose="020F0502020204030204" pitchFamily="34" charset="0"/>
            </a:endParaRPr>
          </a:p>
          <a:p>
            <a:endParaRPr lang="en-US" sz="1800" b="0" i="0" u="none" strike="noStrike" baseline="0" dirty="0">
              <a:solidFill>
                <a:srgbClr val="000000"/>
              </a:solidFill>
              <a:latin typeface="Calibri" panose="020F0502020204030204" pitchFamily="34" charset="0"/>
            </a:endParaRPr>
          </a:p>
          <a:p>
            <a:r>
              <a:rPr lang="en-US" sz="1800" b="1" i="0" u="none" strike="noStrike" baseline="0" dirty="0">
                <a:solidFill>
                  <a:srgbClr val="006FC0"/>
                </a:solidFill>
                <a:latin typeface="Calibri" panose="020F0502020204030204" pitchFamily="34" charset="0"/>
              </a:rPr>
              <a:t>Epi Findings: </a:t>
            </a:r>
          </a:p>
          <a:p>
            <a:pPr lvl="1"/>
            <a:r>
              <a:rPr lang="en-US" sz="1800" b="1" i="0" u="none" strike="noStrike" baseline="0" dirty="0">
                <a:solidFill>
                  <a:srgbClr val="006FC0"/>
                </a:solidFill>
                <a:latin typeface="Calibri" panose="020F0502020204030204" pitchFamily="34" charset="0"/>
              </a:rPr>
              <a:t>-</a:t>
            </a:r>
            <a:r>
              <a:rPr lang="en-US" sz="1800" b="0" i="0" u="none" strike="noStrike" baseline="0" dirty="0">
                <a:solidFill>
                  <a:srgbClr val="000000"/>
                </a:solidFill>
                <a:latin typeface="Calibri" panose="020F0502020204030204" pitchFamily="34" charset="0"/>
              </a:rPr>
              <a:t>Cases were identified through routine lab surveillance and interviews with restaurant patrons identified through credit card receipts and a case-control study was conducted. </a:t>
            </a:r>
          </a:p>
          <a:p>
            <a:pPr lvl="1"/>
            <a:r>
              <a:rPr lang="en-US" sz="1800" b="0" i="0" u="none" strike="noStrike" baseline="0" dirty="0">
                <a:solidFill>
                  <a:srgbClr val="000000"/>
                </a:solidFill>
                <a:latin typeface="Calibri" panose="020F0502020204030204" pitchFamily="34" charset="0"/>
              </a:rPr>
              <a:t>-Confirmed cases were defined as a person who tested positive for STEC at a clinical laboratory after eating at the restaurant. Probable cases were defined as a person with diarrhea (≥ 3 loose stools in a 24-hour period) that was either bloody or at least 3 days in duration after eating at the restaurant</a:t>
            </a:r>
          </a:p>
          <a:p>
            <a:pPr lvl="1"/>
            <a:endParaRPr lang="en-US" sz="1800" b="0" i="0" u="none" strike="noStrike" baseline="0" dirty="0">
              <a:solidFill>
                <a:srgbClr val="000000"/>
              </a:solidFill>
              <a:latin typeface="Calibri" panose="020F0502020204030204" pitchFamily="34" charset="0"/>
            </a:endParaRPr>
          </a:p>
          <a:p>
            <a:pPr lvl="1"/>
            <a:r>
              <a:rPr lang="en-US" sz="1800" b="0" i="0" u="none" strike="noStrike" baseline="0" dirty="0">
                <a:solidFill>
                  <a:srgbClr val="000000"/>
                </a:solidFill>
                <a:latin typeface="Calibri" panose="020F0502020204030204" pitchFamily="34" charset="0"/>
              </a:rPr>
              <a:t>-Interviews were conducted with 38 patrons. Eleven cases, eight laboratory confirmed and three probable, were identified. </a:t>
            </a:r>
          </a:p>
          <a:p>
            <a:pPr lvl="1"/>
            <a:r>
              <a:rPr lang="en-US" sz="1800" b="0" i="0" u="none" strike="noStrike" baseline="0" dirty="0">
                <a:solidFill>
                  <a:srgbClr val="000000"/>
                </a:solidFill>
                <a:latin typeface="Calibri" panose="020F0502020204030204" pitchFamily="34" charset="0"/>
              </a:rPr>
              <a:t>-The most common symptoms reported were abdominal pain/cramping (10) and diarrhea (10). </a:t>
            </a:r>
          </a:p>
          <a:p>
            <a:pPr lvl="1"/>
            <a:r>
              <a:rPr lang="en-US" sz="1800" b="0" i="0" u="none" strike="noStrike" baseline="0" dirty="0">
                <a:solidFill>
                  <a:srgbClr val="000000"/>
                </a:solidFill>
                <a:latin typeface="Calibri" panose="020F0502020204030204" pitchFamily="34" charset="0"/>
              </a:rPr>
              <a:t>-Four patrons were hospitalized due to their illness. </a:t>
            </a:r>
          </a:p>
          <a:p>
            <a:pPr lvl="1"/>
            <a:r>
              <a:rPr lang="en-US" sz="1800" b="0" i="0" u="none" strike="noStrike" baseline="0" dirty="0">
                <a:solidFill>
                  <a:srgbClr val="000000"/>
                </a:solidFill>
                <a:latin typeface="Calibri" panose="020F0502020204030204" pitchFamily="34" charset="0"/>
              </a:rPr>
              <a:t>-The median incubation period was 3 days (range, 2 to 16 days). The median duration of illness was 7 days (range, 2 to 25 days). </a:t>
            </a:r>
          </a:p>
          <a:p>
            <a:pPr lvl="1"/>
            <a:endParaRPr lang="en-US" sz="1800" b="0" i="0" u="none" strike="noStrike" baseline="0" dirty="0">
              <a:solidFill>
                <a:srgbClr val="000000"/>
              </a:solidFill>
              <a:latin typeface="Calibri" panose="020F0502020204030204" pitchFamily="34" charset="0"/>
            </a:endParaRPr>
          </a:p>
          <a:p>
            <a:pPr lvl="1"/>
            <a:r>
              <a:rPr lang="en-US" sz="1800" b="0" i="0" u="none" strike="noStrike" baseline="0" dirty="0">
                <a:solidFill>
                  <a:srgbClr val="000000"/>
                </a:solidFill>
                <a:latin typeface="Calibri" panose="020F0502020204030204" pitchFamily="34" charset="0"/>
              </a:rPr>
              <a:t>-Case-control findings found that consuming any falafel was significantly associated with illness. </a:t>
            </a:r>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16</a:t>
            </a:fld>
            <a:endParaRPr lang="en-US"/>
          </a:p>
        </p:txBody>
      </p:sp>
    </p:spTree>
    <p:extLst>
      <p:ext uri="{BB962C8B-B14F-4D97-AF65-F5344CB8AC3E}">
        <p14:creationId xmlns:p14="http://schemas.microsoft.com/office/powerpoint/2010/main" val="1666746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Let’s also look at the IAFP key, which explains situations that likely contributed to outbreaks of foodborne diseases when mixed foods were implicated as vehicles. If we look on the E.coli line and under Retail Store/Food Service/Home, we can see many factors to consider including: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-heat process failure, which is the principal factor to consider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-cross contamination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-improper cleaning of equipment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-inadequate refrigeration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-temperature holding issues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-improper hot holding and cooling are also potential factors to consider</a:t>
            </a:r>
          </a:p>
        </p:txBody>
      </p:sp>
      <p:sp>
        <p:nvSpPr>
          <p:cNvPr id="4" name="Slide Number Placeholder 3"/>
          <p:cNvSpPr>
            <a:spLocks noGrp="1"/>
          </p:cNvSpPr>
          <p:nvPr>
            <p:ph type="sldNum" sz="quarter" idx="5"/>
          </p:nvPr>
        </p:nvSpPr>
        <p:spPr/>
        <p:txBody>
          <a:bodyPr/>
          <a:lstStyle/>
          <a:p>
            <a:fld id="{0BD634E0-89B3-42AA-98AC-0435385FBF93}" type="slidenum">
              <a:rPr lang="en-US" smtClean="0"/>
              <a:t>17</a:t>
            </a:fld>
            <a:endParaRPr lang="en-US"/>
          </a:p>
        </p:txBody>
      </p:sp>
    </p:spTree>
    <p:extLst>
      <p:ext uri="{BB962C8B-B14F-4D97-AF65-F5344CB8AC3E}">
        <p14:creationId xmlns:p14="http://schemas.microsoft.com/office/powerpoint/2010/main" val="40080352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a:lnSpc>
                <a:spcPct val="119000"/>
              </a:lnSpc>
              <a:spcBef>
                <a:spcPts val="0"/>
              </a:spcBef>
              <a:spcAft>
                <a:spcPts val="600"/>
              </a:spcAft>
              <a:buNone/>
            </a:pPr>
            <a:r>
              <a:rPr lang="en-US" sz="900" b="0" kern="1400" dirty="0">
                <a:ln>
                  <a:noFill/>
                </a:ln>
                <a:solidFill>
                  <a:srgbClr val="000000"/>
                </a:solidFill>
                <a:effectLst/>
                <a:latin typeface="Calibri Light" panose="020F0302020204030204" pitchFamily="34" charset="0"/>
                <a:cs typeface="Calibri Light" panose="020F0302020204030204" pitchFamily="34" charset="0"/>
              </a:rPr>
              <a:t>Let’s discuss exercise 1</a:t>
            </a:r>
          </a:p>
          <a:p>
            <a:pPr marL="0" marR="0" indent="0" algn="l">
              <a:lnSpc>
                <a:spcPct val="119000"/>
              </a:lnSpc>
              <a:spcBef>
                <a:spcPts val="0"/>
              </a:spcBef>
              <a:spcAft>
                <a:spcPts val="600"/>
              </a:spcAft>
              <a:buNone/>
            </a:pPr>
            <a:endParaRPr lang="en-US" sz="900" b="1" kern="1400" dirty="0">
              <a:ln>
                <a:noFill/>
              </a:ln>
              <a:solidFill>
                <a:srgbClr val="000000"/>
              </a:solidFill>
              <a:effectLst/>
              <a:latin typeface="Calibri Light" panose="020F0302020204030204" pitchFamily="34" charset="0"/>
              <a:cs typeface="Calibri Light" panose="020F0302020204030204" pitchFamily="34" charset="0"/>
            </a:endParaRPr>
          </a:p>
          <a:p>
            <a:pPr marL="0" marR="0" indent="0" algn="l">
              <a:lnSpc>
                <a:spcPct val="119000"/>
              </a:lnSpc>
              <a:spcBef>
                <a:spcPts val="0"/>
              </a:spcBef>
              <a:spcAft>
                <a:spcPts val="600"/>
              </a:spcAft>
              <a:buNone/>
            </a:pPr>
            <a:r>
              <a:rPr lang="en-US" sz="900" b="1" kern="1400" dirty="0">
                <a:ln>
                  <a:noFill/>
                </a:ln>
                <a:solidFill>
                  <a:srgbClr val="000000"/>
                </a:solidFill>
                <a:effectLst/>
                <a:latin typeface="Calibri Light" panose="020F0302020204030204" pitchFamily="34" charset="0"/>
                <a:cs typeface="Calibri Light" panose="020F0302020204030204" pitchFamily="34" charset="0"/>
              </a:rPr>
              <a:t>Observations</a:t>
            </a:r>
          </a:p>
          <a:p>
            <a:pPr marL="685800" marR="0" indent="-228600" algn="l">
              <a:lnSpc>
                <a:spcPct val="75000"/>
              </a:lnSpc>
              <a:spcBef>
                <a:spcPts val="0"/>
              </a:spcBef>
              <a:spcAft>
                <a:spcPts val="800"/>
              </a:spcAft>
            </a:pPr>
            <a:r>
              <a:rPr lang="en-US" sz="1800" kern="1400" dirty="0">
                <a:ln>
                  <a:noFill/>
                </a:ln>
                <a:solidFill>
                  <a:srgbClr val="000000"/>
                </a:solidFill>
                <a:effectLst/>
                <a:latin typeface="Symbol" panose="05050102010706020507" pitchFamily="18" charset="2"/>
              </a:rPr>
              <a:t>-</a:t>
            </a:r>
            <a:r>
              <a:rPr lang="en-US" sz="1800" kern="1400" dirty="0">
                <a:ln>
                  <a:noFill/>
                </a:ln>
                <a:solidFill>
                  <a:srgbClr val="000000"/>
                </a:solidFill>
                <a:effectLst/>
                <a:latin typeface="Calibri Light" panose="020F0302020204030204" pitchFamily="34" charset="0"/>
              </a:rPr>
              <a:t>Preparation and handling of implicated food</a:t>
            </a:r>
            <a:endParaRPr lang="en-US" sz="1800" kern="1400" dirty="0">
              <a:ln>
                <a:noFill/>
              </a:ln>
              <a:solidFill>
                <a:srgbClr val="000000"/>
              </a:solidFill>
              <a:effectLst/>
              <a:latin typeface="Calibri" panose="020F0502020204030204" pitchFamily="34" charset="0"/>
            </a:endParaRPr>
          </a:p>
          <a:p>
            <a:pPr marL="685800" marR="0" indent="-228600" algn="l">
              <a:lnSpc>
                <a:spcPct val="75000"/>
              </a:lnSpc>
              <a:spcBef>
                <a:spcPts val="0"/>
              </a:spcBef>
              <a:spcAft>
                <a:spcPts val="800"/>
              </a:spcAft>
            </a:pPr>
            <a:r>
              <a:rPr lang="en-US" sz="1800" kern="1400" dirty="0">
                <a:ln>
                  <a:noFill/>
                </a:ln>
                <a:solidFill>
                  <a:srgbClr val="000000"/>
                </a:solidFill>
                <a:effectLst/>
                <a:latin typeface="Symbol" panose="05050102010706020507" pitchFamily="18" charset="2"/>
              </a:rPr>
              <a:t>-</a:t>
            </a:r>
            <a:r>
              <a:rPr lang="en-US" sz="1800" kern="1400" dirty="0">
                <a:ln>
                  <a:noFill/>
                </a:ln>
                <a:solidFill>
                  <a:srgbClr val="000000"/>
                </a:solidFill>
                <a:effectLst/>
                <a:latin typeface="Calibri Light" panose="020F0302020204030204" pitchFamily="34" charset="0"/>
              </a:rPr>
              <a:t>Cook temperatures of foods</a:t>
            </a:r>
            <a:endParaRPr lang="en-US" sz="1800" kern="1400" dirty="0">
              <a:ln>
                <a:noFill/>
              </a:ln>
              <a:solidFill>
                <a:srgbClr val="000000"/>
              </a:solidFill>
              <a:effectLst/>
              <a:latin typeface="Calibri" panose="020F0502020204030204" pitchFamily="34" charset="0"/>
            </a:endParaRPr>
          </a:p>
          <a:p>
            <a:pPr marL="685800" marR="0" indent="-228600" algn="l">
              <a:lnSpc>
                <a:spcPct val="75000"/>
              </a:lnSpc>
              <a:spcBef>
                <a:spcPts val="0"/>
              </a:spcBef>
              <a:spcAft>
                <a:spcPts val="800"/>
              </a:spcAft>
            </a:pPr>
            <a:r>
              <a:rPr lang="en-US" sz="1800" kern="1400" dirty="0">
                <a:ln>
                  <a:noFill/>
                </a:ln>
                <a:solidFill>
                  <a:srgbClr val="000000"/>
                </a:solidFill>
                <a:effectLst/>
                <a:latin typeface="Symbol" panose="05050102010706020507" pitchFamily="18" charset="2"/>
              </a:rPr>
              <a:t>-</a:t>
            </a:r>
            <a:r>
              <a:rPr lang="en-US" sz="1800" kern="1400" dirty="0">
                <a:ln>
                  <a:noFill/>
                </a:ln>
                <a:solidFill>
                  <a:srgbClr val="000000"/>
                </a:solidFill>
                <a:effectLst/>
                <a:latin typeface="Calibri Light" panose="020F0302020204030204" pitchFamily="34" charset="0"/>
              </a:rPr>
              <a:t>Hand hygiene practices</a:t>
            </a:r>
            <a:endParaRPr lang="en-US" sz="1800" kern="1400" dirty="0">
              <a:ln>
                <a:noFill/>
              </a:ln>
              <a:solidFill>
                <a:srgbClr val="000000"/>
              </a:solidFill>
              <a:effectLst/>
              <a:latin typeface="Calibri" panose="020F0502020204030204" pitchFamily="34" charset="0"/>
            </a:endParaRPr>
          </a:p>
          <a:p>
            <a:pPr marL="685800" marR="0" indent="-228600" algn="l">
              <a:lnSpc>
                <a:spcPct val="75000"/>
              </a:lnSpc>
              <a:spcBef>
                <a:spcPts val="0"/>
              </a:spcBef>
              <a:spcAft>
                <a:spcPts val="800"/>
              </a:spcAft>
            </a:pPr>
            <a:r>
              <a:rPr lang="en-US" sz="1800" kern="1400" dirty="0">
                <a:ln>
                  <a:noFill/>
                </a:ln>
                <a:solidFill>
                  <a:srgbClr val="000000"/>
                </a:solidFill>
                <a:effectLst/>
                <a:latin typeface="Symbol" panose="05050102010706020507" pitchFamily="18" charset="2"/>
              </a:rPr>
              <a:t>-</a:t>
            </a:r>
            <a:r>
              <a:rPr lang="en-US" sz="1800" kern="1400" dirty="0">
                <a:ln>
                  <a:noFill/>
                </a:ln>
                <a:solidFill>
                  <a:srgbClr val="000000"/>
                </a:solidFill>
                <a:effectLst/>
                <a:latin typeface="Calibri Light" panose="020F0302020204030204" pitchFamily="34" charset="0"/>
              </a:rPr>
              <a:t>Cross-contamination potential</a:t>
            </a:r>
            <a:endParaRPr lang="en-US" sz="1800" kern="1400" dirty="0">
              <a:ln>
                <a:noFill/>
              </a:ln>
              <a:solidFill>
                <a:srgbClr val="000000"/>
              </a:solidFill>
              <a:effectLst/>
              <a:latin typeface="Calibri" panose="020F0502020204030204" pitchFamily="34" charset="0"/>
            </a:endParaRPr>
          </a:p>
          <a:p>
            <a:pPr marL="685800" marR="0" indent="-228600" algn="l">
              <a:lnSpc>
                <a:spcPct val="75000"/>
              </a:lnSpc>
              <a:spcBef>
                <a:spcPts val="0"/>
              </a:spcBef>
              <a:spcAft>
                <a:spcPts val="800"/>
              </a:spcAft>
            </a:pPr>
            <a:r>
              <a:rPr lang="en-US" sz="1800" kern="1400" dirty="0">
                <a:ln>
                  <a:noFill/>
                </a:ln>
                <a:solidFill>
                  <a:srgbClr val="000000"/>
                </a:solidFill>
                <a:effectLst/>
                <a:latin typeface="Symbol" panose="05050102010706020507" pitchFamily="18" charset="2"/>
              </a:rPr>
              <a:t>-</a:t>
            </a:r>
            <a:r>
              <a:rPr lang="en-US" sz="1800" kern="1400" dirty="0">
                <a:ln>
                  <a:noFill/>
                </a:ln>
                <a:solidFill>
                  <a:srgbClr val="000000"/>
                </a:solidFill>
                <a:effectLst/>
                <a:latin typeface="Calibri Light" panose="020F0302020204030204" pitchFamily="34" charset="0"/>
              </a:rPr>
              <a:t>Other poor food safety practices.</a:t>
            </a:r>
            <a:endParaRPr lang="en-US" sz="1800" kern="1400" dirty="0">
              <a:ln>
                <a:noFill/>
              </a:ln>
              <a:solidFill>
                <a:srgbClr val="000000"/>
              </a:solidFill>
              <a:effectLst/>
              <a:latin typeface="Calibri" panose="020F0502020204030204" pitchFamily="34" charset="0"/>
            </a:endParaRPr>
          </a:p>
          <a:p>
            <a:pPr marL="0" marR="0" indent="0" algn="l">
              <a:lnSpc>
                <a:spcPct val="119000"/>
              </a:lnSpc>
              <a:spcBef>
                <a:spcPts val="0"/>
              </a:spcBef>
              <a:spcAft>
                <a:spcPts val="600"/>
              </a:spcAft>
              <a:buNone/>
            </a:pPr>
            <a:endParaRPr lang="en-US" sz="900" kern="1400" dirty="0">
              <a:ln>
                <a:noFill/>
              </a:ln>
              <a:effectLst/>
              <a:latin typeface="Calibri Light" panose="020F0302020204030204" pitchFamily="34" charset="0"/>
              <a:cs typeface="Calibri Light" panose="020F0302020204030204" pitchFamily="34" charset="0"/>
            </a:endParaRPr>
          </a:p>
          <a:p>
            <a:pPr marL="0" marR="0" indent="0" algn="l">
              <a:lnSpc>
                <a:spcPct val="119000"/>
              </a:lnSpc>
              <a:spcBef>
                <a:spcPts val="0"/>
              </a:spcBef>
              <a:spcAft>
                <a:spcPts val="600"/>
              </a:spcAft>
              <a:buNone/>
            </a:pPr>
            <a:r>
              <a:rPr lang="en-US" sz="900" b="1" kern="1400" dirty="0">
                <a:ln>
                  <a:noFill/>
                </a:ln>
                <a:effectLst/>
                <a:latin typeface="Calibri Light" panose="020F0302020204030204" pitchFamily="34" charset="0"/>
                <a:cs typeface="Calibri Light" panose="020F0302020204030204" pitchFamily="34" charset="0"/>
              </a:rPr>
              <a:t>Record Review</a:t>
            </a:r>
            <a:endParaRPr lang="en-US" sz="900" kern="1400" dirty="0">
              <a:ln>
                <a:noFill/>
              </a:ln>
              <a:effectLst/>
              <a:latin typeface="Calibri Light" panose="020F0302020204030204" pitchFamily="34" charset="0"/>
              <a:cs typeface="Calibri Light" panose="020F0302020204030204" pitchFamily="34" charset="0"/>
            </a:endParaRPr>
          </a:p>
          <a:p>
            <a:pPr marL="685800" marR="0" indent="-228600" algn="l">
              <a:lnSpc>
                <a:spcPct val="75000"/>
              </a:lnSpc>
              <a:spcBef>
                <a:spcPts val="0"/>
              </a:spcBef>
              <a:spcAft>
                <a:spcPts val="800"/>
              </a:spcAft>
            </a:pPr>
            <a:r>
              <a:rPr lang="en-US" sz="1800" kern="1400" dirty="0">
                <a:ln>
                  <a:noFill/>
                </a:ln>
                <a:solidFill>
                  <a:srgbClr val="000000"/>
                </a:solidFill>
                <a:effectLst/>
                <a:latin typeface="Symbol" panose="05050102010706020507" pitchFamily="18" charset="2"/>
              </a:rPr>
              <a:t>-</a:t>
            </a:r>
            <a:r>
              <a:rPr lang="en-US" sz="1800" kern="1400" dirty="0">
                <a:ln>
                  <a:noFill/>
                </a:ln>
                <a:solidFill>
                  <a:srgbClr val="000000"/>
                </a:solidFill>
                <a:effectLst/>
                <a:latin typeface="Calibri Light" panose="020F0302020204030204" pitchFamily="34" charset="0"/>
              </a:rPr>
              <a:t>Employee illness logs</a:t>
            </a:r>
            <a:endParaRPr lang="en-US" sz="1800" kern="1400" dirty="0">
              <a:ln>
                <a:noFill/>
              </a:ln>
              <a:solidFill>
                <a:srgbClr val="000000"/>
              </a:solidFill>
              <a:effectLst/>
              <a:latin typeface="Calibri" panose="020F0502020204030204" pitchFamily="34" charset="0"/>
            </a:endParaRPr>
          </a:p>
          <a:p>
            <a:pPr marL="685800" marR="0" indent="-228600" algn="l">
              <a:lnSpc>
                <a:spcPct val="75000"/>
              </a:lnSpc>
              <a:spcBef>
                <a:spcPts val="0"/>
              </a:spcBef>
              <a:spcAft>
                <a:spcPts val="800"/>
              </a:spcAft>
            </a:pPr>
            <a:r>
              <a:rPr lang="en-US" sz="1800" kern="1400" dirty="0">
                <a:ln>
                  <a:noFill/>
                </a:ln>
                <a:solidFill>
                  <a:srgbClr val="000000"/>
                </a:solidFill>
                <a:effectLst/>
                <a:latin typeface="Symbol" panose="05050102010706020507" pitchFamily="18" charset="2"/>
              </a:rPr>
              <a:t>-</a:t>
            </a:r>
            <a:r>
              <a:rPr lang="en-US" sz="1800" kern="1400" dirty="0">
                <a:ln>
                  <a:noFill/>
                </a:ln>
                <a:solidFill>
                  <a:srgbClr val="000000"/>
                </a:solidFill>
                <a:effectLst/>
                <a:latin typeface="Calibri Light" panose="020F0302020204030204" pitchFamily="34" charset="0"/>
              </a:rPr>
              <a:t>Credit card receipts </a:t>
            </a:r>
            <a:endParaRPr lang="en-US" sz="1800" kern="1400" dirty="0">
              <a:ln>
                <a:noFill/>
              </a:ln>
              <a:solidFill>
                <a:srgbClr val="000000"/>
              </a:solidFill>
              <a:effectLst/>
              <a:latin typeface="Calibri" panose="020F0502020204030204" pitchFamily="34" charset="0"/>
            </a:endParaRPr>
          </a:p>
          <a:p>
            <a:pPr marL="685800" marR="0" indent="-228600" algn="l">
              <a:lnSpc>
                <a:spcPct val="75000"/>
              </a:lnSpc>
              <a:spcBef>
                <a:spcPts val="0"/>
              </a:spcBef>
              <a:spcAft>
                <a:spcPts val="800"/>
              </a:spcAft>
            </a:pPr>
            <a:r>
              <a:rPr lang="en-US" sz="1800" kern="1400" dirty="0">
                <a:ln>
                  <a:noFill/>
                </a:ln>
                <a:solidFill>
                  <a:srgbClr val="000000"/>
                </a:solidFill>
                <a:effectLst/>
                <a:latin typeface="Symbol" panose="05050102010706020507" pitchFamily="18" charset="2"/>
              </a:rPr>
              <a:t>-</a:t>
            </a:r>
            <a:r>
              <a:rPr lang="en-US" sz="1800" kern="1400" dirty="0">
                <a:ln>
                  <a:noFill/>
                </a:ln>
                <a:solidFill>
                  <a:srgbClr val="000000"/>
                </a:solidFill>
                <a:effectLst/>
                <a:latin typeface="Calibri Light" panose="020F0302020204030204" pitchFamily="34" charset="0"/>
              </a:rPr>
              <a:t>Cooking temperature logs</a:t>
            </a:r>
            <a:endParaRPr lang="en-US" sz="1800" kern="1400" dirty="0">
              <a:ln>
                <a:noFill/>
              </a:ln>
              <a:solidFill>
                <a:srgbClr val="000000"/>
              </a:solidFill>
              <a:effectLst/>
              <a:latin typeface="Calibri" panose="020F0502020204030204" pitchFamily="34" charset="0"/>
            </a:endParaRPr>
          </a:p>
          <a:p>
            <a:pPr marL="685800" marR="0" indent="-228600" algn="l">
              <a:lnSpc>
                <a:spcPct val="75000"/>
              </a:lnSpc>
              <a:spcBef>
                <a:spcPts val="0"/>
              </a:spcBef>
              <a:spcAft>
                <a:spcPts val="800"/>
              </a:spcAft>
            </a:pPr>
            <a:r>
              <a:rPr lang="en-US" sz="1800" kern="1400" dirty="0">
                <a:ln>
                  <a:noFill/>
                </a:ln>
                <a:solidFill>
                  <a:srgbClr val="000000"/>
                </a:solidFill>
                <a:effectLst/>
                <a:latin typeface="Symbol" panose="05050102010706020507" pitchFamily="18" charset="2"/>
              </a:rPr>
              <a:t>-</a:t>
            </a:r>
            <a:r>
              <a:rPr lang="en-US" sz="1800" kern="1400" dirty="0">
                <a:ln>
                  <a:noFill/>
                </a:ln>
                <a:solidFill>
                  <a:srgbClr val="000000"/>
                </a:solidFill>
                <a:effectLst/>
                <a:latin typeface="Calibri Light" panose="020F0302020204030204" pitchFamily="34" charset="0"/>
              </a:rPr>
              <a:t>Invoices for products</a:t>
            </a:r>
          </a:p>
          <a:p>
            <a:pPr marL="685800" marR="0" indent="-228600" algn="l">
              <a:lnSpc>
                <a:spcPct val="75000"/>
              </a:lnSpc>
              <a:spcBef>
                <a:spcPts val="0"/>
              </a:spcBef>
              <a:spcAft>
                <a:spcPts val="800"/>
              </a:spcAft>
            </a:pPr>
            <a:r>
              <a:rPr lang="en-US" sz="1800" kern="1400" dirty="0">
                <a:ln>
                  <a:noFill/>
                </a:ln>
                <a:solidFill>
                  <a:srgbClr val="000000"/>
                </a:solidFill>
                <a:effectLst/>
                <a:latin typeface="Calibri Light" panose="020F0302020204030204" pitchFamily="34" charset="0"/>
              </a:rPr>
              <a:t>-Cleaning and sanitizing schedules</a:t>
            </a:r>
          </a:p>
          <a:p>
            <a:pPr marL="457200" marR="0" indent="0" algn="l">
              <a:lnSpc>
                <a:spcPct val="75000"/>
              </a:lnSpc>
              <a:spcBef>
                <a:spcPts val="0"/>
              </a:spcBef>
              <a:spcAft>
                <a:spcPts val="800"/>
              </a:spcAft>
              <a:buFont typeface="Arial" panose="020B0604020202020204" pitchFamily="34" charset="0"/>
              <a:buNone/>
            </a:pPr>
            <a:endParaRPr lang="en-US" sz="1800" kern="1400" dirty="0">
              <a:ln>
                <a:noFill/>
              </a:ln>
              <a:solidFill>
                <a:srgbClr val="000000"/>
              </a:solidFill>
              <a:effectLst/>
              <a:latin typeface="Calibri" panose="020F0502020204030204" pitchFamily="34" charset="0"/>
            </a:endParaRPr>
          </a:p>
          <a:p>
            <a:pPr marL="0" marR="0" indent="0" algn="l">
              <a:lnSpc>
                <a:spcPct val="119000"/>
              </a:lnSpc>
              <a:spcBef>
                <a:spcPts val="0"/>
              </a:spcBef>
              <a:spcAft>
                <a:spcPts val="600"/>
              </a:spcAft>
            </a:pPr>
            <a:r>
              <a:rPr lang="en-US" sz="1800" kern="1400" dirty="0">
                <a:ln>
                  <a:noFill/>
                </a:ln>
                <a:solidFill>
                  <a:srgbClr val="000000"/>
                </a:solidFill>
                <a:effectLst/>
                <a:latin typeface="Calibri" panose="020F0502020204030204" pitchFamily="34" charset="0"/>
              </a:rPr>
              <a:t> </a:t>
            </a:r>
            <a:endParaRPr lang="en-US" sz="900" kern="1400" dirty="0">
              <a:ln>
                <a:noFill/>
              </a:ln>
              <a:solidFill>
                <a:srgbClr val="000000"/>
              </a:solidFill>
              <a:effectLst/>
              <a:latin typeface="Calibri Light" panose="020F0302020204030204" pitchFamily="34" charset="0"/>
              <a:cs typeface="Calibri Light" panose="020F0302020204030204" pitchFamily="34" charset="0"/>
            </a:endParaRPr>
          </a:p>
          <a:p>
            <a:pPr marL="0" marR="0" indent="0" algn="l">
              <a:lnSpc>
                <a:spcPct val="107000"/>
              </a:lnSpc>
              <a:spcBef>
                <a:spcPts val="0"/>
              </a:spcBef>
              <a:spcAft>
                <a:spcPts val="800"/>
              </a:spcAft>
              <a:buNone/>
            </a:pPr>
            <a:r>
              <a:rPr lang="en-US" sz="900" b="1" kern="1400" dirty="0">
                <a:ln>
                  <a:noFill/>
                </a:ln>
                <a:solidFill>
                  <a:srgbClr val="000000"/>
                </a:solidFill>
                <a:effectLst/>
                <a:latin typeface="Calibri Light" panose="020F0302020204030204" pitchFamily="34" charset="0"/>
                <a:cs typeface="Calibri Light" panose="020F0302020204030204" pitchFamily="34" charset="0"/>
              </a:rPr>
              <a:t>Interview</a:t>
            </a:r>
          </a:p>
          <a:p>
            <a:pPr marL="685800" marR="0" indent="-228600" algn="l">
              <a:lnSpc>
                <a:spcPct val="75000"/>
              </a:lnSpc>
              <a:spcBef>
                <a:spcPts val="0"/>
              </a:spcBef>
              <a:spcAft>
                <a:spcPts val="800"/>
              </a:spcAft>
            </a:pPr>
            <a:r>
              <a:rPr lang="en-US" sz="1800" kern="1400" dirty="0">
                <a:ln>
                  <a:noFill/>
                </a:ln>
                <a:solidFill>
                  <a:srgbClr val="000000"/>
                </a:solidFill>
                <a:effectLst/>
                <a:latin typeface="Symbol" panose="05050102010706020507" pitchFamily="18" charset="2"/>
              </a:rPr>
              <a:t>-</a:t>
            </a:r>
            <a:r>
              <a:rPr lang="en-US" sz="1800" kern="1400" dirty="0">
                <a:ln>
                  <a:noFill/>
                </a:ln>
                <a:solidFill>
                  <a:srgbClr val="000000"/>
                </a:solidFill>
                <a:effectLst/>
                <a:latin typeface="Calibri Light" panose="020F0302020204030204" pitchFamily="34" charset="0"/>
              </a:rPr>
              <a:t>Illness history (customers and employees)</a:t>
            </a:r>
            <a:endParaRPr lang="en-US" sz="1800" kern="1400" dirty="0">
              <a:ln>
                <a:noFill/>
              </a:ln>
              <a:solidFill>
                <a:srgbClr val="000000"/>
              </a:solidFill>
              <a:effectLst/>
              <a:latin typeface="Calibri" panose="020F0502020204030204" pitchFamily="34" charset="0"/>
            </a:endParaRPr>
          </a:p>
          <a:p>
            <a:pPr marL="685800" marR="0" indent="-228600" algn="l">
              <a:lnSpc>
                <a:spcPct val="75000"/>
              </a:lnSpc>
              <a:spcBef>
                <a:spcPts val="0"/>
              </a:spcBef>
              <a:spcAft>
                <a:spcPts val="800"/>
              </a:spcAft>
            </a:pPr>
            <a:r>
              <a:rPr lang="en-US" sz="1800" kern="1400" dirty="0">
                <a:ln>
                  <a:noFill/>
                </a:ln>
                <a:solidFill>
                  <a:srgbClr val="000000"/>
                </a:solidFill>
                <a:effectLst/>
                <a:latin typeface="Symbol" panose="05050102010706020507" pitchFamily="18" charset="2"/>
              </a:rPr>
              <a:t>-</a:t>
            </a:r>
            <a:r>
              <a:rPr lang="en-US" sz="1800" kern="1400" dirty="0">
                <a:ln>
                  <a:noFill/>
                </a:ln>
                <a:solidFill>
                  <a:srgbClr val="000000"/>
                </a:solidFill>
                <a:effectLst/>
                <a:latin typeface="Calibri Light" panose="020F0302020204030204" pitchFamily="34" charset="0"/>
              </a:rPr>
              <a:t>Cleaning and sanitization practices</a:t>
            </a:r>
          </a:p>
          <a:p>
            <a:pPr marL="685800" marR="0" indent="-228600" algn="l">
              <a:lnSpc>
                <a:spcPct val="75000"/>
              </a:lnSpc>
              <a:spcBef>
                <a:spcPts val="0"/>
              </a:spcBef>
              <a:spcAft>
                <a:spcPts val="800"/>
              </a:spcAft>
            </a:pPr>
            <a:r>
              <a:rPr lang="en-US" sz="1800" kern="1400" dirty="0">
                <a:ln>
                  <a:noFill/>
                </a:ln>
                <a:solidFill>
                  <a:srgbClr val="000000"/>
                </a:solidFill>
                <a:effectLst/>
                <a:latin typeface="Calibri" panose="020F0502020204030204" pitchFamily="34" charset="0"/>
              </a:rPr>
              <a:t>-Information to understand food flow for implicated food item</a:t>
            </a:r>
          </a:p>
          <a:p>
            <a:pPr marL="685800" marR="0" indent="-228600" algn="l">
              <a:lnSpc>
                <a:spcPct val="75000"/>
              </a:lnSpc>
              <a:spcBef>
                <a:spcPts val="0"/>
              </a:spcBef>
              <a:spcAft>
                <a:spcPts val="800"/>
              </a:spcAft>
            </a:pPr>
            <a:r>
              <a:rPr lang="en-US" sz="1800" kern="1400" dirty="0">
                <a:ln>
                  <a:noFill/>
                </a:ln>
                <a:solidFill>
                  <a:srgbClr val="000000"/>
                </a:solidFill>
                <a:effectLst/>
                <a:latin typeface="Calibri" panose="020F0502020204030204" pitchFamily="34" charset="0"/>
              </a:rPr>
              <a:t>-Employee health policies</a:t>
            </a:r>
          </a:p>
          <a:p>
            <a:pPr marL="685800" marR="0" indent="-228600" algn="l">
              <a:lnSpc>
                <a:spcPct val="75000"/>
              </a:lnSpc>
              <a:spcBef>
                <a:spcPts val="0"/>
              </a:spcBef>
              <a:spcAft>
                <a:spcPts val="800"/>
              </a:spcAft>
            </a:pPr>
            <a:r>
              <a:rPr lang="en-US" sz="1800" kern="1400" dirty="0">
                <a:ln>
                  <a:noFill/>
                </a:ln>
                <a:solidFill>
                  <a:srgbClr val="000000"/>
                </a:solidFill>
                <a:effectLst/>
                <a:latin typeface="Calibri" panose="020F0502020204030204" pitchFamily="34" charset="0"/>
              </a:rPr>
              <a:t>-Employee food safety knowledge</a:t>
            </a:r>
          </a:p>
          <a:p>
            <a:pPr marL="685800" marR="0" indent="-228600" algn="l">
              <a:lnSpc>
                <a:spcPct val="75000"/>
              </a:lnSpc>
              <a:spcBef>
                <a:spcPts val="0"/>
              </a:spcBef>
              <a:spcAft>
                <a:spcPts val="800"/>
              </a:spcAft>
            </a:pPr>
            <a:r>
              <a:rPr lang="en-US" sz="1800" kern="1400" dirty="0">
                <a:ln>
                  <a:noFill/>
                </a:ln>
                <a:solidFill>
                  <a:srgbClr val="000000"/>
                </a:solidFill>
                <a:effectLst/>
                <a:latin typeface="Calibri" panose="020F0502020204030204" pitchFamily="34" charset="0"/>
              </a:rPr>
              <a:t>-Unusual circumstances (loss of power, sewage back-up, equipment failure)</a:t>
            </a:r>
          </a:p>
          <a:p>
            <a:pPr marL="685800" marR="0" indent="-228600" algn="l">
              <a:lnSpc>
                <a:spcPct val="75000"/>
              </a:lnSpc>
              <a:spcBef>
                <a:spcPts val="0"/>
              </a:spcBef>
              <a:spcAft>
                <a:spcPts val="800"/>
              </a:spcAft>
            </a:pPr>
            <a:endParaRPr lang="en-US" sz="1800" kern="1400" dirty="0">
              <a:ln>
                <a:noFill/>
              </a:ln>
              <a:solidFill>
                <a:srgbClr val="000000"/>
              </a:solidFill>
              <a:effectLst/>
              <a:latin typeface="Calibri" panose="020F0502020204030204" pitchFamily="34" charset="0"/>
            </a:endParaRPr>
          </a:p>
          <a:p>
            <a:pPr marL="0" marR="0" indent="0" algn="l">
              <a:lnSpc>
                <a:spcPct val="119000"/>
              </a:lnSpc>
              <a:spcBef>
                <a:spcPts val="0"/>
              </a:spcBef>
              <a:spcAft>
                <a:spcPts val="600"/>
              </a:spcAft>
            </a:pPr>
            <a:r>
              <a:rPr lang="en-US" sz="1800" kern="1400" dirty="0">
                <a:ln>
                  <a:noFill/>
                </a:ln>
                <a:solidFill>
                  <a:srgbClr val="000000"/>
                </a:solidFill>
                <a:effectLst/>
                <a:latin typeface="Calibri" panose="020F0502020204030204" pitchFamily="34" charset="0"/>
              </a:rPr>
              <a:t> </a:t>
            </a:r>
          </a:p>
          <a:p>
            <a:pPr marL="0" marR="0" indent="0" algn="l">
              <a:lnSpc>
                <a:spcPct val="119000"/>
              </a:lnSpc>
              <a:spcBef>
                <a:spcPts val="0"/>
              </a:spcBef>
              <a:spcAft>
                <a:spcPts val="600"/>
              </a:spcAft>
            </a:pPr>
            <a:r>
              <a:rPr lang="en-US" sz="1800" i="1" kern="1400" dirty="0">
                <a:ln>
                  <a:noFill/>
                </a:ln>
                <a:solidFill>
                  <a:srgbClr val="000000"/>
                </a:solidFill>
                <a:effectLst/>
                <a:latin typeface="Calibri" panose="020F0502020204030204" pitchFamily="34" charset="0"/>
              </a:rPr>
              <a:t>Note for presenter: Could be many different implicated foods such as contaminated leafy greens or raw animal product. Encourage investigators to not have tunnel vision. </a:t>
            </a:r>
          </a:p>
          <a:p>
            <a:pPr marL="0" marR="0" indent="0" algn="l">
              <a:lnSpc>
                <a:spcPct val="119000"/>
              </a:lnSpc>
              <a:spcBef>
                <a:spcPts val="0"/>
              </a:spcBef>
              <a:spcAft>
                <a:spcPts val="600"/>
              </a:spcAft>
            </a:pPr>
            <a:endParaRPr lang="en-US" dirty="0"/>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18</a:t>
            </a:fld>
            <a:endParaRPr lang="en-US"/>
          </a:p>
        </p:txBody>
      </p:sp>
    </p:spTree>
    <p:extLst>
      <p:ext uri="{BB962C8B-B14F-4D97-AF65-F5344CB8AC3E}">
        <p14:creationId xmlns:p14="http://schemas.microsoft.com/office/powerpoint/2010/main" val="5800722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Back to our example, let’s continue with looking at the how and why, the contributing factors and environmental antecedents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19</a:t>
            </a:fld>
            <a:endParaRPr lang="en-US"/>
          </a:p>
        </p:txBody>
      </p:sp>
    </p:spTree>
    <p:extLst>
      <p:ext uri="{BB962C8B-B14F-4D97-AF65-F5344CB8AC3E}">
        <p14:creationId xmlns:p14="http://schemas.microsoft.com/office/powerpoint/2010/main" val="5288113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t>
            </a:r>
            <a:r>
              <a:rPr lang="en-US" dirty="0" err="1"/>
              <a:t>powerpoint</a:t>
            </a:r>
            <a:r>
              <a:rPr lang="en-US" dirty="0"/>
              <a:t> and the resources we’ll go over has been a collaboration between the CDC and state and local jurisdictions who are part of the Environmental Health Specialists Network, also known as EHS-Net. EHS-Net is a collaborative forum of environmental health specialists that researches restaurant food safety policies and practices. You can see the current EHS-Net sites on the map on the screen. </a:t>
            </a:r>
          </a:p>
        </p:txBody>
      </p:sp>
      <p:sp>
        <p:nvSpPr>
          <p:cNvPr id="4" name="Slide Number Placeholder 3"/>
          <p:cNvSpPr>
            <a:spLocks noGrp="1"/>
          </p:cNvSpPr>
          <p:nvPr>
            <p:ph type="sldNum" sz="quarter" idx="5"/>
          </p:nvPr>
        </p:nvSpPr>
        <p:spPr/>
        <p:txBody>
          <a:bodyPr/>
          <a:lstStyle/>
          <a:p>
            <a:fld id="{0BD634E0-89B3-42AA-98AC-0435385FBF93}" type="slidenum">
              <a:rPr lang="en-US" smtClean="0"/>
              <a:t>2</a:t>
            </a:fld>
            <a:endParaRPr lang="en-US"/>
          </a:p>
        </p:txBody>
      </p:sp>
    </p:spTree>
    <p:extLst>
      <p:ext uri="{BB962C8B-B14F-4D97-AF65-F5344CB8AC3E}">
        <p14:creationId xmlns:p14="http://schemas.microsoft.com/office/powerpoint/2010/main" val="1001360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contributing factors are the how did this happen part of the outbreak. They are the preventable causes. </a:t>
            </a:r>
          </a:p>
          <a:p>
            <a:endParaRPr lang="en-US" dirty="0"/>
          </a:p>
          <a:p>
            <a:r>
              <a:rPr lang="en-US" dirty="0"/>
              <a:t>Contributing factors are split into 3 categories: </a:t>
            </a:r>
          </a:p>
          <a:p>
            <a:pPr lvl="1"/>
            <a:r>
              <a:rPr lang="en-US" dirty="0"/>
              <a:t>Contamination or ways the pathogen entered the food item </a:t>
            </a:r>
          </a:p>
          <a:p>
            <a:pPr lvl="1"/>
            <a:r>
              <a:rPr lang="en-US" dirty="0"/>
              <a:t>Proliferation ways the pathogen was allowed to grow in the food</a:t>
            </a:r>
          </a:p>
          <a:p>
            <a:pPr lvl="1"/>
            <a:r>
              <a:rPr lang="en-US" dirty="0"/>
              <a:t>Survival ways the pathogen survived the kill step. </a:t>
            </a:r>
          </a:p>
          <a:p>
            <a:endParaRPr lang="en-US" dirty="0"/>
          </a:p>
          <a:p>
            <a:r>
              <a:rPr lang="en-US" dirty="0"/>
              <a:t>Here are some examples of contributing factors in each category. These all come from a list produced by the CDC.</a:t>
            </a:r>
          </a:p>
          <a:p>
            <a:r>
              <a:rPr lang="en-US" dirty="0"/>
              <a:t>C9 is contamination from infectious food worker/handler through bare hand contact with food. </a:t>
            </a:r>
          </a:p>
          <a:p>
            <a:r>
              <a:rPr lang="en-US" dirty="0"/>
              <a:t>	-An example of this is an infectious food worker/handler preparing deli meat without wearing gloves contaminated the food served to restaurant patrons.</a:t>
            </a:r>
          </a:p>
          <a:p>
            <a:endParaRPr lang="en-US" dirty="0"/>
          </a:p>
          <a:p>
            <a:r>
              <a:rPr lang="en-US" dirty="0"/>
              <a:t>P7 is improper cooling of food. </a:t>
            </a:r>
          </a:p>
          <a:p>
            <a:r>
              <a:rPr lang="en-US" dirty="0"/>
              <a:t>	-An example of this is when foods were refrigerated in large masses or as large volumes of foods in containers, which did not allow proper cooling.</a:t>
            </a:r>
          </a:p>
          <a:p>
            <a:endParaRPr lang="en-US" dirty="0"/>
          </a:p>
          <a:p>
            <a:r>
              <a:rPr lang="en-US" dirty="0"/>
              <a:t>S2 is inadequate time and temperature during reheating of food. </a:t>
            </a:r>
          </a:p>
          <a:p>
            <a:r>
              <a:rPr lang="en-US" dirty="0"/>
              <a:t>	-An example of this is reheating of sauces or roasts to a temperature insufficient to reduce the level of contamination to below an infectious dose</a:t>
            </a:r>
          </a:p>
          <a:p>
            <a:endParaRPr lang="en-US" dirty="0"/>
          </a:p>
          <a:p>
            <a:r>
              <a:rPr lang="en-US" dirty="0"/>
              <a:t>Resource: </a:t>
            </a:r>
          </a:p>
          <a:p>
            <a:r>
              <a:rPr lang="en-US" u="sng" dirty="0"/>
              <a:t>Contributing factor list: : </a:t>
            </a:r>
            <a:r>
              <a:rPr lang="en-US" dirty="0"/>
              <a:t>https://www.cdc.gov/restaurant-food-safety/php/investigations/cf-definitions.html</a:t>
            </a:r>
          </a:p>
        </p:txBody>
      </p:sp>
      <p:sp>
        <p:nvSpPr>
          <p:cNvPr id="4" name="Slide Number Placeholder 3"/>
          <p:cNvSpPr>
            <a:spLocks noGrp="1"/>
          </p:cNvSpPr>
          <p:nvPr>
            <p:ph type="sldNum" sz="quarter" idx="5"/>
          </p:nvPr>
        </p:nvSpPr>
        <p:spPr/>
        <p:txBody>
          <a:bodyPr/>
          <a:lstStyle/>
          <a:p>
            <a:fld id="{0BD634E0-89B3-42AA-98AC-0435385FBF93}" type="slidenum">
              <a:rPr lang="en-US" smtClean="0"/>
              <a:t>20</a:t>
            </a:fld>
            <a:endParaRPr lang="en-US"/>
          </a:p>
        </p:txBody>
      </p:sp>
    </p:spTree>
    <p:extLst>
      <p:ext uri="{BB962C8B-B14F-4D97-AF65-F5344CB8AC3E}">
        <p14:creationId xmlns:p14="http://schemas.microsoft.com/office/powerpoint/2010/main" val="3862078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have the contributing factor list on your tables and will use it during the activity. </a:t>
            </a:r>
          </a:p>
          <a:p>
            <a:endParaRPr lang="en-US" dirty="0"/>
          </a:p>
          <a:p>
            <a:r>
              <a:rPr lang="en-US" dirty="0"/>
              <a:t>They can also be found on the CDC website and there is a QR code to the link on the back of your workbook. </a:t>
            </a:r>
          </a:p>
          <a:p>
            <a:endParaRPr lang="en-US" dirty="0"/>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21</a:t>
            </a:fld>
            <a:endParaRPr lang="en-US"/>
          </a:p>
        </p:txBody>
      </p:sp>
    </p:spTree>
    <p:extLst>
      <p:ext uri="{BB962C8B-B14F-4D97-AF65-F5344CB8AC3E}">
        <p14:creationId xmlns:p14="http://schemas.microsoft.com/office/powerpoint/2010/main" val="26678402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up are the environmental antecedents, or root causes. These are the underlying issues that allowed a contributing factor to happen. Each contributing factor will have at least one environmental antecedent precluding it. They fall into 5 categories: people, processes, equipment, food, and economics. One tool to get at the environmental antecedents is to use the 5 why’s- asking why 5 times until you get to the root cause.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22</a:t>
            </a:fld>
            <a:endParaRPr lang="en-US"/>
          </a:p>
        </p:txBody>
      </p:sp>
    </p:spTree>
    <p:extLst>
      <p:ext uri="{BB962C8B-B14F-4D97-AF65-F5344CB8AC3E}">
        <p14:creationId xmlns:p14="http://schemas.microsoft.com/office/powerpoint/2010/main" val="11316036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have the environmental antecedent field guide on your tables and will use it during the activity. The image on the screen is only one page of the document. You can see that many clues lie in the observation and staff interviews where we used the 5 whys.</a:t>
            </a:r>
          </a:p>
          <a:p>
            <a:endParaRPr lang="en-US" dirty="0"/>
          </a:p>
          <a:p>
            <a:r>
              <a:rPr lang="en-US" dirty="0"/>
              <a:t>The environmental antecedent resource can be found in a smaller and larger size on the CDC website. This medium sized document that we’ll use for the activity can also be found on the QR code on the back of your workbook. </a:t>
            </a:r>
          </a:p>
          <a:p>
            <a:endParaRPr lang="en-US" dirty="0"/>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23</a:t>
            </a:fld>
            <a:endParaRPr lang="en-US"/>
          </a:p>
        </p:txBody>
      </p:sp>
    </p:spTree>
    <p:extLst>
      <p:ext uri="{BB962C8B-B14F-4D97-AF65-F5344CB8AC3E}">
        <p14:creationId xmlns:p14="http://schemas.microsoft.com/office/powerpoint/2010/main" val="41206684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go back to the workbook and we’ll start exercise 2, which has a part A and B. </a:t>
            </a:r>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24</a:t>
            </a:fld>
            <a:endParaRPr lang="en-US"/>
          </a:p>
        </p:txBody>
      </p:sp>
    </p:spTree>
    <p:extLst>
      <p:ext uri="{BB962C8B-B14F-4D97-AF65-F5344CB8AC3E}">
        <p14:creationId xmlns:p14="http://schemas.microsoft.com/office/powerpoint/2010/main" val="25033007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we break, you’ll review the environmental findings on page 5</a:t>
            </a:r>
          </a:p>
          <a:p>
            <a:endParaRPr lang="en-US" dirty="0"/>
          </a:p>
          <a:p>
            <a:r>
              <a:rPr lang="en-US" dirty="0"/>
              <a:t>You’ll then think about some follow-up questions you would ask the manager and/or food worker</a:t>
            </a:r>
          </a:p>
          <a:p>
            <a:endParaRPr lang="en-US" dirty="0"/>
          </a:p>
          <a:p>
            <a:r>
              <a:rPr lang="en-US" dirty="0"/>
              <a:t>Then, you’ll answer the questions on page 6 about follow-up questions and potential categories for contributing factors and environmental antecedents. You won’t identify them yet, but just determine which categories may be applicable to the outbreak.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Please work with your group for about 10 minutes then we’ll discuss as a group. The questions you need to answer on page 6 will also be on the screen. </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25</a:t>
            </a:fld>
            <a:endParaRPr lang="en-US"/>
          </a:p>
        </p:txBody>
      </p:sp>
    </p:spTree>
    <p:extLst>
      <p:ext uri="{BB962C8B-B14F-4D97-AF65-F5344CB8AC3E}">
        <p14:creationId xmlns:p14="http://schemas.microsoft.com/office/powerpoint/2010/main" val="31825587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Wingdings" panose="05000000000000000000" pitchFamily="2" charset="2"/>
              <a:buChar char="§"/>
            </a:pPr>
            <a:r>
              <a:rPr lang="en-US" kern="1200" dirty="0">
                <a:solidFill>
                  <a:schemeClr val="tx1"/>
                </a:solidFill>
                <a:latin typeface="Calibri Light" panose="020F0302020204030204" pitchFamily="34" charset="0"/>
                <a:cs typeface="Calibri Light" panose="020F0302020204030204" pitchFamily="34" charset="0"/>
              </a:rPr>
              <a:t>Based on the </a:t>
            </a:r>
            <a:r>
              <a:rPr lang="en-US" i="1" kern="1200" dirty="0">
                <a:solidFill>
                  <a:schemeClr val="tx1"/>
                </a:solidFill>
                <a:latin typeface="Calibri Light" panose="020F0302020204030204" pitchFamily="34" charset="0"/>
                <a:cs typeface="Calibri Light" panose="020F0302020204030204" pitchFamily="34" charset="0"/>
              </a:rPr>
              <a:t>think</a:t>
            </a:r>
            <a:r>
              <a:rPr lang="en-US" kern="1200" dirty="0">
                <a:solidFill>
                  <a:schemeClr val="tx1"/>
                </a:solidFill>
                <a:latin typeface="Calibri Light" panose="020F0302020204030204" pitchFamily="34" charset="0"/>
                <a:cs typeface="Calibri Light" panose="020F0302020204030204" pitchFamily="34" charset="0"/>
              </a:rPr>
              <a:t> questions from the environmental findings, what are some follow-up questions you would ask the manager and/or a food worker?</a:t>
            </a:r>
          </a:p>
          <a:p>
            <a:pPr marL="342900" indent="-342900">
              <a:buFont typeface="Wingdings" panose="05000000000000000000" pitchFamily="2" charset="2"/>
              <a:buChar char="§"/>
            </a:pPr>
            <a:r>
              <a:rPr lang="en-US" dirty="0">
                <a:solidFill>
                  <a:schemeClr val="tx1"/>
                </a:solidFill>
                <a:latin typeface="Calibri Light" panose="020F0302020204030204" pitchFamily="34" charset="0"/>
                <a:cs typeface="Calibri Light" panose="020F0302020204030204" pitchFamily="34" charset="0"/>
              </a:rPr>
              <a:t>Which category(</a:t>
            </a:r>
            <a:r>
              <a:rPr lang="en-US" dirty="0" err="1">
                <a:solidFill>
                  <a:schemeClr val="tx1"/>
                </a:solidFill>
                <a:latin typeface="Calibri Light" panose="020F0302020204030204" pitchFamily="34" charset="0"/>
                <a:cs typeface="Calibri Light" panose="020F0302020204030204" pitchFamily="34" charset="0"/>
              </a:rPr>
              <a:t>ies</a:t>
            </a:r>
            <a:r>
              <a:rPr lang="en-US" dirty="0">
                <a:solidFill>
                  <a:schemeClr val="tx1"/>
                </a:solidFill>
                <a:latin typeface="Calibri Light" panose="020F0302020204030204" pitchFamily="34" charset="0"/>
                <a:cs typeface="Calibri Light" panose="020F0302020204030204" pitchFamily="34" charset="0"/>
              </a:rPr>
              <a:t>) would the contributing factor(s) fall into (Contamination?  Proliferation? Survival?)</a:t>
            </a:r>
          </a:p>
          <a:p>
            <a:pPr marL="342900" indent="-342900">
              <a:buFont typeface="Wingdings" panose="05000000000000000000" pitchFamily="2" charset="2"/>
              <a:buChar char="§"/>
            </a:pPr>
            <a:r>
              <a:rPr lang="en-US" dirty="0">
                <a:solidFill>
                  <a:schemeClr val="tx1"/>
                </a:solidFill>
                <a:latin typeface="Calibri Light" panose="020F0302020204030204" pitchFamily="34" charset="0"/>
                <a:cs typeface="Calibri Light" panose="020F0302020204030204" pitchFamily="34" charset="0"/>
              </a:rPr>
              <a:t>Which category(</a:t>
            </a:r>
            <a:r>
              <a:rPr lang="en-US" dirty="0" err="1">
                <a:solidFill>
                  <a:schemeClr val="tx1"/>
                </a:solidFill>
                <a:latin typeface="Calibri Light" panose="020F0302020204030204" pitchFamily="34" charset="0"/>
                <a:cs typeface="Calibri Light" panose="020F0302020204030204" pitchFamily="34" charset="0"/>
              </a:rPr>
              <a:t>ies</a:t>
            </a:r>
            <a:r>
              <a:rPr lang="en-US" dirty="0">
                <a:solidFill>
                  <a:schemeClr val="tx1"/>
                </a:solidFill>
                <a:latin typeface="Calibri Light" panose="020F0302020204030204" pitchFamily="34" charset="0"/>
                <a:cs typeface="Calibri Light" panose="020F0302020204030204" pitchFamily="34" charset="0"/>
              </a:rPr>
              <a:t>) would the environmental antecedents fall into? (People? Process? Equipment? Food? Economics?)</a:t>
            </a:r>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26</a:t>
            </a:fld>
            <a:endParaRPr lang="en-US"/>
          </a:p>
        </p:txBody>
      </p:sp>
    </p:spTree>
    <p:extLst>
      <p:ext uri="{BB962C8B-B14F-4D97-AF65-F5344CB8AC3E}">
        <p14:creationId xmlns:p14="http://schemas.microsoft.com/office/powerpoint/2010/main" val="30394430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baseline="0" dirty="0">
                <a:solidFill>
                  <a:srgbClr val="006FC0"/>
                </a:solidFill>
                <a:latin typeface="Calibri" panose="020F0502020204030204" pitchFamily="34" charset="0"/>
              </a:rPr>
              <a:t>Let’s review the environmental findings:</a:t>
            </a:r>
          </a:p>
          <a:p>
            <a:endParaRPr lang="en-US" sz="1200" b="1" i="0" u="none" strike="noStrike" baseline="0" dirty="0">
              <a:solidFill>
                <a:srgbClr val="006FC0"/>
              </a:solidFill>
              <a:latin typeface="Calibri" panose="020F0502020204030204" pitchFamily="34" charset="0"/>
            </a:endParaRPr>
          </a:p>
          <a:p>
            <a:r>
              <a:rPr lang="en-US" sz="1200" b="1" i="0" u="none" strike="noStrike" baseline="0" dirty="0">
                <a:solidFill>
                  <a:srgbClr val="006FC0"/>
                </a:solidFill>
                <a:latin typeface="Calibri" panose="020F0502020204030204" pitchFamily="34" charset="0"/>
              </a:rPr>
              <a:t>Environmental Findings: </a:t>
            </a:r>
          </a:p>
          <a:p>
            <a:r>
              <a:rPr lang="en-US" sz="1200" b="0" i="0" u="none" strike="noStrike" baseline="0" dirty="0">
                <a:solidFill>
                  <a:srgbClr val="000000"/>
                </a:solidFill>
                <a:latin typeface="Calibri" panose="020F0502020204030204" pitchFamily="34" charset="0"/>
              </a:rPr>
              <a:t>During the environmental assessment, inspectors observed that </a:t>
            </a:r>
          </a:p>
          <a:p>
            <a:r>
              <a:rPr lang="en-US" sz="1200" b="0" i="0" u="none" strike="noStrike" baseline="0" dirty="0">
                <a:solidFill>
                  <a:srgbClr val="000000"/>
                </a:solidFill>
                <a:latin typeface="Calibri" panose="020F0502020204030204" pitchFamily="34" charset="0"/>
              </a:rPr>
              <a:t>-meat prep and vegetable prep were done in separate areas. However, employees reported that they used the same grinder for raw beef, raw lamb, and the garbanzo beans used to make falafel. </a:t>
            </a:r>
          </a:p>
          <a:p>
            <a:r>
              <a:rPr lang="en-US" sz="1200" b="0" i="0" u="none" strike="noStrike" baseline="0" dirty="0">
                <a:solidFill>
                  <a:srgbClr val="000000"/>
                </a:solidFill>
                <a:latin typeface="Calibri" panose="020F0502020204030204" pitchFamily="34" charset="0"/>
              </a:rPr>
              <a:t>-They reported that the grinder parts were cleaned in the 3-compartment sink, and then washed and sanitized again in the dishwashing machine. </a:t>
            </a:r>
          </a:p>
          <a:p>
            <a:r>
              <a:rPr lang="en-US" sz="1200" b="0" i="0" u="none" strike="noStrike" baseline="0" dirty="0">
                <a:solidFill>
                  <a:srgbClr val="000000"/>
                </a:solidFill>
                <a:latin typeface="Calibri" panose="020F0502020204030204" pitchFamily="34" charset="0"/>
              </a:rPr>
              <a:t>-Upon observation of the grinder cleaning process, all food-contact parts of the grinder were removable.  </a:t>
            </a:r>
          </a:p>
          <a:p>
            <a:r>
              <a:rPr lang="en-US" sz="1200" b="0" i="0" u="none" strike="noStrike" baseline="0" dirty="0">
                <a:solidFill>
                  <a:srgbClr val="000000"/>
                </a:solidFill>
                <a:latin typeface="Calibri" panose="020F0502020204030204" pitchFamily="34" charset="0"/>
              </a:rPr>
              <a:t>-The cleaning process appeared to be effective, as there was no visible evidence of food residue in or on any of the grinder parts. </a:t>
            </a:r>
          </a:p>
          <a:p>
            <a:endParaRPr lang="en-US" sz="1200" b="0" i="0" u="none" strike="noStrike" kern="1400" baseline="0" dirty="0">
              <a:ln>
                <a:noFill/>
              </a:ln>
              <a:solidFill>
                <a:srgbClr val="000000"/>
              </a:solidFill>
              <a:effectLst/>
              <a:latin typeface="Calibri" panose="020F0502020204030204" pitchFamily="34" charset="0"/>
            </a:endParaRPr>
          </a:p>
          <a:p>
            <a:r>
              <a:rPr lang="en-US" sz="1800" kern="1400" dirty="0">
                <a:ln>
                  <a:noFill/>
                </a:ln>
                <a:solidFill>
                  <a:srgbClr val="000000"/>
                </a:solidFill>
                <a:effectLst/>
                <a:latin typeface="Calibri Light" panose="020F0302020204030204" pitchFamily="34" charset="0"/>
              </a:rPr>
              <a:t>Inspectors also observed falafel preparation and cooking. The finished cook temperature was measured at 198°F and was still rising due to heat gain. However, employees didn’t routinely take temperature of the falafels when cooked. </a:t>
            </a:r>
            <a:endParaRPr lang="en-US" sz="1800" kern="1400" dirty="0">
              <a:ln>
                <a:noFill/>
              </a:ln>
              <a:solidFill>
                <a:srgbClr val="000000"/>
              </a:solidFill>
              <a:effectLst/>
              <a:latin typeface="Calibri" panose="020F0502020204030204" pitchFamily="34" charset="0"/>
            </a:endParaRPr>
          </a:p>
          <a:p>
            <a:pPr marL="0" marR="0" indent="0" algn="l">
              <a:lnSpc>
                <a:spcPct val="119000"/>
              </a:lnSpc>
              <a:spcBef>
                <a:spcPts val="0"/>
              </a:spcBef>
              <a:spcAft>
                <a:spcPts val="600"/>
              </a:spcAft>
            </a:pPr>
            <a:r>
              <a:rPr lang="en-US" sz="1800" kern="1400" dirty="0">
                <a:ln>
                  <a:noFill/>
                </a:ln>
                <a:solidFill>
                  <a:srgbClr val="000000"/>
                </a:solidFill>
                <a:effectLst/>
                <a:latin typeface="Calibri" panose="020F0502020204030204" pitchFamily="34" charset="0"/>
              </a:rPr>
              <a:t> </a:t>
            </a:r>
          </a:p>
          <a:p>
            <a:endParaRPr lang="en-US" sz="1200" b="0" i="0" u="none" strike="noStrike" baseline="0" dirty="0">
              <a:solidFill>
                <a:srgbClr val="000000"/>
              </a:solidFill>
              <a:latin typeface="Calibri" panose="020F0502020204030204" pitchFamily="34"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27</a:t>
            </a:fld>
            <a:endParaRPr lang="en-US"/>
          </a:p>
        </p:txBody>
      </p:sp>
    </p:spTree>
    <p:extLst>
      <p:ext uri="{BB962C8B-B14F-4D97-AF65-F5344CB8AC3E}">
        <p14:creationId xmlns:p14="http://schemas.microsoft.com/office/powerpoint/2010/main" val="37904794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are some follow-up questions your groups discussed?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Note to presenter: guide the discussion based on the answers and encourage additional questions to get to an antecedent.</a:t>
            </a:r>
          </a:p>
          <a:p>
            <a:endParaRPr lang="en-US" dirty="0"/>
          </a:p>
          <a:p>
            <a:r>
              <a:rPr lang="en-US" dirty="0"/>
              <a:t>Follow-up questions in answer key:</a:t>
            </a:r>
            <a:endPar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p>
            <a:pPr lvl="1"/>
            <a:r>
              <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-Why are separate grinders not used for the raw meat and garbanzo beans?</a:t>
            </a:r>
          </a:p>
          <a:p>
            <a:pPr lvl="1"/>
            <a:r>
              <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-How often are all the grinder parts cleaned and sanitized? </a:t>
            </a:r>
          </a:p>
          <a:p>
            <a:pPr lvl="1"/>
            <a:r>
              <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-Are gloves worn when working with the raw meat? </a:t>
            </a:r>
          </a:p>
          <a:p>
            <a:pPr lvl="1"/>
            <a:r>
              <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-Can you walk through the food flow of the raw meat and falafel dishes? </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kern="1400" dirty="0">
                <a:ln>
                  <a:noFill/>
                </a:ln>
                <a:solidFill>
                  <a:srgbClr val="000000"/>
                </a:solidFill>
                <a:effectLst/>
                <a:latin typeface="Calibri Light" panose="020F0302020204030204" pitchFamily="34" charset="0"/>
              </a:rPr>
              <a:t>-What is your employee illness policy? </a:t>
            </a:r>
            <a:endPar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p>
            <a:pPr marL="457200" marR="0" lvl="1" indent="0" algn="l">
              <a:lnSpc>
                <a:spcPct val="94000"/>
              </a:lnSpc>
              <a:spcBef>
                <a:spcPts val="0"/>
              </a:spcBef>
              <a:spcAft>
                <a:spcPts val="0"/>
              </a:spcAft>
            </a:pPr>
            <a:r>
              <a:rPr lang="en-US" sz="1800" kern="1400" dirty="0">
                <a:ln>
                  <a:noFill/>
                </a:ln>
                <a:solidFill>
                  <a:srgbClr val="000000"/>
                </a:solidFill>
                <a:effectLst/>
                <a:latin typeface="Calibri Light" panose="020F0302020204030204" pitchFamily="34" charset="0"/>
              </a:rPr>
              <a:t>-Do workers eat restaurant food while at work?</a:t>
            </a:r>
            <a:endParaRPr lang="en-US" sz="1800" kern="1400" dirty="0">
              <a:ln>
                <a:noFill/>
              </a:ln>
              <a:solidFill>
                <a:srgbClr val="000000"/>
              </a:solidFill>
              <a:effectLst/>
              <a:latin typeface="Calibri" panose="020F0502020204030204" pitchFamily="34" charset="0"/>
            </a:endParaRPr>
          </a:p>
          <a:p>
            <a:pPr marL="457200" marR="0" lvl="1" indent="0" algn="l">
              <a:lnSpc>
                <a:spcPct val="94000"/>
              </a:lnSpc>
              <a:spcBef>
                <a:spcPts val="0"/>
              </a:spcBef>
              <a:spcAft>
                <a:spcPts val="0"/>
              </a:spcAft>
            </a:pPr>
            <a:r>
              <a:rPr lang="en-US" sz="1800" kern="1400" dirty="0">
                <a:ln>
                  <a:noFill/>
                </a:ln>
                <a:solidFill>
                  <a:srgbClr val="000000"/>
                </a:solidFill>
                <a:effectLst/>
                <a:latin typeface="Calibri Light" panose="020F0302020204030204" pitchFamily="34" charset="0"/>
              </a:rPr>
              <a:t>-Is there a shared employee meal?</a:t>
            </a:r>
            <a:endParaRPr lang="en-US" sz="1800" kern="1400" dirty="0">
              <a:ln>
                <a:noFill/>
              </a:ln>
              <a:solidFill>
                <a:srgbClr val="000000"/>
              </a:solidFill>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p>
            <a:endParaRPr lang="en-US" sz="1200" kern="1400" dirty="0">
              <a:solidFill>
                <a:srgbClr val="000000"/>
              </a:solidFill>
              <a:effectLst/>
              <a:latin typeface="Calibri" panose="020F0502020204030204" pitchFamily="34" charset="0"/>
              <a:ea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4EB0B00E-BFA3-4B66-9092-36FC13AA7025}" type="slidenum">
              <a:rPr lang="en-US" smtClean="0"/>
              <a:t>28</a:t>
            </a:fld>
            <a:endParaRPr lang="en-US"/>
          </a:p>
        </p:txBody>
      </p:sp>
    </p:spTree>
    <p:extLst>
      <p:ext uri="{BB962C8B-B14F-4D97-AF65-F5344CB8AC3E}">
        <p14:creationId xmlns:p14="http://schemas.microsoft.com/office/powerpoint/2010/main" val="28816946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1" dirty="0">
                <a:solidFill>
                  <a:schemeClr val="bg1"/>
                </a:solidFill>
                <a:latin typeface="+mj-lt"/>
              </a:rPr>
              <a:t>Can you describe the preparation of raw meat and falafel dishes?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5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kern="1400" dirty="0">
                <a:ln>
                  <a:noFill/>
                </a:ln>
                <a:effectLst/>
                <a:latin typeface="Calibri Light" panose="020F0302020204030204" pitchFamily="34" charset="0"/>
              </a:rPr>
              <a:t>The raw meat is ground, then cooked on the stove. The grinder </a:t>
            </a:r>
            <a:r>
              <a:rPr lang="en-US" sz="1050" b="0" kern="1400" dirty="0">
                <a:latin typeface="Calibri Light" panose="020F0302020204030204" pitchFamily="34" charset="0"/>
              </a:rPr>
              <a:t>is wiped down of debris afterwards. The falafel is ground next, then cooked in the fryer.  The grinder is once again wiped down of any food residue after use and before storage.</a:t>
            </a:r>
            <a:endParaRPr lang="en-US" sz="1050" b="0" kern="1400" dirty="0">
              <a:ln>
                <a:noFill/>
              </a:ln>
              <a:effectLst/>
              <a:latin typeface="Calibri" panose="020F0502020204030204" pitchFamily="34" charset="0"/>
            </a:endParaRPr>
          </a:p>
          <a:p>
            <a:endParaRPr lang="en-US" sz="105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50" b="1" dirty="0">
                <a:solidFill>
                  <a:schemeClr val="bg1"/>
                </a:solidFill>
                <a:latin typeface="+mj-lt"/>
              </a:rPr>
              <a:t>Why are separate grinders not used for meat and garbanzo beans?</a:t>
            </a:r>
          </a:p>
          <a:p>
            <a:endParaRPr lang="en-US" sz="105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dirty="0">
                <a:latin typeface="+mj-lt"/>
              </a:rPr>
              <a:t>The establishment only owns 1 grinder. There have not been any time restraints by using the 1 grinder for all necessary recipes. Grinders are very expensive and require considerable maintenance and storage space. </a:t>
            </a:r>
          </a:p>
          <a:p>
            <a:endParaRPr lang="en-US" sz="105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50" b="1" dirty="0">
                <a:solidFill>
                  <a:schemeClr val="bg1"/>
                </a:solidFill>
                <a:latin typeface="+mj-lt"/>
              </a:rPr>
              <a:t>How often is the grinder broken down and all parts cleaned and sanitized?</a:t>
            </a:r>
          </a:p>
          <a:p>
            <a:endParaRPr lang="en-US" sz="105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kern="1400" dirty="0">
                <a:ln>
                  <a:noFill/>
                </a:ln>
                <a:effectLst/>
                <a:latin typeface="Calibri Light" panose="020F0302020204030204" pitchFamily="34" charset="0"/>
              </a:rPr>
              <a:t>The grinder has not been completely broken down yet during the small soft openings. A quick cleaning process is employed between grinding different types of food and when it is put away. As production volume increases, the grinder will be detail cleaned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50" b="1" kern="1400" dirty="0">
              <a:ln>
                <a:noFill/>
              </a:ln>
              <a:effectLst/>
              <a:latin typeface="Calibri Light" panose="020F03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50" b="1" dirty="0">
                <a:solidFill>
                  <a:schemeClr val="bg1"/>
                </a:solidFill>
                <a:latin typeface="+mj-lt"/>
              </a:rPr>
              <a:t>Are employees familiar with how to cook and prepare food items?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50" b="1" kern="1400" dirty="0">
              <a:ln>
                <a:noFill/>
              </a:ln>
              <a:effectLst/>
              <a:latin typeface="Calibri Light" panose="020F03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kern="1400" dirty="0">
                <a:ln>
                  <a:noFill/>
                </a:ln>
                <a:effectLst/>
                <a:latin typeface="Calibri Light" panose="020F0302020204030204" pitchFamily="34" charset="0"/>
              </a:rPr>
              <a:t>No. Some employees were friends of the owner and helped fill in while more permanent staff was being secured. They had very limited restaurant food preparation experience. A quick training was provided by the owner to these employees for the soft opening. </a:t>
            </a:r>
            <a:endParaRPr lang="en-US" sz="1050" b="0" kern="1400" dirty="0">
              <a:ln>
                <a:noFill/>
              </a:ln>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50" b="0" kern="1400" dirty="0">
              <a:ln>
                <a:noFill/>
              </a:ln>
              <a:effectLst/>
              <a:latin typeface="Calibri" panose="020F0502020204030204" pitchFamily="34" charset="0"/>
            </a:endParaRPr>
          </a:p>
          <a:p>
            <a:endParaRPr lang="en-US" sz="1050" dirty="0"/>
          </a:p>
        </p:txBody>
      </p:sp>
      <p:sp>
        <p:nvSpPr>
          <p:cNvPr id="4" name="Slide Number Placeholder 3"/>
          <p:cNvSpPr>
            <a:spLocks noGrp="1"/>
          </p:cNvSpPr>
          <p:nvPr>
            <p:ph type="sldNum" sz="quarter" idx="5"/>
          </p:nvPr>
        </p:nvSpPr>
        <p:spPr/>
        <p:txBody>
          <a:bodyPr/>
          <a:lstStyle/>
          <a:p>
            <a:fld id="{4EB0B00E-BFA3-4B66-9092-36FC13AA7025}" type="slidenum">
              <a:rPr lang="en-US" smtClean="0"/>
              <a:t>29</a:t>
            </a:fld>
            <a:endParaRPr lang="en-US"/>
          </a:p>
        </p:txBody>
      </p:sp>
    </p:spTree>
    <p:extLst>
      <p:ext uri="{BB962C8B-B14F-4D97-AF65-F5344CB8AC3E}">
        <p14:creationId xmlns:p14="http://schemas.microsoft.com/office/powerpoint/2010/main" val="3727321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latin typeface="Calibri Light" panose="020F0302020204030204" pitchFamily="34" charset="0"/>
                <a:cs typeface="Calibri Light" panose="020F0302020204030204" pitchFamily="34" charset="0"/>
              </a:rPr>
              <a:t>-Identify and utilize resources and tools to aid in conducting an outbreak investigation</a:t>
            </a:r>
          </a:p>
          <a:p>
            <a:endParaRPr lang="en-US" b="0" dirty="0">
              <a:latin typeface="Calibri Light" panose="020F0302020204030204" pitchFamily="34" charset="0"/>
              <a:cs typeface="Calibri Light" panose="020F0302020204030204" pitchFamily="34" charset="0"/>
            </a:endParaRPr>
          </a:p>
          <a:p>
            <a:r>
              <a:rPr lang="en-US" b="0" dirty="0">
                <a:latin typeface="Calibri Light" panose="020F0302020204030204" pitchFamily="34" charset="0"/>
                <a:cs typeface="Calibri Light" panose="020F0302020204030204" pitchFamily="34" charset="0"/>
              </a:rPr>
              <a:t>-Gain skills and abilities to use evidence and findings from an environmental assessment to identify outbreak contributing factor(s)</a:t>
            </a:r>
          </a:p>
          <a:p>
            <a:endParaRPr lang="en-US" b="0" dirty="0">
              <a:latin typeface="Calibri Light" panose="020F0302020204030204" pitchFamily="34" charset="0"/>
              <a:cs typeface="Calibri Light" panose="020F0302020204030204" pitchFamily="34" charset="0"/>
            </a:endParaRPr>
          </a:p>
          <a:p>
            <a:r>
              <a:rPr lang="en-US" b="0" dirty="0">
                <a:latin typeface="Calibri Light" panose="020F0302020204030204" pitchFamily="34" charset="0"/>
                <a:cs typeface="Calibri Light" panose="020F0302020204030204" pitchFamily="34" charset="0"/>
              </a:rPr>
              <a:t>-Practice asking the “5 whys” to understand why those contributing factors occurred</a:t>
            </a:r>
          </a:p>
          <a:p>
            <a:endParaRPr lang="en-US" b="0" dirty="0">
              <a:latin typeface="Calibri Light" panose="020F0302020204030204" pitchFamily="34" charset="0"/>
              <a:cs typeface="Calibri Light" panose="020F0302020204030204" pitchFamily="34" charset="0"/>
            </a:endParaRPr>
          </a:p>
          <a:p>
            <a:r>
              <a:rPr lang="en-US" b="0" dirty="0">
                <a:latin typeface="Calibri Light" panose="020F0302020204030204" pitchFamily="34" charset="0"/>
                <a:cs typeface="Calibri Light" panose="020F0302020204030204" pitchFamily="34" charset="0"/>
              </a:rPr>
              <a:t>-Employ critical thinking to identify appropriate environmental antecedents</a:t>
            </a:r>
          </a:p>
          <a:p>
            <a:endParaRPr lang="en-US" b="0" dirty="0">
              <a:latin typeface="Calibri Light" panose="020F0302020204030204" pitchFamily="34" charset="0"/>
              <a:cs typeface="Calibri Light" panose="020F0302020204030204" pitchFamily="34" charset="0"/>
            </a:endParaRPr>
          </a:p>
          <a:p>
            <a:r>
              <a:rPr lang="en-US" b="0" dirty="0">
                <a:latin typeface="Calibri Light" panose="020F0302020204030204" pitchFamily="34" charset="0"/>
                <a:cs typeface="Calibri Light" panose="020F0302020204030204" pitchFamily="34" charset="0"/>
              </a:rPr>
              <a:t>-Describe best control measures to prevent future outbreaks</a:t>
            </a:r>
          </a:p>
          <a:p>
            <a:endParaRPr lang="en-US" dirty="0"/>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3</a:t>
            </a:fld>
            <a:endParaRPr lang="en-US"/>
          </a:p>
        </p:txBody>
      </p:sp>
    </p:spTree>
    <p:extLst>
      <p:ext uri="{BB962C8B-B14F-4D97-AF65-F5344CB8AC3E}">
        <p14:creationId xmlns:p14="http://schemas.microsoft.com/office/powerpoint/2010/main" val="9855371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focus in on one of the questions (assuming this was mentioned during group discussion): How often are all the grinder parts cleaned and sanitized? </a:t>
            </a:r>
          </a:p>
          <a:p>
            <a:endParaRPr lang="en-US" sz="1800" kern="1400" dirty="0">
              <a:ln>
                <a:noFill/>
              </a:ln>
              <a:solidFill>
                <a:srgbClr val="000000"/>
              </a:solidFill>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p>
            <a:endParaRPr lang="en-US" sz="1200" kern="1400" dirty="0">
              <a:solidFill>
                <a:srgbClr val="000000"/>
              </a:solidFill>
              <a:effectLst/>
              <a:latin typeface="Calibri" panose="020F0502020204030204" pitchFamily="34" charset="0"/>
              <a:ea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4EB0B00E-BFA3-4B66-9092-36FC13AA7025}" type="slidenum">
              <a:rPr lang="en-US" smtClean="0"/>
              <a:t>30</a:t>
            </a:fld>
            <a:endParaRPr lang="en-US"/>
          </a:p>
        </p:txBody>
      </p:sp>
    </p:spTree>
    <p:extLst>
      <p:ext uri="{BB962C8B-B14F-4D97-AF65-F5344CB8AC3E}">
        <p14:creationId xmlns:p14="http://schemas.microsoft.com/office/powerpoint/2010/main" val="12438014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move on to part B of exercise 2</a:t>
            </a:r>
          </a:p>
          <a:p>
            <a:endParaRPr lang="en-US" dirty="0"/>
          </a:p>
          <a:p>
            <a:r>
              <a:rPr lang="en-US" dirty="0"/>
              <a:t>You’ll answer the questions on page 7 about contributing factors and environmental antecedents.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Please work with your group for about 10 minutes then we’ll discuss as a group. The questions you need to answer on page 7 will also be on the screen.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effectLst/>
              <a:latin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cs typeface="Times New Roman" panose="02020603050405020304" pitchFamily="18" charset="0"/>
              </a:rPr>
              <a:t>Remember, if there are not enough handouts of the contributing factors list and environmental antecedent resource, there are QR codes on the back of your workbook that will pull up the resources. </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31</a:t>
            </a:fld>
            <a:endParaRPr lang="en-US"/>
          </a:p>
        </p:txBody>
      </p:sp>
    </p:spTree>
    <p:extLst>
      <p:ext uri="{BB962C8B-B14F-4D97-AF65-F5344CB8AC3E}">
        <p14:creationId xmlns:p14="http://schemas.microsoft.com/office/powerpoint/2010/main" val="19821193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r>
              <a:rPr lang="en-US" kern="1200" dirty="0" err="1">
                <a:solidFill>
                  <a:schemeClr val="tx1"/>
                </a:solidFill>
                <a:latin typeface="Calibri Light" panose="020F0302020204030204" pitchFamily="34" charset="0"/>
                <a:cs typeface="Calibri Light" panose="020F0302020204030204" pitchFamily="34" charset="0"/>
              </a:rPr>
              <a:t>vILT</a:t>
            </a:r>
            <a:r>
              <a:rPr lang="en-US" kern="1200" dirty="0">
                <a:solidFill>
                  <a:schemeClr val="tx1"/>
                </a:solidFill>
                <a:latin typeface="Calibri Light" panose="020F0302020204030204" pitchFamily="34" charset="0"/>
                <a:cs typeface="Calibri Light" panose="020F0302020204030204" pitchFamily="34" charset="0"/>
              </a:rPr>
              <a:t> Note: Share slide in breakout groups</a:t>
            </a:r>
          </a:p>
          <a:p>
            <a:pPr marL="457200" indent="-457200">
              <a:buFont typeface="Wingdings" panose="05000000000000000000" pitchFamily="2" charset="2"/>
              <a:buChar char="§"/>
            </a:pPr>
            <a:r>
              <a:rPr lang="en-US" kern="1200" dirty="0">
                <a:solidFill>
                  <a:schemeClr val="tx1"/>
                </a:solidFill>
                <a:latin typeface="Calibri Light" panose="020F0302020204030204" pitchFamily="34" charset="0"/>
                <a:cs typeface="Calibri Light" panose="020F0302020204030204" pitchFamily="34" charset="0"/>
              </a:rPr>
              <a:t>What contributing factor(s) do you suspect?</a:t>
            </a:r>
          </a:p>
          <a:p>
            <a:pPr marL="457200" indent="-457200">
              <a:buFont typeface="Wingdings" panose="05000000000000000000" pitchFamily="2" charset="2"/>
              <a:buChar char="§"/>
            </a:pPr>
            <a:r>
              <a:rPr lang="en-US" kern="1200" dirty="0">
                <a:solidFill>
                  <a:schemeClr val="tx1"/>
                </a:solidFill>
                <a:latin typeface="Calibri Light" panose="020F0302020204030204" pitchFamily="34" charset="0"/>
                <a:cs typeface="Calibri Light" panose="020F0302020204030204" pitchFamily="34" charset="0"/>
              </a:rPr>
              <a:t>What environmental antecedent(s) do you suspect? </a:t>
            </a:r>
            <a:r>
              <a:rPr lang="en-US" u="sng" dirty="0">
                <a:solidFill>
                  <a:schemeClr val="tx1"/>
                </a:solidFill>
                <a:latin typeface="Calibri Light" panose="020F0302020204030204" pitchFamily="34" charset="0"/>
                <a:cs typeface="Calibri Light" panose="020F0302020204030204" pitchFamily="34" charset="0"/>
              </a:rPr>
              <a:t>Choose the top 3</a:t>
            </a:r>
            <a:endParaRPr lang="en-US" kern="1200" dirty="0">
              <a:solidFill>
                <a:schemeClr val="tx1"/>
              </a:solidFill>
              <a:latin typeface="Calibri Light" panose="020F0302020204030204" pitchFamily="34" charset="0"/>
              <a:cs typeface="Calibri Light" panose="020F0302020204030204" pitchFamily="34" charset="0"/>
            </a:endParaRPr>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32</a:t>
            </a:fld>
            <a:endParaRPr lang="en-US"/>
          </a:p>
        </p:txBody>
      </p:sp>
    </p:spTree>
    <p:extLst>
      <p:ext uri="{BB962C8B-B14F-4D97-AF65-F5344CB8AC3E}">
        <p14:creationId xmlns:p14="http://schemas.microsoft.com/office/powerpoint/2010/main" val="6845833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a:lnSpc>
                <a:spcPct val="119000"/>
              </a:lnSpc>
              <a:spcBef>
                <a:spcPts val="0"/>
              </a:spcBef>
              <a:spcAft>
                <a:spcPts val="600"/>
              </a:spcAft>
            </a:pPr>
            <a:r>
              <a:rPr lang="en-US" sz="1800" kern="1400" dirty="0">
                <a:ln>
                  <a:noFill/>
                </a:ln>
                <a:solidFill>
                  <a:srgbClr val="000000"/>
                </a:solidFill>
                <a:effectLst/>
                <a:latin typeface="Calibri" panose="020F0502020204030204" pitchFamily="34" charset="0"/>
              </a:rPr>
              <a:t> </a:t>
            </a:r>
            <a:r>
              <a:rPr lang="en-US" sz="12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Contributing Factors:</a:t>
            </a:r>
          </a:p>
          <a:p>
            <a:r>
              <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C8: </a:t>
            </a:r>
            <a:r>
              <a:rPr lang="en-US" sz="1200"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Cross-contamination of foods</a:t>
            </a:r>
          </a:p>
          <a:p>
            <a:r>
              <a:rPr lang="en-US" sz="1200"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-Pathogen transferred to the vehicle by contact with contaminated worker hands, equipment, or utensils or by drippage or spillage. If worker hands were the mode of contamination, the worker was not infected with or a carrier of the pathogen.</a:t>
            </a:r>
          </a:p>
          <a:p>
            <a:endParaRPr lang="en-US" sz="1200"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p>
            <a:r>
              <a:rPr lang="en-US" sz="1200"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S1: Inadequate time and temperature control during initial cooking/thermal processing of food</a:t>
            </a:r>
          </a:p>
          <a:p>
            <a:r>
              <a:rPr lang="en-US" sz="1200"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t>
            </a:r>
            <a:r>
              <a:rPr lang="en-US" sz="1800" dirty="0">
                <a:effectLst/>
                <a:latin typeface="Calibri" panose="020F0502020204030204" pitchFamily="34" charset="0"/>
                <a:ea typeface="Calibri" panose="020F0502020204030204" pitchFamily="34" charset="0"/>
                <a:cs typeface="Times New Roman" panose="02020603050405020304" pitchFamily="18" charset="0"/>
              </a:rPr>
              <a:t>Time/temperature exposure during initial heat processing or cooking inadequate to kill the pathogen under investigation. </a:t>
            </a:r>
            <a:endParaRPr lang="en-US" sz="1200" kern="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sz="1200"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Environmental Antecedents: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Lack of training of employees on specific processes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-Employees weren’t taking final cook temperatures of falafel and were using the same grinder for falafel mix and raw meat. This was a new restaurant; employees were likely untrained and unfamiliar with the prep of menu items.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Lack of oversight of employees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-Management did not have oversight on the falafel preparation process. Management was likely more focused on the business practices of opening a new restaurant and not as focused on oversight of employees.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Insufficient process to mitigate the hazard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-Falafel needing to be cooked to higher temperatures due to shared blender, process was insufficient to eliminate E.coli.</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1"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You could also choose other antecedents, these decisions are based on the investigator’s determination</a:t>
            </a:r>
          </a:p>
          <a:p>
            <a:r>
              <a:rPr lang="en-US" sz="1200" b="0" i="1" kern="1400" dirty="0">
                <a:solidFill>
                  <a:srgbClr val="000000"/>
                </a:solidFill>
                <a:effectLst/>
                <a:latin typeface="Calibri" panose="020F0502020204030204" pitchFamily="34" charset="0"/>
                <a:ea typeface="Times New Roman" panose="02020603050405020304" pitchFamily="18" charset="0"/>
              </a:rPr>
              <a:t>Lack of needed supplies for operating the restaurant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4EB0B00E-BFA3-4B66-9092-36FC13AA7025}" type="slidenum">
              <a:rPr lang="en-US" smtClean="0"/>
              <a:t>33</a:t>
            </a:fld>
            <a:endParaRPr lang="en-US"/>
          </a:p>
        </p:txBody>
      </p:sp>
    </p:spTree>
    <p:extLst>
      <p:ext uri="{BB962C8B-B14F-4D97-AF65-F5344CB8AC3E}">
        <p14:creationId xmlns:p14="http://schemas.microsoft.com/office/powerpoint/2010/main" val="41810475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We’ve identified the how and why and now need to Focus on preventing future outbreaks</a:t>
            </a:r>
          </a:p>
          <a:p>
            <a:endParaRPr lang="en-US" dirty="0"/>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34</a:t>
            </a:fld>
            <a:endParaRPr lang="en-US"/>
          </a:p>
        </p:txBody>
      </p:sp>
    </p:spTree>
    <p:extLst>
      <p:ext uri="{BB962C8B-B14F-4D97-AF65-F5344CB8AC3E}">
        <p14:creationId xmlns:p14="http://schemas.microsoft.com/office/powerpoint/2010/main" val="16215595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know why it happened; now how do we prevent it from happening again? This list has a few examples of things to consider. Some are short term, some are long term. Some are enacted by the facility itself and others by the health department.</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35</a:t>
            </a:fld>
            <a:endParaRPr lang="en-US"/>
          </a:p>
        </p:txBody>
      </p:sp>
    </p:spTree>
    <p:extLst>
      <p:ext uri="{BB962C8B-B14F-4D97-AF65-F5344CB8AC3E}">
        <p14:creationId xmlns:p14="http://schemas.microsoft.com/office/powerpoint/2010/main" val="22422293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Let’s go back to the workbook and we’ll start exercise 3 where we will identify some control measures for the establishment </a:t>
            </a:r>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36</a:t>
            </a:fld>
            <a:endParaRPr lang="en-US"/>
          </a:p>
        </p:txBody>
      </p:sp>
    </p:spTree>
    <p:extLst>
      <p:ext uri="{BB962C8B-B14F-4D97-AF65-F5344CB8AC3E}">
        <p14:creationId xmlns:p14="http://schemas.microsoft.com/office/powerpoint/2010/main" val="415751913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You’ll use the control measures lists, to think about short and long term corrective actions.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Then, you’ll answer the questions on page 9 about what information you still need to collect.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Please work with your group for about 5 minutes then we’ll discuss as a group. The questions you need to answer on page 8 will also be on the screen. </a:t>
            </a:r>
          </a:p>
          <a:p>
            <a:endParaRPr lang="en-US" dirty="0"/>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37</a:t>
            </a:fld>
            <a:endParaRPr lang="en-US"/>
          </a:p>
        </p:txBody>
      </p:sp>
    </p:spTree>
    <p:extLst>
      <p:ext uri="{BB962C8B-B14F-4D97-AF65-F5344CB8AC3E}">
        <p14:creationId xmlns:p14="http://schemas.microsoft.com/office/powerpoint/2010/main" val="203077933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vILT</a:t>
            </a:r>
            <a:r>
              <a:rPr lang="en-US" dirty="0"/>
              <a:t> Note: Share slide in breakout rooms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Calibri Light" panose="020F0302020204030204" pitchFamily="34" charset="0"/>
                <a:cs typeface="Calibri Light" panose="020F0302020204030204" pitchFamily="34" charset="0"/>
              </a:rPr>
              <a:t>What might be some short-term and long-term corrective actions you would put in place to ensure this wouldn’t happen again?</a:t>
            </a:r>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38</a:t>
            </a:fld>
            <a:endParaRPr lang="en-US"/>
          </a:p>
        </p:txBody>
      </p:sp>
    </p:spTree>
    <p:extLst>
      <p:ext uri="{BB962C8B-B14F-4D97-AF65-F5344CB8AC3E}">
        <p14:creationId xmlns:p14="http://schemas.microsoft.com/office/powerpoint/2010/main" val="35151386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r>
              <a:rPr lang="en-US" u="sng" dirty="0">
                <a:latin typeface="Calibri Light" panose="020F0302020204030204" pitchFamily="34" charset="0"/>
                <a:cs typeface="Calibri Light" panose="020F0302020204030204" pitchFamily="34" charset="0"/>
              </a:rPr>
              <a:t>Short-term: </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dirty="0"/>
              <a:t>-Purchase a second grinder for use and labeled each grinder with its assigned use (raw meat or falafel). </a:t>
            </a:r>
            <a:r>
              <a:rPr lang="en-US" i="1" dirty="0"/>
              <a:t>[an alternative could be to use a different piece of equipment for the falafel if possible such as a food blender. This can be considered if there is not a budget for another grinder]</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dirty="0"/>
              <a:t>-Discard all open, ready-to-eat foods</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dirty="0"/>
              <a:t>-Clean and sanitize facility, equipment, and utensils were cleaned and sanitized </a:t>
            </a:r>
          </a:p>
          <a:p>
            <a:pPr marL="0" marR="0" lvl="0" indent="0" algn="l" defTabSz="914400" rtl="0" eaLnBrk="1" fontAlgn="auto" latinLnBrk="0" hangingPunct="1">
              <a:lnSpc>
                <a:spcPct val="119000"/>
              </a:lnSpc>
              <a:spcBef>
                <a:spcPts val="0"/>
              </a:spcBef>
              <a:spcAft>
                <a:spcPts val="0"/>
              </a:spcAft>
              <a:buClrTx/>
              <a:buSzTx/>
              <a:buFont typeface="Wingdings" panose="05000000000000000000" pitchFamily="2" charset="2"/>
              <a:buNone/>
              <a:tabLst/>
              <a:defRPr/>
            </a:pPr>
            <a:r>
              <a:rPr kumimoji="0" lang="en-US" sz="1800" b="0" i="0" u="none" strike="noStrike" kern="1400" cap="none" spc="0" normalizeH="0" baseline="0" noProof="0" dirty="0">
                <a:ln>
                  <a:noFill/>
                </a:ln>
                <a:solidFill>
                  <a:srgbClr val="000000"/>
                </a:solidFill>
                <a:effectLst/>
                <a:uLnTx/>
                <a:uFillTx/>
                <a:latin typeface="Calibri Light" panose="020F0302020204030204" pitchFamily="34" charset="0"/>
                <a:ea typeface="+mn-ea"/>
                <a:cs typeface="+mn-cs"/>
              </a:rPr>
              <a:t>-Employee illness screenings before work shifts</a:t>
            </a:r>
            <a:endParaRPr kumimoji="0" lang="en-US" sz="1800" b="0" i="0" u="none" strike="noStrike" kern="1400" cap="none" spc="0" normalizeH="0" baseline="0" noProof="0" dirty="0">
              <a:ln>
                <a:noFill/>
              </a:ln>
              <a:solidFill>
                <a:srgbClr val="000000"/>
              </a:solidFill>
              <a:effectLst/>
              <a:uLnTx/>
              <a:uFillTx/>
              <a:latin typeface="Calibri" panose="020F0502020204030204" pitchFamily="34" charset="0"/>
              <a:ea typeface="+mn-ea"/>
              <a:cs typeface="+mn-cs"/>
            </a:endParaRPr>
          </a:p>
          <a:p>
            <a:pPr marL="0" marR="0" lvl="0" indent="0" algn="l" defTabSz="914400" rtl="0" eaLnBrk="1" fontAlgn="auto" latinLnBrk="0" hangingPunct="1">
              <a:lnSpc>
                <a:spcPct val="119000"/>
              </a:lnSpc>
              <a:spcBef>
                <a:spcPts val="0"/>
              </a:spcBef>
              <a:spcAft>
                <a:spcPts val="0"/>
              </a:spcAft>
              <a:buClrTx/>
              <a:buSzTx/>
              <a:buFont typeface="Wingdings" panose="05000000000000000000" pitchFamily="2" charset="2"/>
              <a:buNone/>
              <a:tabLst/>
              <a:defRPr/>
            </a:pPr>
            <a:r>
              <a:rPr kumimoji="0" lang="en-US" sz="1800" b="0" i="0" u="none" strike="noStrike" kern="1400" cap="none" spc="0" normalizeH="0" baseline="0" noProof="0" dirty="0">
                <a:ln>
                  <a:noFill/>
                </a:ln>
                <a:solidFill>
                  <a:srgbClr val="000000"/>
                </a:solidFill>
                <a:effectLst/>
                <a:uLnTx/>
                <a:uFillTx/>
                <a:latin typeface="Calibri Light" panose="020F0302020204030204" pitchFamily="34" charset="0"/>
                <a:ea typeface="+mn-ea"/>
                <a:cs typeface="+mn-cs"/>
              </a:rPr>
              <a:t>-Emphasize effective and timely handwashing</a:t>
            </a:r>
            <a:endParaRPr kumimoji="0" lang="en-US" sz="1800" b="0" i="0" u="none" strike="noStrike" kern="1400" cap="none" spc="0" normalizeH="0" baseline="0" noProof="0" dirty="0">
              <a:ln>
                <a:noFill/>
              </a:ln>
              <a:solidFill>
                <a:srgbClr val="000000"/>
              </a:solidFill>
              <a:effectLst/>
              <a:uLnTx/>
              <a:uFillTx/>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u="sng" dirty="0"/>
              <a:t>Long-term:</a:t>
            </a:r>
          </a:p>
          <a:p>
            <a:pPr marL="0" indent="0">
              <a:buFont typeface="Wingdings" panose="05000000000000000000" pitchFamily="2" charset="2"/>
              <a:buNone/>
            </a:pPr>
            <a:r>
              <a:rPr lang="en-US" dirty="0"/>
              <a:t>-Provide written policies for cleaning and sanitizing equipment, including when switching between raw and ready-to-eat products</a:t>
            </a:r>
          </a:p>
          <a:p>
            <a:pPr marL="0" indent="0">
              <a:buFont typeface="Wingdings" panose="05000000000000000000" pitchFamily="2" charset="2"/>
              <a:buNone/>
            </a:pPr>
            <a:r>
              <a:rPr lang="en-US" dirty="0"/>
              <a:t>-Conduct new employee orientation, which covers illness policy and other food safety practices</a:t>
            </a:r>
          </a:p>
          <a:p>
            <a:pPr marL="0" indent="0">
              <a:buFont typeface="Wingdings" panose="05000000000000000000" pitchFamily="2" charset="2"/>
              <a:buNone/>
            </a:pPr>
            <a:r>
              <a:rPr lang="en-US" dirty="0"/>
              <a:t>-</a:t>
            </a:r>
            <a:r>
              <a:rPr lang="en-US" dirty="0">
                <a:latin typeface="Calibri Light" panose="020F0302020204030204" pitchFamily="34" charset="0"/>
                <a:cs typeface="Calibri Light" panose="020F0302020204030204" pitchFamily="34" charset="0"/>
              </a:rPr>
              <a:t>Create recipes for falafel, which includes specifics on which grinder to use</a:t>
            </a:r>
          </a:p>
          <a:p>
            <a:endParaRPr lang="en-US" dirty="0"/>
          </a:p>
          <a:p>
            <a:endParaRPr lang="en-US" dirty="0"/>
          </a:p>
        </p:txBody>
      </p:sp>
      <p:sp>
        <p:nvSpPr>
          <p:cNvPr id="4" name="Slide Number Placeholder 3"/>
          <p:cNvSpPr>
            <a:spLocks noGrp="1"/>
          </p:cNvSpPr>
          <p:nvPr>
            <p:ph type="sldNum" sz="quarter" idx="5"/>
          </p:nvPr>
        </p:nvSpPr>
        <p:spPr/>
        <p:txBody>
          <a:bodyPr/>
          <a:lstStyle/>
          <a:p>
            <a:fld id="{4EB0B00E-BFA3-4B66-9092-36FC13AA7025}" type="slidenum">
              <a:rPr lang="en-US" smtClean="0"/>
              <a:t>39</a:t>
            </a:fld>
            <a:endParaRPr lang="en-US"/>
          </a:p>
        </p:txBody>
      </p:sp>
    </p:spTree>
    <p:extLst>
      <p:ext uri="{BB962C8B-B14F-4D97-AF65-F5344CB8AC3E}">
        <p14:creationId xmlns:p14="http://schemas.microsoft.com/office/powerpoint/2010/main" val="5499732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here’s the plan for today. We’re going to be walking you through some investigation principles and newly developed resources and then using them to work through an outbreak scenario that is based on real life events. You’ll also be able to work in a group through 3 exercises.</a:t>
            </a:r>
          </a:p>
          <a:p>
            <a:endParaRPr lang="en-US" dirty="0"/>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4</a:t>
            </a:fld>
            <a:endParaRPr lang="en-US"/>
          </a:p>
        </p:txBody>
      </p:sp>
    </p:spTree>
    <p:extLst>
      <p:ext uri="{BB962C8B-B14F-4D97-AF65-F5344CB8AC3E}">
        <p14:creationId xmlns:p14="http://schemas.microsoft.com/office/powerpoint/2010/main" val="9876791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r>
              <a:rPr lang="en-US" u="sng" dirty="0">
                <a:latin typeface="Calibri Light" panose="020F0302020204030204" pitchFamily="34" charset="0"/>
                <a:cs typeface="Calibri Light" panose="020F0302020204030204" pitchFamily="34" charset="0"/>
              </a:rPr>
              <a:t>Community Level: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-Findings from outbreaks can reduce future foodborne illness outbreaks by providing corrective actions to outbreak establishments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-Your investigations can help influence policy. For example, New York City used findings from their environmental assessments to support a policy for mandatory paid sick leave in all establishments within their jurisdiction.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u="sng" dirty="0"/>
              <a:t>National Level:</a:t>
            </a:r>
          </a:p>
          <a:p>
            <a:r>
              <a:rPr lang="en-US" dirty="0"/>
              <a:t>-Data from environmental assessments were used to inform CIFOR’s outbreak response guidelines and the revision of Epi-Ready, a foodborne illness response training. </a:t>
            </a:r>
          </a:p>
          <a:p>
            <a:r>
              <a:rPr lang="en-US" dirty="0"/>
              <a:t>-These data can also provide evidence for policies, such as support for new food code provisions. They can also inform practice at food establishments. We have great example on the next slide…….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4EB0B00E-BFA3-4B66-9092-36FC13AA7025}" type="slidenum">
              <a:rPr lang="en-US" smtClean="0"/>
              <a:t>40</a:t>
            </a:fld>
            <a:endParaRPr lang="en-US"/>
          </a:p>
        </p:txBody>
      </p:sp>
    </p:spTree>
    <p:extLst>
      <p:ext uri="{BB962C8B-B14F-4D97-AF65-F5344CB8AC3E}">
        <p14:creationId xmlns:p14="http://schemas.microsoft.com/office/powerpoint/2010/main" val="20782153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Water Quality and Health Council created these cleaning and sanitizing infographics for retail food establishments as an infographic, or quick guide. These resources were created because cleaning and sanitizing was a large gap in food safety and this was discovered through outbreak data. Resources like these hopefully reduce the occurrence of outbreaks due to cross-contamination. </a:t>
            </a:r>
          </a:p>
          <a:p>
            <a:endParaRPr lang="en-US" dirty="0"/>
          </a:p>
          <a:p>
            <a:r>
              <a:rPr lang="en-US" dirty="0"/>
              <a:t>Website: https://waterandhealth.org/resources/posters/#food-safety</a:t>
            </a:r>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41</a:t>
            </a:fld>
            <a:endParaRPr lang="en-US"/>
          </a:p>
        </p:txBody>
      </p:sp>
    </p:spTree>
    <p:extLst>
      <p:ext uri="{BB962C8B-B14F-4D97-AF65-F5344CB8AC3E}">
        <p14:creationId xmlns:p14="http://schemas.microsoft.com/office/powerpoint/2010/main" val="324768269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have a few take home points to summarize what we reviewed today. </a:t>
            </a:r>
          </a:p>
          <a:p>
            <a:endParaRPr lang="en-US" dirty="0"/>
          </a:p>
          <a:p>
            <a:endParaRPr lang="en-US" dirty="0"/>
          </a:p>
        </p:txBody>
      </p:sp>
      <p:sp>
        <p:nvSpPr>
          <p:cNvPr id="4" name="Slide Number Placeholder 3"/>
          <p:cNvSpPr>
            <a:spLocks noGrp="1"/>
          </p:cNvSpPr>
          <p:nvPr>
            <p:ph type="sldNum" sz="quarter" idx="5"/>
          </p:nvPr>
        </p:nvSpPr>
        <p:spPr/>
        <p:txBody>
          <a:bodyPr/>
          <a:lstStyle/>
          <a:p>
            <a:fld id="{7CE2CDF7-0F5E-4613-98C9-7EA438924DCA}" type="slidenum">
              <a:rPr lang="en-US" smtClean="0"/>
              <a:t>42</a:t>
            </a:fld>
            <a:endParaRPr lang="en-US"/>
          </a:p>
        </p:txBody>
      </p:sp>
    </p:spTree>
    <p:extLst>
      <p:ext uri="{BB962C8B-B14F-4D97-AF65-F5344CB8AC3E}">
        <p14:creationId xmlns:p14="http://schemas.microsoft.com/office/powerpoint/2010/main" val="24784617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environmental antecedents are key to identifying root causes. Understanding root causes can help inform the outbreak establishment on corrective actions to avoid a similar outbreak again.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43</a:t>
            </a:fld>
            <a:endParaRPr lang="en-US"/>
          </a:p>
        </p:txBody>
      </p:sp>
    </p:spTree>
    <p:extLst>
      <p:ext uri="{BB962C8B-B14F-4D97-AF65-F5344CB8AC3E}">
        <p14:creationId xmlns:p14="http://schemas.microsoft.com/office/powerpoint/2010/main" val="19341884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Second, there are many resources available to help identify contributing factors and environmental antecedents and assist with trainings. CDC recently released two resources that are available on their website: </a:t>
            </a:r>
          </a:p>
          <a:p>
            <a:pPr marL="228600" indent="-228600">
              <a:buAutoNum type="arabicPeriod"/>
            </a:pPr>
            <a:r>
              <a:rPr lang="en-US" dirty="0"/>
              <a:t>A contributing factor video on the importance of identifying practices and factors that contribute to an outbreak. This 9 minute training video explains contributing factors and how they are identified in an outbreak. </a:t>
            </a:r>
          </a:p>
          <a:p>
            <a:pPr marL="228600" indent="-228600">
              <a:buAutoNum type="arabicPeriod"/>
            </a:pPr>
            <a:endParaRPr lang="en-US" dirty="0"/>
          </a:p>
          <a:p>
            <a:pPr marL="228600" indent="-228600">
              <a:buAutoNum type="arabicPeriod"/>
            </a:pPr>
            <a:r>
              <a:rPr lang="en-US" dirty="0"/>
              <a:t>Environmental antecedent resources to assist in identifying the antecedents of an outbreak. As we mentioned earlier, these will come in three sizes, depending your need. The small one is a quick one-pager that you see on the right side of the screen. The medium size is what you used for the exercise today – this serves as a field guide. The large document is 13 pages and goes into detail on each of the antecedents. </a:t>
            </a:r>
          </a:p>
          <a:p>
            <a:pPr marL="228600" indent="-228600">
              <a:buAutoNum type="arabicPeriod"/>
            </a:pPr>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44</a:t>
            </a:fld>
            <a:endParaRPr lang="en-US"/>
          </a:p>
        </p:txBody>
      </p:sp>
    </p:spTree>
    <p:extLst>
      <p:ext uri="{BB962C8B-B14F-4D97-AF65-F5344CB8AC3E}">
        <p14:creationId xmlns:p14="http://schemas.microsoft.com/office/powerpoint/2010/main" val="418484705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Lastly, report your outbreak data to the National Environmental Assessment Reporting System, also known as NEARS, to contribute to the advancement of outbreak science. NEARS captures environmental assessment data from foodborne illness outbreak investigations. </a:t>
            </a:r>
          </a:p>
          <a:p>
            <a:endParaRPr lang="en-US" dirty="0"/>
          </a:p>
          <a:p>
            <a:r>
              <a:rPr lang="en-US" dirty="0"/>
              <a:t>For more information on the program, please reach out to nears@cdc.gov. Any of the presenters of facilitators today can also answer questions about the program. </a:t>
            </a:r>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Resources: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u="sng" dirty="0">
                <a:effectLst/>
                <a:latin typeface="Calibri" panose="020F0502020204030204" pitchFamily="34" charset="0"/>
                <a:cs typeface="Times New Roman" panose="02020603050405020304" pitchFamily="18" charset="0"/>
              </a:rPr>
              <a:t>NEARS webpage</a:t>
            </a:r>
            <a:r>
              <a:rPr lang="en-US" sz="1200" b="0" dirty="0">
                <a:effectLst/>
                <a:latin typeface="Calibri" panose="020F0502020204030204" pitchFamily="34" charset="0"/>
                <a:cs typeface="Times New Roman" panose="02020603050405020304" pitchFamily="18" charset="0"/>
              </a:rPr>
              <a:t>: https://www.cdc.gov/restaurant-food-safety/php/investigations/nears.html</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071873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06736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dirty="0">
                <a:solidFill>
                  <a:srgbClr val="242424"/>
                </a:solidFill>
                <a:effectLst/>
                <a:latin typeface="Calibri" panose="020F0502020204030204" pitchFamily="34" charset="0"/>
              </a:rPr>
              <a:t>So of course as you know, outbreaks involve an agent, the environment, and a host. ​</a:t>
            </a:r>
          </a:p>
          <a:p>
            <a:pPr algn="l"/>
            <a:r>
              <a:rPr lang="en-US" sz="1800" b="0" i="0" dirty="0">
                <a:solidFill>
                  <a:srgbClr val="242424"/>
                </a:solidFill>
                <a:effectLst/>
                <a:latin typeface="Calibri" panose="020F0502020204030204" pitchFamily="34" charset="0"/>
              </a:rPr>
              <a:t>And their investigations require collaboration from epidemiology, laboratory, and environmental health. ​</a:t>
            </a:r>
          </a:p>
          <a:p>
            <a:pPr algn="l"/>
            <a:r>
              <a:rPr lang="en-US" sz="1800" b="0" i="0" dirty="0">
                <a:solidFill>
                  <a:srgbClr val="242424"/>
                </a:solidFill>
                <a:effectLst/>
                <a:latin typeface="Calibri" panose="020F0502020204030204" pitchFamily="34" charset="0"/>
              </a:rPr>
              <a:t>Today we’re focusing on guidance for the environmental health specialist to gather data on the environment which allowed the agent to infect the host. When we understand why this happened, we can work on prevention for the future.</a:t>
            </a:r>
          </a:p>
        </p:txBody>
      </p:sp>
      <p:sp>
        <p:nvSpPr>
          <p:cNvPr id="4" name="Slide Number Placeholder 3"/>
          <p:cNvSpPr>
            <a:spLocks noGrp="1"/>
          </p:cNvSpPr>
          <p:nvPr>
            <p:ph type="sldNum" sz="quarter" idx="5"/>
          </p:nvPr>
        </p:nvSpPr>
        <p:spPr/>
        <p:txBody>
          <a:bodyPr/>
          <a:lstStyle/>
          <a:p>
            <a:fld id="{0BD634E0-89B3-42AA-98AC-0435385FBF93}" type="slidenum">
              <a:rPr lang="en-US" smtClean="0"/>
              <a:t>5</a:t>
            </a:fld>
            <a:endParaRPr lang="en-US"/>
          </a:p>
        </p:txBody>
      </p:sp>
    </p:spTree>
    <p:extLst>
      <p:ext uri="{BB962C8B-B14F-4D97-AF65-F5344CB8AC3E}">
        <p14:creationId xmlns:p14="http://schemas.microsoft.com/office/powerpoint/2010/main" val="2494870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great visual of how we work through several layers to get to the root cause of the outbreak and ultimately work to prevent it from happening again. The What is typically the agent, which comes from the Lab or Epi. Then, the environmental health specialist works to understand how it happened, and what underlying scenarios were in place allowing it to happen. Let’s pair this with an example.</a:t>
            </a:r>
          </a:p>
          <a:p>
            <a:endParaRPr lang="en-US" dirty="0"/>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6</a:t>
            </a:fld>
            <a:endParaRPr lang="en-US"/>
          </a:p>
        </p:txBody>
      </p:sp>
    </p:spTree>
    <p:extLst>
      <p:ext uri="{BB962C8B-B14F-4D97-AF65-F5344CB8AC3E}">
        <p14:creationId xmlns:p14="http://schemas.microsoft.com/office/powerpoint/2010/main" val="12767657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Ok, so here let’s go through a classic outbreak scenario. Maybe the what is salmonella in the salad. I think the general public thinks this is where the investigation stops-great, you found it, the end. But we really want to dive in deeper. So with further investigation we find that maybe bowl used to marinate the raw chicken wasn’t cleaned and sanitized properly before being used again to dress the salad. That’s our contributing factor. Again, some people might think that this would be the end of the investigation. But we want to dive deeper again. Why was this even possible when we know that’s dangerous? Ok, because maybe they have new staff coming in all the time without proper training. Those are our environmental antecedents. Now we have a really clear idea of what’s going on in this kitchen and what control measures to push for to prevent it from happening again.</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7</a:t>
            </a:fld>
            <a:endParaRPr lang="en-US"/>
          </a:p>
        </p:txBody>
      </p:sp>
    </p:spTree>
    <p:extLst>
      <p:ext uri="{BB962C8B-B14F-4D97-AF65-F5344CB8AC3E}">
        <p14:creationId xmlns:p14="http://schemas.microsoft.com/office/powerpoint/2010/main" val="14499815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environmental health specialists’ main tool for figuring out how and why (the contributing factor and environmental antecedent) is the environmental assessment. An environmental assessment is a structured investigation the environmental health specialist performs.</a:t>
            </a:r>
          </a:p>
          <a:p>
            <a:endParaRPr lang="en-US" dirty="0"/>
          </a:p>
          <a:p>
            <a:r>
              <a:rPr lang="en-US" dirty="0"/>
              <a:t>Environmental assessments are different from routine inspections because they are targeted; go in with a specific idea as to what may have caused the outbreak and are looking for information to confirm or disprove that hypothesis. </a:t>
            </a:r>
          </a:p>
          <a:p>
            <a:endParaRPr lang="en-US" dirty="0"/>
          </a:p>
          <a:p>
            <a:r>
              <a:rPr lang="en-US" dirty="0"/>
              <a:t>Environmental assessments can include but are not limited to:</a:t>
            </a:r>
          </a:p>
          <a:p>
            <a:pPr marL="228600" indent="-228600">
              <a:buAutoNum type="arabicPeriod"/>
            </a:pPr>
            <a:r>
              <a:rPr lang="en-US" dirty="0"/>
              <a:t>Staff interviews</a:t>
            </a:r>
          </a:p>
          <a:p>
            <a:pPr marL="228600" indent="-228600">
              <a:buAutoNum type="arabicPeriod"/>
            </a:pPr>
            <a:r>
              <a:rPr lang="en-US" dirty="0"/>
              <a:t>Observing food prep and cooking</a:t>
            </a:r>
          </a:p>
          <a:p>
            <a:pPr marL="228600" indent="-228600">
              <a:buAutoNum type="arabicPeriod"/>
            </a:pPr>
            <a:r>
              <a:rPr lang="en-US" dirty="0"/>
              <a:t>Reviewing relevant records, such as cooling logs, inventory receipts, etc.</a:t>
            </a:r>
          </a:p>
          <a:p>
            <a:pPr marL="228600" indent="-228600">
              <a:buAutoNum type="arabicPeriod"/>
            </a:pPr>
            <a:r>
              <a:rPr lang="en-US" dirty="0"/>
              <a:t>Taking food samples or swabbing surfaces in the kitchen</a:t>
            </a:r>
          </a:p>
          <a:p>
            <a:pPr marL="0" indent="0">
              <a:buNone/>
            </a:pPr>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8</a:t>
            </a:fld>
            <a:endParaRPr lang="en-US"/>
          </a:p>
        </p:txBody>
      </p:sp>
    </p:spTree>
    <p:extLst>
      <p:ext uri="{BB962C8B-B14F-4D97-AF65-F5344CB8AC3E}">
        <p14:creationId xmlns:p14="http://schemas.microsoft.com/office/powerpoint/2010/main" val="23972331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focus of the observation will vary depending on what information is known when you go in. For example, if you have an agent or pathogen identified but no known food, then you’ll focus on the risk factors for that pathogen. For example, if you know it’s listeria, you’ll look at long-term refrigeration practices and expiration dates. But if it’s Clostridium perfringens, you’ll look at cooling practices. </a:t>
            </a:r>
          </a:p>
          <a:p>
            <a:endParaRPr lang="en-US" dirty="0"/>
          </a:p>
          <a:p>
            <a:r>
              <a:rPr lang="en-US" dirty="0"/>
              <a:t>Other times, you may know the food item but not the agent, in which case you’ll work through a food flow of that item, starting from when it enters the facility to when it is served to the customer.</a:t>
            </a:r>
          </a:p>
          <a:p>
            <a:endParaRPr lang="en-US" dirty="0"/>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9</a:t>
            </a:fld>
            <a:endParaRPr lang="en-US"/>
          </a:p>
        </p:txBody>
      </p:sp>
    </p:spTree>
    <p:extLst>
      <p:ext uri="{BB962C8B-B14F-4D97-AF65-F5344CB8AC3E}">
        <p14:creationId xmlns:p14="http://schemas.microsoft.com/office/powerpoint/2010/main" val="33469467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D5F80-8CF5-49A3-97CB-F5013E2BAA2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D07AF53-80CD-4769-AE29-63D06F44792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B59971B-340C-4338-91C9-5ACA3098FB8B}"/>
              </a:ext>
            </a:extLst>
          </p:cNvPr>
          <p:cNvSpPr>
            <a:spLocks noGrp="1"/>
          </p:cNvSpPr>
          <p:nvPr>
            <p:ph type="dt" sz="half" idx="10"/>
          </p:nvPr>
        </p:nvSpPr>
        <p:spPr/>
        <p:txBody>
          <a:bodyPr/>
          <a:lstStyle/>
          <a:p>
            <a:fld id="{1579FA40-CB6F-4266-B773-0423E17AA18E}" type="datetimeFigureOut">
              <a:rPr lang="en-US" smtClean="0"/>
              <a:t>10/23/2024</a:t>
            </a:fld>
            <a:endParaRPr lang="en-US"/>
          </a:p>
        </p:txBody>
      </p:sp>
      <p:sp>
        <p:nvSpPr>
          <p:cNvPr id="5" name="Footer Placeholder 4">
            <a:extLst>
              <a:ext uri="{FF2B5EF4-FFF2-40B4-BE49-F238E27FC236}">
                <a16:creationId xmlns:a16="http://schemas.microsoft.com/office/drawing/2014/main" id="{DAAEF161-E695-47AE-BDBF-8C99561348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44F935A-B4B5-48C9-BDC0-1C1BB9FFD7EF}"/>
              </a:ext>
            </a:extLst>
          </p:cNvPr>
          <p:cNvSpPr>
            <a:spLocks noGrp="1"/>
          </p:cNvSpPr>
          <p:nvPr>
            <p:ph type="sldNum" sz="quarter" idx="12"/>
          </p:nvPr>
        </p:nvSpPr>
        <p:spPr/>
        <p:txBody>
          <a:bodyPr/>
          <a:lstStyle/>
          <a:p>
            <a:fld id="{709A4A04-1F0C-4A1A-828E-6BC51CD50326}" type="slidenum">
              <a:rPr lang="en-US" smtClean="0"/>
              <a:t>‹#›</a:t>
            </a:fld>
            <a:endParaRPr lang="en-US"/>
          </a:p>
        </p:txBody>
      </p:sp>
    </p:spTree>
    <p:extLst>
      <p:ext uri="{BB962C8B-B14F-4D97-AF65-F5344CB8AC3E}">
        <p14:creationId xmlns:p14="http://schemas.microsoft.com/office/powerpoint/2010/main" val="167687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BE69E-3066-44A3-960A-D796D885D8C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CAD712B-A55E-46CE-97EB-FFB1509F08E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163E8E-5173-4310-86A7-D13A40C22657}"/>
              </a:ext>
            </a:extLst>
          </p:cNvPr>
          <p:cNvSpPr>
            <a:spLocks noGrp="1"/>
          </p:cNvSpPr>
          <p:nvPr>
            <p:ph type="dt" sz="half" idx="10"/>
          </p:nvPr>
        </p:nvSpPr>
        <p:spPr/>
        <p:txBody>
          <a:bodyPr/>
          <a:lstStyle/>
          <a:p>
            <a:fld id="{1579FA40-CB6F-4266-B773-0423E17AA18E}" type="datetimeFigureOut">
              <a:rPr lang="en-US" smtClean="0"/>
              <a:t>10/23/2024</a:t>
            </a:fld>
            <a:endParaRPr lang="en-US"/>
          </a:p>
        </p:txBody>
      </p:sp>
      <p:sp>
        <p:nvSpPr>
          <p:cNvPr id="5" name="Footer Placeholder 4">
            <a:extLst>
              <a:ext uri="{FF2B5EF4-FFF2-40B4-BE49-F238E27FC236}">
                <a16:creationId xmlns:a16="http://schemas.microsoft.com/office/drawing/2014/main" id="{08349082-2598-4E17-AC33-A68A73A9A6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C84DB8-ED80-4CD4-9E4B-449AD7B77E9D}"/>
              </a:ext>
            </a:extLst>
          </p:cNvPr>
          <p:cNvSpPr>
            <a:spLocks noGrp="1"/>
          </p:cNvSpPr>
          <p:nvPr>
            <p:ph type="sldNum" sz="quarter" idx="12"/>
          </p:nvPr>
        </p:nvSpPr>
        <p:spPr/>
        <p:txBody>
          <a:bodyPr/>
          <a:lstStyle/>
          <a:p>
            <a:fld id="{709A4A04-1F0C-4A1A-828E-6BC51CD50326}" type="slidenum">
              <a:rPr lang="en-US" smtClean="0"/>
              <a:t>‹#›</a:t>
            </a:fld>
            <a:endParaRPr lang="en-US"/>
          </a:p>
        </p:txBody>
      </p:sp>
    </p:spTree>
    <p:extLst>
      <p:ext uri="{BB962C8B-B14F-4D97-AF65-F5344CB8AC3E}">
        <p14:creationId xmlns:p14="http://schemas.microsoft.com/office/powerpoint/2010/main" val="14086940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616749C-DE63-498C-BBAD-DE82E1285A6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A145638-C52F-40C7-B802-F317E760BC2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44450D-8080-4BCA-9B2E-94C2E747FE1D}"/>
              </a:ext>
            </a:extLst>
          </p:cNvPr>
          <p:cNvSpPr>
            <a:spLocks noGrp="1"/>
          </p:cNvSpPr>
          <p:nvPr>
            <p:ph type="dt" sz="half" idx="10"/>
          </p:nvPr>
        </p:nvSpPr>
        <p:spPr/>
        <p:txBody>
          <a:bodyPr/>
          <a:lstStyle/>
          <a:p>
            <a:fld id="{1579FA40-CB6F-4266-B773-0423E17AA18E}" type="datetimeFigureOut">
              <a:rPr lang="en-US" smtClean="0"/>
              <a:t>10/23/2024</a:t>
            </a:fld>
            <a:endParaRPr lang="en-US"/>
          </a:p>
        </p:txBody>
      </p:sp>
      <p:sp>
        <p:nvSpPr>
          <p:cNvPr id="5" name="Footer Placeholder 4">
            <a:extLst>
              <a:ext uri="{FF2B5EF4-FFF2-40B4-BE49-F238E27FC236}">
                <a16:creationId xmlns:a16="http://schemas.microsoft.com/office/drawing/2014/main" id="{CC25ED46-F785-4BB9-8462-CEA8680AC0A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14864C-131C-40C0-8A25-748D836E83FA}"/>
              </a:ext>
            </a:extLst>
          </p:cNvPr>
          <p:cNvSpPr>
            <a:spLocks noGrp="1"/>
          </p:cNvSpPr>
          <p:nvPr>
            <p:ph type="sldNum" sz="quarter" idx="12"/>
          </p:nvPr>
        </p:nvSpPr>
        <p:spPr/>
        <p:txBody>
          <a:bodyPr/>
          <a:lstStyle/>
          <a:p>
            <a:fld id="{709A4A04-1F0C-4A1A-828E-6BC51CD50326}" type="slidenum">
              <a:rPr lang="en-US" smtClean="0"/>
              <a:t>‹#›</a:t>
            </a:fld>
            <a:endParaRPr lang="en-US"/>
          </a:p>
        </p:txBody>
      </p:sp>
    </p:spTree>
    <p:extLst>
      <p:ext uri="{BB962C8B-B14F-4D97-AF65-F5344CB8AC3E}">
        <p14:creationId xmlns:p14="http://schemas.microsoft.com/office/powerpoint/2010/main" val="40399970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_NCEH-ATSDR_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title"/>
          </p:nvPr>
        </p:nvSpPr>
        <p:spPr>
          <a:xfrm>
            <a:off x="5230368" y="451104"/>
            <a:ext cx="6778752" cy="1155779"/>
          </a:xfrm>
          <a:prstGeom prst="rect">
            <a:avLst/>
          </a:prstGeom>
        </p:spPr>
        <p:txBody>
          <a:bodyPr anchor="ctr" anchorCtr="0"/>
          <a:lstStyle>
            <a:lvl1pPr algn="l">
              <a:lnSpc>
                <a:spcPts val="4000"/>
              </a:lnSpc>
              <a:defRPr sz="4267" b="1" baseline="0">
                <a:solidFill>
                  <a:srgbClr val="005DAA"/>
                </a:solidFill>
                <a:effectLst/>
                <a:latin typeface="Calibri" pitchFamily="34" charset="0"/>
              </a:defRPr>
            </a:lvl1pPr>
          </a:lstStyle>
          <a:p>
            <a:endParaRPr lang="en-US"/>
          </a:p>
        </p:txBody>
      </p:sp>
      <p:sp>
        <p:nvSpPr>
          <p:cNvPr id="10" name="Subtitle 2"/>
          <p:cNvSpPr>
            <a:spLocks noGrp="1"/>
          </p:cNvSpPr>
          <p:nvPr>
            <p:ph type="subTitle" idx="1"/>
          </p:nvPr>
        </p:nvSpPr>
        <p:spPr>
          <a:xfrm>
            <a:off x="5230368" y="1950720"/>
            <a:ext cx="6778752" cy="877824"/>
          </a:xfrm>
          <a:prstGeom prst="rect">
            <a:avLst/>
          </a:prstGeom>
        </p:spPr>
        <p:txBody>
          <a:bodyPr/>
          <a:lstStyle>
            <a:lvl1pPr marL="0" indent="0" algn="l">
              <a:spcBef>
                <a:spcPts val="0"/>
              </a:spcBef>
              <a:buNone/>
              <a:defRPr sz="3200" b="1" baseline="0">
                <a:solidFill>
                  <a:srgbClr val="005DAA"/>
                </a:solidFill>
                <a:effectLst/>
                <a:latin typeface="Calibri" pitchFamily="34"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endParaRPr lang="en-US"/>
          </a:p>
        </p:txBody>
      </p:sp>
      <p:sp>
        <p:nvSpPr>
          <p:cNvPr id="13" name="Text Placeholder 8"/>
          <p:cNvSpPr>
            <a:spLocks noGrp="1"/>
          </p:cNvSpPr>
          <p:nvPr>
            <p:ph type="body" sz="quarter" idx="10"/>
          </p:nvPr>
        </p:nvSpPr>
        <p:spPr>
          <a:xfrm>
            <a:off x="5230368" y="3291840"/>
            <a:ext cx="6778752" cy="1295400"/>
          </a:xfrm>
          <a:prstGeom prst="rect">
            <a:avLst/>
          </a:prstGeom>
        </p:spPr>
        <p:txBody>
          <a:bodyPr/>
          <a:lstStyle>
            <a:lvl1pPr marL="0" indent="0" algn="l">
              <a:lnSpc>
                <a:spcPct val="100000"/>
              </a:lnSpc>
              <a:buNone/>
              <a:defRPr sz="2667" baseline="0">
                <a:solidFill>
                  <a:srgbClr val="005DAA"/>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a:p>
        </p:txBody>
      </p:sp>
      <p:sp>
        <p:nvSpPr>
          <p:cNvPr id="5" name="TextBox 4"/>
          <p:cNvSpPr txBox="1"/>
          <p:nvPr userDrawn="1"/>
        </p:nvSpPr>
        <p:spPr>
          <a:xfrm>
            <a:off x="324534" y="5908805"/>
            <a:ext cx="8734121" cy="748795"/>
          </a:xfrm>
          <a:prstGeom prst="rect">
            <a:avLst/>
          </a:prstGeom>
          <a:noFill/>
        </p:spPr>
        <p:txBody>
          <a:bodyPr wrap="square" rtlCol="0">
            <a:spAutoFit/>
          </a:bodyPr>
          <a:lstStyle/>
          <a:p>
            <a:r>
              <a:rPr lang="en-US" sz="2133" b="1">
                <a:solidFill>
                  <a:schemeClr val="bg2"/>
                </a:solidFill>
                <a:latin typeface="Calibri" panose="020F0502020204030204" pitchFamily="34" charset="0"/>
              </a:rPr>
              <a:t>National Center for Environmental Health</a:t>
            </a:r>
          </a:p>
          <a:p>
            <a:r>
              <a:rPr lang="en-US" sz="2133" b="1">
                <a:solidFill>
                  <a:schemeClr val="bg2"/>
                </a:solidFill>
                <a:latin typeface="Calibri" panose="020F0502020204030204" pitchFamily="34" charset="0"/>
              </a:rPr>
              <a:t>Agency</a:t>
            </a:r>
            <a:r>
              <a:rPr lang="en-US" sz="2133" b="1" baseline="0">
                <a:solidFill>
                  <a:schemeClr val="bg2"/>
                </a:solidFill>
                <a:latin typeface="Calibri" panose="020F0502020204030204" pitchFamily="34" charset="0"/>
              </a:rPr>
              <a:t> for Toxic Substances and Disease Registry</a:t>
            </a:r>
            <a:endParaRPr lang="en-US" sz="2133" b="1">
              <a:solidFill>
                <a:schemeClr val="bg2"/>
              </a:solidFill>
              <a:latin typeface="Calibri" panose="020F0502020204030204" pitchFamily="34" charset="0"/>
            </a:endParaRPr>
          </a:p>
        </p:txBody>
      </p:sp>
      <p:pic>
        <p:nvPicPr>
          <p:cNvPr id="11" name="Picture 10"/>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 y="250240"/>
            <a:ext cx="4950044" cy="5498592"/>
          </a:xfrm>
          <a:prstGeom prst="rect">
            <a:avLst/>
          </a:prstGeom>
        </p:spPr>
      </p:pic>
    </p:spTree>
    <p:extLst>
      <p:ext uri="{BB962C8B-B14F-4D97-AF65-F5344CB8AC3E}">
        <p14:creationId xmlns:p14="http://schemas.microsoft.com/office/powerpoint/2010/main" val="3414047793"/>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_ATSDR_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1" name="Title 1"/>
          <p:cNvSpPr>
            <a:spLocks noGrp="1"/>
          </p:cNvSpPr>
          <p:nvPr>
            <p:ph type="title"/>
          </p:nvPr>
        </p:nvSpPr>
        <p:spPr>
          <a:xfrm>
            <a:off x="5230368" y="451104"/>
            <a:ext cx="6778752" cy="1155779"/>
          </a:xfrm>
          <a:prstGeom prst="rect">
            <a:avLst/>
          </a:prstGeom>
        </p:spPr>
        <p:txBody>
          <a:bodyPr anchor="ctr" anchorCtr="0"/>
          <a:lstStyle>
            <a:lvl1pPr algn="l">
              <a:lnSpc>
                <a:spcPts val="4000"/>
              </a:lnSpc>
              <a:defRPr sz="4267" b="1" baseline="0">
                <a:solidFill>
                  <a:srgbClr val="76AE99"/>
                </a:solidFill>
                <a:effectLst/>
                <a:latin typeface="Calibri" pitchFamily="34" charset="0"/>
              </a:defRPr>
            </a:lvl1pPr>
          </a:lstStyle>
          <a:p>
            <a:endParaRPr lang="en-US"/>
          </a:p>
        </p:txBody>
      </p:sp>
      <p:sp>
        <p:nvSpPr>
          <p:cNvPr id="5" name="Subtitle 2"/>
          <p:cNvSpPr>
            <a:spLocks noGrp="1"/>
          </p:cNvSpPr>
          <p:nvPr>
            <p:ph type="subTitle" idx="1"/>
          </p:nvPr>
        </p:nvSpPr>
        <p:spPr>
          <a:xfrm>
            <a:off x="5230368" y="1950720"/>
            <a:ext cx="6778752" cy="877824"/>
          </a:xfrm>
          <a:prstGeom prst="rect">
            <a:avLst/>
          </a:prstGeom>
        </p:spPr>
        <p:txBody>
          <a:bodyPr/>
          <a:lstStyle>
            <a:lvl1pPr marL="0" indent="0" algn="l">
              <a:spcBef>
                <a:spcPts val="0"/>
              </a:spcBef>
              <a:buNone/>
              <a:defRPr sz="3200" b="1" baseline="0">
                <a:solidFill>
                  <a:srgbClr val="76AE99"/>
                </a:solidFill>
                <a:effectLst/>
                <a:latin typeface="Calibri" pitchFamily="34"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endParaRPr lang="en-US"/>
          </a:p>
        </p:txBody>
      </p:sp>
      <p:sp>
        <p:nvSpPr>
          <p:cNvPr id="9" name="Text Placeholder 8"/>
          <p:cNvSpPr>
            <a:spLocks noGrp="1"/>
          </p:cNvSpPr>
          <p:nvPr>
            <p:ph type="body" sz="quarter" idx="10"/>
          </p:nvPr>
        </p:nvSpPr>
        <p:spPr>
          <a:xfrm>
            <a:off x="5230368" y="3291840"/>
            <a:ext cx="6778752" cy="1292352"/>
          </a:xfrm>
          <a:prstGeom prst="rect">
            <a:avLst/>
          </a:prstGeom>
        </p:spPr>
        <p:txBody>
          <a:bodyPr/>
          <a:lstStyle>
            <a:lvl1pPr marL="0" indent="0" algn="l">
              <a:lnSpc>
                <a:spcPct val="100000"/>
              </a:lnSpc>
              <a:buNone/>
              <a:defRPr sz="2667" baseline="0">
                <a:solidFill>
                  <a:srgbClr val="76AE99"/>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a:p>
        </p:txBody>
      </p:sp>
      <p:sp>
        <p:nvSpPr>
          <p:cNvPr id="6" name="TextBox 5"/>
          <p:cNvSpPr txBox="1"/>
          <p:nvPr userDrawn="1"/>
        </p:nvSpPr>
        <p:spPr>
          <a:xfrm>
            <a:off x="219280" y="6061199"/>
            <a:ext cx="8839376" cy="420564"/>
          </a:xfrm>
          <a:prstGeom prst="rect">
            <a:avLst/>
          </a:prstGeom>
          <a:noFill/>
        </p:spPr>
        <p:txBody>
          <a:bodyPr wrap="square" rtlCol="0">
            <a:spAutoFit/>
          </a:bodyPr>
          <a:lstStyle/>
          <a:p>
            <a:r>
              <a:rPr lang="en-US" sz="2133" b="1">
                <a:solidFill>
                  <a:schemeClr val="bg2"/>
                </a:solidFill>
                <a:latin typeface="Calibri" panose="020F0502020204030204" pitchFamily="34" charset="0"/>
              </a:rPr>
              <a:t>Agency</a:t>
            </a:r>
            <a:r>
              <a:rPr lang="en-US" sz="2133" b="1" baseline="0">
                <a:solidFill>
                  <a:schemeClr val="bg2"/>
                </a:solidFill>
                <a:latin typeface="Calibri" panose="020F0502020204030204" pitchFamily="34" charset="0"/>
              </a:rPr>
              <a:t> for Toxic Substances and Disease Registry</a:t>
            </a:r>
            <a:endParaRPr lang="en-US" sz="2133" b="1">
              <a:solidFill>
                <a:schemeClr val="bg2"/>
              </a:solidFill>
              <a:latin typeface="Calibri" panose="020F0502020204030204" pitchFamily="34" charset="0"/>
            </a:endParaRPr>
          </a:p>
        </p:txBody>
      </p:sp>
      <p:pic>
        <p:nvPicPr>
          <p:cNvPr id="7" name="Picture 6"/>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 y="250240"/>
            <a:ext cx="4950044" cy="5498592"/>
          </a:xfrm>
          <a:prstGeom prst="rect">
            <a:avLst/>
          </a:prstGeom>
        </p:spPr>
      </p:pic>
    </p:spTree>
    <p:extLst>
      <p:ext uri="{BB962C8B-B14F-4D97-AF65-F5344CB8AC3E}">
        <p14:creationId xmlns:p14="http://schemas.microsoft.com/office/powerpoint/2010/main" val="3627269549"/>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_NCEH_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title"/>
          </p:nvPr>
        </p:nvSpPr>
        <p:spPr>
          <a:xfrm>
            <a:off x="5230368" y="451104"/>
            <a:ext cx="6778752" cy="1155779"/>
          </a:xfrm>
          <a:prstGeom prst="rect">
            <a:avLst/>
          </a:prstGeom>
        </p:spPr>
        <p:txBody>
          <a:bodyPr anchor="ctr" anchorCtr="0"/>
          <a:lstStyle>
            <a:lvl1pPr algn="l">
              <a:lnSpc>
                <a:spcPts val="4000"/>
              </a:lnSpc>
              <a:defRPr sz="4267" b="1" baseline="0">
                <a:solidFill>
                  <a:srgbClr val="008265"/>
                </a:solidFill>
                <a:effectLst/>
                <a:latin typeface="Calibri" pitchFamily="34" charset="0"/>
              </a:defRPr>
            </a:lvl1pPr>
          </a:lstStyle>
          <a:p>
            <a:endParaRPr lang="en-US"/>
          </a:p>
        </p:txBody>
      </p:sp>
      <p:sp>
        <p:nvSpPr>
          <p:cNvPr id="8" name="Subtitle 2"/>
          <p:cNvSpPr>
            <a:spLocks noGrp="1"/>
          </p:cNvSpPr>
          <p:nvPr>
            <p:ph type="subTitle" idx="1"/>
          </p:nvPr>
        </p:nvSpPr>
        <p:spPr>
          <a:xfrm>
            <a:off x="5230368" y="1950720"/>
            <a:ext cx="6778752" cy="877824"/>
          </a:xfrm>
          <a:prstGeom prst="rect">
            <a:avLst/>
          </a:prstGeom>
        </p:spPr>
        <p:txBody>
          <a:bodyPr/>
          <a:lstStyle>
            <a:lvl1pPr marL="0" indent="0" algn="l">
              <a:spcBef>
                <a:spcPts val="0"/>
              </a:spcBef>
              <a:buNone/>
              <a:defRPr sz="3200" b="1" baseline="0">
                <a:solidFill>
                  <a:srgbClr val="008265"/>
                </a:solidFill>
                <a:effectLst/>
                <a:latin typeface="Calibri" pitchFamily="34"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endParaRPr lang="en-US"/>
          </a:p>
        </p:txBody>
      </p:sp>
      <p:sp>
        <p:nvSpPr>
          <p:cNvPr id="10" name="Text Placeholder 8"/>
          <p:cNvSpPr>
            <a:spLocks noGrp="1"/>
          </p:cNvSpPr>
          <p:nvPr>
            <p:ph type="body" sz="quarter" idx="10"/>
          </p:nvPr>
        </p:nvSpPr>
        <p:spPr>
          <a:xfrm>
            <a:off x="5230368" y="3291840"/>
            <a:ext cx="6778752" cy="1295400"/>
          </a:xfrm>
          <a:prstGeom prst="rect">
            <a:avLst/>
          </a:prstGeom>
        </p:spPr>
        <p:txBody>
          <a:bodyPr/>
          <a:lstStyle>
            <a:lvl1pPr marL="0" indent="0" algn="l">
              <a:lnSpc>
                <a:spcPct val="100000"/>
              </a:lnSpc>
              <a:buNone/>
              <a:defRPr sz="2667" baseline="0">
                <a:solidFill>
                  <a:srgbClr val="008265"/>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a:p>
        </p:txBody>
      </p:sp>
      <p:sp>
        <p:nvSpPr>
          <p:cNvPr id="5" name="TextBox 4"/>
          <p:cNvSpPr txBox="1"/>
          <p:nvPr userDrawn="1"/>
        </p:nvSpPr>
        <p:spPr>
          <a:xfrm>
            <a:off x="280678" y="6059424"/>
            <a:ext cx="8777977" cy="420564"/>
          </a:xfrm>
          <a:prstGeom prst="rect">
            <a:avLst/>
          </a:prstGeom>
          <a:noFill/>
        </p:spPr>
        <p:txBody>
          <a:bodyPr wrap="square" rtlCol="0">
            <a:spAutoFit/>
          </a:bodyPr>
          <a:lstStyle/>
          <a:p>
            <a:r>
              <a:rPr lang="en-US" sz="2133" b="1">
                <a:solidFill>
                  <a:schemeClr val="bg2"/>
                </a:solidFill>
                <a:latin typeface="Calibri" panose="020F0502020204030204" pitchFamily="34" charset="0"/>
              </a:rPr>
              <a:t>National Center for Environmental Health</a:t>
            </a:r>
          </a:p>
        </p:txBody>
      </p:sp>
      <p:pic>
        <p:nvPicPr>
          <p:cNvPr id="6" name="Picture 5"/>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 y="250240"/>
            <a:ext cx="4950044" cy="5498592"/>
          </a:xfrm>
          <a:prstGeom prst="rect">
            <a:avLst/>
          </a:prstGeom>
        </p:spPr>
      </p:pic>
    </p:spTree>
    <p:extLst>
      <p:ext uri="{BB962C8B-B14F-4D97-AF65-F5344CB8AC3E}">
        <p14:creationId xmlns:p14="http://schemas.microsoft.com/office/powerpoint/2010/main" val="2664037335"/>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_NCEH-ATSDR_2">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title"/>
          </p:nvPr>
        </p:nvSpPr>
        <p:spPr>
          <a:xfrm>
            <a:off x="609600" y="458791"/>
            <a:ext cx="10972800" cy="1155779"/>
          </a:xfrm>
          <a:prstGeom prst="rect">
            <a:avLst/>
          </a:prstGeom>
        </p:spPr>
        <p:txBody>
          <a:bodyPr/>
          <a:lstStyle>
            <a:lvl1pPr algn="l">
              <a:lnSpc>
                <a:spcPts val="4000"/>
              </a:lnSpc>
              <a:defRPr sz="4267" b="1" baseline="0">
                <a:solidFill>
                  <a:srgbClr val="005DAA"/>
                </a:solidFill>
                <a:effectLst/>
                <a:latin typeface="Calibri" pitchFamily="34" charset="0"/>
              </a:defRPr>
            </a:lvl1pPr>
          </a:lstStyle>
          <a:p>
            <a:endParaRPr lang="en-US"/>
          </a:p>
        </p:txBody>
      </p:sp>
      <p:sp>
        <p:nvSpPr>
          <p:cNvPr id="10" name="Subtitle 2"/>
          <p:cNvSpPr>
            <a:spLocks noGrp="1"/>
          </p:cNvSpPr>
          <p:nvPr>
            <p:ph type="subTitle" idx="1"/>
          </p:nvPr>
        </p:nvSpPr>
        <p:spPr>
          <a:xfrm>
            <a:off x="609600" y="1932069"/>
            <a:ext cx="8534400" cy="877824"/>
          </a:xfrm>
          <a:prstGeom prst="rect">
            <a:avLst/>
          </a:prstGeom>
        </p:spPr>
        <p:txBody>
          <a:bodyPr/>
          <a:lstStyle>
            <a:lvl1pPr marL="0" indent="0" algn="l">
              <a:spcBef>
                <a:spcPts val="0"/>
              </a:spcBef>
              <a:buNone/>
              <a:defRPr sz="3200" b="1" baseline="0">
                <a:solidFill>
                  <a:srgbClr val="005DAA"/>
                </a:solidFill>
                <a:effectLst/>
                <a:latin typeface="Calibri" pitchFamily="34"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endParaRPr lang="en-US"/>
          </a:p>
        </p:txBody>
      </p:sp>
      <p:sp>
        <p:nvSpPr>
          <p:cNvPr id="13" name="Text Placeholder 8"/>
          <p:cNvSpPr>
            <a:spLocks noGrp="1"/>
          </p:cNvSpPr>
          <p:nvPr>
            <p:ph type="body" sz="quarter" idx="10"/>
          </p:nvPr>
        </p:nvSpPr>
        <p:spPr>
          <a:xfrm>
            <a:off x="609600" y="3291840"/>
            <a:ext cx="8534400" cy="1295400"/>
          </a:xfrm>
          <a:prstGeom prst="rect">
            <a:avLst/>
          </a:prstGeom>
        </p:spPr>
        <p:txBody>
          <a:bodyPr/>
          <a:lstStyle>
            <a:lvl1pPr marL="0" indent="0" algn="l">
              <a:lnSpc>
                <a:spcPct val="100000"/>
              </a:lnSpc>
              <a:buNone/>
              <a:defRPr sz="2667" baseline="0">
                <a:solidFill>
                  <a:srgbClr val="005DAA"/>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a:p>
        </p:txBody>
      </p:sp>
      <p:sp>
        <p:nvSpPr>
          <p:cNvPr id="5" name="TextBox 4"/>
          <p:cNvSpPr txBox="1"/>
          <p:nvPr userDrawn="1"/>
        </p:nvSpPr>
        <p:spPr>
          <a:xfrm>
            <a:off x="289451" y="5908805"/>
            <a:ext cx="8769205" cy="748795"/>
          </a:xfrm>
          <a:prstGeom prst="rect">
            <a:avLst/>
          </a:prstGeom>
          <a:noFill/>
        </p:spPr>
        <p:txBody>
          <a:bodyPr wrap="square" rtlCol="0">
            <a:spAutoFit/>
          </a:bodyPr>
          <a:lstStyle/>
          <a:p>
            <a:r>
              <a:rPr lang="en-US" sz="2133" b="1">
                <a:solidFill>
                  <a:schemeClr val="bg2"/>
                </a:solidFill>
                <a:latin typeface="Calibri" panose="020F0502020204030204" pitchFamily="34" charset="0"/>
              </a:rPr>
              <a:t>National Center for Environmental Health</a:t>
            </a:r>
          </a:p>
          <a:p>
            <a:r>
              <a:rPr lang="en-US" sz="2133" b="1">
                <a:solidFill>
                  <a:schemeClr val="bg2"/>
                </a:solidFill>
                <a:latin typeface="Calibri" panose="020F0502020204030204" pitchFamily="34" charset="0"/>
              </a:rPr>
              <a:t>Agency</a:t>
            </a:r>
            <a:r>
              <a:rPr lang="en-US" sz="2133" b="1" baseline="0">
                <a:solidFill>
                  <a:schemeClr val="bg2"/>
                </a:solidFill>
                <a:latin typeface="Calibri" panose="020F0502020204030204" pitchFamily="34" charset="0"/>
              </a:rPr>
              <a:t> for Toxic Substances and Disease Registry</a:t>
            </a:r>
            <a:endParaRPr lang="en-US" sz="2133" b="1">
              <a:solidFill>
                <a:schemeClr val="bg2"/>
              </a:solidFill>
              <a:latin typeface="Calibri" panose="020F0502020204030204" pitchFamily="34" charset="0"/>
            </a:endParaRPr>
          </a:p>
        </p:txBody>
      </p:sp>
    </p:spTree>
    <p:extLst>
      <p:ext uri="{BB962C8B-B14F-4D97-AF65-F5344CB8AC3E}">
        <p14:creationId xmlns:p14="http://schemas.microsoft.com/office/powerpoint/2010/main" val="1729625336"/>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_ATSDR_2">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1" name="Title 1"/>
          <p:cNvSpPr>
            <a:spLocks noGrp="1"/>
          </p:cNvSpPr>
          <p:nvPr>
            <p:ph type="title"/>
          </p:nvPr>
        </p:nvSpPr>
        <p:spPr>
          <a:xfrm>
            <a:off x="609600" y="458791"/>
            <a:ext cx="10972800" cy="1155779"/>
          </a:xfrm>
          <a:prstGeom prst="rect">
            <a:avLst/>
          </a:prstGeom>
        </p:spPr>
        <p:txBody>
          <a:bodyPr/>
          <a:lstStyle>
            <a:lvl1pPr algn="l">
              <a:lnSpc>
                <a:spcPts val="4000"/>
              </a:lnSpc>
              <a:defRPr sz="4267" b="1" baseline="0">
                <a:solidFill>
                  <a:srgbClr val="76AE99"/>
                </a:solidFill>
                <a:effectLst/>
                <a:latin typeface="Calibri" pitchFamily="34" charset="0"/>
              </a:defRPr>
            </a:lvl1pPr>
          </a:lstStyle>
          <a:p>
            <a:endParaRPr lang="en-US"/>
          </a:p>
        </p:txBody>
      </p:sp>
      <p:sp>
        <p:nvSpPr>
          <p:cNvPr id="5" name="Subtitle 2"/>
          <p:cNvSpPr>
            <a:spLocks noGrp="1"/>
          </p:cNvSpPr>
          <p:nvPr>
            <p:ph type="subTitle" idx="1"/>
          </p:nvPr>
        </p:nvSpPr>
        <p:spPr>
          <a:xfrm>
            <a:off x="609600" y="1932069"/>
            <a:ext cx="8534400" cy="877824"/>
          </a:xfrm>
          <a:prstGeom prst="rect">
            <a:avLst/>
          </a:prstGeom>
        </p:spPr>
        <p:txBody>
          <a:bodyPr/>
          <a:lstStyle>
            <a:lvl1pPr marL="0" indent="0" algn="l">
              <a:spcBef>
                <a:spcPts val="0"/>
              </a:spcBef>
              <a:buNone/>
              <a:defRPr sz="3200" b="1" baseline="0">
                <a:solidFill>
                  <a:srgbClr val="76AE99"/>
                </a:solidFill>
                <a:effectLst/>
                <a:latin typeface="Calibri" pitchFamily="34"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endParaRPr lang="en-US"/>
          </a:p>
        </p:txBody>
      </p:sp>
      <p:sp>
        <p:nvSpPr>
          <p:cNvPr id="9" name="Text Placeholder 8"/>
          <p:cNvSpPr>
            <a:spLocks noGrp="1"/>
          </p:cNvSpPr>
          <p:nvPr>
            <p:ph type="body" sz="quarter" idx="10"/>
          </p:nvPr>
        </p:nvSpPr>
        <p:spPr>
          <a:xfrm>
            <a:off x="609600" y="3291840"/>
            <a:ext cx="8534400" cy="1295400"/>
          </a:xfrm>
          <a:prstGeom prst="rect">
            <a:avLst/>
          </a:prstGeom>
        </p:spPr>
        <p:txBody>
          <a:bodyPr/>
          <a:lstStyle>
            <a:lvl1pPr marL="0" indent="0" algn="l">
              <a:lnSpc>
                <a:spcPct val="100000"/>
              </a:lnSpc>
              <a:buNone/>
              <a:defRPr sz="2667" baseline="0">
                <a:solidFill>
                  <a:srgbClr val="76AE99"/>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a:p>
        </p:txBody>
      </p:sp>
      <p:sp>
        <p:nvSpPr>
          <p:cNvPr id="6" name="TextBox 5"/>
          <p:cNvSpPr txBox="1"/>
          <p:nvPr userDrawn="1"/>
        </p:nvSpPr>
        <p:spPr>
          <a:xfrm>
            <a:off x="347472" y="6069969"/>
            <a:ext cx="9058656" cy="420564"/>
          </a:xfrm>
          <a:prstGeom prst="rect">
            <a:avLst/>
          </a:prstGeom>
          <a:noFill/>
        </p:spPr>
        <p:txBody>
          <a:bodyPr wrap="square" rtlCol="0">
            <a:spAutoFit/>
          </a:bodyPr>
          <a:lstStyle/>
          <a:p>
            <a:r>
              <a:rPr lang="en-US" sz="2133" b="1">
                <a:solidFill>
                  <a:schemeClr val="bg2"/>
                </a:solidFill>
                <a:latin typeface="Calibri" panose="020F0502020204030204" pitchFamily="34" charset="0"/>
              </a:rPr>
              <a:t>Agency</a:t>
            </a:r>
            <a:r>
              <a:rPr lang="en-US" sz="2133" b="1" baseline="0">
                <a:solidFill>
                  <a:schemeClr val="bg2"/>
                </a:solidFill>
                <a:latin typeface="Calibri" panose="020F0502020204030204" pitchFamily="34" charset="0"/>
              </a:rPr>
              <a:t> for Toxic Substances and Disease Registry</a:t>
            </a:r>
            <a:endParaRPr lang="en-US" sz="2133" b="1">
              <a:solidFill>
                <a:schemeClr val="bg2"/>
              </a:solidFill>
              <a:latin typeface="Calibri" panose="020F0502020204030204" pitchFamily="34" charset="0"/>
            </a:endParaRPr>
          </a:p>
        </p:txBody>
      </p:sp>
    </p:spTree>
    <p:extLst>
      <p:ext uri="{BB962C8B-B14F-4D97-AF65-F5344CB8AC3E}">
        <p14:creationId xmlns:p14="http://schemas.microsoft.com/office/powerpoint/2010/main" val="2394846347"/>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_NCEH_2">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title"/>
          </p:nvPr>
        </p:nvSpPr>
        <p:spPr>
          <a:xfrm>
            <a:off x="609600" y="458791"/>
            <a:ext cx="10972800" cy="1155779"/>
          </a:xfrm>
          <a:prstGeom prst="rect">
            <a:avLst/>
          </a:prstGeom>
        </p:spPr>
        <p:txBody>
          <a:bodyPr/>
          <a:lstStyle>
            <a:lvl1pPr algn="l">
              <a:lnSpc>
                <a:spcPts val="4000"/>
              </a:lnSpc>
              <a:defRPr sz="4267" b="1" baseline="0">
                <a:solidFill>
                  <a:srgbClr val="008265"/>
                </a:solidFill>
                <a:effectLst/>
                <a:latin typeface="Calibri" pitchFamily="34" charset="0"/>
              </a:defRPr>
            </a:lvl1pPr>
          </a:lstStyle>
          <a:p>
            <a:endParaRPr lang="en-US"/>
          </a:p>
        </p:txBody>
      </p:sp>
      <p:sp>
        <p:nvSpPr>
          <p:cNvPr id="8" name="Subtitle 2"/>
          <p:cNvSpPr>
            <a:spLocks noGrp="1"/>
          </p:cNvSpPr>
          <p:nvPr>
            <p:ph type="subTitle" idx="1"/>
          </p:nvPr>
        </p:nvSpPr>
        <p:spPr>
          <a:xfrm>
            <a:off x="609600" y="1932069"/>
            <a:ext cx="8534400" cy="877824"/>
          </a:xfrm>
          <a:prstGeom prst="rect">
            <a:avLst/>
          </a:prstGeom>
        </p:spPr>
        <p:txBody>
          <a:bodyPr/>
          <a:lstStyle>
            <a:lvl1pPr marL="0" indent="0" algn="l">
              <a:spcBef>
                <a:spcPts val="0"/>
              </a:spcBef>
              <a:buNone/>
              <a:defRPr sz="3200" b="1" baseline="0">
                <a:solidFill>
                  <a:srgbClr val="008265"/>
                </a:solidFill>
                <a:effectLst/>
                <a:latin typeface="Calibri" pitchFamily="34"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endParaRPr lang="en-US"/>
          </a:p>
        </p:txBody>
      </p:sp>
      <p:sp>
        <p:nvSpPr>
          <p:cNvPr id="10" name="Text Placeholder 8"/>
          <p:cNvSpPr>
            <a:spLocks noGrp="1"/>
          </p:cNvSpPr>
          <p:nvPr>
            <p:ph type="body" sz="quarter" idx="10"/>
          </p:nvPr>
        </p:nvSpPr>
        <p:spPr>
          <a:xfrm>
            <a:off x="609600" y="3291840"/>
            <a:ext cx="8534400" cy="1295400"/>
          </a:xfrm>
          <a:prstGeom prst="rect">
            <a:avLst/>
          </a:prstGeom>
        </p:spPr>
        <p:txBody>
          <a:bodyPr/>
          <a:lstStyle>
            <a:lvl1pPr marL="0" indent="0" algn="l">
              <a:lnSpc>
                <a:spcPct val="100000"/>
              </a:lnSpc>
              <a:buNone/>
              <a:defRPr sz="2667" baseline="0">
                <a:solidFill>
                  <a:srgbClr val="008265"/>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a:p>
        </p:txBody>
      </p:sp>
      <p:sp>
        <p:nvSpPr>
          <p:cNvPr id="5" name="TextBox 4"/>
          <p:cNvSpPr txBox="1"/>
          <p:nvPr userDrawn="1"/>
        </p:nvSpPr>
        <p:spPr>
          <a:xfrm>
            <a:off x="333307" y="6059424"/>
            <a:ext cx="8725349" cy="420564"/>
          </a:xfrm>
          <a:prstGeom prst="rect">
            <a:avLst/>
          </a:prstGeom>
          <a:noFill/>
        </p:spPr>
        <p:txBody>
          <a:bodyPr wrap="square" rtlCol="0">
            <a:spAutoFit/>
          </a:bodyPr>
          <a:lstStyle/>
          <a:p>
            <a:r>
              <a:rPr lang="en-US" sz="2133" b="1">
                <a:solidFill>
                  <a:schemeClr val="bg2"/>
                </a:solidFill>
                <a:latin typeface="Calibri" panose="020F0502020204030204" pitchFamily="34" charset="0"/>
              </a:rPr>
              <a:t>National Center for Environmental Health</a:t>
            </a:r>
          </a:p>
        </p:txBody>
      </p:sp>
    </p:spTree>
    <p:extLst>
      <p:ext uri="{BB962C8B-B14F-4D97-AF65-F5344CB8AC3E}">
        <p14:creationId xmlns:p14="http://schemas.microsoft.com/office/powerpoint/2010/main" val="3054977277"/>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a:prstGeom prst="rect">
            <a:avLst/>
          </a:prstGeom>
        </p:spPr>
        <p:txBody>
          <a:bodyPr anchor="ctr" anchorCtr="0"/>
          <a:lstStyle>
            <a:lvl1pPr algn="l">
              <a:lnSpc>
                <a:spcPct val="100000"/>
              </a:lnSpc>
              <a:defRPr sz="3733" b="1" baseline="0">
                <a:solidFill>
                  <a:srgbClr val="005DAA"/>
                </a:solidFill>
                <a:effectLst/>
                <a:latin typeface="Calibri" pitchFamily="34" charset="0"/>
              </a:defRPr>
            </a:lvl1pPr>
          </a:lstStyle>
          <a:p>
            <a:endParaRPr lang="en-US"/>
          </a:p>
        </p:txBody>
      </p:sp>
      <p:sp>
        <p:nvSpPr>
          <p:cNvPr id="3" name="Content Placeholder 2"/>
          <p:cNvSpPr>
            <a:spLocks noGrp="1"/>
          </p:cNvSpPr>
          <p:nvPr>
            <p:ph idx="1"/>
          </p:nvPr>
        </p:nvSpPr>
        <p:spPr>
          <a:xfrm>
            <a:off x="609600" y="1600201"/>
            <a:ext cx="10972800" cy="4191000"/>
          </a:xfrm>
          <a:prstGeom prst="rect">
            <a:avLst/>
          </a:prstGeom>
        </p:spPr>
        <p:txBody>
          <a:bodyPr/>
          <a:lstStyle>
            <a:lvl1pPr marL="304792" indent="-304792">
              <a:buClr>
                <a:srgbClr val="008265"/>
              </a:buClr>
              <a:buSzPct val="75000"/>
              <a:buFont typeface="Wingdings" panose="05000000000000000000" pitchFamily="2" charset="2"/>
              <a:buChar char="§"/>
              <a:defRPr sz="3200" b="1" baseline="0">
                <a:solidFill>
                  <a:srgbClr val="000000"/>
                </a:solidFill>
                <a:latin typeface="Calibri" pitchFamily="34" charset="0"/>
              </a:defRPr>
            </a:lvl1pPr>
            <a:lvl2pPr marL="853419" indent="-304792">
              <a:buClr>
                <a:srgbClr val="008265"/>
              </a:buClr>
              <a:buSzPct val="75000"/>
              <a:buFont typeface="Arial" panose="020B0604020202020204" pitchFamily="34" charset="0"/>
              <a:buChar char="•"/>
              <a:defRPr sz="2667">
                <a:solidFill>
                  <a:srgbClr val="000000"/>
                </a:solidFill>
              </a:defRPr>
            </a:lvl2pPr>
            <a:lvl3pPr marL="1295368" indent="0">
              <a:buClr>
                <a:srgbClr val="008265"/>
              </a:buClr>
              <a:buSzPct val="75000"/>
              <a:buFont typeface="Wingdings" panose="05000000000000000000" pitchFamily="2" charset="2"/>
              <a:buNone/>
              <a:defRPr sz="2400">
                <a:solidFill>
                  <a:srgbClr val="000000"/>
                </a:solidFill>
              </a:defRPr>
            </a:lvl3pPr>
            <a:lvl4pPr>
              <a:buClr>
                <a:schemeClr val="bg1"/>
              </a:buClr>
              <a:buSzPct val="70000"/>
              <a:buFont typeface="Courier New" pitchFamily="49" charset="0"/>
              <a:buChar char="o"/>
              <a:defRPr sz="2400" baseline="0">
                <a:solidFill>
                  <a:schemeClr val="bg2"/>
                </a:solidFill>
              </a:defRPr>
            </a:lvl4pPr>
            <a:lvl5pPr>
              <a:buClr>
                <a:schemeClr val="bg1"/>
              </a:buClr>
              <a:buSzPct val="70000"/>
              <a:buFont typeface="Arial" pitchFamily="34" charset="0"/>
              <a:buChar char="•"/>
              <a:defRPr sz="2400">
                <a:solidFill>
                  <a:schemeClr val="bg2"/>
                </a:solidFill>
              </a:defRPr>
            </a:lvl5pPr>
          </a:lstStyle>
          <a:p>
            <a:pPr lvl="0"/>
            <a:endParaRPr lang="en-US"/>
          </a:p>
          <a:p>
            <a:pPr lvl="1"/>
            <a:endParaRPr lang="en-US"/>
          </a:p>
          <a:p>
            <a:pPr lvl="2"/>
            <a:endParaRPr lang="en-US"/>
          </a:p>
          <a:p>
            <a:pPr lvl="1"/>
            <a:endParaRPr lang="en-US"/>
          </a:p>
          <a:p>
            <a:pPr lvl="1"/>
            <a:endParaRPr lang="en-US"/>
          </a:p>
          <a:p>
            <a:pPr lvl="1"/>
            <a:endParaRPr lang="en-US"/>
          </a:p>
        </p:txBody>
      </p:sp>
      <p:grpSp>
        <p:nvGrpSpPr>
          <p:cNvPr id="13" name="Group 12"/>
          <p:cNvGrpSpPr/>
          <p:nvPr userDrawn="1"/>
        </p:nvGrpSpPr>
        <p:grpSpPr>
          <a:xfrm>
            <a:off x="-9063" y="6810361"/>
            <a:ext cx="12201832" cy="0"/>
            <a:chOff x="-6797" y="5107771"/>
            <a:chExt cx="9151374" cy="0"/>
          </a:xfrm>
        </p:grpSpPr>
        <p:cxnSp>
          <p:nvCxnSpPr>
            <p:cNvPr id="14" name="Straight Connector 13"/>
            <p:cNvCxnSpPr/>
            <p:nvPr/>
          </p:nvCxnSpPr>
          <p:spPr>
            <a:xfrm>
              <a:off x="-6797" y="5107771"/>
              <a:ext cx="5639001" cy="0"/>
            </a:xfrm>
            <a:prstGeom prst="line">
              <a:avLst/>
            </a:prstGeom>
            <a:ln w="95250">
              <a:solidFill>
                <a:srgbClr val="005DAA"/>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8440406" y="5107771"/>
              <a:ext cx="704171" cy="0"/>
            </a:xfrm>
            <a:prstGeom prst="line">
              <a:avLst/>
            </a:prstGeom>
            <a:ln w="95250">
              <a:solidFill>
                <a:srgbClr val="76AE99"/>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035456" y="5107771"/>
              <a:ext cx="704171" cy="0"/>
            </a:xfrm>
            <a:prstGeom prst="line">
              <a:avLst/>
            </a:prstGeom>
            <a:ln w="95250">
              <a:solidFill>
                <a:srgbClr val="008265"/>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6332981" y="5107771"/>
              <a:ext cx="704171" cy="0"/>
            </a:xfrm>
            <a:prstGeom prst="line">
              <a:avLst/>
            </a:prstGeom>
            <a:ln w="95250">
              <a:solidFill>
                <a:srgbClr val="5419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7737930" y="5107771"/>
              <a:ext cx="704171" cy="0"/>
            </a:xfrm>
            <a:prstGeom prst="line">
              <a:avLst/>
            </a:prstGeom>
            <a:ln w="95250">
              <a:solidFill>
                <a:srgbClr val="B0B579"/>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630507" y="5107771"/>
              <a:ext cx="704171" cy="0"/>
            </a:xfrm>
            <a:prstGeom prst="line">
              <a:avLst/>
            </a:prstGeom>
            <a:ln w="95250">
              <a:solidFill>
                <a:srgbClr val="EEB11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63864135"/>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ide-by-Side Content Slid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a:prstGeom prst="rect">
            <a:avLst/>
          </a:prstGeom>
        </p:spPr>
        <p:txBody>
          <a:bodyPr anchor="ctr" anchorCtr="0"/>
          <a:lstStyle>
            <a:lvl1pPr algn="l">
              <a:lnSpc>
                <a:spcPct val="100000"/>
              </a:lnSpc>
              <a:defRPr sz="3733" b="1" baseline="0">
                <a:solidFill>
                  <a:srgbClr val="005DAA"/>
                </a:solidFill>
                <a:effectLst/>
                <a:latin typeface="Calibri" pitchFamily="34" charset="0"/>
              </a:defRPr>
            </a:lvl1pPr>
          </a:lstStyle>
          <a:p>
            <a:endParaRPr lang="en-US"/>
          </a:p>
        </p:txBody>
      </p:sp>
      <p:sp>
        <p:nvSpPr>
          <p:cNvPr id="3" name="Content Placeholder 2"/>
          <p:cNvSpPr>
            <a:spLocks noGrp="1"/>
          </p:cNvSpPr>
          <p:nvPr>
            <p:ph idx="1"/>
          </p:nvPr>
        </p:nvSpPr>
        <p:spPr>
          <a:xfrm>
            <a:off x="609601" y="1600201"/>
            <a:ext cx="5172892" cy="4191000"/>
          </a:xfrm>
          <a:prstGeom prst="rect">
            <a:avLst/>
          </a:prstGeom>
        </p:spPr>
        <p:txBody>
          <a:bodyPr/>
          <a:lstStyle>
            <a:lvl1pPr marL="304792" indent="-304792">
              <a:buClr>
                <a:srgbClr val="008265"/>
              </a:buClr>
              <a:buSzPct val="75000"/>
              <a:buFont typeface="Wingdings" panose="05000000000000000000" pitchFamily="2" charset="2"/>
              <a:buChar char="§"/>
              <a:defRPr sz="3200" b="1" baseline="0">
                <a:solidFill>
                  <a:srgbClr val="000000"/>
                </a:solidFill>
                <a:latin typeface="Calibri" pitchFamily="34" charset="0"/>
              </a:defRPr>
            </a:lvl1pPr>
            <a:lvl2pPr marL="853419" indent="-304792">
              <a:buClr>
                <a:srgbClr val="008265"/>
              </a:buClr>
              <a:buSzPct val="75000"/>
              <a:buFont typeface="Arial" panose="020B0604020202020204" pitchFamily="34" charset="0"/>
              <a:buChar char="•"/>
              <a:defRPr sz="2667">
                <a:solidFill>
                  <a:srgbClr val="000000"/>
                </a:solidFill>
              </a:defRPr>
            </a:lvl2pPr>
            <a:lvl3pPr marL="1219170" indent="0">
              <a:buClr>
                <a:srgbClr val="008265"/>
              </a:buClr>
              <a:buSzPct val="75000"/>
              <a:buFont typeface="Arial" pitchFamily="34" charset="0"/>
              <a:buNone/>
              <a:defRPr sz="2400">
                <a:solidFill>
                  <a:srgbClr val="000000"/>
                </a:solidFill>
              </a:defRPr>
            </a:lvl3pPr>
            <a:lvl4pPr>
              <a:buClr>
                <a:schemeClr val="bg1"/>
              </a:buClr>
              <a:buSzPct val="70000"/>
              <a:buFont typeface="Courier New" pitchFamily="49" charset="0"/>
              <a:buChar char="o"/>
              <a:defRPr sz="2400" baseline="0">
                <a:solidFill>
                  <a:schemeClr val="bg2"/>
                </a:solidFill>
              </a:defRPr>
            </a:lvl4pPr>
            <a:lvl5pPr>
              <a:buClr>
                <a:schemeClr val="bg1"/>
              </a:buClr>
              <a:buSzPct val="70000"/>
              <a:buFont typeface="Arial" pitchFamily="34" charset="0"/>
              <a:buChar char="•"/>
              <a:defRPr sz="2400">
                <a:solidFill>
                  <a:schemeClr val="bg2"/>
                </a:solidFill>
              </a:defRPr>
            </a:lvl5pPr>
          </a:lstStyle>
          <a:p>
            <a:pPr lvl="0"/>
            <a:endParaRPr lang="en-US"/>
          </a:p>
          <a:p>
            <a:pPr lvl="1"/>
            <a:endParaRPr lang="en-US"/>
          </a:p>
          <a:p>
            <a:pPr lvl="2"/>
            <a:endParaRPr lang="en-US"/>
          </a:p>
          <a:p>
            <a:pPr lvl="1"/>
            <a:endParaRPr lang="en-US"/>
          </a:p>
          <a:p>
            <a:pPr lvl="1"/>
            <a:endParaRPr lang="en-US"/>
          </a:p>
          <a:p>
            <a:pPr lvl="1"/>
            <a:endParaRPr lang="en-US"/>
          </a:p>
        </p:txBody>
      </p:sp>
      <p:sp>
        <p:nvSpPr>
          <p:cNvPr id="13" name="Content Placeholder 2"/>
          <p:cNvSpPr>
            <a:spLocks noGrp="1"/>
          </p:cNvSpPr>
          <p:nvPr userDrawn="1">
            <p:ph idx="10"/>
          </p:nvPr>
        </p:nvSpPr>
        <p:spPr>
          <a:xfrm>
            <a:off x="6409509" y="1600201"/>
            <a:ext cx="5172892" cy="4191000"/>
          </a:xfrm>
          <a:prstGeom prst="rect">
            <a:avLst/>
          </a:prstGeom>
        </p:spPr>
        <p:txBody>
          <a:bodyPr/>
          <a:lstStyle>
            <a:lvl1pPr marL="304792" indent="-304792">
              <a:buClr>
                <a:srgbClr val="008265"/>
              </a:buClr>
              <a:buSzPct val="75000"/>
              <a:buFont typeface="Wingdings" panose="05000000000000000000" pitchFamily="2" charset="2"/>
              <a:buChar char="§"/>
              <a:defRPr sz="3200" b="1" baseline="0">
                <a:solidFill>
                  <a:srgbClr val="000000"/>
                </a:solidFill>
                <a:latin typeface="Calibri" pitchFamily="34" charset="0"/>
              </a:defRPr>
            </a:lvl1pPr>
            <a:lvl2pPr marL="853419" indent="-304792">
              <a:buClr>
                <a:srgbClr val="008265"/>
              </a:buClr>
              <a:buSzPct val="75000"/>
              <a:buFont typeface="Arial" panose="020B0604020202020204" pitchFamily="34" charset="0"/>
              <a:buChar char="•"/>
              <a:defRPr sz="2667">
                <a:solidFill>
                  <a:srgbClr val="000000"/>
                </a:solidFill>
              </a:defRPr>
            </a:lvl2pPr>
            <a:lvl3pPr>
              <a:buClr>
                <a:srgbClr val="008265"/>
              </a:buClr>
              <a:buSzPct val="75000"/>
              <a:buFont typeface="Arial" pitchFamily="34" charset="0"/>
              <a:buChar char="•"/>
              <a:defRPr sz="2400">
                <a:solidFill>
                  <a:srgbClr val="000000"/>
                </a:solidFill>
              </a:defRPr>
            </a:lvl3pPr>
            <a:lvl4pPr>
              <a:buClr>
                <a:schemeClr val="bg1"/>
              </a:buClr>
              <a:buSzPct val="70000"/>
              <a:buFont typeface="Courier New" pitchFamily="49" charset="0"/>
              <a:buChar char="o"/>
              <a:defRPr sz="2400" baseline="0">
                <a:solidFill>
                  <a:schemeClr val="bg2"/>
                </a:solidFill>
              </a:defRPr>
            </a:lvl4pPr>
            <a:lvl5pPr>
              <a:buClr>
                <a:schemeClr val="bg1"/>
              </a:buClr>
              <a:buSzPct val="70000"/>
              <a:buFont typeface="Arial" pitchFamily="34" charset="0"/>
              <a:buChar char="•"/>
              <a:defRPr sz="2400">
                <a:solidFill>
                  <a:schemeClr val="bg2"/>
                </a:solidFill>
              </a:defRPr>
            </a:lvl5pPr>
          </a:lstStyle>
          <a:p>
            <a:pPr lvl="0"/>
            <a:endParaRPr lang="en-US"/>
          </a:p>
          <a:p>
            <a:pPr lvl="1"/>
            <a:endParaRPr lang="en-US"/>
          </a:p>
          <a:p>
            <a:pPr lvl="2"/>
            <a:endParaRPr lang="en-US"/>
          </a:p>
          <a:p>
            <a:pPr lvl="1"/>
            <a:endParaRPr lang="en-US"/>
          </a:p>
          <a:p>
            <a:pPr lvl="1"/>
            <a:endParaRPr lang="en-US"/>
          </a:p>
          <a:p>
            <a:pPr lvl="1"/>
            <a:endParaRPr lang="en-US"/>
          </a:p>
        </p:txBody>
      </p:sp>
      <p:cxnSp>
        <p:nvCxnSpPr>
          <p:cNvPr id="15" name="Straight Connector 14"/>
          <p:cNvCxnSpPr/>
          <p:nvPr/>
        </p:nvCxnSpPr>
        <p:spPr>
          <a:xfrm>
            <a:off x="-9062" y="6815328"/>
            <a:ext cx="7518668" cy="0"/>
          </a:xfrm>
          <a:prstGeom prst="line">
            <a:avLst/>
          </a:prstGeom>
          <a:ln w="95250">
            <a:solidFill>
              <a:srgbClr val="005DAA"/>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253875" y="6815328"/>
            <a:ext cx="938895" cy="0"/>
          </a:xfrm>
          <a:prstGeom prst="line">
            <a:avLst/>
          </a:prstGeom>
          <a:ln w="95250">
            <a:solidFill>
              <a:srgbClr val="76AE99"/>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9380609" y="6815328"/>
            <a:ext cx="938895" cy="0"/>
          </a:xfrm>
          <a:prstGeom prst="line">
            <a:avLst/>
          </a:prstGeom>
          <a:ln w="95250">
            <a:solidFill>
              <a:srgbClr val="008265"/>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8443975" y="6815328"/>
            <a:ext cx="938895" cy="0"/>
          </a:xfrm>
          <a:prstGeom prst="line">
            <a:avLst/>
          </a:prstGeom>
          <a:ln w="95250">
            <a:solidFill>
              <a:srgbClr val="5419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10317241" y="6815328"/>
            <a:ext cx="938895" cy="0"/>
          </a:xfrm>
          <a:prstGeom prst="line">
            <a:avLst/>
          </a:prstGeom>
          <a:ln w="95250">
            <a:solidFill>
              <a:srgbClr val="B0B57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7507343" y="6815328"/>
            <a:ext cx="938895" cy="0"/>
          </a:xfrm>
          <a:prstGeom prst="line">
            <a:avLst/>
          </a:prstGeom>
          <a:ln w="95250">
            <a:solidFill>
              <a:srgbClr val="EEB11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5445136"/>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DCA395-E5FD-49A7-B2F6-A583DD636FB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81C4468-F5DA-4AC9-8F3D-61FEFF8B0B7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534F9C-2D86-41AB-9BEC-C52E09182298}"/>
              </a:ext>
            </a:extLst>
          </p:cNvPr>
          <p:cNvSpPr>
            <a:spLocks noGrp="1"/>
          </p:cNvSpPr>
          <p:nvPr>
            <p:ph type="dt" sz="half" idx="10"/>
          </p:nvPr>
        </p:nvSpPr>
        <p:spPr/>
        <p:txBody>
          <a:bodyPr/>
          <a:lstStyle/>
          <a:p>
            <a:fld id="{1579FA40-CB6F-4266-B773-0423E17AA18E}" type="datetimeFigureOut">
              <a:rPr lang="en-US" smtClean="0"/>
              <a:t>10/23/2024</a:t>
            </a:fld>
            <a:endParaRPr lang="en-US"/>
          </a:p>
        </p:txBody>
      </p:sp>
      <p:sp>
        <p:nvSpPr>
          <p:cNvPr id="5" name="Footer Placeholder 4">
            <a:extLst>
              <a:ext uri="{FF2B5EF4-FFF2-40B4-BE49-F238E27FC236}">
                <a16:creationId xmlns:a16="http://schemas.microsoft.com/office/drawing/2014/main" id="{10BB701A-3790-4741-ACBA-AA0BBC625B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ABEDD3-7145-4F60-9F38-C6D010538DFE}"/>
              </a:ext>
            </a:extLst>
          </p:cNvPr>
          <p:cNvSpPr>
            <a:spLocks noGrp="1"/>
          </p:cNvSpPr>
          <p:nvPr>
            <p:ph type="sldNum" sz="quarter" idx="12"/>
          </p:nvPr>
        </p:nvSpPr>
        <p:spPr/>
        <p:txBody>
          <a:bodyPr/>
          <a:lstStyle/>
          <a:p>
            <a:fld id="{709A4A04-1F0C-4A1A-828E-6BC51CD50326}" type="slidenum">
              <a:rPr lang="en-US" smtClean="0"/>
              <a:t>‹#›</a:t>
            </a:fld>
            <a:endParaRPr lang="en-US"/>
          </a:p>
        </p:txBody>
      </p:sp>
    </p:spTree>
    <p:extLst>
      <p:ext uri="{BB962C8B-B14F-4D97-AF65-F5344CB8AC3E}">
        <p14:creationId xmlns:p14="http://schemas.microsoft.com/office/powerpoint/2010/main" val="38159796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Header_1">
    <p:bg>
      <p:bgPr>
        <a:solidFill>
          <a:schemeClr val="bg2">
            <a:alpha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2" y="4467097"/>
            <a:ext cx="11059884" cy="1162051"/>
          </a:xfrm>
          <a:prstGeom prst="rect">
            <a:avLst/>
          </a:prstGeom>
        </p:spPr>
        <p:txBody>
          <a:bodyPr anchor="b"/>
          <a:lstStyle>
            <a:lvl1pPr algn="l">
              <a:defRPr sz="4267" b="1" cap="all" baseline="0">
                <a:solidFill>
                  <a:srgbClr val="005DAA"/>
                </a:solidFill>
                <a:effectLst/>
                <a:latin typeface="Calibri" pitchFamily="34" charset="0"/>
              </a:defRPr>
            </a:lvl1pPr>
          </a:lstStyle>
          <a:p>
            <a:r>
              <a:rPr lang="en-US"/>
              <a:t>Click to add title</a:t>
            </a:r>
          </a:p>
        </p:txBody>
      </p:sp>
      <p:sp>
        <p:nvSpPr>
          <p:cNvPr id="5" name="Text Placeholder 2"/>
          <p:cNvSpPr>
            <a:spLocks noGrp="1"/>
          </p:cNvSpPr>
          <p:nvPr>
            <p:ph type="body" idx="1" hasCustomPrompt="1"/>
          </p:nvPr>
        </p:nvSpPr>
        <p:spPr>
          <a:xfrm>
            <a:off x="609601" y="5900928"/>
            <a:ext cx="10363200" cy="568325"/>
          </a:xfrm>
          <a:prstGeom prst="rect">
            <a:avLst/>
          </a:prstGeom>
        </p:spPr>
        <p:txBody>
          <a:bodyPr anchor="b"/>
          <a:lstStyle>
            <a:lvl1pPr marL="0" indent="0" algn="l">
              <a:lnSpc>
                <a:spcPts val="2933"/>
              </a:lnSpc>
              <a:buNone/>
              <a:defRPr sz="3200" baseline="0">
                <a:solidFill>
                  <a:srgbClr val="005DAA"/>
                </a:solidFill>
                <a:latin typeface="Calibri" pitchFamily="34" charset="0"/>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add sub-title</a:t>
            </a:r>
          </a:p>
        </p:txBody>
      </p:sp>
      <p:grpSp>
        <p:nvGrpSpPr>
          <p:cNvPr id="4" name="Group 3"/>
          <p:cNvGrpSpPr/>
          <p:nvPr userDrawn="1"/>
        </p:nvGrpSpPr>
        <p:grpSpPr>
          <a:xfrm>
            <a:off x="-9063" y="6810361"/>
            <a:ext cx="12201832" cy="0"/>
            <a:chOff x="-6797" y="5107771"/>
            <a:chExt cx="9151374" cy="0"/>
          </a:xfrm>
        </p:grpSpPr>
        <p:cxnSp>
          <p:nvCxnSpPr>
            <p:cNvPr id="6" name="Straight Connector 5"/>
            <p:cNvCxnSpPr/>
            <p:nvPr/>
          </p:nvCxnSpPr>
          <p:spPr>
            <a:xfrm>
              <a:off x="-6797" y="5107771"/>
              <a:ext cx="5639001" cy="0"/>
            </a:xfrm>
            <a:prstGeom prst="line">
              <a:avLst/>
            </a:prstGeom>
            <a:ln w="95250">
              <a:solidFill>
                <a:srgbClr val="005DAA"/>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8440406" y="5107771"/>
              <a:ext cx="704171" cy="0"/>
            </a:xfrm>
            <a:prstGeom prst="line">
              <a:avLst/>
            </a:prstGeom>
            <a:ln w="95250">
              <a:solidFill>
                <a:srgbClr val="76AE99"/>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7035456" y="5107771"/>
              <a:ext cx="704171" cy="0"/>
            </a:xfrm>
            <a:prstGeom prst="line">
              <a:avLst/>
            </a:prstGeom>
            <a:ln w="95250">
              <a:solidFill>
                <a:srgbClr val="008265"/>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6332981" y="5107771"/>
              <a:ext cx="704171" cy="0"/>
            </a:xfrm>
            <a:prstGeom prst="line">
              <a:avLst/>
            </a:prstGeom>
            <a:ln w="95250">
              <a:solidFill>
                <a:srgbClr val="5419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7737930" y="5107771"/>
              <a:ext cx="704171" cy="0"/>
            </a:xfrm>
            <a:prstGeom prst="line">
              <a:avLst/>
            </a:prstGeom>
            <a:ln w="95250">
              <a:solidFill>
                <a:srgbClr val="B0B579"/>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630507" y="5107771"/>
              <a:ext cx="704171" cy="0"/>
            </a:xfrm>
            <a:prstGeom prst="line">
              <a:avLst/>
            </a:prstGeom>
            <a:ln w="95250">
              <a:solidFill>
                <a:srgbClr val="EEB11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86683931"/>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Header_2">
    <p:bg>
      <p:bgPr>
        <a:solidFill>
          <a:srgbClr val="005DAA">
            <a:alpha val="75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2" y="4467097"/>
            <a:ext cx="11059884" cy="1162051"/>
          </a:xfrm>
          <a:prstGeom prst="rect">
            <a:avLst/>
          </a:prstGeom>
        </p:spPr>
        <p:txBody>
          <a:bodyPr anchor="b"/>
          <a:lstStyle>
            <a:lvl1pPr algn="l">
              <a:defRPr sz="4267" b="1" cap="all" baseline="0">
                <a:solidFill>
                  <a:schemeClr val="bg2"/>
                </a:solidFill>
                <a:effectLst/>
                <a:latin typeface="Calibri" pitchFamily="34" charset="0"/>
              </a:defRPr>
            </a:lvl1pPr>
          </a:lstStyle>
          <a:p>
            <a:r>
              <a:rPr lang="en-US"/>
              <a:t>Click to add title</a:t>
            </a:r>
          </a:p>
        </p:txBody>
      </p:sp>
      <p:sp>
        <p:nvSpPr>
          <p:cNvPr id="5" name="Text Placeholder 2"/>
          <p:cNvSpPr>
            <a:spLocks noGrp="1"/>
          </p:cNvSpPr>
          <p:nvPr>
            <p:ph type="body" idx="1" hasCustomPrompt="1"/>
          </p:nvPr>
        </p:nvSpPr>
        <p:spPr>
          <a:xfrm>
            <a:off x="609601" y="5900928"/>
            <a:ext cx="10363200" cy="568325"/>
          </a:xfrm>
          <a:prstGeom prst="rect">
            <a:avLst/>
          </a:prstGeom>
        </p:spPr>
        <p:txBody>
          <a:bodyPr anchor="b"/>
          <a:lstStyle>
            <a:lvl1pPr marL="0" indent="0" algn="l">
              <a:lnSpc>
                <a:spcPts val="2933"/>
              </a:lnSpc>
              <a:buNone/>
              <a:defRPr sz="3200" baseline="0">
                <a:solidFill>
                  <a:schemeClr val="bg2"/>
                </a:solidFill>
                <a:latin typeface="Calibri" pitchFamily="34" charset="0"/>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add sub-title</a:t>
            </a:r>
          </a:p>
        </p:txBody>
      </p:sp>
    </p:spTree>
    <p:extLst>
      <p:ext uri="{BB962C8B-B14F-4D97-AF65-F5344CB8AC3E}">
        <p14:creationId xmlns:p14="http://schemas.microsoft.com/office/powerpoint/2010/main" val="3213154411"/>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Slide_1">
    <p:spTree>
      <p:nvGrpSpPr>
        <p:cNvPr id="1" name=""/>
        <p:cNvGrpSpPr/>
        <p:nvPr/>
      </p:nvGrpSpPr>
      <p:grpSpPr>
        <a:xfrm>
          <a:off x="0" y="0"/>
          <a:ext cx="0" cy="0"/>
          <a:chOff x="0" y="0"/>
          <a:chExt cx="0" cy="0"/>
        </a:xfrm>
      </p:grpSpPr>
      <p:grpSp>
        <p:nvGrpSpPr>
          <p:cNvPr id="7" name="Group 6"/>
          <p:cNvGrpSpPr/>
          <p:nvPr userDrawn="1"/>
        </p:nvGrpSpPr>
        <p:grpSpPr>
          <a:xfrm>
            <a:off x="-9063" y="6810361"/>
            <a:ext cx="12201832" cy="0"/>
            <a:chOff x="-6797" y="5107771"/>
            <a:chExt cx="9151374" cy="0"/>
          </a:xfrm>
        </p:grpSpPr>
        <p:cxnSp>
          <p:nvCxnSpPr>
            <p:cNvPr id="8" name="Straight Connector 7"/>
            <p:cNvCxnSpPr/>
            <p:nvPr/>
          </p:nvCxnSpPr>
          <p:spPr>
            <a:xfrm>
              <a:off x="-6797" y="5107771"/>
              <a:ext cx="5639001" cy="0"/>
            </a:xfrm>
            <a:prstGeom prst="line">
              <a:avLst/>
            </a:prstGeom>
            <a:ln w="95250">
              <a:solidFill>
                <a:srgbClr val="005DAA"/>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8440406" y="5107771"/>
              <a:ext cx="704171" cy="0"/>
            </a:xfrm>
            <a:prstGeom prst="line">
              <a:avLst/>
            </a:prstGeom>
            <a:ln w="95250">
              <a:solidFill>
                <a:srgbClr val="76AE99"/>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7035456" y="5107771"/>
              <a:ext cx="704171" cy="0"/>
            </a:xfrm>
            <a:prstGeom prst="line">
              <a:avLst/>
            </a:prstGeom>
            <a:ln w="95250">
              <a:solidFill>
                <a:srgbClr val="008265"/>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332981" y="5107771"/>
              <a:ext cx="704171" cy="0"/>
            </a:xfrm>
            <a:prstGeom prst="line">
              <a:avLst/>
            </a:prstGeom>
            <a:ln w="95250">
              <a:solidFill>
                <a:srgbClr val="5419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7737930" y="5107771"/>
              <a:ext cx="704171" cy="0"/>
            </a:xfrm>
            <a:prstGeom prst="line">
              <a:avLst/>
            </a:prstGeom>
            <a:ln w="95250">
              <a:solidFill>
                <a:srgbClr val="B0B579"/>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630507" y="5107771"/>
              <a:ext cx="704171" cy="0"/>
            </a:xfrm>
            <a:prstGeom prst="line">
              <a:avLst/>
            </a:prstGeom>
            <a:ln w="95250">
              <a:solidFill>
                <a:srgbClr val="EEB11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18631678"/>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nk Slide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140867"/>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Slide_3">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7899774"/>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losing Slide_NCEH-ATSD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userDrawn="1"/>
        </p:nvSpPr>
        <p:spPr>
          <a:xfrm>
            <a:off x="169625" y="4516333"/>
            <a:ext cx="8852455" cy="2308324"/>
          </a:xfrm>
          <a:prstGeom prst="rect">
            <a:avLst/>
          </a:prstGeom>
          <a:noFill/>
        </p:spPr>
        <p:txBody>
          <a:bodyPr wrap="square" rtlCol="0">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lang="en-US" sz="1600">
                <a:solidFill>
                  <a:schemeClr val="bg2"/>
                </a:solidFill>
                <a:latin typeface="Calibri" panose="020F0502020204030204" pitchFamily="34" charset="0"/>
              </a:rPr>
              <a:t>For more information, contact NCEH/ATSDR</a:t>
            </a:r>
            <a:br>
              <a:rPr lang="en-US" sz="1600">
                <a:solidFill>
                  <a:schemeClr val="bg2"/>
                </a:solidFill>
                <a:latin typeface="Calibri" panose="020F0502020204030204" pitchFamily="34" charset="0"/>
              </a:rPr>
            </a:br>
            <a:r>
              <a:rPr lang="en-US" sz="1600">
                <a:solidFill>
                  <a:schemeClr val="bg2"/>
                </a:solidFill>
                <a:latin typeface="Calibri" panose="020F0502020204030204" pitchFamily="34" charset="0"/>
              </a:rPr>
              <a:t>1-800-CDC-INFO (232-4636)</a:t>
            </a:r>
            <a:br>
              <a:rPr lang="en-US" sz="1600">
                <a:solidFill>
                  <a:schemeClr val="bg2"/>
                </a:solidFill>
                <a:latin typeface="Calibri" panose="020F0502020204030204" pitchFamily="34" charset="0"/>
              </a:rPr>
            </a:br>
            <a:r>
              <a:rPr lang="en-US" sz="1600">
                <a:solidFill>
                  <a:schemeClr val="bg2"/>
                </a:solidFill>
                <a:latin typeface="Calibri" panose="020F0502020204030204" pitchFamily="34" charset="0"/>
              </a:rPr>
              <a:t>TTY:  1-888-232-6348           www.atsdr.cdc.gov          www.cdc.gov</a:t>
            </a:r>
            <a:br>
              <a:rPr lang="en-US" sz="1600">
                <a:solidFill>
                  <a:schemeClr val="bg2"/>
                </a:solidFill>
                <a:latin typeface="Calibri" panose="020F0502020204030204" pitchFamily="34" charset="0"/>
              </a:rPr>
            </a:br>
            <a:r>
              <a:rPr lang="en-US" sz="1600">
                <a:solidFill>
                  <a:schemeClr val="bg2"/>
                </a:solidFill>
                <a:latin typeface="Calibri" panose="020F0502020204030204" pitchFamily="34" charset="0"/>
              </a:rPr>
              <a:t>Follow us on Twitter   @CDCEnvironment</a:t>
            </a:r>
            <a:br>
              <a:rPr lang="en-US" sz="1600">
                <a:solidFill>
                  <a:schemeClr val="bg2"/>
                </a:solidFill>
                <a:latin typeface="Calibri" panose="020F0502020204030204" pitchFamily="34" charset="0"/>
              </a:rPr>
            </a:br>
            <a:br>
              <a:rPr lang="en-US" sz="1600">
                <a:solidFill>
                  <a:schemeClr val="bg2"/>
                </a:solidFill>
                <a:latin typeface="Calibri" panose="020F0502020204030204" pitchFamily="34" charset="0"/>
              </a:rPr>
            </a:br>
            <a:r>
              <a:rPr lang="en-US" sz="1600" kern="1200">
                <a:solidFill>
                  <a:schemeClr val="bg2"/>
                </a:solidFill>
                <a:latin typeface="Calibri" panose="020F0502020204030204" pitchFamily="34" charset="0"/>
                <a:ea typeface="+mn-ea"/>
                <a:cs typeface="+mn-cs"/>
              </a:rPr>
              <a:t>The findings and conclusions in this presentation have not been formally disseminated by [the Centers for Disease Control and Prevention/the Agency for Toxic Substances and Disease Registry] and should not be construed to represent any agency determination or policy.</a:t>
            </a:r>
          </a:p>
          <a:p>
            <a:endParaRPr lang="en-US" sz="1600">
              <a:solidFill>
                <a:schemeClr val="bg2"/>
              </a:solidFill>
              <a:latin typeface="Calibri" panose="020F0502020204030204" pitchFamily="34" charset="0"/>
            </a:endParaRPr>
          </a:p>
        </p:txBody>
      </p:sp>
      <p:sp>
        <p:nvSpPr>
          <p:cNvPr id="9" name="Text Placeholder 2"/>
          <p:cNvSpPr>
            <a:spLocks noGrp="1"/>
          </p:cNvSpPr>
          <p:nvPr>
            <p:ph type="body" idx="1" hasCustomPrompt="1"/>
          </p:nvPr>
        </p:nvSpPr>
        <p:spPr>
          <a:xfrm>
            <a:off x="609601" y="280413"/>
            <a:ext cx="10363200" cy="1219200"/>
          </a:xfrm>
          <a:prstGeom prst="rect">
            <a:avLst/>
          </a:prstGeom>
        </p:spPr>
        <p:txBody>
          <a:bodyPr anchor="ctr" anchorCtr="0"/>
          <a:lstStyle>
            <a:lvl1pPr marL="0" indent="0" algn="l">
              <a:lnSpc>
                <a:spcPts val="2933"/>
              </a:lnSpc>
              <a:buNone/>
              <a:defRPr sz="3733" b="1" baseline="0">
                <a:solidFill>
                  <a:srgbClr val="005DAA"/>
                </a:solidFill>
                <a:latin typeface="Calibri" pitchFamily="34" charset="0"/>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578946724"/>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losing Slide_ATSD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userDrawn="1"/>
        </p:nvSpPr>
        <p:spPr>
          <a:xfrm>
            <a:off x="167509" y="4516373"/>
            <a:ext cx="8852455" cy="2308324"/>
          </a:xfrm>
          <a:prstGeom prst="rect">
            <a:avLst/>
          </a:prstGeom>
          <a:noFill/>
        </p:spPr>
        <p:txBody>
          <a:bodyPr wrap="square" rtlCol="0">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lang="en-US" sz="1600">
                <a:solidFill>
                  <a:schemeClr val="bg2"/>
                </a:solidFill>
                <a:latin typeface="Calibri" panose="020F0502020204030204" pitchFamily="34" charset="0"/>
              </a:rPr>
              <a:t>For more information, contact ATSDR</a:t>
            </a:r>
            <a:br>
              <a:rPr lang="en-US" sz="1600">
                <a:solidFill>
                  <a:schemeClr val="bg2"/>
                </a:solidFill>
                <a:latin typeface="Calibri" panose="020F0502020204030204" pitchFamily="34" charset="0"/>
              </a:rPr>
            </a:br>
            <a:r>
              <a:rPr lang="en-US" sz="1600">
                <a:solidFill>
                  <a:schemeClr val="bg2"/>
                </a:solidFill>
                <a:latin typeface="Calibri" panose="020F0502020204030204" pitchFamily="34" charset="0"/>
              </a:rPr>
              <a:t>1-800-CDC-INFO (232-4636)</a:t>
            </a:r>
            <a:br>
              <a:rPr lang="en-US" sz="1600">
                <a:solidFill>
                  <a:schemeClr val="bg2"/>
                </a:solidFill>
                <a:latin typeface="Calibri" panose="020F0502020204030204" pitchFamily="34" charset="0"/>
              </a:rPr>
            </a:br>
            <a:r>
              <a:rPr lang="en-US" sz="1600">
                <a:solidFill>
                  <a:schemeClr val="bg2"/>
                </a:solidFill>
                <a:latin typeface="Calibri" panose="020F0502020204030204" pitchFamily="34" charset="0"/>
              </a:rPr>
              <a:t>TTY:  1-888-232-6348           www.atsdr.cdc.gov</a:t>
            </a:r>
            <a:br>
              <a:rPr lang="en-US" sz="1600">
                <a:solidFill>
                  <a:schemeClr val="bg2"/>
                </a:solidFill>
                <a:latin typeface="Calibri" panose="020F0502020204030204" pitchFamily="34" charset="0"/>
              </a:rPr>
            </a:br>
            <a:r>
              <a:rPr lang="en-US" sz="1600">
                <a:solidFill>
                  <a:schemeClr val="bg2"/>
                </a:solidFill>
                <a:latin typeface="Calibri" panose="020F0502020204030204" pitchFamily="34" charset="0"/>
              </a:rPr>
              <a:t>Follow us on Twitter   @CDCEnvironment</a:t>
            </a:r>
            <a:br>
              <a:rPr lang="en-US" sz="1600">
                <a:solidFill>
                  <a:schemeClr val="bg2"/>
                </a:solidFill>
                <a:latin typeface="Calibri" panose="020F0502020204030204" pitchFamily="34" charset="0"/>
              </a:rPr>
            </a:br>
            <a:br>
              <a:rPr lang="en-US" sz="1600">
                <a:solidFill>
                  <a:schemeClr val="bg2"/>
                </a:solidFill>
                <a:latin typeface="Calibri" panose="020F0502020204030204" pitchFamily="34" charset="0"/>
              </a:rPr>
            </a:br>
            <a:r>
              <a:rPr lang="en-US" sz="1600" kern="1200">
                <a:solidFill>
                  <a:schemeClr val="bg2"/>
                </a:solidFill>
                <a:latin typeface="Calibri" panose="020F0502020204030204" pitchFamily="34" charset="0"/>
                <a:ea typeface="+mn-ea"/>
                <a:cs typeface="+mn-cs"/>
              </a:rPr>
              <a:t>The findings and conclusions in this presentation have not been formally disseminated by [the Centers for Disease Control and Prevention/the Agency for Toxic Substances and Disease Registry] and should not be construed to represent any agency determination or policy.</a:t>
            </a:r>
          </a:p>
          <a:p>
            <a:endParaRPr lang="en-US" sz="1600">
              <a:solidFill>
                <a:schemeClr val="bg2"/>
              </a:solidFill>
              <a:latin typeface="Calibri" panose="020F0502020204030204" pitchFamily="34" charset="0"/>
            </a:endParaRPr>
          </a:p>
        </p:txBody>
      </p:sp>
      <p:sp>
        <p:nvSpPr>
          <p:cNvPr id="4" name="Text Placeholder 2"/>
          <p:cNvSpPr>
            <a:spLocks noGrp="1"/>
          </p:cNvSpPr>
          <p:nvPr>
            <p:ph type="body" idx="1" hasCustomPrompt="1"/>
          </p:nvPr>
        </p:nvSpPr>
        <p:spPr>
          <a:xfrm>
            <a:off x="609601" y="280413"/>
            <a:ext cx="10363200" cy="1219200"/>
          </a:xfrm>
          <a:prstGeom prst="rect">
            <a:avLst/>
          </a:prstGeom>
        </p:spPr>
        <p:txBody>
          <a:bodyPr anchor="ctr" anchorCtr="0"/>
          <a:lstStyle>
            <a:lvl1pPr marL="0" indent="0" algn="l">
              <a:lnSpc>
                <a:spcPts val="2933"/>
              </a:lnSpc>
              <a:buNone/>
              <a:defRPr sz="3733" b="1" baseline="0">
                <a:solidFill>
                  <a:srgbClr val="76AE99"/>
                </a:solidFill>
                <a:latin typeface="Calibri" pitchFamily="34" charset="0"/>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612015345"/>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losing Slide_NCEH">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userDrawn="1"/>
        </p:nvSpPr>
        <p:spPr>
          <a:xfrm>
            <a:off x="169625" y="4516333"/>
            <a:ext cx="8852455" cy="2308324"/>
          </a:xfrm>
          <a:prstGeom prst="rect">
            <a:avLst/>
          </a:prstGeom>
          <a:noFill/>
        </p:spPr>
        <p:txBody>
          <a:bodyPr wrap="square" rtlCol="0">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lang="en-US" sz="1600">
                <a:solidFill>
                  <a:schemeClr val="bg2"/>
                </a:solidFill>
                <a:latin typeface="Calibri" panose="020F0502020204030204" pitchFamily="34" charset="0"/>
              </a:rPr>
              <a:t>For more information, contact NCEH</a:t>
            </a:r>
            <a:br>
              <a:rPr lang="en-US" sz="1600">
                <a:solidFill>
                  <a:schemeClr val="bg2"/>
                </a:solidFill>
                <a:latin typeface="Calibri" panose="020F0502020204030204" pitchFamily="34" charset="0"/>
              </a:rPr>
            </a:br>
            <a:r>
              <a:rPr lang="en-US" sz="1600">
                <a:solidFill>
                  <a:schemeClr val="bg2"/>
                </a:solidFill>
                <a:latin typeface="Calibri" panose="020F0502020204030204" pitchFamily="34" charset="0"/>
              </a:rPr>
              <a:t>1-800-CDC-INFO (232-4636)</a:t>
            </a:r>
            <a:br>
              <a:rPr lang="en-US" sz="1600">
                <a:solidFill>
                  <a:schemeClr val="bg2"/>
                </a:solidFill>
                <a:latin typeface="Calibri" panose="020F0502020204030204" pitchFamily="34" charset="0"/>
              </a:rPr>
            </a:br>
            <a:r>
              <a:rPr lang="en-US" sz="1600">
                <a:solidFill>
                  <a:schemeClr val="bg2"/>
                </a:solidFill>
                <a:latin typeface="Calibri" panose="020F0502020204030204" pitchFamily="34" charset="0"/>
              </a:rPr>
              <a:t>TTY:  1-888-232-6348           www.cdc.gov</a:t>
            </a:r>
            <a:br>
              <a:rPr lang="en-US" sz="1600">
                <a:solidFill>
                  <a:schemeClr val="bg2"/>
                </a:solidFill>
                <a:latin typeface="Calibri" panose="020F0502020204030204" pitchFamily="34" charset="0"/>
              </a:rPr>
            </a:br>
            <a:r>
              <a:rPr lang="en-US" sz="1600">
                <a:solidFill>
                  <a:schemeClr val="bg2"/>
                </a:solidFill>
                <a:latin typeface="Calibri" panose="020F0502020204030204" pitchFamily="34" charset="0"/>
              </a:rPr>
              <a:t>Follow us on Twitter   @CDCEnvironment</a:t>
            </a:r>
            <a:br>
              <a:rPr lang="en-US" sz="1600">
                <a:solidFill>
                  <a:schemeClr val="bg2"/>
                </a:solidFill>
                <a:latin typeface="Calibri" panose="020F0502020204030204" pitchFamily="34" charset="0"/>
              </a:rPr>
            </a:br>
            <a:br>
              <a:rPr lang="en-US" sz="1600">
                <a:solidFill>
                  <a:schemeClr val="bg2"/>
                </a:solidFill>
                <a:latin typeface="Calibri" panose="020F0502020204030204" pitchFamily="34" charset="0"/>
              </a:rPr>
            </a:br>
            <a:r>
              <a:rPr lang="en-US" sz="1600" kern="1200">
                <a:solidFill>
                  <a:schemeClr val="bg2"/>
                </a:solidFill>
                <a:latin typeface="Calibri" panose="020F0502020204030204" pitchFamily="34" charset="0"/>
                <a:ea typeface="+mn-ea"/>
                <a:cs typeface="+mn-cs"/>
              </a:rPr>
              <a:t>The findings and conclusions in this presentation have not been formally disseminated by [the Centers for Disease Control and Prevention/the Agency for Toxic Substances and Disease Registry] and should not be construed to represent any agency determination or policy.</a:t>
            </a:r>
          </a:p>
          <a:p>
            <a:endParaRPr lang="en-US" sz="1600">
              <a:solidFill>
                <a:schemeClr val="bg2"/>
              </a:solidFill>
              <a:latin typeface="Calibri" panose="020F0502020204030204" pitchFamily="34" charset="0"/>
            </a:endParaRPr>
          </a:p>
        </p:txBody>
      </p:sp>
      <p:sp>
        <p:nvSpPr>
          <p:cNvPr id="4" name="Text Placeholder 2"/>
          <p:cNvSpPr>
            <a:spLocks noGrp="1"/>
          </p:cNvSpPr>
          <p:nvPr>
            <p:ph type="body" idx="1" hasCustomPrompt="1"/>
          </p:nvPr>
        </p:nvSpPr>
        <p:spPr>
          <a:xfrm>
            <a:off x="609601" y="280413"/>
            <a:ext cx="10363200" cy="1219200"/>
          </a:xfrm>
          <a:prstGeom prst="rect">
            <a:avLst/>
          </a:prstGeom>
        </p:spPr>
        <p:txBody>
          <a:bodyPr anchor="ctr" anchorCtr="0"/>
          <a:lstStyle>
            <a:lvl1pPr marL="0" indent="0" algn="l">
              <a:lnSpc>
                <a:spcPts val="2933"/>
              </a:lnSpc>
              <a:buNone/>
              <a:defRPr sz="3733" b="1" baseline="0">
                <a:solidFill>
                  <a:srgbClr val="008265"/>
                </a:solidFill>
                <a:latin typeface="Calibri" pitchFamily="34" charset="0"/>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310038454"/>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08FA2F-04EB-4994-9B55-CEC3BA6134F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2A2187B-A3B6-411A-A56D-609D8BD5352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42DD559-DB14-4963-AD69-A9923161A3E8}"/>
              </a:ext>
            </a:extLst>
          </p:cNvPr>
          <p:cNvSpPr>
            <a:spLocks noGrp="1"/>
          </p:cNvSpPr>
          <p:nvPr>
            <p:ph type="dt" sz="half" idx="10"/>
          </p:nvPr>
        </p:nvSpPr>
        <p:spPr/>
        <p:txBody>
          <a:bodyPr/>
          <a:lstStyle/>
          <a:p>
            <a:fld id="{1579FA40-CB6F-4266-B773-0423E17AA18E}" type="datetimeFigureOut">
              <a:rPr lang="en-US" smtClean="0"/>
              <a:t>10/23/2024</a:t>
            </a:fld>
            <a:endParaRPr lang="en-US"/>
          </a:p>
        </p:txBody>
      </p:sp>
      <p:sp>
        <p:nvSpPr>
          <p:cNvPr id="5" name="Footer Placeholder 4">
            <a:extLst>
              <a:ext uri="{FF2B5EF4-FFF2-40B4-BE49-F238E27FC236}">
                <a16:creationId xmlns:a16="http://schemas.microsoft.com/office/drawing/2014/main" id="{49A15B5E-CD88-409E-9AB2-BC2FB0B041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57103A-C4C4-4BA9-81F3-795EDE0AF21B}"/>
              </a:ext>
            </a:extLst>
          </p:cNvPr>
          <p:cNvSpPr>
            <a:spLocks noGrp="1"/>
          </p:cNvSpPr>
          <p:nvPr>
            <p:ph type="sldNum" sz="quarter" idx="12"/>
          </p:nvPr>
        </p:nvSpPr>
        <p:spPr/>
        <p:txBody>
          <a:bodyPr/>
          <a:lstStyle/>
          <a:p>
            <a:fld id="{709A4A04-1F0C-4A1A-828E-6BC51CD50326}" type="slidenum">
              <a:rPr lang="en-US" smtClean="0"/>
              <a:t>‹#›</a:t>
            </a:fld>
            <a:endParaRPr lang="en-US"/>
          </a:p>
        </p:txBody>
      </p:sp>
    </p:spTree>
    <p:extLst>
      <p:ext uri="{BB962C8B-B14F-4D97-AF65-F5344CB8AC3E}">
        <p14:creationId xmlns:p14="http://schemas.microsoft.com/office/powerpoint/2010/main" val="5761155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7E2967-6749-4BE2-B482-6867F4AD509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532261-07FB-443A-B10F-18F0C54B6B5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00F25A7-043E-45F7-A1AC-0D7CCEC4B99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CD3FD83-CF73-4555-AA5C-CC9B43EC1F08}"/>
              </a:ext>
            </a:extLst>
          </p:cNvPr>
          <p:cNvSpPr>
            <a:spLocks noGrp="1"/>
          </p:cNvSpPr>
          <p:nvPr>
            <p:ph type="dt" sz="half" idx="10"/>
          </p:nvPr>
        </p:nvSpPr>
        <p:spPr/>
        <p:txBody>
          <a:bodyPr/>
          <a:lstStyle/>
          <a:p>
            <a:fld id="{1579FA40-CB6F-4266-B773-0423E17AA18E}" type="datetimeFigureOut">
              <a:rPr lang="en-US" smtClean="0"/>
              <a:t>10/23/2024</a:t>
            </a:fld>
            <a:endParaRPr lang="en-US"/>
          </a:p>
        </p:txBody>
      </p:sp>
      <p:sp>
        <p:nvSpPr>
          <p:cNvPr id="6" name="Footer Placeholder 5">
            <a:extLst>
              <a:ext uri="{FF2B5EF4-FFF2-40B4-BE49-F238E27FC236}">
                <a16:creationId xmlns:a16="http://schemas.microsoft.com/office/drawing/2014/main" id="{FB723D1E-F53F-4739-A356-D18500CF9FA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67894C5-A61E-4BE2-90F3-6679169A79D5}"/>
              </a:ext>
            </a:extLst>
          </p:cNvPr>
          <p:cNvSpPr>
            <a:spLocks noGrp="1"/>
          </p:cNvSpPr>
          <p:nvPr>
            <p:ph type="sldNum" sz="quarter" idx="12"/>
          </p:nvPr>
        </p:nvSpPr>
        <p:spPr/>
        <p:txBody>
          <a:bodyPr/>
          <a:lstStyle/>
          <a:p>
            <a:fld id="{709A4A04-1F0C-4A1A-828E-6BC51CD50326}" type="slidenum">
              <a:rPr lang="en-US" smtClean="0"/>
              <a:t>‹#›</a:t>
            </a:fld>
            <a:endParaRPr lang="en-US"/>
          </a:p>
        </p:txBody>
      </p:sp>
    </p:spTree>
    <p:extLst>
      <p:ext uri="{BB962C8B-B14F-4D97-AF65-F5344CB8AC3E}">
        <p14:creationId xmlns:p14="http://schemas.microsoft.com/office/powerpoint/2010/main" val="244495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6A85B-B0BD-418F-AC07-AE4510BA317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7F39E5B-BE90-47E8-B6DD-B368C52BD62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1D1747A-499E-4D97-9482-58729187C5C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AAE58D1-0BF9-4880-90F9-C8A52BEF7E8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A9B275C-AC84-4B94-9A7C-1BDD07FD654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A34D6B4-6017-4008-BE20-909C3906D39D}"/>
              </a:ext>
            </a:extLst>
          </p:cNvPr>
          <p:cNvSpPr>
            <a:spLocks noGrp="1"/>
          </p:cNvSpPr>
          <p:nvPr>
            <p:ph type="dt" sz="half" idx="10"/>
          </p:nvPr>
        </p:nvSpPr>
        <p:spPr/>
        <p:txBody>
          <a:bodyPr/>
          <a:lstStyle/>
          <a:p>
            <a:fld id="{1579FA40-CB6F-4266-B773-0423E17AA18E}" type="datetimeFigureOut">
              <a:rPr lang="en-US" smtClean="0"/>
              <a:t>10/23/2024</a:t>
            </a:fld>
            <a:endParaRPr lang="en-US"/>
          </a:p>
        </p:txBody>
      </p:sp>
      <p:sp>
        <p:nvSpPr>
          <p:cNvPr id="8" name="Footer Placeholder 7">
            <a:extLst>
              <a:ext uri="{FF2B5EF4-FFF2-40B4-BE49-F238E27FC236}">
                <a16:creationId xmlns:a16="http://schemas.microsoft.com/office/drawing/2014/main" id="{CD1ED346-AA42-4FD9-97E5-F2C1876C051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B349F86-B4C6-4941-83FD-0F0AC25DA708}"/>
              </a:ext>
            </a:extLst>
          </p:cNvPr>
          <p:cNvSpPr>
            <a:spLocks noGrp="1"/>
          </p:cNvSpPr>
          <p:nvPr>
            <p:ph type="sldNum" sz="quarter" idx="12"/>
          </p:nvPr>
        </p:nvSpPr>
        <p:spPr/>
        <p:txBody>
          <a:bodyPr/>
          <a:lstStyle/>
          <a:p>
            <a:fld id="{709A4A04-1F0C-4A1A-828E-6BC51CD50326}" type="slidenum">
              <a:rPr lang="en-US" smtClean="0"/>
              <a:t>‹#›</a:t>
            </a:fld>
            <a:endParaRPr lang="en-US"/>
          </a:p>
        </p:txBody>
      </p:sp>
    </p:spTree>
    <p:extLst>
      <p:ext uri="{BB962C8B-B14F-4D97-AF65-F5344CB8AC3E}">
        <p14:creationId xmlns:p14="http://schemas.microsoft.com/office/powerpoint/2010/main" val="21601648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F8C26-E918-4DF6-8F49-03A13F176A7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8193548-7AE1-4A0F-ADBF-E6972329184C}"/>
              </a:ext>
            </a:extLst>
          </p:cNvPr>
          <p:cNvSpPr>
            <a:spLocks noGrp="1"/>
          </p:cNvSpPr>
          <p:nvPr>
            <p:ph type="dt" sz="half" idx="10"/>
          </p:nvPr>
        </p:nvSpPr>
        <p:spPr/>
        <p:txBody>
          <a:bodyPr/>
          <a:lstStyle/>
          <a:p>
            <a:fld id="{1579FA40-CB6F-4266-B773-0423E17AA18E}" type="datetimeFigureOut">
              <a:rPr lang="en-US" smtClean="0"/>
              <a:t>10/23/2024</a:t>
            </a:fld>
            <a:endParaRPr lang="en-US"/>
          </a:p>
        </p:txBody>
      </p:sp>
      <p:sp>
        <p:nvSpPr>
          <p:cNvPr id="4" name="Footer Placeholder 3">
            <a:extLst>
              <a:ext uri="{FF2B5EF4-FFF2-40B4-BE49-F238E27FC236}">
                <a16:creationId xmlns:a16="http://schemas.microsoft.com/office/drawing/2014/main" id="{22CFA423-5F91-4C38-A47A-6CFA5DED19D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89BF4BC-7BC6-4EAE-9CF6-57F052AE9888}"/>
              </a:ext>
            </a:extLst>
          </p:cNvPr>
          <p:cNvSpPr>
            <a:spLocks noGrp="1"/>
          </p:cNvSpPr>
          <p:nvPr>
            <p:ph type="sldNum" sz="quarter" idx="12"/>
          </p:nvPr>
        </p:nvSpPr>
        <p:spPr/>
        <p:txBody>
          <a:bodyPr/>
          <a:lstStyle/>
          <a:p>
            <a:fld id="{709A4A04-1F0C-4A1A-828E-6BC51CD50326}" type="slidenum">
              <a:rPr lang="en-US" smtClean="0"/>
              <a:t>‹#›</a:t>
            </a:fld>
            <a:endParaRPr lang="en-US"/>
          </a:p>
        </p:txBody>
      </p:sp>
    </p:spTree>
    <p:extLst>
      <p:ext uri="{BB962C8B-B14F-4D97-AF65-F5344CB8AC3E}">
        <p14:creationId xmlns:p14="http://schemas.microsoft.com/office/powerpoint/2010/main" val="2412611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E8A05EF-DC2F-4A3D-A188-B2567CC1E784}"/>
              </a:ext>
            </a:extLst>
          </p:cNvPr>
          <p:cNvSpPr>
            <a:spLocks noGrp="1"/>
          </p:cNvSpPr>
          <p:nvPr>
            <p:ph type="dt" sz="half" idx="10"/>
          </p:nvPr>
        </p:nvSpPr>
        <p:spPr/>
        <p:txBody>
          <a:bodyPr/>
          <a:lstStyle/>
          <a:p>
            <a:fld id="{1579FA40-CB6F-4266-B773-0423E17AA18E}" type="datetimeFigureOut">
              <a:rPr lang="en-US" smtClean="0"/>
              <a:t>10/23/2024</a:t>
            </a:fld>
            <a:endParaRPr lang="en-US"/>
          </a:p>
        </p:txBody>
      </p:sp>
      <p:sp>
        <p:nvSpPr>
          <p:cNvPr id="3" name="Footer Placeholder 2">
            <a:extLst>
              <a:ext uri="{FF2B5EF4-FFF2-40B4-BE49-F238E27FC236}">
                <a16:creationId xmlns:a16="http://schemas.microsoft.com/office/drawing/2014/main" id="{007F35C2-6577-412E-B4DC-9C3DCF03D6F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5C102C7-F781-423E-AE20-744B750AACB0}"/>
              </a:ext>
            </a:extLst>
          </p:cNvPr>
          <p:cNvSpPr>
            <a:spLocks noGrp="1"/>
          </p:cNvSpPr>
          <p:nvPr>
            <p:ph type="sldNum" sz="quarter" idx="12"/>
          </p:nvPr>
        </p:nvSpPr>
        <p:spPr/>
        <p:txBody>
          <a:bodyPr/>
          <a:lstStyle/>
          <a:p>
            <a:fld id="{709A4A04-1F0C-4A1A-828E-6BC51CD50326}" type="slidenum">
              <a:rPr lang="en-US" smtClean="0"/>
              <a:t>‹#›</a:t>
            </a:fld>
            <a:endParaRPr lang="en-US"/>
          </a:p>
        </p:txBody>
      </p:sp>
    </p:spTree>
    <p:extLst>
      <p:ext uri="{BB962C8B-B14F-4D97-AF65-F5344CB8AC3E}">
        <p14:creationId xmlns:p14="http://schemas.microsoft.com/office/powerpoint/2010/main" val="549260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31DC0-4C44-42EC-A7D9-21CA8FABC48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8D8E78F-9DB4-4D76-9E34-3AD23421A4D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E0573B2-2B08-42CB-9D4A-C71FF6B9E9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AED6626-8584-4BD3-9424-E78D5B665E61}"/>
              </a:ext>
            </a:extLst>
          </p:cNvPr>
          <p:cNvSpPr>
            <a:spLocks noGrp="1"/>
          </p:cNvSpPr>
          <p:nvPr>
            <p:ph type="dt" sz="half" idx="10"/>
          </p:nvPr>
        </p:nvSpPr>
        <p:spPr/>
        <p:txBody>
          <a:bodyPr/>
          <a:lstStyle/>
          <a:p>
            <a:fld id="{1579FA40-CB6F-4266-B773-0423E17AA18E}" type="datetimeFigureOut">
              <a:rPr lang="en-US" smtClean="0"/>
              <a:t>10/23/2024</a:t>
            </a:fld>
            <a:endParaRPr lang="en-US"/>
          </a:p>
        </p:txBody>
      </p:sp>
      <p:sp>
        <p:nvSpPr>
          <p:cNvPr id="6" name="Footer Placeholder 5">
            <a:extLst>
              <a:ext uri="{FF2B5EF4-FFF2-40B4-BE49-F238E27FC236}">
                <a16:creationId xmlns:a16="http://schemas.microsoft.com/office/drawing/2014/main" id="{058DA525-7049-4576-9CEF-E9A0020B24B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DEA0EEC-9B65-4427-B6FF-85F8CA976975}"/>
              </a:ext>
            </a:extLst>
          </p:cNvPr>
          <p:cNvSpPr>
            <a:spLocks noGrp="1"/>
          </p:cNvSpPr>
          <p:nvPr>
            <p:ph type="sldNum" sz="quarter" idx="12"/>
          </p:nvPr>
        </p:nvSpPr>
        <p:spPr/>
        <p:txBody>
          <a:bodyPr/>
          <a:lstStyle/>
          <a:p>
            <a:fld id="{709A4A04-1F0C-4A1A-828E-6BC51CD50326}" type="slidenum">
              <a:rPr lang="en-US" smtClean="0"/>
              <a:t>‹#›</a:t>
            </a:fld>
            <a:endParaRPr lang="en-US"/>
          </a:p>
        </p:txBody>
      </p:sp>
    </p:spTree>
    <p:extLst>
      <p:ext uri="{BB962C8B-B14F-4D97-AF65-F5344CB8AC3E}">
        <p14:creationId xmlns:p14="http://schemas.microsoft.com/office/powerpoint/2010/main" val="30409060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1E6F99-7F1C-4DAA-ABF1-F787C32FA4A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C6E85A1-E7FC-47B7-9E3E-3EDE3C2AC5C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DF37709-F50B-45BA-A296-43BF5C390D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40CDC34-18A2-4218-A8A6-A265EA7C5257}"/>
              </a:ext>
            </a:extLst>
          </p:cNvPr>
          <p:cNvSpPr>
            <a:spLocks noGrp="1"/>
          </p:cNvSpPr>
          <p:nvPr>
            <p:ph type="dt" sz="half" idx="10"/>
          </p:nvPr>
        </p:nvSpPr>
        <p:spPr/>
        <p:txBody>
          <a:bodyPr/>
          <a:lstStyle/>
          <a:p>
            <a:fld id="{1579FA40-CB6F-4266-B773-0423E17AA18E}" type="datetimeFigureOut">
              <a:rPr lang="en-US" smtClean="0"/>
              <a:t>10/23/2024</a:t>
            </a:fld>
            <a:endParaRPr lang="en-US"/>
          </a:p>
        </p:txBody>
      </p:sp>
      <p:sp>
        <p:nvSpPr>
          <p:cNvPr id="6" name="Footer Placeholder 5">
            <a:extLst>
              <a:ext uri="{FF2B5EF4-FFF2-40B4-BE49-F238E27FC236}">
                <a16:creationId xmlns:a16="http://schemas.microsoft.com/office/drawing/2014/main" id="{9965C12B-2A80-4915-BB22-EA7A8CE4B69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C1E2EB1-50EB-488E-90F1-F9307C5BFA6C}"/>
              </a:ext>
            </a:extLst>
          </p:cNvPr>
          <p:cNvSpPr>
            <a:spLocks noGrp="1"/>
          </p:cNvSpPr>
          <p:nvPr>
            <p:ph type="sldNum" sz="quarter" idx="12"/>
          </p:nvPr>
        </p:nvSpPr>
        <p:spPr/>
        <p:txBody>
          <a:bodyPr/>
          <a:lstStyle/>
          <a:p>
            <a:fld id="{709A4A04-1F0C-4A1A-828E-6BC51CD50326}" type="slidenum">
              <a:rPr lang="en-US" smtClean="0"/>
              <a:t>‹#›</a:t>
            </a:fld>
            <a:endParaRPr lang="en-US"/>
          </a:p>
        </p:txBody>
      </p:sp>
    </p:spTree>
    <p:extLst>
      <p:ext uri="{BB962C8B-B14F-4D97-AF65-F5344CB8AC3E}">
        <p14:creationId xmlns:p14="http://schemas.microsoft.com/office/powerpoint/2010/main" val="1181067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2F6B83B-7B51-4220-8B0B-1B7A6A1E01B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BC0E052-B78D-4347-9319-77F60B26BC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FA8087-E981-4C08-98B3-FE03B656841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79FA40-CB6F-4266-B773-0423E17AA18E}" type="datetimeFigureOut">
              <a:rPr lang="en-US" smtClean="0"/>
              <a:t>10/23/2024</a:t>
            </a:fld>
            <a:endParaRPr lang="en-US"/>
          </a:p>
        </p:txBody>
      </p:sp>
      <p:sp>
        <p:nvSpPr>
          <p:cNvPr id="5" name="Footer Placeholder 4">
            <a:extLst>
              <a:ext uri="{FF2B5EF4-FFF2-40B4-BE49-F238E27FC236}">
                <a16:creationId xmlns:a16="http://schemas.microsoft.com/office/drawing/2014/main" id="{1081FCF2-F337-4C27-BB48-E235F4B7BE9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BAD5B94-05FF-4E0F-A142-CE5BFE3877D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9A4A04-1F0C-4A1A-828E-6BC51CD50326}" type="slidenum">
              <a:rPr lang="en-US" smtClean="0"/>
              <a:t>‹#›</a:t>
            </a:fld>
            <a:endParaRPr lang="en-US"/>
          </a:p>
        </p:txBody>
      </p:sp>
    </p:spTree>
    <p:extLst>
      <p:ext uri="{BB962C8B-B14F-4D97-AF65-F5344CB8AC3E}">
        <p14:creationId xmlns:p14="http://schemas.microsoft.com/office/powerpoint/2010/main" val="32480268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12192000" cy="254000"/>
          </a:xfrm>
          <a:prstGeom prst="rect">
            <a:avLst/>
          </a:prstGeom>
          <a:solidFill>
            <a:srgbClr val="005DA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a:solidFill>
                <a:srgbClr val="FFC000"/>
              </a:solidFill>
            </a:endParaRPr>
          </a:p>
        </p:txBody>
      </p:sp>
      <p:sp>
        <p:nvSpPr>
          <p:cNvPr id="1027" name="Text Placeholder 2"/>
          <p:cNvSpPr>
            <a:spLocks noGrp="1"/>
          </p:cNvSpPr>
          <p:nvPr>
            <p:ph type="body" idx="1"/>
          </p:nvPr>
        </p:nvSpPr>
        <p:spPr bwMode="auto">
          <a:xfrm>
            <a:off x="838200" y="1826684"/>
            <a:ext cx="10515600" cy="4349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extLst>
      <p:ext uri="{BB962C8B-B14F-4D97-AF65-F5344CB8AC3E}">
        <p14:creationId xmlns:p14="http://schemas.microsoft.com/office/powerpoint/2010/main" val="4290655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Lst>
  <p:transition>
    <p:fade/>
  </p:transition>
  <p:txStyles>
    <p:titleStyle>
      <a:lvl1pPr algn="ctr" rtl="0" eaLnBrk="0" fontAlgn="base" hangingPunct="0">
        <a:spcBef>
          <a:spcPct val="0"/>
        </a:spcBef>
        <a:spcAft>
          <a:spcPct val="0"/>
        </a:spcAft>
        <a:defRPr sz="5867" kern="1200">
          <a:solidFill>
            <a:schemeClr val="tx1"/>
          </a:solidFill>
          <a:latin typeface="+mj-lt"/>
          <a:ea typeface="+mj-ea"/>
          <a:cs typeface="+mj-cs"/>
        </a:defRPr>
      </a:lvl1pPr>
      <a:lvl2pPr algn="ctr" rtl="0" eaLnBrk="0" fontAlgn="base" hangingPunct="0">
        <a:spcBef>
          <a:spcPct val="0"/>
        </a:spcBef>
        <a:spcAft>
          <a:spcPct val="0"/>
        </a:spcAft>
        <a:defRPr sz="5867">
          <a:solidFill>
            <a:schemeClr val="tx1"/>
          </a:solidFill>
          <a:latin typeface="Myriad Web Pro" panose="020B0503030403020204" pitchFamily="34" charset="0"/>
        </a:defRPr>
      </a:lvl2pPr>
      <a:lvl3pPr algn="ctr" rtl="0" eaLnBrk="0" fontAlgn="base" hangingPunct="0">
        <a:spcBef>
          <a:spcPct val="0"/>
        </a:spcBef>
        <a:spcAft>
          <a:spcPct val="0"/>
        </a:spcAft>
        <a:defRPr sz="5867">
          <a:solidFill>
            <a:schemeClr val="tx1"/>
          </a:solidFill>
          <a:latin typeface="Myriad Web Pro" panose="020B0503030403020204" pitchFamily="34" charset="0"/>
        </a:defRPr>
      </a:lvl3pPr>
      <a:lvl4pPr algn="ctr" rtl="0" eaLnBrk="0" fontAlgn="base" hangingPunct="0">
        <a:spcBef>
          <a:spcPct val="0"/>
        </a:spcBef>
        <a:spcAft>
          <a:spcPct val="0"/>
        </a:spcAft>
        <a:defRPr sz="5867">
          <a:solidFill>
            <a:schemeClr val="tx1"/>
          </a:solidFill>
          <a:latin typeface="Myriad Web Pro" panose="020B0503030403020204" pitchFamily="34" charset="0"/>
        </a:defRPr>
      </a:lvl4pPr>
      <a:lvl5pPr algn="ctr" rtl="0" eaLnBrk="0" fontAlgn="base" hangingPunct="0">
        <a:spcBef>
          <a:spcPct val="0"/>
        </a:spcBef>
        <a:spcAft>
          <a:spcPct val="0"/>
        </a:spcAft>
        <a:defRPr sz="5867">
          <a:solidFill>
            <a:schemeClr val="tx1"/>
          </a:solidFill>
          <a:latin typeface="Myriad Web Pro" panose="020B0503030403020204" pitchFamily="34" charset="0"/>
        </a:defRPr>
      </a:lvl5pPr>
      <a:lvl6pPr marL="609585" algn="ctr" rtl="0" fontAlgn="base">
        <a:spcBef>
          <a:spcPct val="0"/>
        </a:spcBef>
        <a:spcAft>
          <a:spcPct val="0"/>
        </a:spcAft>
        <a:defRPr sz="5867">
          <a:solidFill>
            <a:schemeClr val="tx1"/>
          </a:solidFill>
          <a:latin typeface="Myriad Web Pro" panose="020B0503030403020204" pitchFamily="34" charset="0"/>
        </a:defRPr>
      </a:lvl6pPr>
      <a:lvl7pPr marL="1219170" algn="ctr" rtl="0" fontAlgn="base">
        <a:spcBef>
          <a:spcPct val="0"/>
        </a:spcBef>
        <a:spcAft>
          <a:spcPct val="0"/>
        </a:spcAft>
        <a:defRPr sz="5867">
          <a:solidFill>
            <a:schemeClr val="tx1"/>
          </a:solidFill>
          <a:latin typeface="Myriad Web Pro" panose="020B0503030403020204" pitchFamily="34" charset="0"/>
        </a:defRPr>
      </a:lvl7pPr>
      <a:lvl8pPr marL="1828754" algn="ctr" rtl="0" fontAlgn="base">
        <a:spcBef>
          <a:spcPct val="0"/>
        </a:spcBef>
        <a:spcAft>
          <a:spcPct val="0"/>
        </a:spcAft>
        <a:defRPr sz="5867">
          <a:solidFill>
            <a:schemeClr val="tx1"/>
          </a:solidFill>
          <a:latin typeface="Myriad Web Pro" panose="020B0503030403020204" pitchFamily="34" charset="0"/>
        </a:defRPr>
      </a:lvl8pPr>
      <a:lvl9pPr marL="2438339" algn="ctr" rtl="0" fontAlgn="base">
        <a:spcBef>
          <a:spcPct val="0"/>
        </a:spcBef>
        <a:spcAft>
          <a:spcPct val="0"/>
        </a:spcAft>
        <a:defRPr sz="5867">
          <a:solidFill>
            <a:schemeClr val="tx1"/>
          </a:solidFill>
          <a:latin typeface="Myriad Web Pro" panose="020B0503030403020204" pitchFamily="34" charset="0"/>
        </a:defRPr>
      </a:lvl9pPr>
    </p:titleStyle>
    <p:bodyStyle>
      <a:lvl1pPr marL="457189" indent="-457189" algn="l" rtl="0" eaLnBrk="0" fontAlgn="base" hangingPunct="0">
        <a:spcBef>
          <a:spcPct val="20000"/>
        </a:spcBef>
        <a:spcAft>
          <a:spcPct val="0"/>
        </a:spcAft>
        <a:buFont typeface="Arial" panose="020B0604020202020204" pitchFamily="34" charset="0"/>
        <a:buChar char="•"/>
        <a:defRPr sz="4267" kern="1200">
          <a:solidFill>
            <a:srgbClr val="7F7F7F"/>
          </a:solidFill>
          <a:latin typeface="Calibri" panose="020F0502020204030204" pitchFamily="34" charset="0"/>
          <a:ea typeface="+mn-ea"/>
          <a:cs typeface="+mn-cs"/>
        </a:defRPr>
      </a:lvl1pPr>
      <a:lvl2pPr marL="990575" indent="-380990" algn="l" rtl="0" eaLnBrk="0" fontAlgn="base" hangingPunct="0">
        <a:spcBef>
          <a:spcPct val="20000"/>
        </a:spcBef>
        <a:spcAft>
          <a:spcPct val="0"/>
        </a:spcAft>
        <a:buFont typeface="Arial" panose="020B0604020202020204" pitchFamily="34" charset="0"/>
        <a:buChar char="–"/>
        <a:defRPr sz="3733" kern="1200">
          <a:solidFill>
            <a:srgbClr val="7F7F7F"/>
          </a:solidFill>
          <a:latin typeface="Calibri" panose="020F0502020204030204" pitchFamily="34" charset="0"/>
          <a:ea typeface="+mn-ea"/>
          <a:cs typeface="+mn-cs"/>
        </a:defRPr>
      </a:lvl2pPr>
      <a:lvl3pPr marL="1523962" indent="-304792" algn="l" rtl="0" eaLnBrk="0" fontAlgn="base" hangingPunct="0">
        <a:spcBef>
          <a:spcPct val="20000"/>
        </a:spcBef>
        <a:spcAft>
          <a:spcPct val="0"/>
        </a:spcAft>
        <a:buFont typeface="Arial" panose="020B0604020202020204" pitchFamily="34" charset="0"/>
        <a:buChar char="•"/>
        <a:defRPr sz="3200" kern="1200">
          <a:solidFill>
            <a:srgbClr val="7F7F7F"/>
          </a:solidFill>
          <a:latin typeface="Calibri" panose="020F0502020204030204" pitchFamily="34" charset="0"/>
          <a:ea typeface="+mn-ea"/>
          <a:cs typeface="+mn-cs"/>
        </a:defRPr>
      </a:lvl3pPr>
      <a:lvl4pPr marL="2133547" indent="-304792" algn="l" rtl="0" eaLnBrk="0" fontAlgn="base" hangingPunct="0">
        <a:spcBef>
          <a:spcPct val="20000"/>
        </a:spcBef>
        <a:spcAft>
          <a:spcPct val="0"/>
        </a:spcAft>
        <a:buFont typeface="Arial" panose="020B0604020202020204" pitchFamily="34" charset="0"/>
        <a:buChar char="–"/>
        <a:defRPr sz="2667" kern="1200">
          <a:solidFill>
            <a:srgbClr val="7F7F7F"/>
          </a:solidFill>
          <a:latin typeface="Calibri" panose="020F0502020204030204" pitchFamily="34" charset="0"/>
          <a:ea typeface="+mn-ea"/>
          <a:cs typeface="+mn-cs"/>
        </a:defRPr>
      </a:lvl4pPr>
      <a:lvl5pPr marL="2743131" indent="-304792" algn="l" rtl="0" eaLnBrk="0" fontAlgn="base" hangingPunct="0">
        <a:spcBef>
          <a:spcPct val="20000"/>
        </a:spcBef>
        <a:spcAft>
          <a:spcPct val="0"/>
        </a:spcAft>
        <a:buFont typeface="Arial" panose="020B0604020202020204" pitchFamily="34" charset="0"/>
        <a:buChar char="»"/>
        <a:defRPr sz="2667" kern="1200">
          <a:solidFill>
            <a:srgbClr val="7F7F7F"/>
          </a:solidFill>
          <a:latin typeface="Calibri" panose="020F0502020204030204" pitchFamily="34"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Data" Target="../diagrams/data8.xml"/><Relationship Id="rId3" Type="http://schemas.openxmlformats.org/officeDocument/2006/relationships/diagramData" Target="../diagrams/data7.xml"/><Relationship Id="rId7" Type="http://schemas.microsoft.com/office/2007/relationships/diagramDrawing" Target="../diagrams/drawing7.xml"/><Relationship Id="rId12" Type="http://schemas.microsoft.com/office/2007/relationships/diagramDrawing" Target="../diagrams/drawing8.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7.xml"/><Relationship Id="rId11" Type="http://schemas.openxmlformats.org/officeDocument/2006/relationships/diagramColors" Target="../diagrams/colors8.xml"/><Relationship Id="rId5" Type="http://schemas.openxmlformats.org/officeDocument/2006/relationships/diagramQuickStyle" Target="../diagrams/quickStyle7.xml"/><Relationship Id="rId10" Type="http://schemas.openxmlformats.org/officeDocument/2006/relationships/diagramQuickStyle" Target="../diagrams/quickStyle8.xml"/><Relationship Id="rId4" Type="http://schemas.openxmlformats.org/officeDocument/2006/relationships/diagramLayout" Target="../diagrams/layout7.xml"/><Relationship Id="rId9" Type="http://schemas.openxmlformats.org/officeDocument/2006/relationships/diagramLayout" Target="../diagrams/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48.svg"/></Relationships>
</file>

<file path=ppt/slides/_rels/slide1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18.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57.svg"/><Relationship Id="rId5" Type="http://schemas.openxmlformats.org/officeDocument/2006/relationships/image" Target="../media/image56.png"/><Relationship Id="rId4" Type="http://schemas.openxmlformats.org/officeDocument/2006/relationships/image" Target="../media/image55.svg"/></Relationships>
</file>

<file path=ppt/slides/_rels/slide19.xml.rels><?xml version="1.0" encoding="UTF-8" standalone="yes"?>
<Relationships xmlns="http://schemas.openxmlformats.org/package/2006/relationships"><Relationship Id="rId8" Type="http://schemas.openxmlformats.org/officeDocument/2006/relationships/diagramData" Target="../diagrams/data11.xml"/><Relationship Id="rId3" Type="http://schemas.openxmlformats.org/officeDocument/2006/relationships/diagramData" Target="../diagrams/data10.xml"/><Relationship Id="rId7" Type="http://schemas.microsoft.com/office/2007/relationships/diagramDrawing" Target="../diagrams/drawing10.xml"/><Relationship Id="rId12" Type="http://schemas.microsoft.com/office/2007/relationships/diagramDrawing" Target="../diagrams/drawing11.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10.xml"/><Relationship Id="rId11" Type="http://schemas.openxmlformats.org/officeDocument/2006/relationships/diagramColors" Target="../diagrams/colors11.xml"/><Relationship Id="rId5" Type="http://schemas.openxmlformats.org/officeDocument/2006/relationships/diagramQuickStyle" Target="../diagrams/quickStyle10.xml"/><Relationship Id="rId10" Type="http://schemas.openxmlformats.org/officeDocument/2006/relationships/diagramQuickStyle" Target="../diagrams/quickStyle11.xml"/><Relationship Id="rId4" Type="http://schemas.openxmlformats.org/officeDocument/2006/relationships/diagramLayout" Target="../diagrams/layout10.xml"/><Relationship Id="rId9" Type="http://schemas.openxmlformats.org/officeDocument/2006/relationships/diagramLayout" Target="../diagrams/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10" Type="http://schemas.openxmlformats.org/officeDocument/2006/relationships/image" Target="../media/image62.png"/><Relationship Id="rId4" Type="http://schemas.openxmlformats.org/officeDocument/2006/relationships/diagramLayout" Target="../diagrams/layout12.xml"/><Relationship Id="rId9" Type="http://schemas.openxmlformats.org/officeDocument/2006/relationships/image" Target="../media/image61.png"/></Relationships>
</file>

<file path=ppt/slides/_rels/slide21.xml.rels><?xml version="1.0" encoding="UTF-8" standalone="yes"?>
<Relationships xmlns="http://schemas.openxmlformats.org/package/2006/relationships"><Relationship Id="rId8" Type="http://schemas.openxmlformats.org/officeDocument/2006/relationships/diagramColors" Target="../diagrams/colors13.xml"/><Relationship Id="rId3" Type="http://schemas.openxmlformats.org/officeDocument/2006/relationships/image" Target="../media/image63.png"/><Relationship Id="rId7" Type="http://schemas.openxmlformats.org/officeDocument/2006/relationships/diagramQuickStyle" Target="../diagrams/quickStyle13.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Layout" Target="../diagrams/layout13.xml"/><Relationship Id="rId5" Type="http://schemas.openxmlformats.org/officeDocument/2006/relationships/diagramData" Target="../diagrams/data13.xml"/><Relationship Id="rId4" Type="http://schemas.openxmlformats.org/officeDocument/2006/relationships/image" Target="../media/image64.png"/><Relationship Id="rId9" Type="http://schemas.microsoft.com/office/2007/relationships/diagramDrawing" Target="../diagrams/drawing13.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23.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image" Target="../media/image68.png"/><Relationship Id="rId4" Type="http://schemas.openxmlformats.org/officeDocument/2006/relationships/image" Target="../media/image67.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8" Type="http://schemas.openxmlformats.org/officeDocument/2006/relationships/image" Target="../media/image74.svg"/><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72.svg"/><Relationship Id="rId5" Type="http://schemas.openxmlformats.org/officeDocument/2006/relationships/image" Target="../media/image71.png"/><Relationship Id="rId10" Type="http://schemas.openxmlformats.org/officeDocument/2006/relationships/image" Target="../media/image76.svg"/><Relationship Id="rId4" Type="http://schemas.openxmlformats.org/officeDocument/2006/relationships/image" Target="../media/image70.svg"/><Relationship Id="rId9" Type="http://schemas.openxmlformats.org/officeDocument/2006/relationships/image" Target="../media/image75.png"/></Relationships>
</file>

<file path=ppt/slides/_rels/slide34.xml.rels><?xml version="1.0" encoding="UTF-8" standalone="yes"?>
<Relationships xmlns="http://schemas.openxmlformats.org/package/2006/relationships"><Relationship Id="rId8" Type="http://schemas.openxmlformats.org/officeDocument/2006/relationships/diagramData" Target="../diagrams/data19.xml"/><Relationship Id="rId3" Type="http://schemas.openxmlformats.org/officeDocument/2006/relationships/diagramData" Target="../diagrams/data18.xml"/><Relationship Id="rId7" Type="http://schemas.microsoft.com/office/2007/relationships/diagramDrawing" Target="../diagrams/drawing18.xml"/><Relationship Id="rId12" Type="http://schemas.microsoft.com/office/2007/relationships/diagramDrawing" Target="../diagrams/drawing19.xm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diagramColors" Target="../diagrams/colors18.xml"/><Relationship Id="rId11" Type="http://schemas.openxmlformats.org/officeDocument/2006/relationships/diagramColors" Target="../diagrams/colors19.xml"/><Relationship Id="rId5" Type="http://schemas.openxmlformats.org/officeDocument/2006/relationships/diagramQuickStyle" Target="../diagrams/quickStyle18.xml"/><Relationship Id="rId10" Type="http://schemas.openxmlformats.org/officeDocument/2006/relationships/diagramQuickStyle" Target="../diagrams/quickStyle19.xml"/><Relationship Id="rId4" Type="http://schemas.openxmlformats.org/officeDocument/2006/relationships/diagramLayout" Target="../diagrams/layout18.xml"/><Relationship Id="rId9" Type="http://schemas.openxmlformats.org/officeDocument/2006/relationships/diagramLayout" Target="../diagrams/layout19.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3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4.xml"/><Relationship Id="rId1" Type="http://schemas.openxmlformats.org/officeDocument/2006/relationships/slideLayout" Target="../slideLayouts/slideLayout4.xml"/><Relationship Id="rId4" Type="http://schemas.openxmlformats.org/officeDocument/2006/relationships/image" Target="../media/image80.png"/></Relationships>
</file>

<file path=ppt/slides/_rels/slide45.xml.rels><?xml version="1.0" encoding="UTF-8" standalone="yes"?>
<Relationships xmlns="http://schemas.openxmlformats.org/package/2006/relationships"><Relationship Id="rId8" Type="http://schemas.microsoft.com/office/2007/relationships/diagramDrawing" Target="../diagrams/drawing22.xml"/><Relationship Id="rId3" Type="http://schemas.openxmlformats.org/officeDocument/2006/relationships/image" Target="../media/image81.png"/><Relationship Id="rId7" Type="http://schemas.openxmlformats.org/officeDocument/2006/relationships/diagramColors" Target="../diagrams/colors22.xml"/><Relationship Id="rId2" Type="http://schemas.openxmlformats.org/officeDocument/2006/relationships/notesSlide" Target="../notesSlides/notesSlide45.xml"/><Relationship Id="rId1" Type="http://schemas.openxmlformats.org/officeDocument/2006/relationships/slideLayout" Target="../slideLayouts/slideLayout4.xml"/><Relationship Id="rId6" Type="http://schemas.openxmlformats.org/officeDocument/2006/relationships/diagramQuickStyle" Target="../diagrams/quickStyle22.xml"/><Relationship Id="rId5" Type="http://schemas.openxmlformats.org/officeDocument/2006/relationships/diagramLayout" Target="../diagrams/layout22.xml"/><Relationship Id="rId4" Type="http://schemas.openxmlformats.org/officeDocument/2006/relationships/diagramData" Target="../diagrams/data22.xml"/></Relationships>
</file>

<file path=ppt/slides/_rels/slide4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6.xml"/><Relationship Id="rId1" Type="http://schemas.openxmlformats.org/officeDocument/2006/relationships/slideLayout" Target="../slideLayouts/slideLayout4.xml"/><Relationship Id="rId4" Type="http://schemas.openxmlformats.org/officeDocument/2006/relationships/image" Target="../media/image83.png"/></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2.png"/><Relationship Id="rId7" Type="http://schemas.openxmlformats.org/officeDocument/2006/relationships/diagramColors" Target="../diagrams/colors5.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DA1A2E9-63FE-408D-A803-8E306ECAB4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2058" y="450221"/>
            <a:ext cx="11272742" cy="3918123"/>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a:extLst>
              <a:ext uri="{FF2B5EF4-FFF2-40B4-BE49-F238E27FC236}">
                <a16:creationId xmlns:a16="http://schemas.microsoft.com/office/drawing/2014/main" id="{DC6FDC29-576C-4A16-83C0-7FECAC10F770}"/>
              </a:ext>
            </a:extLst>
          </p:cNvPr>
          <p:cNvSpPr>
            <a:spLocks noGrp="1"/>
          </p:cNvSpPr>
          <p:nvPr>
            <p:ph type="ctrTitle"/>
          </p:nvPr>
        </p:nvSpPr>
        <p:spPr>
          <a:xfrm>
            <a:off x="1088488" y="1097339"/>
            <a:ext cx="10011831" cy="2623885"/>
          </a:xfrm>
        </p:spPr>
        <p:txBody>
          <a:bodyPr anchor="ctr">
            <a:normAutofit fontScale="90000"/>
          </a:bodyPr>
          <a:lstStyle/>
          <a:p>
            <a:r>
              <a:rPr lang="en-US" sz="7300" b="1" dirty="0">
                <a:solidFill>
                  <a:srgbClr val="FFFFFF"/>
                </a:solidFill>
              </a:rPr>
              <a:t>Understanding the Root Cause of an Outbreak</a:t>
            </a:r>
            <a:br>
              <a:rPr lang="en-US" sz="4600" b="1" dirty="0">
                <a:solidFill>
                  <a:srgbClr val="FFFFFF"/>
                </a:solidFill>
              </a:rPr>
            </a:br>
            <a:br>
              <a:rPr lang="en-US" sz="4600" dirty="0">
                <a:solidFill>
                  <a:srgbClr val="FFFFFF"/>
                </a:solidFill>
              </a:rPr>
            </a:br>
            <a:r>
              <a:rPr lang="en-US" sz="4400" dirty="0">
                <a:solidFill>
                  <a:srgbClr val="FFFFFF"/>
                </a:solidFill>
              </a:rPr>
              <a:t>Identifying Contributing Factors and Environmental Antecedents</a:t>
            </a:r>
          </a:p>
        </p:txBody>
      </p:sp>
      <p:sp>
        <p:nvSpPr>
          <p:cNvPr id="10" name="Rectangle 9">
            <a:extLst>
              <a:ext uri="{FF2B5EF4-FFF2-40B4-BE49-F238E27FC236}">
                <a16:creationId xmlns:a16="http://schemas.microsoft.com/office/drawing/2014/main" id="{DAE8F46F-D590-45CD-AF41-A04DC11D1B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 y="4517136"/>
            <a:ext cx="2112264" cy="1892808"/>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Rectangle 11">
            <a:extLst>
              <a:ext uri="{FF2B5EF4-FFF2-40B4-BE49-F238E27FC236}">
                <a16:creationId xmlns:a16="http://schemas.microsoft.com/office/drawing/2014/main" id="{FBE9F90C-C163-435B-9A68-D15C92D1CF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733989" y="4521269"/>
            <a:ext cx="6720830" cy="1877811"/>
          </a:xfrm>
          <a:prstGeom prst="rect">
            <a:avLst/>
          </a:prstGeom>
          <a:solidFill>
            <a:srgbClr val="7F7F7F">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4" name="Rectangle 13">
            <a:extLst>
              <a:ext uri="{FF2B5EF4-FFF2-40B4-BE49-F238E27FC236}">
                <a16:creationId xmlns:a16="http://schemas.microsoft.com/office/drawing/2014/main" id="{1A882A9F-F4E9-4E23-8F0B-20B5DF42EA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19345" y="4521270"/>
            <a:ext cx="2115455" cy="1890204"/>
          </a:xfrm>
          <a:prstGeom prst="rect">
            <a:avLst/>
          </a:prstGeom>
          <a:solidFill>
            <a:srgbClr val="A5A5A5"/>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5" name="Picture 4">
            <a:extLst>
              <a:ext uri="{FF2B5EF4-FFF2-40B4-BE49-F238E27FC236}">
                <a16:creationId xmlns:a16="http://schemas.microsoft.com/office/drawing/2014/main" id="{F889C624-FEEC-4EC6-BF2E-5B4F396BE8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67726" y="4567423"/>
            <a:ext cx="4853354" cy="1771927"/>
          </a:xfrm>
          <a:prstGeom prst="rect">
            <a:avLst/>
          </a:prstGeom>
        </p:spPr>
      </p:pic>
    </p:spTree>
    <p:extLst>
      <p:ext uri="{BB962C8B-B14F-4D97-AF65-F5344CB8AC3E}">
        <p14:creationId xmlns:p14="http://schemas.microsoft.com/office/powerpoint/2010/main" val="1447086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A5B4632-C963-4296-86F0-79AA9EA5AE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8328" y="303591"/>
            <a:ext cx="4335327" cy="5896743"/>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D5DB282-0663-4F46-A572-D6A1FCD83D2B}"/>
              </a:ext>
            </a:extLst>
          </p:cNvPr>
          <p:cNvSpPr>
            <a:spLocks noGrp="1"/>
          </p:cNvSpPr>
          <p:nvPr>
            <p:ph type="title"/>
          </p:nvPr>
        </p:nvSpPr>
        <p:spPr>
          <a:xfrm>
            <a:off x="594360" y="637125"/>
            <a:ext cx="3802276" cy="5256371"/>
          </a:xfrm>
        </p:spPr>
        <p:txBody>
          <a:bodyPr vert="horz" lIns="91440" tIns="45720" rIns="91440" bIns="45720" rtlCol="0" anchor="ctr">
            <a:normAutofit/>
          </a:bodyPr>
          <a:lstStyle/>
          <a:p>
            <a:pPr algn="ctr"/>
            <a:r>
              <a:rPr lang="en-US" sz="4800" kern="1200" dirty="0">
                <a:solidFill>
                  <a:schemeClr val="bg1"/>
                </a:solidFill>
                <a:latin typeface="+mj-lt"/>
                <a:ea typeface="+mj-ea"/>
                <a:cs typeface="+mj-cs"/>
              </a:rPr>
              <a:t>Environmental Assessment Interviewing</a:t>
            </a:r>
            <a:br>
              <a:rPr lang="en-US" sz="4800" kern="1200" dirty="0">
                <a:solidFill>
                  <a:schemeClr val="bg1"/>
                </a:solidFill>
                <a:latin typeface="+mj-lt"/>
                <a:ea typeface="+mj-ea"/>
                <a:cs typeface="+mj-cs"/>
              </a:rPr>
            </a:br>
            <a:r>
              <a:rPr lang="en-US" sz="4800" kern="1200" dirty="0">
                <a:solidFill>
                  <a:schemeClr val="bg1"/>
                </a:solidFill>
                <a:latin typeface="+mj-lt"/>
                <a:ea typeface="+mj-ea"/>
                <a:cs typeface="+mj-cs"/>
              </a:rPr>
              <a:t>Tips</a:t>
            </a:r>
          </a:p>
        </p:txBody>
      </p:sp>
      <p:graphicFrame>
        <p:nvGraphicFramePr>
          <p:cNvPr id="5" name="TextBox 2">
            <a:extLst>
              <a:ext uri="{FF2B5EF4-FFF2-40B4-BE49-F238E27FC236}">
                <a16:creationId xmlns:a16="http://schemas.microsoft.com/office/drawing/2014/main" id="{66405129-BEC0-C5F9-88FF-4D79A133B15A}"/>
              </a:ext>
            </a:extLst>
          </p:cNvPr>
          <p:cNvGraphicFramePr/>
          <p:nvPr>
            <p:extLst>
              <p:ext uri="{D42A27DB-BD31-4B8C-83A1-F6EECF244321}">
                <p14:modId xmlns:p14="http://schemas.microsoft.com/office/powerpoint/2010/main" val="191062665"/>
              </p:ext>
            </p:extLst>
          </p:nvPr>
        </p:nvGraphicFramePr>
        <p:xfrm>
          <a:off x="5084957" y="303592"/>
          <a:ext cx="6670720" cy="50828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a:extLst>
              <a:ext uri="{FF2B5EF4-FFF2-40B4-BE49-F238E27FC236}">
                <a16:creationId xmlns:a16="http://schemas.microsoft.com/office/drawing/2014/main" id="{5C361ED6-2DC4-4A6B-AA25-324EF6294FFB}"/>
              </a:ext>
            </a:extLst>
          </p:cNvPr>
          <p:cNvGraphicFramePr>
            <a:graphicFrameLocks/>
          </p:cNvGraphicFramePr>
          <p:nvPr/>
        </p:nvGraphicFramePr>
        <p:xfrm>
          <a:off x="9165678" y="5611887"/>
          <a:ext cx="2844111" cy="117688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2" name="Rectangle 21">
            <a:extLst>
              <a:ext uri="{FF2B5EF4-FFF2-40B4-BE49-F238E27FC236}">
                <a16:creationId xmlns:a16="http://schemas.microsoft.com/office/drawing/2014/main" id="{C1BE3974-090E-42B0-AD78-428BF01BDC21}"/>
              </a:ext>
            </a:extLst>
          </p:cNvPr>
          <p:cNvSpPr/>
          <p:nvPr/>
        </p:nvSpPr>
        <p:spPr>
          <a:xfrm>
            <a:off x="9006806" y="5889765"/>
            <a:ext cx="889686" cy="72605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8274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823AC064-BC96-4F32-8AE1-B2FD38754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96882" y="280374"/>
            <a:ext cx="11438793" cy="1844256"/>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5528B3E-BDE4-41D6-BF57-B6862D1CD6DB}"/>
              </a:ext>
            </a:extLst>
          </p:cNvPr>
          <p:cNvSpPr>
            <a:spLocks noGrp="1"/>
          </p:cNvSpPr>
          <p:nvPr>
            <p:ph type="title"/>
          </p:nvPr>
        </p:nvSpPr>
        <p:spPr>
          <a:xfrm>
            <a:off x="546351" y="192553"/>
            <a:ext cx="11139854" cy="1255720"/>
          </a:xfrm>
        </p:spPr>
        <p:txBody>
          <a:bodyPr vert="horz" lIns="91440" tIns="45720" rIns="91440" bIns="45720" rtlCol="0" anchor="b">
            <a:normAutofit/>
          </a:bodyPr>
          <a:lstStyle/>
          <a:p>
            <a:pPr algn="ctr"/>
            <a:r>
              <a:rPr lang="en-US" sz="3600" b="1">
                <a:solidFill>
                  <a:srgbClr val="FFFFFF"/>
                </a:solidFill>
              </a:rPr>
              <a:t>Resource</a:t>
            </a:r>
            <a:br>
              <a:rPr lang="en-US" sz="2800" b="1">
                <a:solidFill>
                  <a:srgbClr val="FFFFFF"/>
                </a:solidFill>
              </a:rPr>
            </a:br>
            <a:r>
              <a:rPr lang="en-US" sz="2800" b="1">
                <a:solidFill>
                  <a:srgbClr val="FFFFFF"/>
                </a:solidFill>
              </a:rPr>
              <a:t>CIFOR Book: </a:t>
            </a:r>
            <a:r>
              <a:rPr lang="en-US" sz="2800">
                <a:solidFill>
                  <a:srgbClr val="FFFFFF"/>
                </a:solidFill>
              </a:rPr>
              <a:t>Outbreaks of Undetermined Etiology (OUE) Agent List</a:t>
            </a:r>
          </a:p>
        </p:txBody>
      </p:sp>
      <p:cxnSp>
        <p:nvCxnSpPr>
          <p:cNvPr id="56" name="Straight Connector 55">
            <a:extLst>
              <a:ext uri="{FF2B5EF4-FFF2-40B4-BE49-F238E27FC236}">
                <a16:creationId xmlns:a16="http://schemas.microsoft.com/office/drawing/2014/main" id="{7E7C77BC-7138-40B1-A15B-20F57A49462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30078" y="1522292"/>
            <a:ext cx="77724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DB146403-F3D6-484B-B2ED-97F9565D037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116278" y="2596836"/>
            <a:ext cx="0" cy="3657600"/>
          </a:xfrm>
          <a:prstGeom prst="line">
            <a:avLst/>
          </a:prstGeom>
          <a:ln w="101600" cmpd="dbl">
            <a:solidFill>
              <a:srgbClr val="595959"/>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A9877532-C5E3-43FE-887C-F77540AF590E}"/>
              </a:ext>
            </a:extLst>
          </p:cNvPr>
          <p:cNvPicPr>
            <a:picLocks noChangeAspect="1"/>
          </p:cNvPicPr>
          <p:nvPr/>
        </p:nvPicPr>
        <p:blipFill rotWithShape="1">
          <a:blip r:embed="rId3"/>
          <a:srcRect l="15833" t="11481" r="65833" b="2593"/>
          <a:stretch/>
        </p:blipFill>
        <p:spPr>
          <a:xfrm>
            <a:off x="393493" y="2305696"/>
            <a:ext cx="3274212" cy="4335034"/>
          </a:xfrm>
          <a:prstGeom prst="rect">
            <a:avLst/>
          </a:prstGeom>
        </p:spPr>
      </p:pic>
      <p:sp>
        <p:nvSpPr>
          <p:cNvPr id="4" name="Content Placeholder 2">
            <a:extLst>
              <a:ext uri="{FF2B5EF4-FFF2-40B4-BE49-F238E27FC236}">
                <a16:creationId xmlns:a16="http://schemas.microsoft.com/office/drawing/2014/main" id="{8F7D2B53-6C4F-4866-BFA2-868FDEC5034A}"/>
              </a:ext>
            </a:extLst>
          </p:cNvPr>
          <p:cNvSpPr txBox="1">
            <a:spLocks/>
          </p:cNvSpPr>
          <p:nvPr/>
        </p:nvSpPr>
        <p:spPr>
          <a:xfrm>
            <a:off x="457200" y="1920479"/>
            <a:ext cx="8229600" cy="31432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p>
          <a:p>
            <a:endParaRPr lang="en-US"/>
          </a:p>
          <a:p>
            <a:endParaRPr lang="en-US"/>
          </a:p>
        </p:txBody>
      </p:sp>
      <p:sp>
        <p:nvSpPr>
          <p:cNvPr id="3" name="TextBox 2">
            <a:extLst>
              <a:ext uri="{FF2B5EF4-FFF2-40B4-BE49-F238E27FC236}">
                <a16:creationId xmlns:a16="http://schemas.microsoft.com/office/drawing/2014/main" id="{26A9C354-DDA2-BF97-4AF7-3F9B84749919}"/>
              </a:ext>
            </a:extLst>
          </p:cNvPr>
          <p:cNvSpPr txBox="1"/>
          <p:nvPr/>
        </p:nvSpPr>
        <p:spPr>
          <a:xfrm>
            <a:off x="5575300" y="2368800"/>
            <a:ext cx="914400" cy="4208826"/>
          </a:xfrm>
          <a:prstGeom prst="rect">
            <a:avLst/>
          </a:prstGeom>
          <a:solidFill>
            <a:schemeClr val="bg1"/>
          </a:solidFill>
        </p:spPr>
        <p:txBody>
          <a:bodyPr wrap="square" rtlCol="0">
            <a:spAutoFit/>
          </a:bodyPr>
          <a:lstStyle/>
          <a:p>
            <a:endParaRPr lang="en-US"/>
          </a:p>
        </p:txBody>
      </p:sp>
      <p:pic>
        <p:nvPicPr>
          <p:cNvPr id="5" name="Picture 4">
            <a:extLst>
              <a:ext uri="{FF2B5EF4-FFF2-40B4-BE49-F238E27FC236}">
                <a16:creationId xmlns:a16="http://schemas.microsoft.com/office/drawing/2014/main" id="{1F132532-75C4-4F00-9B50-7950EA4DD1AC}"/>
              </a:ext>
            </a:extLst>
          </p:cNvPr>
          <p:cNvPicPr>
            <a:picLocks noChangeAspect="1"/>
          </p:cNvPicPr>
          <p:nvPr/>
        </p:nvPicPr>
        <p:blipFill>
          <a:blip r:embed="rId4"/>
          <a:stretch>
            <a:fillRect/>
          </a:stretch>
        </p:blipFill>
        <p:spPr>
          <a:xfrm>
            <a:off x="3995495" y="3809213"/>
            <a:ext cx="7974263" cy="2824062"/>
          </a:xfrm>
          <a:prstGeom prst="rect">
            <a:avLst/>
          </a:prstGeom>
        </p:spPr>
      </p:pic>
      <p:sp>
        <p:nvSpPr>
          <p:cNvPr id="6" name="TextBox 5">
            <a:extLst>
              <a:ext uri="{FF2B5EF4-FFF2-40B4-BE49-F238E27FC236}">
                <a16:creationId xmlns:a16="http://schemas.microsoft.com/office/drawing/2014/main" id="{8FDF957E-85AB-6147-FC2D-2A8A1E24FF81}"/>
              </a:ext>
            </a:extLst>
          </p:cNvPr>
          <p:cNvSpPr txBox="1"/>
          <p:nvPr/>
        </p:nvSpPr>
        <p:spPr>
          <a:xfrm>
            <a:off x="4401809" y="2730642"/>
            <a:ext cx="6958360" cy="923330"/>
          </a:xfrm>
          <a:prstGeom prst="rect">
            <a:avLst/>
          </a:prstGeom>
          <a:noFill/>
        </p:spPr>
        <p:txBody>
          <a:bodyPr wrap="square" rtlCol="0">
            <a:spAutoFit/>
          </a:bodyPr>
          <a:lstStyle/>
          <a:p>
            <a:pPr algn="ctr"/>
            <a:r>
              <a:rPr lang="en-US" b="1" dirty="0"/>
              <a:t>Don’t know the pathogen? Use the symptoms and incubation periods as clues and refer to the OUE Agent List in CIFOR.</a:t>
            </a:r>
          </a:p>
          <a:p>
            <a:pPr algn="ctr"/>
            <a:endParaRPr lang="en-US" dirty="0"/>
          </a:p>
        </p:txBody>
      </p:sp>
    </p:spTree>
    <p:extLst>
      <p:ext uri="{BB962C8B-B14F-4D97-AF65-F5344CB8AC3E}">
        <p14:creationId xmlns:p14="http://schemas.microsoft.com/office/powerpoint/2010/main" val="41634327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823AC064-BC96-4F32-8AE1-B2FD38754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96882" y="280374"/>
            <a:ext cx="11438793" cy="1844256"/>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5528B3E-BDE4-41D6-BF57-B6862D1CD6DB}"/>
              </a:ext>
            </a:extLst>
          </p:cNvPr>
          <p:cNvSpPr>
            <a:spLocks noGrp="1"/>
          </p:cNvSpPr>
          <p:nvPr>
            <p:ph type="title"/>
          </p:nvPr>
        </p:nvSpPr>
        <p:spPr>
          <a:xfrm>
            <a:off x="526073" y="355199"/>
            <a:ext cx="11139854" cy="1129512"/>
          </a:xfrm>
        </p:spPr>
        <p:txBody>
          <a:bodyPr vert="horz" lIns="91440" tIns="45720" rIns="91440" bIns="45720" rtlCol="0" anchor="b">
            <a:normAutofit/>
          </a:bodyPr>
          <a:lstStyle/>
          <a:p>
            <a:pPr algn="ctr"/>
            <a:r>
              <a:rPr lang="en-US" sz="3600" b="1">
                <a:solidFill>
                  <a:srgbClr val="FFFFFF"/>
                </a:solidFill>
              </a:rPr>
              <a:t>Resource</a:t>
            </a:r>
            <a:br>
              <a:rPr lang="en-US" sz="3000" b="1">
                <a:solidFill>
                  <a:srgbClr val="FFFFFF"/>
                </a:solidFill>
              </a:rPr>
            </a:br>
            <a:r>
              <a:rPr lang="en-US" sz="3000" b="1">
                <a:solidFill>
                  <a:srgbClr val="FFFFFF"/>
                </a:solidFill>
              </a:rPr>
              <a:t>IAFP: </a:t>
            </a:r>
            <a:r>
              <a:rPr lang="en-US" sz="2800">
                <a:solidFill>
                  <a:schemeClr val="bg1"/>
                </a:solidFill>
              </a:rPr>
              <a:t>Identifying Contributing Factors</a:t>
            </a:r>
            <a:endParaRPr lang="en-US" sz="3000">
              <a:solidFill>
                <a:schemeClr val="bg1"/>
              </a:solidFill>
            </a:endParaRPr>
          </a:p>
        </p:txBody>
      </p:sp>
      <p:cxnSp>
        <p:nvCxnSpPr>
          <p:cNvPr id="56" name="Straight Connector 55">
            <a:extLst>
              <a:ext uri="{FF2B5EF4-FFF2-40B4-BE49-F238E27FC236}">
                <a16:creationId xmlns:a16="http://schemas.microsoft.com/office/drawing/2014/main" id="{7E7C77BC-7138-40B1-A15B-20F57A49462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30078" y="1522292"/>
            <a:ext cx="77724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DB146403-F3D6-484B-B2ED-97F9565D037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116278" y="2596836"/>
            <a:ext cx="0" cy="3657600"/>
          </a:xfrm>
          <a:prstGeom prst="line">
            <a:avLst/>
          </a:prstGeom>
          <a:ln w="101600" cmpd="dbl">
            <a:solidFill>
              <a:srgbClr val="595959"/>
            </a:solidFill>
          </a:ln>
        </p:spPr>
        <p:style>
          <a:lnRef idx="1">
            <a:schemeClr val="accent1"/>
          </a:lnRef>
          <a:fillRef idx="0">
            <a:schemeClr val="accent1"/>
          </a:fillRef>
          <a:effectRef idx="0">
            <a:schemeClr val="accent1"/>
          </a:effectRef>
          <a:fontRef idx="minor">
            <a:schemeClr val="tx1"/>
          </a:fontRef>
        </p:style>
      </p:cxnSp>
      <p:sp>
        <p:nvSpPr>
          <p:cNvPr id="4" name="Content Placeholder 2">
            <a:extLst>
              <a:ext uri="{FF2B5EF4-FFF2-40B4-BE49-F238E27FC236}">
                <a16:creationId xmlns:a16="http://schemas.microsoft.com/office/drawing/2014/main" id="{8F7D2B53-6C4F-4866-BFA2-868FDEC5034A}"/>
              </a:ext>
            </a:extLst>
          </p:cNvPr>
          <p:cNvSpPr txBox="1">
            <a:spLocks/>
          </p:cNvSpPr>
          <p:nvPr/>
        </p:nvSpPr>
        <p:spPr>
          <a:xfrm>
            <a:off x="457200" y="1920479"/>
            <a:ext cx="8229600" cy="31432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p>
          <a:p>
            <a:endParaRPr lang="en-US"/>
          </a:p>
          <a:p>
            <a:endParaRPr lang="en-US"/>
          </a:p>
        </p:txBody>
      </p:sp>
      <p:pic>
        <p:nvPicPr>
          <p:cNvPr id="3" name="Picture 4">
            <a:extLst>
              <a:ext uri="{FF2B5EF4-FFF2-40B4-BE49-F238E27FC236}">
                <a16:creationId xmlns:a16="http://schemas.microsoft.com/office/drawing/2014/main" id="{6F72CE7C-988A-A845-B96D-586A5526F1FF}"/>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1758" t="12645" r="32582"/>
          <a:stretch/>
        </p:blipFill>
        <p:spPr bwMode="auto">
          <a:xfrm>
            <a:off x="164272" y="2635223"/>
            <a:ext cx="2597481" cy="34466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6" name="Group 5">
            <a:extLst>
              <a:ext uri="{FF2B5EF4-FFF2-40B4-BE49-F238E27FC236}">
                <a16:creationId xmlns:a16="http://schemas.microsoft.com/office/drawing/2014/main" id="{A050A968-2380-8B26-F3C1-8C4001A3F574}"/>
              </a:ext>
            </a:extLst>
          </p:cNvPr>
          <p:cNvGrpSpPr>
            <a:grpSpLocks noChangeAspect="1"/>
          </p:cNvGrpSpPr>
          <p:nvPr/>
        </p:nvGrpSpPr>
        <p:grpSpPr>
          <a:xfrm>
            <a:off x="2966638" y="2343083"/>
            <a:ext cx="9061090" cy="4165106"/>
            <a:chOff x="-7315200" y="2173791"/>
            <a:chExt cx="18868782" cy="8673402"/>
          </a:xfrm>
        </p:grpSpPr>
        <p:pic>
          <p:nvPicPr>
            <p:cNvPr id="7" name="Picture 4">
              <a:extLst>
                <a:ext uri="{FF2B5EF4-FFF2-40B4-BE49-F238E27FC236}">
                  <a16:creationId xmlns:a16="http://schemas.microsoft.com/office/drawing/2014/main" id="{418991EE-0278-8188-F18D-DEDD961C8D7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5120" t="12443" r="23407"/>
            <a:stretch/>
          </p:blipFill>
          <p:spPr bwMode="auto">
            <a:xfrm>
              <a:off x="2140300" y="2173791"/>
              <a:ext cx="9413282" cy="86734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a:extLst>
                <a:ext uri="{FF2B5EF4-FFF2-40B4-BE49-F238E27FC236}">
                  <a16:creationId xmlns:a16="http://schemas.microsoft.com/office/drawing/2014/main" id="{D83C63E7-7A37-BB0D-B4B3-8FCD01B540D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4744" t="12214" r="23553" b="752"/>
            <a:stretch/>
          </p:blipFill>
          <p:spPr bwMode="auto">
            <a:xfrm>
              <a:off x="-7315200" y="2195565"/>
              <a:ext cx="9455500" cy="86214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5" name="Rectangle 4">
            <a:extLst>
              <a:ext uri="{FF2B5EF4-FFF2-40B4-BE49-F238E27FC236}">
                <a16:creationId xmlns:a16="http://schemas.microsoft.com/office/drawing/2014/main" id="{09037B23-26D4-8E3A-E7AC-76CCD14D7D7E}"/>
              </a:ext>
            </a:extLst>
          </p:cNvPr>
          <p:cNvSpPr/>
          <p:nvPr/>
        </p:nvSpPr>
        <p:spPr>
          <a:xfrm>
            <a:off x="9809825" y="4332303"/>
            <a:ext cx="1386413" cy="18643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81E9F6EA-4BE2-2C7A-B340-E54B8452508D}"/>
              </a:ext>
            </a:extLst>
          </p:cNvPr>
          <p:cNvSpPr txBox="1"/>
          <p:nvPr/>
        </p:nvSpPr>
        <p:spPr>
          <a:xfrm>
            <a:off x="4724400" y="1603762"/>
            <a:ext cx="2743200" cy="369332"/>
          </a:xfrm>
          <a:prstGeom prst="rect">
            <a:avLst/>
          </a:prstGeom>
          <a:noFill/>
        </p:spPr>
        <p:txBody>
          <a:bodyPr wrap="square" rtlCol="0">
            <a:spAutoFit/>
          </a:bodyPr>
          <a:lstStyle/>
          <a:p>
            <a:r>
              <a:rPr lang="en-US" dirty="0">
                <a:solidFill>
                  <a:schemeClr val="bg1"/>
                </a:solidFill>
              </a:rPr>
              <a:t>Good for known pathogens</a:t>
            </a:r>
          </a:p>
        </p:txBody>
      </p:sp>
    </p:spTree>
    <p:extLst>
      <p:ext uri="{BB962C8B-B14F-4D97-AF65-F5344CB8AC3E}">
        <p14:creationId xmlns:p14="http://schemas.microsoft.com/office/powerpoint/2010/main" val="28178276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B45A142-4255-493C-8284-5D566C121B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7"/>
            <a:ext cx="4332307" cy="6179552"/>
          </a:xfrm>
          <a:prstGeom prst="rect">
            <a:avLst/>
          </a:prstGeom>
          <a:solidFill>
            <a:srgbClr val="404040">
              <a:alpha val="89804"/>
            </a:srgbClr>
          </a:solidFill>
          <a:ln w="127000" cap="sq" cmpd="thinThick">
            <a:solidFill>
              <a:srgbClr val="595959">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195B98F-AAAF-44A8-9B98-42599998B8B6}"/>
              </a:ext>
            </a:extLst>
          </p:cNvPr>
          <p:cNvSpPr>
            <a:spLocks noGrp="1"/>
          </p:cNvSpPr>
          <p:nvPr>
            <p:ph type="title"/>
          </p:nvPr>
        </p:nvSpPr>
        <p:spPr>
          <a:xfrm>
            <a:off x="674237" y="914400"/>
            <a:ext cx="3657600" cy="2887579"/>
          </a:xfrm>
        </p:spPr>
        <p:txBody>
          <a:bodyPr vert="horz" lIns="91440" tIns="45720" rIns="91440" bIns="45720" rtlCol="0" anchor="b">
            <a:normAutofit/>
          </a:bodyPr>
          <a:lstStyle/>
          <a:p>
            <a:pPr algn="ctr"/>
            <a:r>
              <a:rPr lang="en-US" sz="4800" b="1" kern="1200">
                <a:solidFill>
                  <a:srgbClr val="FFFFFF"/>
                </a:solidFill>
                <a:latin typeface="+mj-lt"/>
                <a:ea typeface="+mj-ea"/>
                <a:cs typeface="+mj-cs"/>
              </a:rPr>
              <a:t>Tabletop Exercise 1</a:t>
            </a:r>
          </a:p>
        </p:txBody>
      </p:sp>
      <p:cxnSp>
        <p:nvCxnSpPr>
          <p:cNvPr id="12" name="Straight Connector 11">
            <a:extLst>
              <a:ext uri="{FF2B5EF4-FFF2-40B4-BE49-F238E27FC236}">
                <a16:creationId xmlns:a16="http://schemas.microsoft.com/office/drawing/2014/main" id="{38FB9660-F42F-4313-BBC4-47C007FE484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1126" y="3910267"/>
            <a:ext cx="258679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E39C5F4D-846B-F03A-71DC-033F23D97B23}"/>
              </a:ext>
            </a:extLst>
          </p:cNvPr>
          <p:cNvSpPr txBox="1"/>
          <p:nvPr/>
        </p:nvSpPr>
        <p:spPr>
          <a:xfrm>
            <a:off x="823526" y="4055568"/>
            <a:ext cx="3359021" cy="1200329"/>
          </a:xfrm>
          <a:prstGeom prst="rect">
            <a:avLst/>
          </a:prstGeom>
          <a:noFill/>
        </p:spPr>
        <p:txBody>
          <a:bodyPr wrap="square" rtlCol="0">
            <a:spAutoFit/>
          </a:bodyPr>
          <a:lstStyle/>
          <a:p>
            <a:pPr algn="ctr"/>
            <a:r>
              <a:rPr lang="en-US" sz="3600">
                <a:solidFill>
                  <a:schemeClr val="bg1"/>
                </a:solidFill>
                <a:latin typeface="+mj-lt"/>
              </a:rPr>
              <a:t>Environmental Assessments</a:t>
            </a:r>
          </a:p>
        </p:txBody>
      </p:sp>
      <p:pic>
        <p:nvPicPr>
          <p:cNvPr id="9" name="Picture 8">
            <a:extLst>
              <a:ext uri="{FF2B5EF4-FFF2-40B4-BE49-F238E27FC236}">
                <a16:creationId xmlns:a16="http://schemas.microsoft.com/office/drawing/2014/main" id="{99D980C8-CF1F-848F-159E-8A996493424D}"/>
              </a:ext>
            </a:extLst>
          </p:cNvPr>
          <p:cNvPicPr>
            <a:picLocks noChangeAspect="1"/>
          </p:cNvPicPr>
          <p:nvPr/>
        </p:nvPicPr>
        <p:blipFill>
          <a:blip r:embed="rId3"/>
          <a:stretch>
            <a:fillRect/>
          </a:stretch>
        </p:blipFill>
        <p:spPr>
          <a:xfrm>
            <a:off x="5006544" y="228600"/>
            <a:ext cx="6848572" cy="6272129"/>
          </a:xfrm>
          <a:prstGeom prst="rect">
            <a:avLst/>
          </a:prstGeom>
        </p:spPr>
      </p:pic>
    </p:spTree>
    <p:extLst>
      <p:ext uri="{BB962C8B-B14F-4D97-AF65-F5344CB8AC3E}">
        <p14:creationId xmlns:p14="http://schemas.microsoft.com/office/powerpoint/2010/main" val="23317985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2">
            <a:extLst>
              <a:ext uri="{FF2B5EF4-FFF2-40B4-BE49-F238E27FC236}">
                <a16:creationId xmlns:a16="http://schemas.microsoft.com/office/drawing/2014/main" id="{F44A25D6-633F-4224-5209-8AEF4CD3984B}"/>
              </a:ext>
            </a:extLst>
          </p:cNvPr>
          <p:cNvGraphicFramePr>
            <a:graphicFrameLocks/>
          </p:cNvGraphicFramePr>
          <p:nvPr>
            <p:extLst>
              <p:ext uri="{D42A27DB-BD31-4B8C-83A1-F6EECF244321}">
                <p14:modId xmlns:p14="http://schemas.microsoft.com/office/powerpoint/2010/main" val="460886611"/>
              </p:ext>
            </p:extLst>
          </p:nvPr>
        </p:nvGraphicFramePr>
        <p:xfrm>
          <a:off x="340904" y="1499420"/>
          <a:ext cx="11510191" cy="46854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a:extLst>
              <a:ext uri="{FF2B5EF4-FFF2-40B4-BE49-F238E27FC236}">
                <a16:creationId xmlns:a16="http://schemas.microsoft.com/office/drawing/2014/main" id="{B9FD49B3-B5E7-A693-06C0-C433BF9EDA1A}"/>
              </a:ext>
            </a:extLst>
          </p:cNvPr>
          <p:cNvSpPr txBox="1"/>
          <p:nvPr/>
        </p:nvSpPr>
        <p:spPr>
          <a:xfrm>
            <a:off x="1447800" y="2791460"/>
            <a:ext cx="10147300" cy="769441"/>
          </a:xfrm>
          <a:prstGeom prst="rect">
            <a:avLst/>
          </a:prstGeom>
          <a:noFill/>
        </p:spPr>
        <p:txBody>
          <a:bodyPr wrap="square" lIns="91440" tIns="45720" rIns="91440" bIns="45720" rtlCol="0" anchor="t">
            <a:spAutoFit/>
          </a:bodyPr>
          <a:lstStyle/>
          <a:p>
            <a:r>
              <a:rPr lang="en-US" sz="2200">
                <a:solidFill>
                  <a:schemeClr val="bg1"/>
                </a:solidFill>
                <a:latin typeface="+mj-lt"/>
              </a:rPr>
              <a:t>Using the CIFOR and IAFP resources, review the risk factors for </a:t>
            </a:r>
            <a:r>
              <a:rPr lang="en-US" sz="2200" i="1">
                <a:solidFill>
                  <a:schemeClr val="bg1"/>
                </a:solidFill>
                <a:latin typeface="+mj-lt"/>
              </a:rPr>
              <a:t>E.coli</a:t>
            </a:r>
            <a:r>
              <a:rPr lang="en-US" sz="2200">
                <a:solidFill>
                  <a:schemeClr val="bg1"/>
                </a:solidFill>
                <a:latin typeface="+mj-lt"/>
              </a:rPr>
              <a:t> and think about how this outbreak may have happened</a:t>
            </a:r>
          </a:p>
        </p:txBody>
      </p:sp>
      <p:sp>
        <p:nvSpPr>
          <p:cNvPr id="12" name="Title 1">
            <a:extLst>
              <a:ext uri="{FF2B5EF4-FFF2-40B4-BE49-F238E27FC236}">
                <a16:creationId xmlns:a16="http://schemas.microsoft.com/office/drawing/2014/main" id="{D5810B33-85A3-6474-A181-4C3FB7B7F205}"/>
              </a:ext>
            </a:extLst>
          </p:cNvPr>
          <p:cNvSpPr>
            <a:spLocks noGrp="1"/>
          </p:cNvSpPr>
          <p:nvPr>
            <p:ph type="title"/>
          </p:nvPr>
        </p:nvSpPr>
        <p:spPr>
          <a:xfrm>
            <a:off x="3162300" y="106253"/>
            <a:ext cx="6324600" cy="1133693"/>
          </a:xfrm>
        </p:spPr>
        <p:txBody>
          <a:bodyPr>
            <a:normAutofit/>
          </a:bodyPr>
          <a:lstStyle/>
          <a:p>
            <a:r>
              <a:rPr lang="en-US" sz="5200" b="1"/>
              <a:t>Exercise 1 Instructions</a:t>
            </a:r>
          </a:p>
        </p:txBody>
      </p:sp>
    </p:spTree>
    <p:extLst>
      <p:ext uri="{BB962C8B-B14F-4D97-AF65-F5344CB8AC3E}">
        <p14:creationId xmlns:p14="http://schemas.microsoft.com/office/powerpoint/2010/main" val="41394573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7895A40-19A4-42D6-9D30-DBC1E8002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2F429C4-ABC9-46FC-818A-B5429CDE4A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70325" y="3369273"/>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CEF98E4-3709-4952-8F42-2305CCE34F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374475" y="1040470"/>
            <a:ext cx="6858003" cy="47770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10BCCF5-D685-47FF-B675-647EAEB72C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7914" y="857786"/>
            <a:ext cx="11067024" cy="520893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B18158-5F2C-446F-97B7-37D2DBB7E878}"/>
              </a:ext>
            </a:extLst>
          </p:cNvPr>
          <p:cNvSpPr>
            <a:spLocks noGrp="1"/>
          </p:cNvSpPr>
          <p:nvPr>
            <p:ph type="title"/>
          </p:nvPr>
        </p:nvSpPr>
        <p:spPr>
          <a:xfrm>
            <a:off x="737062" y="1256422"/>
            <a:ext cx="9910296" cy="2590027"/>
          </a:xfrm>
        </p:spPr>
        <p:txBody>
          <a:bodyPr vert="horz" lIns="91440" tIns="45720" rIns="91440" bIns="45720" rtlCol="0" anchor="t">
            <a:normAutofit/>
          </a:bodyPr>
          <a:lstStyle/>
          <a:p>
            <a:r>
              <a:rPr lang="en-US" sz="6600" kern="1200" dirty="0">
                <a:solidFill>
                  <a:schemeClr val="tx1"/>
                </a:solidFill>
                <a:latin typeface="+mj-lt"/>
                <a:ea typeface="+mj-ea"/>
                <a:cs typeface="+mj-cs"/>
              </a:rPr>
              <a:t>Exercise 1 Questions</a:t>
            </a:r>
          </a:p>
        </p:txBody>
      </p:sp>
      <p:sp>
        <p:nvSpPr>
          <p:cNvPr id="3" name="Text Placeholder 2">
            <a:extLst>
              <a:ext uri="{FF2B5EF4-FFF2-40B4-BE49-F238E27FC236}">
                <a16:creationId xmlns:a16="http://schemas.microsoft.com/office/drawing/2014/main" id="{C2C673BE-9F58-464A-9CA8-FC4E18991D32}"/>
              </a:ext>
            </a:extLst>
          </p:cNvPr>
          <p:cNvSpPr>
            <a:spLocks noGrp="1"/>
          </p:cNvSpPr>
          <p:nvPr>
            <p:ph type="body" idx="1"/>
          </p:nvPr>
        </p:nvSpPr>
        <p:spPr>
          <a:xfrm>
            <a:off x="1140851" y="3591543"/>
            <a:ext cx="9910295" cy="2035117"/>
          </a:xfrm>
        </p:spPr>
        <p:txBody>
          <a:bodyPr vert="horz" lIns="91440" tIns="45720" rIns="91440" bIns="45720" rtlCol="0" anchor="b">
            <a:noAutofit/>
          </a:bodyPr>
          <a:lstStyle/>
          <a:p>
            <a:pPr marL="457200" indent="-457200">
              <a:buFont typeface="Wingdings" panose="05000000000000000000" pitchFamily="2" charset="2"/>
              <a:buChar char="§"/>
            </a:pPr>
            <a:r>
              <a:rPr lang="en-US" sz="2800" kern="1200">
                <a:solidFill>
                  <a:schemeClr val="tx1"/>
                </a:solidFill>
                <a:latin typeface="+mj-lt"/>
                <a:cs typeface="Calibri Light" panose="020F0302020204030204" pitchFamily="34" charset="0"/>
              </a:rPr>
              <a:t>What practices would investigators want to observe?</a:t>
            </a:r>
          </a:p>
          <a:p>
            <a:pPr marL="457200" indent="-457200">
              <a:buFont typeface="Wingdings" panose="05000000000000000000" pitchFamily="2" charset="2"/>
              <a:buChar char="§"/>
            </a:pPr>
            <a:endParaRPr lang="en-US" sz="2800" kern="1200">
              <a:solidFill>
                <a:schemeClr val="tx1"/>
              </a:solidFill>
              <a:latin typeface="+mj-lt"/>
              <a:cs typeface="Calibri Light" panose="020F0302020204030204" pitchFamily="34" charset="0"/>
            </a:endParaRPr>
          </a:p>
          <a:p>
            <a:pPr marL="457200" indent="-457200">
              <a:buFont typeface="Wingdings" panose="05000000000000000000" pitchFamily="2" charset="2"/>
              <a:buChar char="§"/>
            </a:pPr>
            <a:r>
              <a:rPr lang="en-US" sz="2800">
                <a:solidFill>
                  <a:schemeClr val="tx1"/>
                </a:solidFill>
                <a:latin typeface="+mj-lt"/>
                <a:cs typeface="Calibri Light" panose="020F0302020204030204" pitchFamily="34" charset="0"/>
              </a:rPr>
              <a:t>What records would investigators want to review?</a:t>
            </a:r>
          </a:p>
          <a:p>
            <a:pPr marL="457200" indent="-457200">
              <a:buFont typeface="Wingdings" panose="05000000000000000000" pitchFamily="2" charset="2"/>
              <a:buChar char="§"/>
            </a:pPr>
            <a:endParaRPr lang="en-US" sz="2800">
              <a:solidFill>
                <a:schemeClr val="tx1"/>
              </a:solidFill>
              <a:latin typeface="+mj-lt"/>
              <a:cs typeface="Calibri Light" panose="020F0302020204030204" pitchFamily="34" charset="0"/>
            </a:endParaRPr>
          </a:p>
          <a:p>
            <a:pPr marL="457200" indent="-457200">
              <a:buFont typeface="Wingdings" panose="05000000000000000000" pitchFamily="2" charset="2"/>
              <a:buChar char="§"/>
            </a:pPr>
            <a:r>
              <a:rPr lang="en-US" sz="2800" kern="1200">
                <a:solidFill>
                  <a:schemeClr val="tx1"/>
                </a:solidFill>
                <a:latin typeface="+mj-lt"/>
                <a:cs typeface="Calibri Light" panose="020F0302020204030204" pitchFamily="34" charset="0"/>
              </a:rPr>
              <a:t>What might be some questions investigators ask the manager and/or food worker?</a:t>
            </a:r>
          </a:p>
        </p:txBody>
      </p:sp>
      <p:sp>
        <p:nvSpPr>
          <p:cNvPr id="16" name="Rectangle 15">
            <a:extLst>
              <a:ext uri="{FF2B5EF4-FFF2-40B4-BE49-F238E27FC236}">
                <a16:creationId xmlns:a16="http://schemas.microsoft.com/office/drawing/2014/main" id="{B0EE8A42-107A-4D4C-8D56-BBAE95C7F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524009" y="3366125"/>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726733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Arrow Connector 4">
            <a:extLst>
              <a:ext uri="{FF2B5EF4-FFF2-40B4-BE49-F238E27FC236}">
                <a16:creationId xmlns:a16="http://schemas.microsoft.com/office/drawing/2014/main" id="{9D74BE75-6BC8-14C5-D675-2D8E6FC24C64}"/>
              </a:ext>
            </a:extLst>
          </p:cNvPr>
          <p:cNvCxnSpPr>
            <a:cxnSpLocks/>
          </p:cNvCxnSpPr>
          <p:nvPr/>
        </p:nvCxnSpPr>
        <p:spPr>
          <a:xfrm>
            <a:off x="1337842" y="445398"/>
            <a:ext cx="0" cy="6174858"/>
          </a:xfrm>
          <a:prstGeom prst="straightConnector1">
            <a:avLst/>
          </a:prstGeom>
          <a:ln w="5715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17C78D4A-523D-131D-D397-C8C71CFF3E6C}"/>
              </a:ext>
            </a:extLst>
          </p:cNvPr>
          <p:cNvSpPr/>
          <p:nvPr/>
        </p:nvSpPr>
        <p:spPr>
          <a:xfrm>
            <a:off x="122273" y="85062"/>
            <a:ext cx="11924947" cy="997316"/>
          </a:xfrm>
          <a:prstGeom prst="rect">
            <a:avLst/>
          </a:prstGeom>
          <a:solidFill>
            <a:schemeClr val="bg1">
              <a:lumMod val="65000"/>
            </a:schemeClr>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D4B6E974-FC93-2EFE-E87D-7369A4D72BFF}"/>
              </a:ext>
            </a:extLst>
          </p:cNvPr>
          <p:cNvSpPr/>
          <p:nvPr/>
        </p:nvSpPr>
        <p:spPr>
          <a:xfrm>
            <a:off x="1210291" y="4633994"/>
            <a:ext cx="249862" cy="24454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a:extLst>
              <a:ext uri="{FF2B5EF4-FFF2-40B4-BE49-F238E27FC236}">
                <a16:creationId xmlns:a16="http://schemas.microsoft.com/office/drawing/2014/main" id="{73D9BEC6-6D91-CFE8-AF85-2DC3A20C47B7}"/>
              </a:ext>
            </a:extLst>
          </p:cNvPr>
          <p:cNvCxnSpPr>
            <a:cxnSpLocks/>
          </p:cNvCxnSpPr>
          <p:nvPr/>
        </p:nvCxnSpPr>
        <p:spPr>
          <a:xfrm flipH="1">
            <a:off x="1521448" y="4764291"/>
            <a:ext cx="616689" cy="0"/>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BBEBE56F-9899-30D2-93A1-D01758AAE0DC}"/>
              </a:ext>
            </a:extLst>
          </p:cNvPr>
          <p:cNvSpPr/>
          <p:nvPr/>
        </p:nvSpPr>
        <p:spPr>
          <a:xfrm>
            <a:off x="2160183" y="4444595"/>
            <a:ext cx="637950" cy="637953"/>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Microscope with solid fill">
            <a:extLst>
              <a:ext uri="{FF2B5EF4-FFF2-40B4-BE49-F238E27FC236}">
                <a16:creationId xmlns:a16="http://schemas.microsoft.com/office/drawing/2014/main" id="{7C2328D3-F4CD-762B-5726-238CC57A1CD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7281" y="4534973"/>
            <a:ext cx="457195" cy="457195"/>
          </a:xfrm>
          <a:prstGeom prst="rect">
            <a:avLst/>
          </a:prstGeom>
        </p:spPr>
      </p:pic>
      <p:sp>
        <p:nvSpPr>
          <p:cNvPr id="16" name="TextBox 15">
            <a:extLst>
              <a:ext uri="{FF2B5EF4-FFF2-40B4-BE49-F238E27FC236}">
                <a16:creationId xmlns:a16="http://schemas.microsoft.com/office/drawing/2014/main" id="{DB094695-EDFA-0623-ACDD-D0F80F258D27}"/>
              </a:ext>
            </a:extLst>
          </p:cNvPr>
          <p:cNvSpPr txBox="1"/>
          <p:nvPr/>
        </p:nvSpPr>
        <p:spPr>
          <a:xfrm>
            <a:off x="1333832" y="5124629"/>
            <a:ext cx="2177547" cy="707886"/>
          </a:xfrm>
          <a:prstGeom prst="rect">
            <a:avLst/>
          </a:prstGeom>
          <a:noFill/>
        </p:spPr>
        <p:txBody>
          <a:bodyPr wrap="square" rtlCol="0">
            <a:spAutoFit/>
          </a:bodyPr>
          <a:lstStyle/>
          <a:p>
            <a:pPr algn="ctr"/>
            <a:r>
              <a:rPr lang="en-US" sz="2000" b="1" i="1">
                <a:latin typeface="+mj-lt"/>
              </a:rPr>
              <a:t>E.coli </a:t>
            </a:r>
            <a:r>
              <a:rPr lang="en-US" sz="2000" b="1">
                <a:latin typeface="+mj-lt"/>
              </a:rPr>
              <a:t>0157:H7 isolates identified</a:t>
            </a:r>
          </a:p>
        </p:txBody>
      </p:sp>
      <p:sp>
        <p:nvSpPr>
          <p:cNvPr id="17" name="TextBox 16">
            <a:extLst>
              <a:ext uri="{FF2B5EF4-FFF2-40B4-BE49-F238E27FC236}">
                <a16:creationId xmlns:a16="http://schemas.microsoft.com/office/drawing/2014/main" id="{521527D6-AA4B-751A-9E7D-004C8805134D}"/>
              </a:ext>
            </a:extLst>
          </p:cNvPr>
          <p:cNvSpPr txBox="1"/>
          <p:nvPr/>
        </p:nvSpPr>
        <p:spPr>
          <a:xfrm>
            <a:off x="219327" y="4385105"/>
            <a:ext cx="1004776" cy="707886"/>
          </a:xfrm>
          <a:prstGeom prst="rect">
            <a:avLst/>
          </a:prstGeom>
          <a:noFill/>
        </p:spPr>
        <p:txBody>
          <a:bodyPr wrap="square" rtlCol="0">
            <a:spAutoFit/>
          </a:bodyPr>
          <a:lstStyle/>
          <a:p>
            <a:pPr algn="ctr"/>
            <a:r>
              <a:rPr lang="en-US" sz="2000" b="1">
                <a:latin typeface="+mj-lt"/>
              </a:rPr>
              <a:t>October 10th</a:t>
            </a:r>
          </a:p>
        </p:txBody>
      </p:sp>
      <p:sp>
        <p:nvSpPr>
          <p:cNvPr id="18" name="Oval 17">
            <a:extLst>
              <a:ext uri="{FF2B5EF4-FFF2-40B4-BE49-F238E27FC236}">
                <a16:creationId xmlns:a16="http://schemas.microsoft.com/office/drawing/2014/main" id="{C9E5E428-ECB3-C675-3BF5-6A8AD1D52ADC}"/>
              </a:ext>
            </a:extLst>
          </p:cNvPr>
          <p:cNvSpPr/>
          <p:nvPr/>
        </p:nvSpPr>
        <p:spPr>
          <a:xfrm>
            <a:off x="1221893" y="3479994"/>
            <a:ext cx="249862" cy="244549"/>
          </a:xfrm>
          <a:prstGeom prst="ellipse">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CB879E8F-0E48-40E5-C91E-C82EE9BA2EC5}"/>
              </a:ext>
            </a:extLst>
          </p:cNvPr>
          <p:cNvSpPr/>
          <p:nvPr/>
        </p:nvSpPr>
        <p:spPr>
          <a:xfrm>
            <a:off x="1224103" y="1938053"/>
            <a:ext cx="249862" cy="244549"/>
          </a:xfrm>
          <a:prstGeom prst="ellipse">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8954330D-1440-AD98-80EE-1BE558ED5E8D}"/>
              </a:ext>
            </a:extLst>
          </p:cNvPr>
          <p:cNvSpPr txBox="1"/>
          <p:nvPr/>
        </p:nvSpPr>
        <p:spPr>
          <a:xfrm>
            <a:off x="-66700" y="1666344"/>
            <a:ext cx="1429370" cy="707886"/>
          </a:xfrm>
          <a:prstGeom prst="rect">
            <a:avLst/>
          </a:prstGeom>
          <a:noFill/>
        </p:spPr>
        <p:txBody>
          <a:bodyPr wrap="square" rtlCol="0">
            <a:spAutoFit/>
          </a:bodyPr>
          <a:lstStyle/>
          <a:p>
            <a:pPr algn="ctr"/>
            <a:r>
              <a:rPr lang="en-US" sz="2000" b="1">
                <a:latin typeface="+mj-lt"/>
              </a:rPr>
              <a:t>September 12th</a:t>
            </a:r>
          </a:p>
        </p:txBody>
      </p:sp>
      <p:sp>
        <p:nvSpPr>
          <p:cNvPr id="21" name="TextBox 20">
            <a:extLst>
              <a:ext uri="{FF2B5EF4-FFF2-40B4-BE49-F238E27FC236}">
                <a16:creationId xmlns:a16="http://schemas.microsoft.com/office/drawing/2014/main" id="{E7661285-80E7-76EA-E9D2-E74A4C6E3794}"/>
              </a:ext>
            </a:extLst>
          </p:cNvPr>
          <p:cNvSpPr txBox="1"/>
          <p:nvPr/>
        </p:nvSpPr>
        <p:spPr>
          <a:xfrm>
            <a:off x="-30909" y="3211742"/>
            <a:ext cx="1393579" cy="707886"/>
          </a:xfrm>
          <a:prstGeom prst="rect">
            <a:avLst/>
          </a:prstGeom>
          <a:noFill/>
        </p:spPr>
        <p:txBody>
          <a:bodyPr wrap="square" rtlCol="0">
            <a:spAutoFit/>
          </a:bodyPr>
          <a:lstStyle/>
          <a:p>
            <a:pPr algn="ctr"/>
            <a:r>
              <a:rPr lang="en-US" sz="2000" b="1">
                <a:latin typeface="+mj-lt"/>
              </a:rPr>
              <a:t>September 30th</a:t>
            </a:r>
          </a:p>
        </p:txBody>
      </p:sp>
      <p:cxnSp>
        <p:nvCxnSpPr>
          <p:cNvPr id="23" name="Straight Connector 22">
            <a:extLst>
              <a:ext uri="{FF2B5EF4-FFF2-40B4-BE49-F238E27FC236}">
                <a16:creationId xmlns:a16="http://schemas.microsoft.com/office/drawing/2014/main" id="{2BA6F3EF-E81F-772E-8C22-734BC0B50E14}"/>
              </a:ext>
            </a:extLst>
          </p:cNvPr>
          <p:cNvCxnSpPr/>
          <p:nvPr/>
        </p:nvCxnSpPr>
        <p:spPr>
          <a:xfrm>
            <a:off x="1337842" y="2023964"/>
            <a:ext cx="0" cy="1541721"/>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4EAC557B-4DBA-214D-0901-458BD3C5F806}"/>
              </a:ext>
            </a:extLst>
          </p:cNvPr>
          <p:cNvCxnSpPr>
            <a:cxnSpLocks/>
          </p:cNvCxnSpPr>
          <p:nvPr/>
        </p:nvCxnSpPr>
        <p:spPr>
          <a:xfrm flipH="1">
            <a:off x="1443718" y="2855039"/>
            <a:ext cx="616689" cy="0"/>
          </a:xfrm>
          <a:prstGeom prst="straightConnector1">
            <a:avLst/>
          </a:prstGeom>
          <a:ln w="1905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5" name="Oval 24">
            <a:extLst>
              <a:ext uri="{FF2B5EF4-FFF2-40B4-BE49-F238E27FC236}">
                <a16:creationId xmlns:a16="http://schemas.microsoft.com/office/drawing/2014/main" id="{777574A4-FEED-63DA-5DD3-7E2F64D19CC9}"/>
              </a:ext>
            </a:extLst>
          </p:cNvPr>
          <p:cNvSpPr/>
          <p:nvPr/>
        </p:nvSpPr>
        <p:spPr>
          <a:xfrm>
            <a:off x="2105636" y="2537904"/>
            <a:ext cx="637950" cy="637953"/>
          </a:xfrm>
          <a:prstGeom prst="ellipse">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Fork with solid fill">
            <a:extLst>
              <a:ext uri="{FF2B5EF4-FFF2-40B4-BE49-F238E27FC236}">
                <a16:creationId xmlns:a16="http://schemas.microsoft.com/office/drawing/2014/main" id="{09A04ADE-2057-8977-45EB-F554B893A33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189549" y="2640877"/>
            <a:ext cx="457200" cy="457200"/>
          </a:xfrm>
          <a:prstGeom prst="rect">
            <a:avLst/>
          </a:prstGeom>
        </p:spPr>
      </p:pic>
      <p:sp>
        <p:nvSpPr>
          <p:cNvPr id="28" name="TextBox 27">
            <a:extLst>
              <a:ext uri="{FF2B5EF4-FFF2-40B4-BE49-F238E27FC236}">
                <a16:creationId xmlns:a16="http://schemas.microsoft.com/office/drawing/2014/main" id="{72387A31-7FE7-B556-E6C7-973C5F47306C}"/>
              </a:ext>
            </a:extLst>
          </p:cNvPr>
          <p:cNvSpPr txBox="1"/>
          <p:nvPr/>
        </p:nvSpPr>
        <p:spPr>
          <a:xfrm>
            <a:off x="1443718" y="3114819"/>
            <a:ext cx="1922225" cy="707886"/>
          </a:xfrm>
          <a:prstGeom prst="rect">
            <a:avLst/>
          </a:prstGeom>
          <a:noFill/>
        </p:spPr>
        <p:txBody>
          <a:bodyPr wrap="square" rtlCol="0">
            <a:spAutoFit/>
          </a:bodyPr>
          <a:lstStyle/>
          <a:p>
            <a:pPr algn="ctr"/>
            <a:r>
              <a:rPr lang="en-US" sz="2000" b="1">
                <a:latin typeface="+mj-lt"/>
              </a:rPr>
              <a:t>Soft openings dates</a:t>
            </a:r>
          </a:p>
        </p:txBody>
      </p:sp>
      <p:sp>
        <p:nvSpPr>
          <p:cNvPr id="29" name="TextBox 28">
            <a:extLst>
              <a:ext uri="{FF2B5EF4-FFF2-40B4-BE49-F238E27FC236}">
                <a16:creationId xmlns:a16="http://schemas.microsoft.com/office/drawing/2014/main" id="{727C6F11-FC77-2AB5-9F4F-ADE561A09309}"/>
              </a:ext>
            </a:extLst>
          </p:cNvPr>
          <p:cNvSpPr txBox="1"/>
          <p:nvPr/>
        </p:nvSpPr>
        <p:spPr>
          <a:xfrm>
            <a:off x="3405011" y="1788288"/>
            <a:ext cx="4911502" cy="4431983"/>
          </a:xfrm>
          <a:prstGeom prst="rect">
            <a:avLst/>
          </a:prstGeom>
          <a:solidFill>
            <a:schemeClr val="bg1">
              <a:lumMod val="85000"/>
            </a:schemeClr>
          </a:solidFill>
          <a:effectLst>
            <a:outerShdw blurRad="50800" dist="38100" dir="5400000" algn="t" rotWithShape="0">
              <a:prstClr val="black">
                <a:alpha val="40000"/>
              </a:prstClr>
            </a:outerShdw>
          </a:effectLst>
        </p:spPr>
        <p:txBody>
          <a:bodyPr wrap="square" rtlCol="0">
            <a:spAutoFit/>
          </a:bodyPr>
          <a:lstStyle/>
          <a:p>
            <a:r>
              <a:rPr lang="en-US" sz="2000" b="1">
                <a:latin typeface="+mj-lt"/>
              </a:rPr>
              <a:t>Epi Findings</a:t>
            </a:r>
          </a:p>
          <a:p>
            <a:endParaRPr lang="en-US" sz="2000">
              <a:latin typeface="+mj-lt"/>
            </a:endParaRPr>
          </a:p>
          <a:p>
            <a:r>
              <a:rPr lang="en-US" sz="2000" u="sng">
                <a:latin typeface="+mj-lt"/>
              </a:rPr>
              <a:t>Ill people</a:t>
            </a:r>
          </a:p>
          <a:p>
            <a:r>
              <a:rPr lang="en-US" sz="2000">
                <a:latin typeface="+mj-lt"/>
              </a:rPr>
              <a:t>	-11 cases (8 confirmed, 3 probable)</a:t>
            </a:r>
          </a:p>
          <a:p>
            <a:r>
              <a:rPr lang="en-US" sz="2000">
                <a:latin typeface="+mj-lt"/>
              </a:rPr>
              <a:t>	-4 hospitalized</a:t>
            </a:r>
          </a:p>
          <a:p>
            <a:endParaRPr lang="en-US" sz="2000">
              <a:latin typeface="+mj-lt"/>
            </a:endParaRPr>
          </a:p>
          <a:p>
            <a:r>
              <a:rPr lang="en-US" sz="2000" u="sng">
                <a:latin typeface="+mj-lt"/>
              </a:rPr>
              <a:t>Common symptoms </a:t>
            </a:r>
          </a:p>
          <a:p>
            <a:r>
              <a:rPr lang="en-US" sz="2000">
                <a:latin typeface="+mj-lt"/>
              </a:rPr>
              <a:t>	-Abdominal pain and diarrhea</a:t>
            </a:r>
          </a:p>
          <a:p>
            <a:endParaRPr lang="en-US" sz="2000">
              <a:latin typeface="+mj-lt"/>
            </a:endParaRPr>
          </a:p>
          <a:p>
            <a:r>
              <a:rPr lang="en-US" sz="2000" u="sng">
                <a:latin typeface="+mj-lt"/>
              </a:rPr>
              <a:t>Median incubation period </a:t>
            </a:r>
          </a:p>
          <a:p>
            <a:r>
              <a:rPr lang="en-US" sz="2000">
                <a:latin typeface="+mj-lt"/>
              </a:rPr>
              <a:t>	-3 days (range, 2-16 days)</a:t>
            </a:r>
          </a:p>
          <a:p>
            <a:endParaRPr lang="en-US" sz="2000" u="sng">
              <a:latin typeface="+mj-lt"/>
            </a:endParaRPr>
          </a:p>
          <a:p>
            <a:r>
              <a:rPr lang="en-US" sz="2000" u="sng">
                <a:latin typeface="+mj-lt"/>
              </a:rPr>
              <a:t>Median duration of illness</a:t>
            </a:r>
          </a:p>
          <a:p>
            <a:r>
              <a:rPr lang="en-US" sz="2000">
                <a:latin typeface="+mj-lt"/>
              </a:rPr>
              <a:t>	-7 days (range, 2-25 days</a:t>
            </a:r>
            <a:r>
              <a:rPr lang="en-US" sz="2200">
                <a:latin typeface="+mj-lt"/>
              </a:rPr>
              <a:t>)</a:t>
            </a:r>
          </a:p>
        </p:txBody>
      </p:sp>
      <p:sp>
        <p:nvSpPr>
          <p:cNvPr id="30" name="TextBox 29">
            <a:extLst>
              <a:ext uri="{FF2B5EF4-FFF2-40B4-BE49-F238E27FC236}">
                <a16:creationId xmlns:a16="http://schemas.microsoft.com/office/drawing/2014/main" id="{6300DCC2-F80A-BC07-D1BC-A0113B4328D7}"/>
              </a:ext>
            </a:extLst>
          </p:cNvPr>
          <p:cNvSpPr txBox="1"/>
          <p:nvPr/>
        </p:nvSpPr>
        <p:spPr>
          <a:xfrm>
            <a:off x="4315696" y="229777"/>
            <a:ext cx="3538099" cy="707886"/>
          </a:xfrm>
          <a:prstGeom prst="rect">
            <a:avLst/>
          </a:prstGeom>
          <a:noFill/>
        </p:spPr>
        <p:txBody>
          <a:bodyPr wrap="square" rtlCol="0">
            <a:spAutoFit/>
          </a:bodyPr>
          <a:lstStyle/>
          <a:p>
            <a:r>
              <a:rPr lang="en-US" sz="4000" b="1">
                <a:latin typeface="+mj-lt"/>
              </a:rPr>
              <a:t>Scenario Review</a:t>
            </a:r>
          </a:p>
        </p:txBody>
      </p:sp>
      <p:pic>
        <p:nvPicPr>
          <p:cNvPr id="4" name="Picture 3">
            <a:extLst>
              <a:ext uri="{FF2B5EF4-FFF2-40B4-BE49-F238E27FC236}">
                <a16:creationId xmlns:a16="http://schemas.microsoft.com/office/drawing/2014/main" id="{3B73DE7A-7FD7-A0CB-8811-9BF66BA1E5DC}"/>
              </a:ext>
            </a:extLst>
          </p:cNvPr>
          <p:cNvPicPr>
            <a:picLocks noChangeAspect="1"/>
          </p:cNvPicPr>
          <p:nvPr/>
        </p:nvPicPr>
        <p:blipFill>
          <a:blip r:embed="rId7"/>
          <a:stretch>
            <a:fillRect/>
          </a:stretch>
        </p:blipFill>
        <p:spPr>
          <a:xfrm>
            <a:off x="8453623" y="2830146"/>
            <a:ext cx="3587871" cy="2348266"/>
          </a:xfrm>
          <a:prstGeom prst="rect">
            <a:avLst/>
          </a:prstGeom>
          <a:effectLst>
            <a:softEdge rad="63500"/>
          </a:effectLst>
        </p:spPr>
      </p:pic>
    </p:spTree>
    <p:extLst>
      <p:ext uri="{BB962C8B-B14F-4D97-AF65-F5344CB8AC3E}">
        <p14:creationId xmlns:p14="http://schemas.microsoft.com/office/powerpoint/2010/main" val="3220270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6A31E5EA-6E76-62A7-9A33-8C52CF67C62D}"/>
              </a:ext>
            </a:extLst>
          </p:cNvPr>
          <p:cNvSpPr txBox="1"/>
          <p:nvPr/>
        </p:nvSpPr>
        <p:spPr>
          <a:xfrm>
            <a:off x="268343" y="407775"/>
            <a:ext cx="11456812" cy="1512465"/>
          </a:xfrm>
          <a:prstGeom prst="rect">
            <a:avLst/>
          </a:prstGeom>
          <a:noFill/>
        </p:spPr>
        <p:txBody>
          <a:bodyPr wrap="square">
            <a:spAutoFit/>
          </a:bodyPr>
          <a:lstStyle/>
          <a:p>
            <a:pPr marL="0" marR="0" indent="0" algn="l">
              <a:lnSpc>
                <a:spcPct val="119000"/>
              </a:lnSpc>
              <a:spcBef>
                <a:spcPts val="0"/>
              </a:spcBef>
              <a:spcAft>
                <a:spcPts val="600"/>
              </a:spcAft>
            </a:pPr>
            <a:r>
              <a:rPr lang="en-US" sz="3200" b="1" kern="1400">
                <a:ln>
                  <a:noFill/>
                </a:ln>
                <a:effectLst/>
                <a:latin typeface="+mj-lt"/>
              </a:rPr>
              <a:t>IAFP Key F: Situations that likely contributed to outbreaks of foodborne diseases when mixed foods were implicated as vehicles </a:t>
            </a:r>
            <a:endParaRPr lang="en-US" sz="3200" kern="1400">
              <a:ln>
                <a:noFill/>
              </a:ln>
              <a:effectLst/>
              <a:latin typeface="+mj-lt"/>
            </a:endParaRPr>
          </a:p>
          <a:p>
            <a:pPr marL="0" marR="0" indent="0" algn="l">
              <a:lnSpc>
                <a:spcPct val="119000"/>
              </a:lnSpc>
              <a:spcBef>
                <a:spcPts val="0"/>
              </a:spcBef>
              <a:spcAft>
                <a:spcPts val="600"/>
              </a:spcAft>
            </a:pPr>
            <a:r>
              <a:rPr lang="en-US" sz="1000" kern="1400">
                <a:ln>
                  <a:noFill/>
                </a:ln>
                <a:solidFill>
                  <a:srgbClr val="000000"/>
                </a:solidFill>
                <a:effectLst/>
                <a:latin typeface="Calibri" panose="020F0502020204030204" pitchFamily="34" charset="0"/>
              </a:rPr>
              <a:t> </a:t>
            </a:r>
          </a:p>
        </p:txBody>
      </p:sp>
      <p:pic>
        <p:nvPicPr>
          <p:cNvPr id="16" name="Picture 15">
            <a:extLst>
              <a:ext uri="{FF2B5EF4-FFF2-40B4-BE49-F238E27FC236}">
                <a16:creationId xmlns:a16="http://schemas.microsoft.com/office/drawing/2014/main" id="{6AE712EF-D7DB-89BC-279F-E2C5AB1BE92E}"/>
              </a:ext>
            </a:extLst>
          </p:cNvPr>
          <p:cNvPicPr>
            <a:picLocks noChangeAspect="1"/>
          </p:cNvPicPr>
          <p:nvPr/>
        </p:nvPicPr>
        <p:blipFill rotWithShape="1">
          <a:blip r:embed="rId3"/>
          <a:srcRect b="15201"/>
          <a:stretch/>
        </p:blipFill>
        <p:spPr>
          <a:xfrm>
            <a:off x="91434" y="1903194"/>
            <a:ext cx="5760726" cy="3545105"/>
          </a:xfrm>
          <a:prstGeom prst="rect">
            <a:avLst/>
          </a:prstGeom>
        </p:spPr>
      </p:pic>
      <p:pic>
        <p:nvPicPr>
          <p:cNvPr id="18" name="Picture 17">
            <a:extLst>
              <a:ext uri="{FF2B5EF4-FFF2-40B4-BE49-F238E27FC236}">
                <a16:creationId xmlns:a16="http://schemas.microsoft.com/office/drawing/2014/main" id="{6D8B9FFB-F4D0-6EE6-7C73-09E3A38C2650}"/>
              </a:ext>
            </a:extLst>
          </p:cNvPr>
          <p:cNvPicPr>
            <a:picLocks noChangeAspect="1"/>
          </p:cNvPicPr>
          <p:nvPr/>
        </p:nvPicPr>
        <p:blipFill>
          <a:blip r:embed="rId4"/>
          <a:stretch>
            <a:fillRect/>
          </a:stretch>
        </p:blipFill>
        <p:spPr>
          <a:xfrm>
            <a:off x="5833872" y="1920240"/>
            <a:ext cx="5760726" cy="3545105"/>
          </a:xfrm>
          <a:prstGeom prst="rect">
            <a:avLst/>
          </a:prstGeom>
        </p:spPr>
      </p:pic>
      <p:sp>
        <p:nvSpPr>
          <p:cNvPr id="2" name="Rectangle 1">
            <a:extLst>
              <a:ext uri="{FF2B5EF4-FFF2-40B4-BE49-F238E27FC236}">
                <a16:creationId xmlns:a16="http://schemas.microsoft.com/office/drawing/2014/main" id="{781C3401-D2A5-C95E-BA02-C4430D399797}"/>
              </a:ext>
            </a:extLst>
          </p:cNvPr>
          <p:cNvSpPr/>
          <p:nvPr/>
        </p:nvSpPr>
        <p:spPr>
          <a:xfrm>
            <a:off x="8448874" y="4429726"/>
            <a:ext cx="3145724" cy="40849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439670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0B4DD1E-8E78-CB61-ABCB-34F000561F5C}"/>
              </a:ext>
            </a:extLst>
          </p:cNvPr>
          <p:cNvSpPr/>
          <p:nvPr/>
        </p:nvSpPr>
        <p:spPr>
          <a:xfrm>
            <a:off x="4133685" y="1924971"/>
            <a:ext cx="3875964" cy="4709578"/>
          </a:xfrm>
          <a:prstGeom prst="rect">
            <a:avLst/>
          </a:prstGeom>
          <a:solidFill>
            <a:schemeClr val="accent2">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en-US" sz="2400">
              <a:solidFill>
                <a:srgbClr val="FFC000"/>
              </a:solidFill>
              <a:latin typeface="Myriad Web Pro"/>
            </a:endParaRPr>
          </a:p>
        </p:txBody>
      </p:sp>
      <p:sp>
        <p:nvSpPr>
          <p:cNvPr id="16" name="Rectangle 15">
            <a:extLst>
              <a:ext uri="{FF2B5EF4-FFF2-40B4-BE49-F238E27FC236}">
                <a16:creationId xmlns:a16="http://schemas.microsoft.com/office/drawing/2014/main" id="{B63258C5-38ED-EB07-78B4-1167CE255481}"/>
              </a:ext>
            </a:extLst>
          </p:cNvPr>
          <p:cNvSpPr/>
          <p:nvPr/>
        </p:nvSpPr>
        <p:spPr>
          <a:xfrm>
            <a:off x="183229" y="1919617"/>
            <a:ext cx="3875964" cy="4714932"/>
          </a:xfrm>
          <a:prstGeom prst="rect">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en-US" sz="2400">
              <a:solidFill>
                <a:srgbClr val="FFC000"/>
              </a:solidFill>
              <a:latin typeface="Myriad Web Pro"/>
            </a:endParaRPr>
          </a:p>
        </p:txBody>
      </p:sp>
      <p:sp>
        <p:nvSpPr>
          <p:cNvPr id="4" name="Rectangle 3">
            <a:extLst>
              <a:ext uri="{FF2B5EF4-FFF2-40B4-BE49-F238E27FC236}">
                <a16:creationId xmlns:a16="http://schemas.microsoft.com/office/drawing/2014/main" id="{FD23EBEE-8DDD-D60D-F2D9-6889F6908C42}"/>
              </a:ext>
            </a:extLst>
          </p:cNvPr>
          <p:cNvSpPr/>
          <p:nvPr/>
        </p:nvSpPr>
        <p:spPr>
          <a:xfrm>
            <a:off x="8094497" y="1924971"/>
            <a:ext cx="3875964" cy="4714932"/>
          </a:xfrm>
          <a:prstGeom prst="rect">
            <a:avLst/>
          </a:prstGeom>
          <a:solidFill>
            <a:schemeClr val="accent2">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en-US" sz="2400">
              <a:solidFill>
                <a:srgbClr val="FFC000"/>
              </a:solidFill>
              <a:latin typeface="Myriad Web Pro"/>
            </a:endParaRPr>
          </a:p>
        </p:txBody>
      </p:sp>
      <p:sp>
        <p:nvSpPr>
          <p:cNvPr id="6" name="TextBox 5">
            <a:extLst>
              <a:ext uri="{FF2B5EF4-FFF2-40B4-BE49-F238E27FC236}">
                <a16:creationId xmlns:a16="http://schemas.microsoft.com/office/drawing/2014/main" id="{ADFA0CCB-A503-32B1-B61B-0ECB00A480DD}"/>
              </a:ext>
            </a:extLst>
          </p:cNvPr>
          <p:cNvSpPr txBox="1"/>
          <p:nvPr/>
        </p:nvSpPr>
        <p:spPr>
          <a:xfrm>
            <a:off x="221539" y="1999071"/>
            <a:ext cx="3806132" cy="3416320"/>
          </a:xfrm>
          <a:prstGeom prst="rect">
            <a:avLst/>
          </a:prstGeom>
          <a:noFill/>
        </p:spPr>
        <p:txBody>
          <a:bodyPr wrap="square" rtlCol="0">
            <a:spAutoFit/>
          </a:bodyPr>
          <a:lstStyle/>
          <a:p>
            <a:pPr defTabSz="1219170" eaLnBrk="0" fontAlgn="base" hangingPunct="0">
              <a:spcBef>
                <a:spcPct val="0"/>
              </a:spcBef>
              <a:spcAft>
                <a:spcPct val="0"/>
              </a:spcAft>
            </a:pPr>
            <a:r>
              <a:rPr lang="en-US" sz="2400">
                <a:solidFill>
                  <a:srgbClr val="000000"/>
                </a:solidFill>
                <a:latin typeface="Calibri Light" panose="020F0302020204030204" pitchFamily="34" charset="0"/>
                <a:cs typeface="Calibri Light" panose="020F0302020204030204" pitchFamily="34" charset="0"/>
              </a:rPr>
              <a:t>-Preparation and handling of implicated foods</a:t>
            </a:r>
          </a:p>
          <a:p>
            <a:pPr defTabSz="1219170" eaLnBrk="0" fontAlgn="base" hangingPunct="0">
              <a:spcBef>
                <a:spcPct val="0"/>
              </a:spcBef>
              <a:spcAft>
                <a:spcPct val="0"/>
              </a:spcAft>
            </a:pPr>
            <a:endParaRPr lang="en-US" sz="2400">
              <a:solidFill>
                <a:srgbClr val="000000"/>
              </a:solidFill>
              <a:latin typeface="Calibri Light" panose="020F0302020204030204" pitchFamily="34" charset="0"/>
              <a:cs typeface="Calibri Light" panose="020F0302020204030204" pitchFamily="34" charset="0"/>
            </a:endParaRPr>
          </a:p>
          <a:p>
            <a:pPr defTabSz="1219170" eaLnBrk="0" fontAlgn="base" hangingPunct="0">
              <a:spcBef>
                <a:spcPct val="0"/>
              </a:spcBef>
              <a:spcAft>
                <a:spcPct val="0"/>
              </a:spcAft>
            </a:pPr>
            <a:r>
              <a:rPr lang="en-US" sz="2400">
                <a:solidFill>
                  <a:srgbClr val="000000"/>
                </a:solidFill>
                <a:latin typeface="Calibri Light" panose="020F0302020204030204" pitchFamily="34" charset="0"/>
                <a:cs typeface="Calibri Light" panose="020F0302020204030204" pitchFamily="34" charset="0"/>
              </a:rPr>
              <a:t>-Cook temperatures of foods</a:t>
            </a:r>
          </a:p>
          <a:p>
            <a:pPr defTabSz="1219170" eaLnBrk="0" fontAlgn="base" hangingPunct="0">
              <a:spcBef>
                <a:spcPct val="0"/>
              </a:spcBef>
              <a:spcAft>
                <a:spcPct val="0"/>
              </a:spcAft>
            </a:pPr>
            <a:endParaRPr lang="en-US" sz="2400">
              <a:solidFill>
                <a:srgbClr val="000000"/>
              </a:solidFill>
              <a:latin typeface="Calibri Light" panose="020F0302020204030204" pitchFamily="34" charset="0"/>
              <a:cs typeface="Calibri Light" panose="020F0302020204030204" pitchFamily="34" charset="0"/>
            </a:endParaRPr>
          </a:p>
          <a:p>
            <a:pPr defTabSz="1219170" eaLnBrk="0" fontAlgn="base" hangingPunct="0">
              <a:spcBef>
                <a:spcPct val="0"/>
              </a:spcBef>
              <a:spcAft>
                <a:spcPct val="0"/>
              </a:spcAft>
            </a:pPr>
            <a:r>
              <a:rPr lang="en-US" sz="2400">
                <a:solidFill>
                  <a:srgbClr val="000000"/>
                </a:solidFill>
                <a:latin typeface="Calibri Light" panose="020F0302020204030204" pitchFamily="34" charset="0"/>
                <a:cs typeface="Calibri Light" panose="020F0302020204030204" pitchFamily="34" charset="0"/>
              </a:rPr>
              <a:t>-Hand hygiene practices</a:t>
            </a:r>
          </a:p>
          <a:p>
            <a:pPr defTabSz="1219170" eaLnBrk="0" fontAlgn="base" hangingPunct="0">
              <a:spcBef>
                <a:spcPct val="0"/>
              </a:spcBef>
              <a:spcAft>
                <a:spcPct val="0"/>
              </a:spcAft>
            </a:pPr>
            <a:endParaRPr lang="en-US" sz="2400">
              <a:solidFill>
                <a:srgbClr val="000000"/>
              </a:solidFill>
              <a:latin typeface="Calibri Light" panose="020F0302020204030204" pitchFamily="34" charset="0"/>
              <a:cs typeface="Calibri Light" panose="020F0302020204030204" pitchFamily="34" charset="0"/>
            </a:endParaRPr>
          </a:p>
          <a:p>
            <a:pPr defTabSz="1219170" eaLnBrk="0" fontAlgn="base" hangingPunct="0">
              <a:spcBef>
                <a:spcPct val="0"/>
              </a:spcBef>
              <a:spcAft>
                <a:spcPct val="0"/>
              </a:spcAft>
            </a:pPr>
            <a:r>
              <a:rPr lang="en-US" sz="2400">
                <a:solidFill>
                  <a:srgbClr val="000000"/>
                </a:solidFill>
                <a:latin typeface="Calibri Light" panose="020F0302020204030204" pitchFamily="34" charset="0"/>
                <a:cs typeface="Calibri Light" panose="020F0302020204030204" pitchFamily="34" charset="0"/>
              </a:rPr>
              <a:t>-Cross-contamination potential</a:t>
            </a:r>
          </a:p>
        </p:txBody>
      </p:sp>
      <p:sp>
        <p:nvSpPr>
          <p:cNvPr id="7" name="TextBox 6">
            <a:extLst>
              <a:ext uri="{FF2B5EF4-FFF2-40B4-BE49-F238E27FC236}">
                <a16:creationId xmlns:a16="http://schemas.microsoft.com/office/drawing/2014/main" id="{C8E5DE74-D909-58AB-E6B2-42C290A25A2E}"/>
              </a:ext>
            </a:extLst>
          </p:cNvPr>
          <p:cNvSpPr txBox="1"/>
          <p:nvPr/>
        </p:nvSpPr>
        <p:spPr>
          <a:xfrm>
            <a:off x="8119160" y="2024907"/>
            <a:ext cx="3826637" cy="4293483"/>
          </a:xfrm>
          <a:prstGeom prst="rect">
            <a:avLst/>
          </a:prstGeom>
          <a:noFill/>
        </p:spPr>
        <p:txBody>
          <a:bodyPr wrap="square" rtlCol="0">
            <a:spAutoFit/>
          </a:bodyPr>
          <a:lstStyle/>
          <a:p>
            <a:pPr defTabSz="1219170" eaLnBrk="0" fontAlgn="base" hangingPunct="0">
              <a:spcBef>
                <a:spcPct val="0"/>
              </a:spcBef>
              <a:spcAft>
                <a:spcPct val="0"/>
              </a:spcAft>
            </a:pPr>
            <a:r>
              <a:rPr lang="en-US" sz="2100" dirty="0">
                <a:solidFill>
                  <a:schemeClr val="bg1"/>
                </a:solidFill>
                <a:latin typeface="Calibri Light" panose="020F0302020204030204" pitchFamily="34" charset="0"/>
                <a:cs typeface="Calibri Light" panose="020F0302020204030204" pitchFamily="34" charset="0"/>
              </a:rPr>
              <a:t>-Illness history</a:t>
            </a:r>
          </a:p>
          <a:p>
            <a:pPr defTabSz="1219170" eaLnBrk="0" fontAlgn="base" hangingPunct="0">
              <a:spcBef>
                <a:spcPct val="0"/>
              </a:spcBef>
              <a:spcAft>
                <a:spcPct val="0"/>
              </a:spcAft>
            </a:pPr>
            <a:endParaRPr lang="en-US" sz="2100" dirty="0">
              <a:solidFill>
                <a:schemeClr val="bg1"/>
              </a:solidFill>
              <a:latin typeface="Calibri Light" panose="020F0302020204030204" pitchFamily="34" charset="0"/>
              <a:cs typeface="Calibri Light" panose="020F0302020204030204" pitchFamily="34" charset="0"/>
            </a:endParaRPr>
          </a:p>
          <a:p>
            <a:pPr defTabSz="1219170" eaLnBrk="0" fontAlgn="base" hangingPunct="0">
              <a:spcBef>
                <a:spcPct val="0"/>
              </a:spcBef>
              <a:spcAft>
                <a:spcPct val="0"/>
              </a:spcAft>
            </a:pPr>
            <a:r>
              <a:rPr lang="en-US" sz="2100" dirty="0">
                <a:solidFill>
                  <a:schemeClr val="bg1"/>
                </a:solidFill>
                <a:latin typeface="Calibri Light" panose="020F0302020204030204" pitchFamily="34" charset="0"/>
                <a:cs typeface="Calibri Light" panose="020F0302020204030204" pitchFamily="34" charset="0"/>
              </a:rPr>
              <a:t>-Cleaning and sanitization practices</a:t>
            </a:r>
          </a:p>
          <a:p>
            <a:pPr defTabSz="1219170" eaLnBrk="0" fontAlgn="base" hangingPunct="0">
              <a:spcBef>
                <a:spcPct val="0"/>
              </a:spcBef>
              <a:spcAft>
                <a:spcPct val="0"/>
              </a:spcAft>
            </a:pPr>
            <a:endParaRPr lang="en-US" sz="2100" dirty="0">
              <a:solidFill>
                <a:schemeClr val="bg1"/>
              </a:solidFill>
              <a:latin typeface="Calibri Light" panose="020F0302020204030204" pitchFamily="34" charset="0"/>
              <a:cs typeface="Calibri Light" panose="020F0302020204030204" pitchFamily="34" charset="0"/>
            </a:endParaRPr>
          </a:p>
          <a:p>
            <a:pPr defTabSz="1219170" eaLnBrk="0" fontAlgn="base" hangingPunct="0">
              <a:spcBef>
                <a:spcPct val="0"/>
              </a:spcBef>
              <a:spcAft>
                <a:spcPct val="0"/>
              </a:spcAft>
            </a:pPr>
            <a:r>
              <a:rPr lang="en-US" sz="2100" dirty="0">
                <a:solidFill>
                  <a:schemeClr val="bg1"/>
                </a:solidFill>
                <a:latin typeface="Calibri Light" panose="020F0302020204030204" pitchFamily="34" charset="0"/>
                <a:cs typeface="Calibri Light" panose="020F0302020204030204" pitchFamily="34" charset="0"/>
              </a:rPr>
              <a:t>-Information to understand food flow for implicated food item</a:t>
            </a:r>
          </a:p>
          <a:p>
            <a:pPr defTabSz="1219170" eaLnBrk="0" fontAlgn="base" hangingPunct="0">
              <a:spcBef>
                <a:spcPct val="0"/>
              </a:spcBef>
              <a:spcAft>
                <a:spcPct val="0"/>
              </a:spcAft>
            </a:pPr>
            <a:endParaRPr lang="en-US" sz="2100" dirty="0">
              <a:solidFill>
                <a:schemeClr val="bg1"/>
              </a:solidFill>
              <a:latin typeface="Calibri Light" panose="020F0302020204030204" pitchFamily="34" charset="0"/>
              <a:cs typeface="Calibri Light" panose="020F0302020204030204" pitchFamily="34" charset="0"/>
            </a:endParaRPr>
          </a:p>
          <a:p>
            <a:pPr defTabSz="1219170" eaLnBrk="0" fontAlgn="base" hangingPunct="0">
              <a:spcBef>
                <a:spcPct val="0"/>
              </a:spcBef>
              <a:spcAft>
                <a:spcPct val="0"/>
              </a:spcAft>
            </a:pPr>
            <a:r>
              <a:rPr lang="en-US" sz="2100" dirty="0">
                <a:solidFill>
                  <a:schemeClr val="bg1"/>
                </a:solidFill>
                <a:latin typeface="Calibri Light" panose="020F0302020204030204" pitchFamily="34" charset="0"/>
                <a:cs typeface="Calibri Light" panose="020F0302020204030204" pitchFamily="34" charset="0"/>
              </a:rPr>
              <a:t>-Employee health policies</a:t>
            </a:r>
          </a:p>
          <a:p>
            <a:pPr defTabSz="1219170" eaLnBrk="0" fontAlgn="base" hangingPunct="0">
              <a:spcBef>
                <a:spcPct val="0"/>
              </a:spcBef>
              <a:spcAft>
                <a:spcPct val="0"/>
              </a:spcAft>
            </a:pPr>
            <a:endParaRPr lang="en-US" sz="2100" dirty="0">
              <a:solidFill>
                <a:schemeClr val="bg1"/>
              </a:solidFill>
              <a:latin typeface="Calibri Light" panose="020F0302020204030204" pitchFamily="34" charset="0"/>
              <a:cs typeface="Calibri Light" panose="020F0302020204030204" pitchFamily="34" charset="0"/>
            </a:endParaRPr>
          </a:p>
          <a:p>
            <a:pPr defTabSz="1219170" eaLnBrk="0" fontAlgn="base" hangingPunct="0">
              <a:spcBef>
                <a:spcPct val="0"/>
              </a:spcBef>
              <a:spcAft>
                <a:spcPct val="0"/>
              </a:spcAft>
            </a:pPr>
            <a:r>
              <a:rPr lang="en-US" sz="2100" dirty="0">
                <a:solidFill>
                  <a:schemeClr val="bg1"/>
                </a:solidFill>
                <a:latin typeface="Calibri Light" panose="020F0302020204030204" pitchFamily="34" charset="0"/>
                <a:cs typeface="Calibri Light" panose="020F0302020204030204" pitchFamily="34" charset="0"/>
              </a:rPr>
              <a:t>-Employee food safety knowledge</a:t>
            </a:r>
          </a:p>
          <a:p>
            <a:pPr defTabSz="1219170" eaLnBrk="0" fontAlgn="base" hangingPunct="0">
              <a:spcBef>
                <a:spcPct val="0"/>
              </a:spcBef>
              <a:spcAft>
                <a:spcPct val="0"/>
              </a:spcAft>
            </a:pPr>
            <a:endParaRPr lang="en-US" sz="2100" dirty="0">
              <a:solidFill>
                <a:schemeClr val="bg1"/>
              </a:solidFill>
              <a:latin typeface="Calibri Light" panose="020F0302020204030204" pitchFamily="34" charset="0"/>
              <a:cs typeface="Calibri Light" panose="020F0302020204030204" pitchFamily="34" charset="0"/>
            </a:endParaRPr>
          </a:p>
          <a:p>
            <a:pPr defTabSz="1219170" eaLnBrk="0" fontAlgn="base" hangingPunct="0">
              <a:spcBef>
                <a:spcPct val="0"/>
              </a:spcBef>
              <a:spcAft>
                <a:spcPct val="0"/>
              </a:spcAft>
            </a:pPr>
            <a:r>
              <a:rPr lang="en-US" sz="2100" dirty="0">
                <a:solidFill>
                  <a:schemeClr val="bg1"/>
                </a:solidFill>
                <a:latin typeface="Calibri Light" panose="020F0302020204030204" pitchFamily="34" charset="0"/>
                <a:cs typeface="Calibri Light" panose="020F0302020204030204" pitchFamily="34" charset="0"/>
              </a:rPr>
              <a:t>-Unusual circumstances</a:t>
            </a:r>
          </a:p>
        </p:txBody>
      </p:sp>
      <p:sp>
        <p:nvSpPr>
          <p:cNvPr id="8" name="Rectangle 7">
            <a:extLst>
              <a:ext uri="{FF2B5EF4-FFF2-40B4-BE49-F238E27FC236}">
                <a16:creationId xmlns:a16="http://schemas.microsoft.com/office/drawing/2014/main" id="{3BC247C0-4D5E-D0D3-C7E3-7DC38E672242}"/>
              </a:ext>
            </a:extLst>
          </p:cNvPr>
          <p:cNvSpPr/>
          <p:nvPr/>
        </p:nvSpPr>
        <p:spPr>
          <a:xfrm>
            <a:off x="172873" y="1037725"/>
            <a:ext cx="3875964" cy="809767"/>
          </a:xfrm>
          <a:prstGeom prst="rect">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en-US" sz="2400">
              <a:solidFill>
                <a:srgbClr val="FFC000"/>
              </a:solidFill>
              <a:latin typeface="Myriad Web Pro"/>
            </a:endParaRPr>
          </a:p>
        </p:txBody>
      </p:sp>
      <p:sp>
        <p:nvSpPr>
          <p:cNvPr id="9" name="Rectangle 8">
            <a:extLst>
              <a:ext uri="{FF2B5EF4-FFF2-40B4-BE49-F238E27FC236}">
                <a16:creationId xmlns:a16="http://schemas.microsoft.com/office/drawing/2014/main" id="{43069F86-31C9-F99E-D399-C078F4AFB8F0}"/>
              </a:ext>
            </a:extLst>
          </p:cNvPr>
          <p:cNvSpPr/>
          <p:nvPr/>
        </p:nvSpPr>
        <p:spPr>
          <a:xfrm>
            <a:off x="4133685" y="1037724"/>
            <a:ext cx="3875964" cy="809767"/>
          </a:xfrm>
          <a:prstGeom prst="rect">
            <a:avLst/>
          </a:prstGeom>
          <a:solidFill>
            <a:schemeClr val="accent2">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en-US" sz="2400">
              <a:solidFill>
                <a:srgbClr val="FFC000"/>
              </a:solidFill>
              <a:latin typeface="Myriad Web Pro"/>
            </a:endParaRPr>
          </a:p>
        </p:txBody>
      </p:sp>
      <p:sp>
        <p:nvSpPr>
          <p:cNvPr id="10" name="Rectangle 9">
            <a:extLst>
              <a:ext uri="{FF2B5EF4-FFF2-40B4-BE49-F238E27FC236}">
                <a16:creationId xmlns:a16="http://schemas.microsoft.com/office/drawing/2014/main" id="{8093A54E-4E85-91BD-EC41-9246718B3BD6}"/>
              </a:ext>
            </a:extLst>
          </p:cNvPr>
          <p:cNvSpPr/>
          <p:nvPr/>
        </p:nvSpPr>
        <p:spPr>
          <a:xfrm>
            <a:off x="8094497" y="1037723"/>
            <a:ext cx="3875964" cy="809767"/>
          </a:xfrm>
          <a:prstGeom prst="rect">
            <a:avLst/>
          </a:prstGeom>
          <a:solidFill>
            <a:schemeClr val="accent2">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en-US" sz="2400">
              <a:solidFill>
                <a:srgbClr val="FFC000"/>
              </a:solidFill>
              <a:latin typeface="Myriad Web Pro"/>
            </a:endParaRPr>
          </a:p>
        </p:txBody>
      </p:sp>
      <p:sp>
        <p:nvSpPr>
          <p:cNvPr id="11" name="TextBox 10">
            <a:extLst>
              <a:ext uri="{FF2B5EF4-FFF2-40B4-BE49-F238E27FC236}">
                <a16:creationId xmlns:a16="http://schemas.microsoft.com/office/drawing/2014/main" id="{6A0E673F-AB16-8C9E-0688-4EAAF62F0914}"/>
              </a:ext>
            </a:extLst>
          </p:cNvPr>
          <p:cNvSpPr txBox="1"/>
          <p:nvPr/>
        </p:nvSpPr>
        <p:spPr>
          <a:xfrm>
            <a:off x="1085900" y="1183035"/>
            <a:ext cx="3827296" cy="502766"/>
          </a:xfrm>
          <a:prstGeom prst="rect">
            <a:avLst/>
          </a:prstGeom>
          <a:noFill/>
        </p:spPr>
        <p:txBody>
          <a:bodyPr wrap="square" rtlCol="0">
            <a:spAutoFit/>
          </a:bodyPr>
          <a:lstStyle/>
          <a:p>
            <a:pPr defTabSz="1219170" eaLnBrk="0" fontAlgn="base" hangingPunct="0">
              <a:spcBef>
                <a:spcPct val="0"/>
              </a:spcBef>
              <a:spcAft>
                <a:spcPct val="0"/>
              </a:spcAft>
            </a:pPr>
            <a:r>
              <a:rPr lang="en-US" sz="2667" b="1">
                <a:solidFill>
                  <a:srgbClr val="000000"/>
                </a:solidFill>
                <a:latin typeface="Calibri Light" panose="020F0302020204030204" pitchFamily="34" charset="0"/>
                <a:cs typeface="Calibri Light" panose="020F0302020204030204" pitchFamily="34" charset="0"/>
              </a:rPr>
              <a:t>Observations</a:t>
            </a:r>
          </a:p>
        </p:txBody>
      </p:sp>
      <p:sp>
        <p:nvSpPr>
          <p:cNvPr id="12" name="TextBox 11">
            <a:extLst>
              <a:ext uri="{FF2B5EF4-FFF2-40B4-BE49-F238E27FC236}">
                <a16:creationId xmlns:a16="http://schemas.microsoft.com/office/drawing/2014/main" id="{B1890A94-E43D-8ABB-474A-7B539493EDB7}"/>
              </a:ext>
            </a:extLst>
          </p:cNvPr>
          <p:cNvSpPr txBox="1"/>
          <p:nvPr/>
        </p:nvSpPr>
        <p:spPr>
          <a:xfrm>
            <a:off x="4955620" y="1195621"/>
            <a:ext cx="3096453" cy="502766"/>
          </a:xfrm>
          <a:prstGeom prst="rect">
            <a:avLst/>
          </a:prstGeom>
          <a:noFill/>
        </p:spPr>
        <p:txBody>
          <a:bodyPr wrap="square" rtlCol="0">
            <a:spAutoFit/>
          </a:bodyPr>
          <a:lstStyle/>
          <a:p>
            <a:pPr defTabSz="1219170" eaLnBrk="0" fontAlgn="base" hangingPunct="0">
              <a:spcBef>
                <a:spcPct val="0"/>
              </a:spcBef>
              <a:spcAft>
                <a:spcPct val="0"/>
              </a:spcAft>
            </a:pPr>
            <a:r>
              <a:rPr lang="en-US" sz="2667" b="1">
                <a:solidFill>
                  <a:srgbClr val="000000"/>
                </a:solidFill>
                <a:latin typeface="Calibri Light" panose="020F0302020204030204" pitchFamily="34" charset="0"/>
                <a:cs typeface="Calibri Light" panose="020F0302020204030204" pitchFamily="34" charset="0"/>
              </a:rPr>
              <a:t>Record Review</a:t>
            </a:r>
          </a:p>
        </p:txBody>
      </p:sp>
      <p:sp>
        <p:nvSpPr>
          <p:cNvPr id="13" name="TextBox 12">
            <a:extLst>
              <a:ext uri="{FF2B5EF4-FFF2-40B4-BE49-F238E27FC236}">
                <a16:creationId xmlns:a16="http://schemas.microsoft.com/office/drawing/2014/main" id="{5C90A168-87EF-5068-7C1B-DFBC073C7084}"/>
              </a:ext>
            </a:extLst>
          </p:cNvPr>
          <p:cNvSpPr txBox="1"/>
          <p:nvPr/>
        </p:nvSpPr>
        <p:spPr>
          <a:xfrm>
            <a:off x="9302294" y="1183035"/>
            <a:ext cx="3607612" cy="502766"/>
          </a:xfrm>
          <a:prstGeom prst="rect">
            <a:avLst/>
          </a:prstGeom>
          <a:noFill/>
        </p:spPr>
        <p:txBody>
          <a:bodyPr wrap="square" rtlCol="0">
            <a:spAutoFit/>
          </a:bodyPr>
          <a:lstStyle/>
          <a:p>
            <a:pPr defTabSz="1219170" eaLnBrk="0" fontAlgn="base" hangingPunct="0">
              <a:spcBef>
                <a:spcPct val="0"/>
              </a:spcBef>
              <a:spcAft>
                <a:spcPct val="0"/>
              </a:spcAft>
            </a:pPr>
            <a:r>
              <a:rPr lang="en-US" sz="2667" b="1" dirty="0">
                <a:solidFill>
                  <a:schemeClr val="bg1"/>
                </a:solidFill>
                <a:latin typeface="Calibri Light" panose="020F0302020204030204" pitchFamily="34" charset="0"/>
                <a:cs typeface="Calibri Light" panose="020F0302020204030204" pitchFamily="34" charset="0"/>
              </a:rPr>
              <a:t>Interview</a:t>
            </a:r>
          </a:p>
        </p:txBody>
      </p:sp>
      <p:sp>
        <p:nvSpPr>
          <p:cNvPr id="18" name="TextBox 17">
            <a:extLst>
              <a:ext uri="{FF2B5EF4-FFF2-40B4-BE49-F238E27FC236}">
                <a16:creationId xmlns:a16="http://schemas.microsoft.com/office/drawing/2014/main" id="{4B109DF4-E047-FBF0-1A52-AADE3304FB7E}"/>
              </a:ext>
            </a:extLst>
          </p:cNvPr>
          <p:cNvSpPr txBox="1"/>
          <p:nvPr/>
        </p:nvSpPr>
        <p:spPr>
          <a:xfrm>
            <a:off x="4191234" y="2046994"/>
            <a:ext cx="4201099" cy="3785652"/>
          </a:xfrm>
          <a:prstGeom prst="rect">
            <a:avLst/>
          </a:prstGeom>
          <a:noFill/>
        </p:spPr>
        <p:txBody>
          <a:bodyPr wrap="square" rtlCol="0">
            <a:spAutoFit/>
          </a:bodyPr>
          <a:lstStyle/>
          <a:p>
            <a:pPr defTabSz="1219170" eaLnBrk="0" fontAlgn="base" hangingPunct="0">
              <a:spcBef>
                <a:spcPct val="0"/>
              </a:spcBef>
              <a:spcAft>
                <a:spcPct val="0"/>
              </a:spcAft>
            </a:pPr>
            <a:r>
              <a:rPr lang="en-US" sz="2400" dirty="0">
                <a:solidFill>
                  <a:srgbClr val="000000"/>
                </a:solidFill>
                <a:latin typeface="Calibri Light" panose="020F0302020204030204" pitchFamily="34" charset="0"/>
                <a:cs typeface="Calibri Light" panose="020F0302020204030204" pitchFamily="34" charset="0"/>
              </a:rPr>
              <a:t>-Employee illness logs</a:t>
            </a:r>
          </a:p>
          <a:p>
            <a:pPr defTabSz="1219170" eaLnBrk="0" fontAlgn="base" hangingPunct="0">
              <a:spcBef>
                <a:spcPct val="0"/>
              </a:spcBef>
              <a:spcAft>
                <a:spcPct val="0"/>
              </a:spcAft>
            </a:pPr>
            <a:endParaRPr lang="en-US" sz="2400" dirty="0">
              <a:solidFill>
                <a:srgbClr val="000000"/>
              </a:solidFill>
              <a:latin typeface="Calibri Light" panose="020F0302020204030204" pitchFamily="34" charset="0"/>
              <a:cs typeface="Calibri Light" panose="020F0302020204030204" pitchFamily="34" charset="0"/>
            </a:endParaRPr>
          </a:p>
          <a:p>
            <a:pPr defTabSz="1219170" eaLnBrk="0" fontAlgn="base" hangingPunct="0">
              <a:spcBef>
                <a:spcPct val="0"/>
              </a:spcBef>
              <a:spcAft>
                <a:spcPct val="0"/>
              </a:spcAft>
            </a:pPr>
            <a:r>
              <a:rPr lang="en-US" sz="2400" dirty="0">
                <a:solidFill>
                  <a:srgbClr val="000000"/>
                </a:solidFill>
                <a:latin typeface="Calibri Light" panose="020F0302020204030204" pitchFamily="34" charset="0"/>
                <a:cs typeface="Calibri Light" panose="020F0302020204030204" pitchFamily="34" charset="0"/>
              </a:rPr>
              <a:t>-Credit card receipts</a:t>
            </a:r>
          </a:p>
          <a:p>
            <a:pPr defTabSz="1219170" eaLnBrk="0" fontAlgn="base" hangingPunct="0">
              <a:spcBef>
                <a:spcPct val="0"/>
              </a:spcBef>
              <a:spcAft>
                <a:spcPct val="0"/>
              </a:spcAft>
            </a:pPr>
            <a:endParaRPr lang="en-US" sz="2400" dirty="0">
              <a:solidFill>
                <a:srgbClr val="000000"/>
              </a:solidFill>
              <a:latin typeface="Calibri Light" panose="020F0302020204030204" pitchFamily="34" charset="0"/>
              <a:cs typeface="Calibri Light" panose="020F0302020204030204" pitchFamily="34" charset="0"/>
            </a:endParaRPr>
          </a:p>
          <a:p>
            <a:pPr defTabSz="1219170" eaLnBrk="0" fontAlgn="base" hangingPunct="0">
              <a:spcBef>
                <a:spcPct val="0"/>
              </a:spcBef>
              <a:spcAft>
                <a:spcPct val="0"/>
              </a:spcAft>
            </a:pPr>
            <a:r>
              <a:rPr lang="en-US" sz="2400" dirty="0">
                <a:solidFill>
                  <a:srgbClr val="000000"/>
                </a:solidFill>
                <a:latin typeface="Calibri Light" panose="020F0302020204030204" pitchFamily="34" charset="0"/>
                <a:cs typeface="Calibri Light" panose="020F0302020204030204" pitchFamily="34" charset="0"/>
              </a:rPr>
              <a:t>-Cooking temperature logs</a:t>
            </a:r>
          </a:p>
          <a:p>
            <a:pPr defTabSz="1219170" eaLnBrk="0" fontAlgn="base" hangingPunct="0">
              <a:spcBef>
                <a:spcPct val="0"/>
              </a:spcBef>
              <a:spcAft>
                <a:spcPct val="0"/>
              </a:spcAft>
            </a:pPr>
            <a:endParaRPr lang="en-US" sz="2400" dirty="0">
              <a:solidFill>
                <a:srgbClr val="000000"/>
              </a:solidFill>
              <a:latin typeface="Calibri Light" panose="020F0302020204030204" pitchFamily="34" charset="0"/>
              <a:cs typeface="Calibri Light" panose="020F0302020204030204" pitchFamily="34" charset="0"/>
            </a:endParaRPr>
          </a:p>
          <a:p>
            <a:pPr defTabSz="1219170" eaLnBrk="0" fontAlgn="base" hangingPunct="0">
              <a:spcBef>
                <a:spcPct val="0"/>
              </a:spcBef>
              <a:spcAft>
                <a:spcPct val="0"/>
              </a:spcAft>
            </a:pPr>
            <a:r>
              <a:rPr lang="en-US" sz="2400" dirty="0">
                <a:solidFill>
                  <a:srgbClr val="000000"/>
                </a:solidFill>
                <a:latin typeface="Calibri Light" panose="020F0302020204030204" pitchFamily="34" charset="0"/>
                <a:cs typeface="Calibri Light" panose="020F0302020204030204" pitchFamily="34" charset="0"/>
              </a:rPr>
              <a:t>-Invoices for products</a:t>
            </a:r>
          </a:p>
          <a:p>
            <a:pPr defTabSz="1219170" eaLnBrk="0" fontAlgn="base" hangingPunct="0">
              <a:spcBef>
                <a:spcPct val="0"/>
              </a:spcBef>
              <a:spcAft>
                <a:spcPct val="0"/>
              </a:spcAft>
            </a:pPr>
            <a:endParaRPr lang="en-US" sz="2400" dirty="0">
              <a:solidFill>
                <a:srgbClr val="000000"/>
              </a:solidFill>
              <a:latin typeface="Calibri Light" panose="020F0302020204030204" pitchFamily="34" charset="0"/>
              <a:cs typeface="Calibri Light" panose="020F0302020204030204" pitchFamily="34" charset="0"/>
            </a:endParaRPr>
          </a:p>
          <a:p>
            <a:pPr defTabSz="1219170" eaLnBrk="0" fontAlgn="base" hangingPunct="0">
              <a:spcBef>
                <a:spcPct val="0"/>
              </a:spcBef>
              <a:spcAft>
                <a:spcPct val="0"/>
              </a:spcAft>
            </a:pPr>
            <a:r>
              <a:rPr lang="en-US" sz="2400" dirty="0">
                <a:solidFill>
                  <a:srgbClr val="000000"/>
                </a:solidFill>
                <a:latin typeface="Calibri Light" panose="020F0302020204030204" pitchFamily="34" charset="0"/>
                <a:cs typeface="Calibri Light" panose="020F0302020204030204" pitchFamily="34" charset="0"/>
              </a:rPr>
              <a:t>-Cleaning and sanitizing schedules</a:t>
            </a:r>
          </a:p>
        </p:txBody>
      </p:sp>
      <p:pic>
        <p:nvPicPr>
          <p:cNvPr id="19" name="Graphic 18" descr="Germ with solid fill">
            <a:extLst>
              <a:ext uri="{FF2B5EF4-FFF2-40B4-BE49-F238E27FC236}">
                <a16:creationId xmlns:a16="http://schemas.microsoft.com/office/drawing/2014/main" id="{C1055560-2871-9CBA-9A00-5624E1F4D0E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423011" y="2640144"/>
            <a:ext cx="3273878" cy="3273878"/>
          </a:xfrm>
          <a:prstGeom prst="rect">
            <a:avLst/>
          </a:prstGeom>
        </p:spPr>
      </p:pic>
      <p:pic>
        <p:nvPicPr>
          <p:cNvPr id="21" name="Graphic 20" descr="Clipboard with solid fill">
            <a:extLst>
              <a:ext uri="{FF2B5EF4-FFF2-40B4-BE49-F238E27FC236}">
                <a16:creationId xmlns:a16="http://schemas.microsoft.com/office/drawing/2014/main" id="{85C2488D-4B66-69AC-8704-5D3358BA14F7}"/>
              </a:ext>
            </a:extLst>
          </p:cNvPr>
          <p:cNvPicPr>
            <a:picLocks noChangeAspect="1"/>
          </p:cNvPicPr>
          <p:nvPr/>
        </p:nvPicPr>
        <p:blipFill>
          <a:blip r:embed="rId5">
            <a:alphaModFix amt="14000"/>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455489" y="2500487"/>
            <a:ext cx="3461105" cy="3461105"/>
          </a:xfrm>
          <a:prstGeom prst="rect">
            <a:avLst/>
          </a:prstGeom>
        </p:spPr>
      </p:pic>
      <p:pic>
        <p:nvPicPr>
          <p:cNvPr id="23" name="Graphic 22" descr="Catering with solid fill">
            <a:extLst>
              <a:ext uri="{FF2B5EF4-FFF2-40B4-BE49-F238E27FC236}">
                <a16:creationId xmlns:a16="http://schemas.microsoft.com/office/drawing/2014/main" id="{AFB1C2A3-F2EA-507A-B1E1-A52F27BC26E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22582" y="2608997"/>
            <a:ext cx="2993720" cy="2993720"/>
          </a:xfrm>
          <a:prstGeom prst="rect">
            <a:avLst/>
          </a:prstGeom>
        </p:spPr>
      </p:pic>
      <p:sp>
        <p:nvSpPr>
          <p:cNvPr id="24" name="Title 1">
            <a:extLst>
              <a:ext uri="{FF2B5EF4-FFF2-40B4-BE49-F238E27FC236}">
                <a16:creationId xmlns:a16="http://schemas.microsoft.com/office/drawing/2014/main" id="{4105BADF-E7C2-D681-C498-6A80DCAAA487}"/>
              </a:ext>
            </a:extLst>
          </p:cNvPr>
          <p:cNvSpPr>
            <a:spLocks noGrp="1"/>
          </p:cNvSpPr>
          <p:nvPr>
            <p:ph type="title"/>
          </p:nvPr>
        </p:nvSpPr>
        <p:spPr>
          <a:xfrm>
            <a:off x="3704218" y="6348"/>
            <a:ext cx="5996027" cy="974577"/>
          </a:xfrm>
        </p:spPr>
        <p:txBody>
          <a:bodyPr>
            <a:normAutofit/>
          </a:bodyPr>
          <a:lstStyle/>
          <a:p>
            <a:r>
              <a:rPr lang="en-US" b="1">
                <a:latin typeface="Calibri Light" panose="020F0302020204030204" pitchFamily="34" charset="0"/>
                <a:cs typeface="Calibri Light" panose="020F0302020204030204" pitchFamily="34" charset="0"/>
              </a:rPr>
              <a:t>Exercise 1 Summary</a:t>
            </a:r>
          </a:p>
        </p:txBody>
      </p:sp>
    </p:spTree>
    <p:extLst>
      <p:ext uri="{BB962C8B-B14F-4D97-AF65-F5344CB8AC3E}">
        <p14:creationId xmlns:p14="http://schemas.microsoft.com/office/powerpoint/2010/main" val="890153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0A2EEDDF-A3C9-4261-8F8E-DF8311DBBFE3}"/>
              </a:ext>
            </a:extLst>
          </p:cNvPr>
          <p:cNvSpPr/>
          <p:nvPr/>
        </p:nvSpPr>
        <p:spPr>
          <a:xfrm rot="16200000">
            <a:off x="5449279" y="-5146132"/>
            <a:ext cx="1293441" cy="11806743"/>
          </a:xfrm>
          <a:prstGeom prst="rect">
            <a:avLst/>
          </a:prstGeom>
          <a:solidFill>
            <a:schemeClr val="tx1">
              <a:lumMod val="65000"/>
              <a:lumOff val="3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2" name="Title 1">
            <a:extLst>
              <a:ext uri="{FF2B5EF4-FFF2-40B4-BE49-F238E27FC236}">
                <a16:creationId xmlns:a16="http://schemas.microsoft.com/office/drawing/2014/main" id="{31EFBC65-D265-4AD3-941E-E534A2BB2011}"/>
              </a:ext>
            </a:extLst>
          </p:cNvPr>
          <p:cNvSpPr>
            <a:spLocks noGrp="1"/>
          </p:cNvSpPr>
          <p:nvPr>
            <p:ph type="title"/>
          </p:nvPr>
        </p:nvSpPr>
        <p:spPr>
          <a:xfrm>
            <a:off x="838199" y="58382"/>
            <a:ext cx="10515600" cy="1325563"/>
          </a:xfrm>
        </p:spPr>
        <p:txBody>
          <a:bodyPr/>
          <a:lstStyle/>
          <a:p>
            <a:pPr algn="ctr"/>
            <a:r>
              <a:rPr lang="en-US" b="1">
                <a:solidFill>
                  <a:schemeClr val="bg1"/>
                </a:solidFill>
              </a:rPr>
              <a:t>Investigative Process Overview</a:t>
            </a:r>
          </a:p>
        </p:txBody>
      </p:sp>
      <p:graphicFrame>
        <p:nvGraphicFramePr>
          <p:cNvPr id="4" name="Content Placeholder 3">
            <a:extLst>
              <a:ext uri="{FF2B5EF4-FFF2-40B4-BE49-F238E27FC236}">
                <a16:creationId xmlns:a16="http://schemas.microsoft.com/office/drawing/2014/main" id="{C9EEE2A7-4BB9-40E4-BA60-ABCB2BDCDB4A}"/>
              </a:ext>
            </a:extLst>
          </p:cNvPr>
          <p:cNvGraphicFramePr>
            <a:graphicFrameLocks noGrp="1"/>
          </p:cNvGraphicFramePr>
          <p:nvPr>
            <p:ph idx="1"/>
            <p:extLst>
              <p:ext uri="{D42A27DB-BD31-4B8C-83A1-F6EECF244321}">
                <p14:modId xmlns:p14="http://schemas.microsoft.com/office/powerpoint/2010/main" val="3113642816"/>
              </p:ext>
            </p:extLst>
          </p:nvPr>
        </p:nvGraphicFramePr>
        <p:xfrm>
          <a:off x="838200" y="2141537"/>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Content Placeholder 3">
            <a:extLst>
              <a:ext uri="{FF2B5EF4-FFF2-40B4-BE49-F238E27FC236}">
                <a16:creationId xmlns:a16="http://schemas.microsoft.com/office/drawing/2014/main" id="{1D9CD781-5506-4B5E-A2E4-06CA65A3E0E4}"/>
              </a:ext>
            </a:extLst>
          </p:cNvPr>
          <p:cNvGraphicFramePr>
            <a:graphicFrameLocks/>
          </p:cNvGraphicFramePr>
          <p:nvPr>
            <p:extLst>
              <p:ext uri="{D42A27DB-BD31-4B8C-83A1-F6EECF244321}">
                <p14:modId xmlns:p14="http://schemas.microsoft.com/office/powerpoint/2010/main" val="2864140396"/>
              </p:ext>
            </p:extLst>
          </p:nvPr>
        </p:nvGraphicFramePr>
        <p:xfrm>
          <a:off x="3200400" y="1158807"/>
          <a:ext cx="4749800" cy="196545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cxnSp>
        <p:nvCxnSpPr>
          <p:cNvPr id="6" name="Straight Arrow Connector 5">
            <a:extLst>
              <a:ext uri="{FF2B5EF4-FFF2-40B4-BE49-F238E27FC236}">
                <a16:creationId xmlns:a16="http://schemas.microsoft.com/office/drawing/2014/main" id="{E4354EEA-1995-4F97-92CE-C98A33AE3C33}"/>
              </a:ext>
            </a:extLst>
          </p:cNvPr>
          <p:cNvCxnSpPr/>
          <p:nvPr/>
        </p:nvCxnSpPr>
        <p:spPr>
          <a:xfrm flipH="1">
            <a:off x="2187146" y="2520778"/>
            <a:ext cx="1606378"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7" name="Straight Arrow Connector 6">
            <a:extLst>
              <a:ext uri="{FF2B5EF4-FFF2-40B4-BE49-F238E27FC236}">
                <a16:creationId xmlns:a16="http://schemas.microsoft.com/office/drawing/2014/main" id="{4F3054D8-0FC2-458D-904F-BA1A70A932CA}"/>
              </a:ext>
            </a:extLst>
          </p:cNvPr>
          <p:cNvCxnSpPr>
            <a:cxnSpLocks/>
          </p:cNvCxnSpPr>
          <p:nvPr/>
        </p:nvCxnSpPr>
        <p:spPr>
          <a:xfrm flipH="1">
            <a:off x="4806779" y="2520778"/>
            <a:ext cx="185351"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0" name="Straight Arrow Connector 9">
            <a:extLst>
              <a:ext uri="{FF2B5EF4-FFF2-40B4-BE49-F238E27FC236}">
                <a16:creationId xmlns:a16="http://schemas.microsoft.com/office/drawing/2014/main" id="{40B7DD5A-CD21-483E-BFEB-021F4D1A73D8}"/>
              </a:ext>
            </a:extLst>
          </p:cNvPr>
          <p:cNvCxnSpPr>
            <a:cxnSpLocks/>
          </p:cNvCxnSpPr>
          <p:nvPr/>
        </p:nvCxnSpPr>
        <p:spPr>
          <a:xfrm>
            <a:off x="6155725" y="2520778"/>
            <a:ext cx="1198605"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2" name="Straight Arrow Connector 11">
            <a:extLst>
              <a:ext uri="{FF2B5EF4-FFF2-40B4-BE49-F238E27FC236}">
                <a16:creationId xmlns:a16="http://schemas.microsoft.com/office/drawing/2014/main" id="{FEC7E90D-73AE-4F78-8CEF-FED72325B039}"/>
              </a:ext>
            </a:extLst>
          </p:cNvPr>
          <p:cNvCxnSpPr>
            <a:cxnSpLocks/>
          </p:cNvCxnSpPr>
          <p:nvPr/>
        </p:nvCxnSpPr>
        <p:spPr>
          <a:xfrm>
            <a:off x="7283624" y="2520778"/>
            <a:ext cx="2721230"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sp>
        <p:nvSpPr>
          <p:cNvPr id="9" name="Rectangle 8">
            <a:extLst>
              <a:ext uri="{FF2B5EF4-FFF2-40B4-BE49-F238E27FC236}">
                <a16:creationId xmlns:a16="http://schemas.microsoft.com/office/drawing/2014/main" id="{C80A2BF5-74C0-4841-BD7A-35AC211CDB7C}"/>
              </a:ext>
            </a:extLst>
          </p:cNvPr>
          <p:cNvSpPr/>
          <p:nvPr/>
        </p:nvSpPr>
        <p:spPr>
          <a:xfrm>
            <a:off x="4379495" y="1459705"/>
            <a:ext cx="2406315" cy="13255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038C7632-46C7-4E33-A07F-1C5D1A3DDFE2}"/>
              </a:ext>
            </a:extLst>
          </p:cNvPr>
          <p:cNvSpPr/>
          <p:nvPr/>
        </p:nvSpPr>
        <p:spPr>
          <a:xfrm>
            <a:off x="3416831" y="2974889"/>
            <a:ext cx="5358335" cy="272430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84790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ED403D7B-2422-4758-AC17-76E906053325}"/>
              </a:ext>
            </a:extLst>
          </p:cNvPr>
          <p:cNvSpPr/>
          <p:nvPr/>
        </p:nvSpPr>
        <p:spPr>
          <a:xfrm rot="16200000">
            <a:off x="5444685" y="-5108970"/>
            <a:ext cx="1293441" cy="11806743"/>
          </a:xfrm>
          <a:prstGeom prst="rect">
            <a:avLst/>
          </a:prstGeom>
          <a:solidFill>
            <a:schemeClr val="tx1">
              <a:lumMod val="65000"/>
              <a:lumOff val="3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2" name="Title 1">
            <a:extLst>
              <a:ext uri="{FF2B5EF4-FFF2-40B4-BE49-F238E27FC236}">
                <a16:creationId xmlns:a16="http://schemas.microsoft.com/office/drawing/2014/main" id="{4EF8DAFC-B393-4F93-B567-C93F1EBC97F4}"/>
              </a:ext>
            </a:extLst>
          </p:cNvPr>
          <p:cNvSpPr>
            <a:spLocks noGrp="1"/>
          </p:cNvSpPr>
          <p:nvPr>
            <p:ph type="title"/>
          </p:nvPr>
        </p:nvSpPr>
        <p:spPr>
          <a:xfrm>
            <a:off x="4515624" y="264273"/>
            <a:ext cx="4067432" cy="1060256"/>
          </a:xfrm>
        </p:spPr>
        <p:txBody>
          <a:bodyPr>
            <a:normAutofit fontScale="90000"/>
          </a:bodyPr>
          <a:lstStyle/>
          <a:p>
            <a:r>
              <a:rPr lang="en-US" b="1">
                <a:solidFill>
                  <a:schemeClr val="bg1"/>
                </a:solidFill>
              </a:rPr>
              <a:t>Acknowledgments</a:t>
            </a:r>
          </a:p>
        </p:txBody>
      </p:sp>
      <p:pic>
        <p:nvPicPr>
          <p:cNvPr id="23" name="Picture 22">
            <a:extLst>
              <a:ext uri="{FF2B5EF4-FFF2-40B4-BE49-F238E27FC236}">
                <a16:creationId xmlns:a16="http://schemas.microsoft.com/office/drawing/2014/main" id="{586DF422-2C58-29EF-FE17-80120A3BF115}"/>
              </a:ext>
            </a:extLst>
          </p:cNvPr>
          <p:cNvPicPr>
            <a:picLocks noChangeAspect="1"/>
          </p:cNvPicPr>
          <p:nvPr/>
        </p:nvPicPr>
        <p:blipFill>
          <a:blip r:embed="rId3"/>
          <a:stretch>
            <a:fillRect/>
          </a:stretch>
        </p:blipFill>
        <p:spPr>
          <a:xfrm>
            <a:off x="101536" y="2343793"/>
            <a:ext cx="5890676" cy="3661591"/>
          </a:xfrm>
          <a:prstGeom prst="rect">
            <a:avLst/>
          </a:prstGeom>
        </p:spPr>
      </p:pic>
      <p:pic>
        <p:nvPicPr>
          <p:cNvPr id="21" name="Picture 20">
            <a:extLst>
              <a:ext uri="{FF2B5EF4-FFF2-40B4-BE49-F238E27FC236}">
                <a16:creationId xmlns:a16="http://schemas.microsoft.com/office/drawing/2014/main" id="{F7472AE5-0D5B-E8A1-578E-6115752CB1C6}"/>
              </a:ext>
            </a:extLst>
          </p:cNvPr>
          <p:cNvPicPr>
            <a:picLocks noChangeAspect="1"/>
          </p:cNvPicPr>
          <p:nvPr/>
        </p:nvPicPr>
        <p:blipFill>
          <a:blip r:embed="rId4"/>
          <a:stretch>
            <a:fillRect/>
          </a:stretch>
        </p:blipFill>
        <p:spPr>
          <a:xfrm>
            <a:off x="5875004" y="3766408"/>
            <a:ext cx="6215460" cy="816359"/>
          </a:xfrm>
          <a:prstGeom prst="rect">
            <a:avLst/>
          </a:prstGeom>
        </p:spPr>
      </p:pic>
    </p:spTree>
    <p:extLst>
      <p:ext uri="{BB962C8B-B14F-4D97-AF65-F5344CB8AC3E}">
        <p14:creationId xmlns:p14="http://schemas.microsoft.com/office/powerpoint/2010/main" val="19059313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3D69C916-53F1-34FA-1929-3C2952930E4B}"/>
              </a:ext>
            </a:extLst>
          </p:cNvPr>
          <p:cNvSpPr txBox="1"/>
          <p:nvPr/>
        </p:nvSpPr>
        <p:spPr>
          <a:xfrm>
            <a:off x="8150391" y="3802535"/>
            <a:ext cx="3931919" cy="1477328"/>
          </a:xfrm>
          <a:prstGeom prst="rect">
            <a:avLst/>
          </a:prstGeom>
          <a:solidFill>
            <a:schemeClr val="accent1">
              <a:lumMod val="20000"/>
              <a:lumOff val="80000"/>
            </a:schemeClr>
          </a:solidFill>
        </p:spPr>
        <p:txBody>
          <a:bodyPr wrap="square" rtlCol="0">
            <a:spAutoFit/>
          </a:bodyPr>
          <a:lstStyle/>
          <a:p>
            <a:endParaRPr lang="en-US" dirty="0"/>
          </a:p>
          <a:p>
            <a:endParaRPr lang="en-US" dirty="0"/>
          </a:p>
          <a:p>
            <a:endParaRPr lang="en-US" dirty="0"/>
          </a:p>
          <a:p>
            <a:endParaRPr lang="en-US" dirty="0"/>
          </a:p>
          <a:p>
            <a:endParaRPr lang="en-US" dirty="0"/>
          </a:p>
        </p:txBody>
      </p:sp>
      <p:sp>
        <p:nvSpPr>
          <p:cNvPr id="22" name="TextBox 21">
            <a:extLst>
              <a:ext uri="{FF2B5EF4-FFF2-40B4-BE49-F238E27FC236}">
                <a16:creationId xmlns:a16="http://schemas.microsoft.com/office/drawing/2014/main" id="{00101ADE-6CB9-5FAE-49BE-F5A24B64E842}"/>
              </a:ext>
            </a:extLst>
          </p:cNvPr>
          <p:cNvSpPr txBox="1"/>
          <p:nvPr/>
        </p:nvSpPr>
        <p:spPr>
          <a:xfrm>
            <a:off x="4170667" y="3802535"/>
            <a:ext cx="3931919" cy="1477328"/>
          </a:xfrm>
          <a:prstGeom prst="rect">
            <a:avLst/>
          </a:prstGeom>
          <a:solidFill>
            <a:schemeClr val="accent1">
              <a:lumMod val="20000"/>
              <a:lumOff val="80000"/>
            </a:schemeClr>
          </a:solidFill>
        </p:spPr>
        <p:txBody>
          <a:bodyPr wrap="square" rtlCol="0">
            <a:spAutoFit/>
          </a:bodyPr>
          <a:lstStyle/>
          <a:p>
            <a:endParaRPr lang="en-US" dirty="0"/>
          </a:p>
          <a:p>
            <a:endParaRPr lang="en-US" dirty="0"/>
          </a:p>
          <a:p>
            <a:endParaRPr lang="en-US" dirty="0"/>
          </a:p>
          <a:p>
            <a:endParaRPr lang="en-US" dirty="0"/>
          </a:p>
          <a:p>
            <a:endParaRPr lang="en-US" dirty="0"/>
          </a:p>
        </p:txBody>
      </p:sp>
      <p:sp>
        <p:nvSpPr>
          <p:cNvPr id="21" name="TextBox 20">
            <a:extLst>
              <a:ext uri="{FF2B5EF4-FFF2-40B4-BE49-F238E27FC236}">
                <a16:creationId xmlns:a16="http://schemas.microsoft.com/office/drawing/2014/main" id="{F696B9E1-D57D-3B7D-DB12-D85EDA27A30B}"/>
              </a:ext>
            </a:extLst>
          </p:cNvPr>
          <p:cNvSpPr txBox="1"/>
          <p:nvPr/>
        </p:nvSpPr>
        <p:spPr>
          <a:xfrm>
            <a:off x="172516" y="3802535"/>
            <a:ext cx="3931919" cy="1477328"/>
          </a:xfrm>
          <a:prstGeom prst="rect">
            <a:avLst/>
          </a:prstGeom>
          <a:solidFill>
            <a:schemeClr val="accent1">
              <a:lumMod val="20000"/>
              <a:lumOff val="80000"/>
            </a:schemeClr>
          </a:solidFill>
        </p:spPr>
        <p:txBody>
          <a:bodyPr wrap="square" rtlCol="0">
            <a:spAutoFit/>
          </a:bodyPr>
          <a:lstStyle/>
          <a:p>
            <a:endParaRPr lang="en-US" dirty="0"/>
          </a:p>
          <a:p>
            <a:endParaRPr lang="en-US" dirty="0"/>
          </a:p>
          <a:p>
            <a:endParaRPr lang="en-US" dirty="0"/>
          </a:p>
          <a:p>
            <a:endParaRPr lang="en-US" dirty="0"/>
          </a:p>
          <a:p>
            <a:endParaRPr lang="en-US" dirty="0"/>
          </a:p>
        </p:txBody>
      </p:sp>
      <p:sp>
        <p:nvSpPr>
          <p:cNvPr id="15" name="Rectangle 14">
            <a:extLst>
              <a:ext uri="{FF2B5EF4-FFF2-40B4-BE49-F238E27FC236}">
                <a16:creationId xmlns:a16="http://schemas.microsoft.com/office/drawing/2014/main" id="{D124FB63-1A09-47F5-BA2D-2B7FBB554226}"/>
              </a:ext>
            </a:extLst>
          </p:cNvPr>
          <p:cNvSpPr/>
          <p:nvPr/>
        </p:nvSpPr>
        <p:spPr>
          <a:xfrm rot="16200000">
            <a:off x="5449279" y="-5146132"/>
            <a:ext cx="1293441" cy="11806743"/>
          </a:xfrm>
          <a:prstGeom prst="rect">
            <a:avLst/>
          </a:prstGeom>
          <a:solidFill>
            <a:schemeClr val="tx1">
              <a:lumMod val="65000"/>
              <a:lumOff val="3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2" name="Title 1">
            <a:extLst>
              <a:ext uri="{FF2B5EF4-FFF2-40B4-BE49-F238E27FC236}">
                <a16:creationId xmlns:a16="http://schemas.microsoft.com/office/drawing/2014/main" id="{FF21F1A8-1C99-426B-9C13-720CBF4AC8DC}"/>
              </a:ext>
            </a:extLst>
          </p:cNvPr>
          <p:cNvSpPr>
            <a:spLocks noGrp="1"/>
          </p:cNvSpPr>
          <p:nvPr>
            <p:ph type="title"/>
          </p:nvPr>
        </p:nvSpPr>
        <p:spPr>
          <a:xfrm>
            <a:off x="838199" y="94457"/>
            <a:ext cx="10515600" cy="1325563"/>
          </a:xfrm>
        </p:spPr>
        <p:txBody>
          <a:bodyPr/>
          <a:lstStyle/>
          <a:p>
            <a:pPr algn="ctr"/>
            <a:r>
              <a:rPr lang="en-US" b="1">
                <a:solidFill>
                  <a:schemeClr val="bg1"/>
                </a:solidFill>
              </a:rPr>
              <a:t>Contributing Factors</a:t>
            </a:r>
            <a:br>
              <a:rPr lang="en-US" b="1">
                <a:solidFill>
                  <a:schemeClr val="bg1"/>
                </a:solidFill>
              </a:rPr>
            </a:br>
            <a:r>
              <a:rPr lang="en-US" b="1">
                <a:solidFill>
                  <a:schemeClr val="bg1"/>
                </a:solidFill>
              </a:rPr>
              <a:t> “How”</a:t>
            </a:r>
          </a:p>
        </p:txBody>
      </p:sp>
      <p:sp>
        <p:nvSpPr>
          <p:cNvPr id="3" name="TextBox 2">
            <a:extLst>
              <a:ext uri="{FF2B5EF4-FFF2-40B4-BE49-F238E27FC236}">
                <a16:creationId xmlns:a16="http://schemas.microsoft.com/office/drawing/2014/main" id="{09B01680-27C6-4058-9C20-29FC52F338CF}"/>
              </a:ext>
            </a:extLst>
          </p:cNvPr>
          <p:cNvSpPr txBox="1"/>
          <p:nvPr/>
        </p:nvSpPr>
        <p:spPr>
          <a:xfrm>
            <a:off x="182445" y="3783723"/>
            <a:ext cx="3931919" cy="1569660"/>
          </a:xfrm>
          <a:prstGeom prst="rect">
            <a:avLst/>
          </a:prstGeom>
          <a:noFill/>
          <a:ln>
            <a:noFill/>
          </a:ln>
          <a:effectLst/>
        </p:spPr>
        <p:txBody>
          <a:bodyPr wrap="square" rtlCol="0">
            <a:spAutoFit/>
          </a:bodyPr>
          <a:lstStyle/>
          <a:p>
            <a:pPr algn="ctr"/>
            <a:r>
              <a:rPr lang="en-US" sz="2400" b="1" i="0" dirty="0">
                <a:solidFill>
                  <a:srgbClr val="000000"/>
                </a:solidFill>
                <a:effectLst/>
                <a:latin typeface="Calibri Light" panose="020F0302020204030204" pitchFamily="34" charset="0"/>
                <a:cs typeface="Calibri Light" panose="020F0302020204030204" pitchFamily="34" charset="0"/>
              </a:rPr>
              <a:t>C9</a:t>
            </a:r>
            <a:r>
              <a:rPr lang="en-US" sz="2400" i="0" dirty="0">
                <a:solidFill>
                  <a:srgbClr val="000000"/>
                </a:solidFill>
                <a:effectLst/>
                <a:latin typeface="Calibri Light" panose="020F0302020204030204" pitchFamily="34" charset="0"/>
                <a:cs typeface="Calibri Light" panose="020F0302020204030204" pitchFamily="34" charset="0"/>
              </a:rPr>
              <a:t>: Contamination from infectious food worker/handler through </a:t>
            </a:r>
            <a:r>
              <a:rPr lang="en-US" sz="2400" i="1" dirty="0">
                <a:solidFill>
                  <a:srgbClr val="000000"/>
                </a:solidFill>
                <a:effectLst/>
                <a:latin typeface="Calibri Light" panose="020F0302020204030204" pitchFamily="34" charset="0"/>
                <a:cs typeface="Calibri Light" panose="020F0302020204030204" pitchFamily="34" charset="0"/>
              </a:rPr>
              <a:t>bare hand </a:t>
            </a:r>
            <a:r>
              <a:rPr lang="en-US" sz="2400" i="0" dirty="0">
                <a:solidFill>
                  <a:srgbClr val="000000"/>
                </a:solidFill>
                <a:effectLst/>
                <a:latin typeface="Calibri Light" panose="020F0302020204030204" pitchFamily="34" charset="0"/>
                <a:cs typeface="Calibri Light" panose="020F0302020204030204" pitchFamily="34" charset="0"/>
              </a:rPr>
              <a:t>contact with food </a:t>
            </a:r>
            <a:endParaRPr lang="en-US" sz="2400" dirty="0">
              <a:latin typeface="Calibri Light" panose="020F0302020204030204" pitchFamily="34" charset="0"/>
              <a:cs typeface="Calibri Light" panose="020F0302020204030204" pitchFamily="34" charset="0"/>
            </a:endParaRPr>
          </a:p>
        </p:txBody>
      </p:sp>
      <p:sp>
        <p:nvSpPr>
          <p:cNvPr id="11" name="TextBox 10">
            <a:extLst>
              <a:ext uri="{FF2B5EF4-FFF2-40B4-BE49-F238E27FC236}">
                <a16:creationId xmlns:a16="http://schemas.microsoft.com/office/drawing/2014/main" id="{2E5CE2B9-BC75-4481-8CF3-4780F2BE36BA}"/>
              </a:ext>
            </a:extLst>
          </p:cNvPr>
          <p:cNvSpPr txBox="1"/>
          <p:nvPr/>
        </p:nvSpPr>
        <p:spPr>
          <a:xfrm>
            <a:off x="4130944" y="4286624"/>
            <a:ext cx="3931919" cy="769441"/>
          </a:xfrm>
          <a:prstGeom prst="rect">
            <a:avLst/>
          </a:prstGeom>
          <a:noFill/>
          <a:ln>
            <a:noFill/>
          </a:ln>
          <a:effectLst/>
        </p:spPr>
        <p:txBody>
          <a:bodyPr wrap="square" rtlCol="0">
            <a:spAutoFit/>
          </a:bodyPr>
          <a:lstStyle/>
          <a:p>
            <a:pPr algn="ctr"/>
            <a:r>
              <a:rPr lang="en-US" sz="2400" b="1" i="0" dirty="0">
                <a:solidFill>
                  <a:srgbClr val="000000"/>
                </a:solidFill>
                <a:effectLst/>
                <a:latin typeface="Calibri Light" panose="020F0302020204030204" pitchFamily="34" charset="0"/>
                <a:cs typeface="Calibri Light" panose="020F0302020204030204" pitchFamily="34" charset="0"/>
              </a:rPr>
              <a:t>P7</a:t>
            </a:r>
            <a:r>
              <a:rPr lang="en-US" sz="2400" i="0" dirty="0">
                <a:solidFill>
                  <a:srgbClr val="000000"/>
                </a:solidFill>
                <a:effectLst/>
                <a:latin typeface="Calibri Light" panose="020F0302020204030204" pitchFamily="34" charset="0"/>
                <a:cs typeface="Calibri Light" panose="020F0302020204030204" pitchFamily="34" charset="0"/>
              </a:rPr>
              <a:t>: Improper cooling of food</a:t>
            </a:r>
          </a:p>
          <a:p>
            <a:endParaRPr lang="en-US" sz="2000" dirty="0">
              <a:solidFill>
                <a:srgbClr val="000000"/>
              </a:solidFill>
              <a:latin typeface="Calibri Light" panose="020F0302020204030204" pitchFamily="34" charset="0"/>
              <a:cs typeface="Calibri Light" panose="020F0302020204030204" pitchFamily="34" charset="0"/>
            </a:endParaRPr>
          </a:p>
        </p:txBody>
      </p:sp>
      <p:sp>
        <p:nvSpPr>
          <p:cNvPr id="12" name="TextBox 11">
            <a:extLst>
              <a:ext uri="{FF2B5EF4-FFF2-40B4-BE49-F238E27FC236}">
                <a16:creationId xmlns:a16="http://schemas.microsoft.com/office/drawing/2014/main" id="{6A210A2C-FFCE-43A7-BDC4-E84EA6990613}"/>
              </a:ext>
            </a:extLst>
          </p:cNvPr>
          <p:cNvSpPr txBox="1"/>
          <p:nvPr/>
        </p:nvSpPr>
        <p:spPr>
          <a:xfrm>
            <a:off x="8102586" y="3936182"/>
            <a:ext cx="3964711" cy="1200329"/>
          </a:xfrm>
          <a:prstGeom prst="rect">
            <a:avLst/>
          </a:prstGeom>
          <a:noFill/>
          <a:effectLst/>
        </p:spPr>
        <p:txBody>
          <a:bodyPr wrap="square" rtlCol="0">
            <a:spAutoFit/>
          </a:bodyPr>
          <a:lstStyle/>
          <a:p>
            <a:pPr algn="ctr"/>
            <a:r>
              <a:rPr lang="en-US" sz="2400" b="1" i="0" dirty="0">
                <a:solidFill>
                  <a:srgbClr val="000000"/>
                </a:solidFill>
                <a:effectLst/>
                <a:latin typeface="Calibri Light" panose="020F0302020204030204" pitchFamily="34" charset="0"/>
                <a:cs typeface="Calibri Light" panose="020F0302020204030204" pitchFamily="34" charset="0"/>
              </a:rPr>
              <a:t>S2</a:t>
            </a:r>
            <a:r>
              <a:rPr lang="en-US" sz="2400" i="0" dirty="0">
                <a:solidFill>
                  <a:srgbClr val="000000"/>
                </a:solidFill>
                <a:effectLst/>
                <a:latin typeface="Calibri Light" panose="020F0302020204030204" pitchFamily="34" charset="0"/>
                <a:cs typeface="Calibri Light" panose="020F0302020204030204" pitchFamily="34" charset="0"/>
              </a:rPr>
              <a:t>: Inadequate time and temperature during </a:t>
            </a:r>
            <a:r>
              <a:rPr lang="en-US" sz="2400" i="1" dirty="0">
                <a:solidFill>
                  <a:srgbClr val="000000"/>
                </a:solidFill>
                <a:effectLst/>
                <a:latin typeface="Calibri Light" panose="020F0302020204030204" pitchFamily="34" charset="0"/>
                <a:cs typeface="Calibri Light" panose="020F0302020204030204" pitchFamily="34" charset="0"/>
              </a:rPr>
              <a:t>reheating</a:t>
            </a:r>
            <a:r>
              <a:rPr lang="en-US" sz="2400" i="0" dirty="0">
                <a:solidFill>
                  <a:srgbClr val="000000"/>
                </a:solidFill>
                <a:effectLst/>
                <a:latin typeface="Calibri Light" panose="020F0302020204030204" pitchFamily="34" charset="0"/>
                <a:cs typeface="Calibri Light" panose="020F0302020204030204" pitchFamily="34" charset="0"/>
              </a:rPr>
              <a:t> of food </a:t>
            </a:r>
            <a:endParaRPr lang="en-US" sz="2400" dirty="0">
              <a:latin typeface="Calibri Light" panose="020F0302020204030204" pitchFamily="34" charset="0"/>
              <a:cs typeface="Calibri Light" panose="020F0302020204030204" pitchFamily="34" charset="0"/>
            </a:endParaRPr>
          </a:p>
        </p:txBody>
      </p:sp>
      <p:graphicFrame>
        <p:nvGraphicFramePr>
          <p:cNvPr id="19" name="Content Placeholder 3">
            <a:extLst>
              <a:ext uri="{FF2B5EF4-FFF2-40B4-BE49-F238E27FC236}">
                <a16:creationId xmlns:a16="http://schemas.microsoft.com/office/drawing/2014/main" id="{BDD0EBF1-D30E-45BA-A5B8-DE35E6553848}"/>
              </a:ext>
            </a:extLst>
          </p:cNvPr>
          <p:cNvGraphicFramePr>
            <a:graphicFrameLocks/>
          </p:cNvGraphicFramePr>
          <p:nvPr>
            <p:extLst>
              <p:ext uri="{D42A27DB-BD31-4B8C-83A1-F6EECF244321}">
                <p14:modId xmlns:p14="http://schemas.microsoft.com/office/powerpoint/2010/main" val="351858726"/>
              </p:ext>
            </p:extLst>
          </p:nvPr>
        </p:nvGraphicFramePr>
        <p:xfrm>
          <a:off x="9155259" y="5605797"/>
          <a:ext cx="2844111" cy="11768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 name="Rectangle 19">
            <a:extLst>
              <a:ext uri="{FF2B5EF4-FFF2-40B4-BE49-F238E27FC236}">
                <a16:creationId xmlns:a16="http://schemas.microsoft.com/office/drawing/2014/main" id="{B2C15FDE-A089-41BE-98D4-06E19403A514}"/>
              </a:ext>
            </a:extLst>
          </p:cNvPr>
          <p:cNvSpPr/>
          <p:nvPr/>
        </p:nvSpPr>
        <p:spPr>
          <a:xfrm>
            <a:off x="9774125" y="5831216"/>
            <a:ext cx="889686" cy="72605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04EDCF21-9D4B-D016-EE7B-CE8767894BFC}"/>
              </a:ext>
            </a:extLst>
          </p:cNvPr>
          <p:cNvPicPr>
            <a:picLocks noChangeAspect="1"/>
          </p:cNvPicPr>
          <p:nvPr/>
        </p:nvPicPr>
        <p:blipFill>
          <a:blip r:embed="rId8"/>
          <a:stretch>
            <a:fillRect/>
          </a:stretch>
        </p:blipFill>
        <p:spPr>
          <a:xfrm>
            <a:off x="1450155" y="1831477"/>
            <a:ext cx="1358875" cy="1456938"/>
          </a:xfrm>
          <a:prstGeom prst="rect">
            <a:avLst/>
          </a:prstGeom>
        </p:spPr>
      </p:pic>
      <p:sp>
        <p:nvSpPr>
          <p:cNvPr id="5" name="TextBox 4">
            <a:extLst>
              <a:ext uri="{FF2B5EF4-FFF2-40B4-BE49-F238E27FC236}">
                <a16:creationId xmlns:a16="http://schemas.microsoft.com/office/drawing/2014/main" id="{87327507-F598-0D27-6EB4-DB5BB61CF649}"/>
              </a:ext>
            </a:extLst>
          </p:cNvPr>
          <p:cNvSpPr txBox="1"/>
          <p:nvPr/>
        </p:nvSpPr>
        <p:spPr>
          <a:xfrm>
            <a:off x="687476" y="3013501"/>
            <a:ext cx="2969645" cy="830997"/>
          </a:xfrm>
          <a:prstGeom prst="rect">
            <a:avLst/>
          </a:prstGeom>
          <a:noFill/>
        </p:spPr>
        <p:txBody>
          <a:bodyPr wrap="square" rtlCol="0">
            <a:spAutoFit/>
          </a:bodyPr>
          <a:lstStyle/>
          <a:p>
            <a:pPr algn="ctr"/>
            <a:r>
              <a:rPr lang="en-US" sz="2400" dirty="0">
                <a:solidFill>
                  <a:srgbClr val="000000"/>
                </a:solidFill>
                <a:latin typeface="Calibri Light" panose="020F0302020204030204" pitchFamily="34" charset="0"/>
                <a:cs typeface="Calibri Light" panose="020F0302020204030204" pitchFamily="34" charset="0"/>
              </a:rPr>
              <a:t>Pathogens and other hazards get into food</a:t>
            </a:r>
          </a:p>
        </p:txBody>
      </p:sp>
      <p:pic>
        <p:nvPicPr>
          <p:cNvPr id="6" name="Picture 5">
            <a:extLst>
              <a:ext uri="{FF2B5EF4-FFF2-40B4-BE49-F238E27FC236}">
                <a16:creationId xmlns:a16="http://schemas.microsoft.com/office/drawing/2014/main" id="{DB22B8B1-2DAA-77A6-805D-462F61ACA411}"/>
              </a:ext>
            </a:extLst>
          </p:cNvPr>
          <p:cNvPicPr>
            <a:picLocks noChangeAspect="1"/>
          </p:cNvPicPr>
          <p:nvPr/>
        </p:nvPicPr>
        <p:blipFill>
          <a:blip r:embed="rId9"/>
          <a:stretch>
            <a:fillRect/>
          </a:stretch>
        </p:blipFill>
        <p:spPr>
          <a:xfrm>
            <a:off x="5443868" y="1804315"/>
            <a:ext cx="1477483" cy="1365975"/>
          </a:xfrm>
          <a:prstGeom prst="rect">
            <a:avLst/>
          </a:prstGeom>
        </p:spPr>
      </p:pic>
      <p:sp>
        <p:nvSpPr>
          <p:cNvPr id="10" name="TextBox 9">
            <a:extLst>
              <a:ext uri="{FF2B5EF4-FFF2-40B4-BE49-F238E27FC236}">
                <a16:creationId xmlns:a16="http://schemas.microsoft.com/office/drawing/2014/main" id="{E770FBE2-74B8-7EBF-46E1-4BB4720883B1}"/>
              </a:ext>
            </a:extLst>
          </p:cNvPr>
          <p:cNvSpPr txBox="1"/>
          <p:nvPr/>
        </p:nvSpPr>
        <p:spPr>
          <a:xfrm>
            <a:off x="4969662" y="3013501"/>
            <a:ext cx="2431311" cy="830997"/>
          </a:xfrm>
          <a:prstGeom prst="rect">
            <a:avLst/>
          </a:prstGeom>
          <a:noFill/>
        </p:spPr>
        <p:txBody>
          <a:bodyPr wrap="square" rtlCol="0">
            <a:spAutoFit/>
          </a:bodyPr>
          <a:lstStyle/>
          <a:p>
            <a:pPr algn="ctr"/>
            <a:r>
              <a:rPr lang="en-US" sz="2400" dirty="0">
                <a:solidFill>
                  <a:srgbClr val="000000"/>
                </a:solidFill>
                <a:latin typeface="Calibri Light" panose="020F0302020204030204" pitchFamily="34" charset="0"/>
                <a:cs typeface="Calibri Light" panose="020F0302020204030204" pitchFamily="34" charset="0"/>
              </a:rPr>
              <a:t>Pathogens already in food grow</a:t>
            </a:r>
          </a:p>
        </p:txBody>
      </p:sp>
      <p:pic>
        <p:nvPicPr>
          <p:cNvPr id="13" name="Picture 12">
            <a:extLst>
              <a:ext uri="{FF2B5EF4-FFF2-40B4-BE49-F238E27FC236}">
                <a16:creationId xmlns:a16="http://schemas.microsoft.com/office/drawing/2014/main" id="{A44723A7-382B-8AAF-EF83-CECB17DD6630}"/>
              </a:ext>
            </a:extLst>
          </p:cNvPr>
          <p:cNvPicPr>
            <a:picLocks noChangeAspect="1"/>
          </p:cNvPicPr>
          <p:nvPr/>
        </p:nvPicPr>
        <p:blipFill>
          <a:blip r:embed="rId10"/>
          <a:stretch>
            <a:fillRect/>
          </a:stretch>
        </p:blipFill>
        <p:spPr>
          <a:xfrm>
            <a:off x="9303028" y="1804315"/>
            <a:ext cx="1486566" cy="1368474"/>
          </a:xfrm>
          <a:prstGeom prst="rect">
            <a:avLst/>
          </a:prstGeom>
        </p:spPr>
      </p:pic>
      <p:sp>
        <p:nvSpPr>
          <p:cNvPr id="14" name="TextBox 13">
            <a:extLst>
              <a:ext uri="{FF2B5EF4-FFF2-40B4-BE49-F238E27FC236}">
                <a16:creationId xmlns:a16="http://schemas.microsoft.com/office/drawing/2014/main" id="{738073ED-4CB3-8246-1366-A7A25B37A311}"/>
              </a:ext>
            </a:extLst>
          </p:cNvPr>
          <p:cNvSpPr txBox="1"/>
          <p:nvPr/>
        </p:nvSpPr>
        <p:spPr>
          <a:xfrm>
            <a:off x="8226960" y="3020330"/>
            <a:ext cx="3817194" cy="830997"/>
          </a:xfrm>
          <a:prstGeom prst="rect">
            <a:avLst/>
          </a:prstGeom>
          <a:noFill/>
        </p:spPr>
        <p:txBody>
          <a:bodyPr wrap="square" rtlCol="0">
            <a:spAutoFit/>
          </a:bodyPr>
          <a:lstStyle/>
          <a:p>
            <a:pPr algn="ctr"/>
            <a:r>
              <a:rPr lang="en-US" sz="2400" dirty="0">
                <a:solidFill>
                  <a:srgbClr val="000000"/>
                </a:solidFill>
                <a:latin typeface="Calibri Light" panose="020F0302020204030204" pitchFamily="34" charset="0"/>
                <a:cs typeface="Calibri Light" panose="020F0302020204030204" pitchFamily="34" charset="0"/>
              </a:rPr>
              <a:t>Pathogens survive a process to kill or reduce them</a:t>
            </a:r>
          </a:p>
        </p:txBody>
      </p:sp>
      <p:sp>
        <p:nvSpPr>
          <p:cNvPr id="9" name="TextBox 8">
            <a:extLst>
              <a:ext uri="{FF2B5EF4-FFF2-40B4-BE49-F238E27FC236}">
                <a16:creationId xmlns:a16="http://schemas.microsoft.com/office/drawing/2014/main" id="{A997D562-3692-4781-AA71-B3B975D9F2E6}"/>
              </a:ext>
            </a:extLst>
          </p:cNvPr>
          <p:cNvSpPr txBox="1"/>
          <p:nvPr/>
        </p:nvSpPr>
        <p:spPr>
          <a:xfrm>
            <a:off x="8145181" y="1455095"/>
            <a:ext cx="3840480" cy="461665"/>
          </a:xfrm>
          <a:prstGeom prst="rect">
            <a:avLst/>
          </a:prstGeom>
          <a:solidFill>
            <a:schemeClr val="accent1">
              <a:lumMod val="40000"/>
              <a:lumOff val="60000"/>
            </a:schemeClr>
          </a:solidFill>
        </p:spPr>
        <p:txBody>
          <a:bodyPr wrap="square" rtlCol="0">
            <a:spAutoFit/>
          </a:bodyPr>
          <a:lstStyle/>
          <a:p>
            <a:pPr algn="ctr"/>
            <a:r>
              <a:rPr lang="en-US" sz="2400" b="1" dirty="0">
                <a:solidFill>
                  <a:srgbClr val="000000"/>
                </a:solidFill>
                <a:latin typeface="Calibri" panose="020F0502020204030204" pitchFamily="34" charset="0"/>
              </a:rPr>
              <a:t>Survival</a:t>
            </a:r>
          </a:p>
        </p:txBody>
      </p:sp>
      <p:sp>
        <p:nvSpPr>
          <p:cNvPr id="8" name="TextBox 7">
            <a:extLst>
              <a:ext uri="{FF2B5EF4-FFF2-40B4-BE49-F238E27FC236}">
                <a16:creationId xmlns:a16="http://schemas.microsoft.com/office/drawing/2014/main" id="{0811A983-299E-4E26-B735-5095123CFAE4}"/>
              </a:ext>
            </a:extLst>
          </p:cNvPr>
          <p:cNvSpPr txBox="1"/>
          <p:nvPr/>
        </p:nvSpPr>
        <p:spPr>
          <a:xfrm>
            <a:off x="4175760" y="1455095"/>
            <a:ext cx="3931920" cy="461665"/>
          </a:xfrm>
          <a:prstGeom prst="rect">
            <a:avLst/>
          </a:prstGeom>
          <a:solidFill>
            <a:schemeClr val="accent1">
              <a:lumMod val="40000"/>
              <a:lumOff val="60000"/>
            </a:schemeClr>
          </a:solidFill>
        </p:spPr>
        <p:txBody>
          <a:bodyPr wrap="square" rtlCol="0">
            <a:spAutoFit/>
          </a:bodyPr>
          <a:lstStyle/>
          <a:p>
            <a:pPr algn="ctr"/>
            <a:r>
              <a:rPr lang="en-US" sz="2400" b="1" dirty="0">
                <a:solidFill>
                  <a:srgbClr val="000000"/>
                </a:solidFill>
                <a:latin typeface="Calibri" panose="020F0502020204030204" pitchFamily="34" charset="0"/>
              </a:rPr>
              <a:t>Proliferation</a:t>
            </a:r>
          </a:p>
        </p:txBody>
      </p:sp>
      <p:sp>
        <p:nvSpPr>
          <p:cNvPr id="7" name="TextBox 6">
            <a:extLst>
              <a:ext uri="{FF2B5EF4-FFF2-40B4-BE49-F238E27FC236}">
                <a16:creationId xmlns:a16="http://schemas.microsoft.com/office/drawing/2014/main" id="{5E418D0A-3493-492A-87AA-24BE0D4EEAD1}"/>
              </a:ext>
            </a:extLst>
          </p:cNvPr>
          <p:cNvSpPr txBox="1"/>
          <p:nvPr/>
        </p:nvSpPr>
        <p:spPr>
          <a:xfrm>
            <a:off x="206339" y="1459556"/>
            <a:ext cx="3931920" cy="461665"/>
          </a:xfrm>
          <a:prstGeom prst="rect">
            <a:avLst/>
          </a:prstGeom>
          <a:solidFill>
            <a:schemeClr val="accent1">
              <a:lumMod val="40000"/>
              <a:lumOff val="60000"/>
            </a:schemeClr>
          </a:solidFill>
        </p:spPr>
        <p:txBody>
          <a:bodyPr wrap="square" rtlCol="0">
            <a:spAutoFit/>
          </a:bodyPr>
          <a:lstStyle/>
          <a:p>
            <a:pPr algn="ctr"/>
            <a:r>
              <a:rPr lang="en-US" sz="2400" b="1" dirty="0">
                <a:solidFill>
                  <a:srgbClr val="000000"/>
                </a:solidFill>
                <a:latin typeface="Calibri" panose="020F0502020204030204" pitchFamily="34" charset="0"/>
              </a:rPr>
              <a:t>Contamination</a:t>
            </a:r>
          </a:p>
        </p:txBody>
      </p:sp>
    </p:spTree>
    <p:extLst>
      <p:ext uri="{BB962C8B-B14F-4D97-AF65-F5344CB8AC3E}">
        <p14:creationId xmlns:p14="http://schemas.microsoft.com/office/powerpoint/2010/main" val="1283498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823AC064-BC96-4F32-8AE1-B2FD38754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96882" y="280374"/>
            <a:ext cx="11438793" cy="1844256"/>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C5E413D-59C3-41D5-B74B-79948815D064}"/>
              </a:ext>
            </a:extLst>
          </p:cNvPr>
          <p:cNvSpPr>
            <a:spLocks noGrp="1"/>
          </p:cNvSpPr>
          <p:nvPr>
            <p:ph type="title"/>
          </p:nvPr>
        </p:nvSpPr>
        <p:spPr>
          <a:xfrm>
            <a:off x="546351" y="433545"/>
            <a:ext cx="11139854" cy="930447"/>
          </a:xfrm>
        </p:spPr>
        <p:txBody>
          <a:bodyPr vert="horz" lIns="91440" tIns="45720" rIns="91440" bIns="45720" rtlCol="0" anchor="b">
            <a:normAutofit fontScale="90000"/>
          </a:bodyPr>
          <a:lstStyle/>
          <a:p>
            <a:pPr algn="ctr"/>
            <a:r>
              <a:rPr lang="en-US" sz="4000" b="1">
                <a:solidFill>
                  <a:srgbClr val="FFFFFF"/>
                </a:solidFill>
              </a:rPr>
              <a:t>Resource</a:t>
            </a:r>
            <a:br>
              <a:rPr lang="en-US" sz="3000" b="1">
                <a:solidFill>
                  <a:srgbClr val="FFFFFF"/>
                </a:solidFill>
              </a:rPr>
            </a:br>
            <a:r>
              <a:rPr lang="en-US" sz="3000">
                <a:solidFill>
                  <a:srgbClr val="FFFFFF"/>
                </a:solidFill>
              </a:rPr>
              <a:t>Contributing Factors</a:t>
            </a:r>
          </a:p>
        </p:txBody>
      </p:sp>
      <p:cxnSp>
        <p:nvCxnSpPr>
          <p:cNvPr id="29" name="Straight Connector 28">
            <a:extLst>
              <a:ext uri="{FF2B5EF4-FFF2-40B4-BE49-F238E27FC236}">
                <a16:creationId xmlns:a16="http://schemas.microsoft.com/office/drawing/2014/main" id="{7E7C77BC-7138-40B1-A15B-20F57A49462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30078" y="1522292"/>
            <a:ext cx="77724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20491C5F-0640-4CCE-832D-629EB6038CF4}"/>
              </a:ext>
            </a:extLst>
          </p:cNvPr>
          <p:cNvPicPr>
            <a:picLocks noChangeAspect="1"/>
          </p:cNvPicPr>
          <p:nvPr/>
        </p:nvPicPr>
        <p:blipFill>
          <a:blip r:embed="rId3"/>
          <a:stretch>
            <a:fillRect/>
          </a:stretch>
        </p:blipFill>
        <p:spPr>
          <a:xfrm>
            <a:off x="131540" y="2650624"/>
            <a:ext cx="5903625" cy="3542174"/>
          </a:xfrm>
          <a:prstGeom prst="rect">
            <a:avLst/>
          </a:prstGeom>
        </p:spPr>
      </p:pic>
      <p:cxnSp>
        <p:nvCxnSpPr>
          <p:cNvPr id="31" name="Straight Connector 30">
            <a:extLst>
              <a:ext uri="{FF2B5EF4-FFF2-40B4-BE49-F238E27FC236}">
                <a16:creationId xmlns:a16="http://schemas.microsoft.com/office/drawing/2014/main" id="{DB146403-F3D6-484B-B2ED-97F9565D037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116278" y="2596836"/>
            <a:ext cx="0" cy="3657600"/>
          </a:xfrm>
          <a:prstGeom prst="line">
            <a:avLst/>
          </a:prstGeom>
          <a:ln w="101600" cmpd="dbl">
            <a:solidFill>
              <a:srgbClr val="595959"/>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A8181DD-6E29-437C-AA32-B2A9EC08E901}"/>
              </a:ext>
            </a:extLst>
          </p:cNvPr>
          <p:cNvPicPr>
            <a:picLocks noChangeAspect="1"/>
          </p:cNvPicPr>
          <p:nvPr/>
        </p:nvPicPr>
        <p:blipFill>
          <a:blip r:embed="rId4"/>
          <a:stretch>
            <a:fillRect/>
          </a:stretch>
        </p:blipFill>
        <p:spPr>
          <a:xfrm>
            <a:off x="6230289" y="2596836"/>
            <a:ext cx="5803209" cy="3104717"/>
          </a:xfrm>
          <a:prstGeom prst="rect">
            <a:avLst/>
          </a:prstGeom>
        </p:spPr>
      </p:pic>
      <p:graphicFrame>
        <p:nvGraphicFramePr>
          <p:cNvPr id="25" name="Content Placeholder 3">
            <a:extLst>
              <a:ext uri="{FF2B5EF4-FFF2-40B4-BE49-F238E27FC236}">
                <a16:creationId xmlns:a16="http://schemas.microsoft.com/office/drawing/2014/main" id="{88AE59B7-1B52-48E3-9D3F-28B6086964AE}"/>
              </a:ext>
            </a:extLst>
          </p:cNvPr>
          <p:cNvGraphicFramePr>
            <a:graphicFrameLocks/>
          </p:cNvGraphicFramePr>
          <p:nvPr>
            <p:extLst>
              <p:ext uri="{D42A27DB-BD31-4B8C-83A1-F6EECF244321}">
                <p14:modId xmlns:p14="http://schemas.microsoft.com/office/powerpoint/2010/main" val="1607215226"/>
              </p:ext>
            </p:extLst>
          </p:nvPr>
        </p:nvGraphicFramePr>
        <p:xfrm>
          <a:off x="9254489" y="5665991"/>
          <a:ext cx="2844111" cy="117688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6" name="Rectangle 25">
            <a:extLst>
              <a:ext uri="{FF2B5EF4-FFF2-40B4-BE49-F238E27FC236}">
                <a16:creationId xmlns:a16="http://schemas.microsoft.com/office/drawing/2014/main" id="{12398180-2169-4D03-8B99-8C46F632581F}"/>
              </a:ext>
            </a:extLst>
          </p:cNvPr>
          <p:cNvSpPr/>
          <p:nvPr/>
        </p:nvSpPr>
        <p:spPr>
          <a:xfrm>
            <a:off x="9873355" y="5891410"/>
            <a:ext cx="889686" cy="72605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80007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907E7376-662E-4FDE-9329-D80FE5F95891}"/>
              </a:ext>
            </a:extLst>
          </p:cNvPr>
          <p:cNvSpPr/>
          <p:nvPr/>
        </p:nvSpPr>
        <p:spPr>
          <a:xfrm rot="16200000">
            <a:off x="5449279" y="-5146132"/>
            <a:ext cx="1293441" cy="11806743"/>
          </a:xfrm>
          <a:prstGeom prst="rect">
            <a:avLst/>
          </a:prstGeom>
          <a:solidFill>
            <a:schemeClr val="tx1">
              <a:lumMod val="65000"/>
              <a:lumOff val="3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2" name="Title 1">
            <a:extLst>
              <a:ext uri="{FF2B5EF4-FFF2-40B4-BE49-F238E27FC236}">
                <a16:creationId xmlns:a16="http://schemas.microsoft.com/office/drawing/2014/main" id="{DBF47B9B-F4B5-4B6D-9545-B6E88C8D851D}"/>
              </a:ext>
            </a:extLst>
          </p:cNvPr>
          <p:cNvSpPr>
            <a:spLocks noGrp="1"/>
          </p:cNvSpPr>
          <p:nvPr>
            <p:ph type="title"/>
          </p:nvPr>
        </p:nvSpPr>
        <p:spPr>
          <a:xfrm>
            <a:off x="838199" y="110518"/>
            <a:ext cx="10515600" cy="1325563"/>
          </a:xfrm>
        </p:spPr>
        <p:txBody>
          <a:bodyPr/>
          <a:lstStyle/>
          <a:p>
            <a:pPr algn="ctr"/>
            <a:r>
              <a:rPr lang="en-US" b="1">
                <a:solidFill>
                  <a:schemeClr val="bg1"/>
                </a:solidFill>
              </a:rPr>
              <a:t>Environmental Antecedents</a:t>
            </a:r>
            <a:br>
              <a:rPr lang="en-US" b="1">
                <a:solidFill>
                  <a:schemeClr val="bg1"/>
                </a:solidFill>
              </a:rPr>
            </a:br>
            <a:r>
              <a:rPr lang="en-US" b="1">
                <a:solidFill>
                  <a:schemeClr val="bg1"/>
                </a:solidFill>
              </a:rPr>
              <a:t>“Why”</a:t>
            </a:r>
          </a:p>
        </p:txBody>
      </p:sp>
      <p:sp>
        <p:nvSpPr>
          <p:cNvPr id="4" name="Rectangle 3">
            <a:extLst>
              <a:ext uri="{FF2B5EF4-FFF2-40B4-BE49-F238E27FC236}">
                <a16:creationId xmlns:a16="http://schemas.microsoft.com/office/drawing/2014/main" id="{6F5CAE7A-41A0-42F7-B768-82C7FF878859}"/>
              </a:ext>
            </a:extLst>
          </p:cNvPr>
          <p:cNvSpPr/>
          <p:nvPr/>
        </p:nvSpPr>
        <p:spPr>
          <a:xfrm>
            <a:off x="192628" y="2597327"/>
            <a:ext cx="2522379" cy="249459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tx1"/>
                </a:solidFill>
                <a:latin typeface="Calibri Light" panose="020F0302020204030204" pitchFamily="34" charset="0"/>
                <a:cs typeface="Calibri Light" panose="020F0302020204030204" pitchFamily="34" charset="0"/>
              </a:rPr>
              <a:t>We know HOW it happened</a:t>
            </a:r>
          </a:p>
        </p:txBody>
      </p:sp>
      <p:sp>
        <p:nvSpPr>
          <p:cNvPr id="5" name="Right Arrow 10">
            <a:extLst>
              <a:ext uri="{FF2B5EF4-FFF2-40B4-BE49-F238E27FC236}">
                <a16:creationId xmlns:a16="http://schemas.microsoft.com/office/drawing/2014/main" id="{21F53434-49A2-4230-AF53-92A2E0310E90}"/>
              </a:ext>
            </a:extLst>
          </p:cNvPr>
          <p:cNvSpPr/>
          <p:nvPr/>
        </p:nvSpPr>
        <p:spPr>
          <a:xfrm>
            <a:off x="3109291" y="2924837"/>
            <a:ext cx="3097665" cy="1325563"/>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6735F2AA-6959-4760-B983-8C6589322C16}"/>
              </a:ext>
            </a:extLst>
          </p:cNvPr>
          <p:cNvGrpSpPr/>
          <p:nvPr/>
        </p:nvGrpSpPr>
        <p:grpSpPr>
          <a:xfrm>
            <a:off x="6601241" y="2597326"/>
            <a:ext cx="3931922" cy="3020911"/>
            <a:chOff x="352098" y="1063230"/>
            <a:chExt cx="2206571" cy="3547064"/>
          </a:xfrm>
        </p:grpSpPr>
        <p:sp>
          <p:nvSpPr>
            <p:cNvPr id="7" name="Rectangle 6">
              <a:extLst>
                <a:ext uri="{FF2B5EF4-FFF2-40B4-BE49-F238E27FC236}">
                  <a16:creationId xmlns:a16="http://schemas.microsoft.com/office/drawing/2014/main" id="{E4424AE5-3223-4247-AB91-FE7B642CAF20}"/>
                </a:ext>
              </a:extLst>
            </p:cNvPr>
            <p:cNvSpPr/>
            <p:nvPr/>
          </p:nvSpPr>
          <p:spPr>
            <a:xfrm>
              <a:off x="352100" y="1063230"/>
              <a:ext cx="2206569" cy="57361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tx1"/>
                  </a:solidFill>
                  <a:latin typeface="Calibri Light" panose="020F0302020204030204" pitchFamily="34" charset="0"/>
                  <a:cs typeface="Calibri Light" panose="020F0302020204030204" pitchFamily="34" charset="0"/>
                </a:rPr>
                <a:t>People</a:t>
              </a:r>
            </a:p>
          </p:txBody>
        </p:sp>
        <p:sp>
          <p:nvSpPr>
            <p:cNvPr id="8" name="Rectangle 7">
              <a:extLst>
                <a:ext uri="{FF2B5EF4-FFF2-40B4-BE49-F238E27FC236}">
                  <a16:creationId xmlns:a16="http://schemas.microsoft.com/office/drawing/2014/main" id="{47CE9ABB-245D-41E1-961B-B98B55E93682}"/>
                </a:ext>
              </a:extLst>
            </p:cNvPr>
            <p:cNvSpPr/>
            <p:nvPr/>
          </p:nvSpPr>
          <p:spPr>
            <a:xfrm>
              <a:off x="352100" y="1806592"/>
              <a:ext cx="2206568" cy="57361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tx1"/>
                  </a:solidFill>
                  <a:latin typeface="Calibri Light" panose="020F0302020204030204" pitchFamily="34" charset="0"/>
                  <a:cs typeface="Calibri Light" panose="020F0302020204030204" pitchFamily="34" charset="0"/>
                </a:rPr>
                <a:t>Processes</a:t>
              </a:r>
            </a:p>
          </p:txBody>
        </p:sp>
        <p:sp>
          <p:nvSpPr>
            <p:cNvPr id="9" name="Rectangle 8">
              <a:extLst>
                <a:ext uri="{FF2B5EF4-FFF2-40B4-BE49-F238E27FC236}">
                  <a16:creationId xmlns:a16="http://schemas.microsoft.com/office/drawing/2014/main" id="{4EECE5DA-B67C-47BB-94A3-15AE6B9EAE44}"/>
                </a:ext>
              </a:extLst>
            </p:cNvPr>
            <p:cNvSpPr/>
            <p:nvPr/>
          </p:nvSpPr>
          <p:spPr>
            <a:xfrm>
              <a:off x="352098" y="3293316"/>
              <a:ext cx="2206567" cy="57361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tx1"/>
                  </a:solidFill>
                  <a:latin typeface="Calibri Light" panose="020F0302020204030204" pitchFamily="34" charset="0"/>
                  <a:cs typeface="Calibri Light" panose="020F0302020204030204" pitchFamily="34" charset="0"/>
                </a:rPr>
                <a:t>Food</a:t>
              </a:r>
            </a:p>
          </p:txBody>
        </p:sp>
        <p:sp>
          <p:nvSpPr>
            <p:cNvPr id="10" name="Rectangle 9">
              <a:extLst>
                <a:ext uri="{FF2B5EF4-FFF2-40B4-BE49-F238E27FC236}">
                  <a16:creationId xmlns:a16="http://schemas.microsoft.com/office/drawing/2014/main" id="{C67E3478-7DF8-4A4D-9B58-9C43CAD3C67C}"/>
                </a:ext>
              </a:extLst>
            </p:cNvPr>
            <p:cNvSpPr/>
            <p:nvPr/>
          </p:nvSpPr>
          <p:spPr>
            <a:xfrm>
              <a:off x="352100" y="2549954"/>
              <a:ext cx="2206569" cy="57361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tx1"/>
                  </a:solidFill>
                  <a:latin typeface="Calibri Light" panose="020F0302020204030204" pitchFamily="34" charset="0"/>
                  <a:cs typeface="Calibri Light" panose="020F0302020204030204" pitchFamily="34" charset="0"/>
                </a:rPr>
                <a:t>Equipment</a:t>
              </a:r>
            </a:p>
          </p:txBody>
        </p:sp>
        <p:sp>
          <p:nvSpPr>
            <p:cNvPr id="11" name="Rectangle 10">
              <a:extLst>
                <a:ext uri="{FF2B5EF4-FFF2-40B4-BE49-F238E27FC236}">
                  <a16:creationId xmlns:a16="http://schemas.microsoft.com/office/drawing/2014/main" id="{A499AB49-A2ED-4B5B-835A-10FE9E773AEF}"/>
                </a:ext>
              </a:extLst>
            </p:cNvPr>
            <p:cNvSpPr/>
            <p:nvPr/>
          </p:nvSpPr>
          <p:spPr>
            <a:xfrm>
              <a:off x="352099" y="4036678"/>
              <a:ext cx="2206570" cy="57361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tx1"/>
                  </a:solidFill>
                  <a:latin typeface="Calibri Light" panose="020F0302020204030204" pitchFamily="34" charset="0"/>
                  <a:cs typeface="Calibri Light" panose="020F0302020204030204" pitchFamily="34" charset="0"/>
                </a:rPr>
                <a:t>Economics</a:t>
              </a:r>
            </a:p>
          </p:txBody>
        </p:sp>
      </p:grpSp>
      <p:graphicFrame>
        <p:nvGraphicFramePr>
          <p:cNvPr id="18" name="Content Placeholder 3">
            <a:extLst>
              <a:ext uri="{FF2B5EF4-FFF2-40B4-BE49-F238E27FC236}">
                <a16:creationId xmlns:a16="http://schemas.microsoft.com/office/drawing/2014/main" id="{DFD8AF63-4C5A-473A-BD93-3B70C59D4E81}"/>
              </a:ext>
            </a:extLst>
          </p:cNvPr>
          <p:cNvGraphicFramePr>
            <a:graphicFrameLocks/>
          </p:cNvGraphicFramePr>
          <p:nvPr>
            <p:extLst>
              <p:ext uri="{D42A27DB-BD31-4B8C-83A1-F6EECF244321}">
                <p14:modId xmlns:p14="http://schemas.microsoft.com/office/powerpoint/2010/main" val="3970442816"/>
              </p:ext>
            </p:extLst>
          </p:nvPr>
        </p:nvGraphicFramePr>
        <p:xfrm>
          <a:off x="9255383" y="5532829"/>
          <a:ext cx="2844111" cy="11768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9" name="Rectangle 18">
            <a:extLst>
              <a:ext uri="{FF2B5EF4-FFF2-40B4-BE49-F238E27FC236}">
                <a16:creationId xmlns:a16="http://schemas.microsoft.com/office/drawing/2014/main" id="{C3CD39FF-F441-4061-9242-9D9D9A1401EE}"/>
              </a:ext>
            </a:extLst>
          </p:cNvPr>
          <p:cNvSpPr/>
          <p:nvPr/>
        </p:nvSpPr>
        <p:spPr>
          <a:xfrm>
            <a:off x="10588913" y="5763826"/>
            <a:ext cx="889686" cy="72605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63E1DE55-25FD-4DDF-8B6B-F71B50F21B55}"/>
              </a:ext>
            </a:extLst>
          </p:cNvPr>
          <p:cNvSpPr txBox="1"/>
          <p:nvPr/>
        </p:nvSpPr>
        <p:spPr>
          <a:xfrm>
            <a:off x="211732" y="2119890"/>
            <a:ext cx="2510183" cy="400110"/>
          </a:xfrm>
          <a:prstGeom prst="rect">
            <a:avLst/>
          </a:prstGeom>
          <a:solidFill>
            <a:schemeClr val="accent1">
              <a:lumMod val="40000"/>
              <a:lumOff val="60000"/>
            </a:schemeClr>
          </a:solidFill>
        </p:spPr>
        <p:txBody>
          <a:bodyPr wrap="square" rtlCol="0">
            <a:spAutoFit/>
          </a:bodyPr>
          <a:lstStyle/>
          <a:p>
            <a:pPr algn="ctr"/>
            <a:r>
              <a:rPr lang="en-US" sz="2000" b="1">
                <a:solidFill>
                  <a:srgbClr val="000000"/>
                </a:solidFill>
                <a:latin typeface="Calibri" panose="020F0502020204030204" pitchFamily="34" charset="0"/>
              </a:rPr>
              <a:t>Contributing Factors</a:t>
            </a:r>
          </a:p>
        </p:txBody>
      </p:sp>
      <p:sp>
        <p:nvSpPr>
          <p:cNvPr id="22" name="TextBox 21">
            <a:extLst>
              <a:ext uri="{FF2B5EF4-FFF2-40B4-BE49-F238E27FC236}">
                <a16:creationId xmlns:a16="http://schemas.microsoft.com/office/drawing/2014/main" id="{2F8C3054-4ADC-46E4-91B9-9554C84C7969}"/>
              </a:ext>
            </a:extLst>
          </p:cNvPr>
          <p:cNvSpPr txBox="1"/>
          <p:nvPr/>
        </p:nvSpPr>
        <p:spPr>
          <a:xfrm>
            <a:off x="6601236" y="1467750"/>
            <a:ext cx="3931920" cy="1015663"/>
          </a:xfrm>
          <a:prstGeom prst="rect">
            <a:avLst/>
          </a:prstGeom>
          <a:solidFill>
            <a:schemeClr val="accent1">
              <a:lumMod val="40000"/>
              <a:lumOff val="60000"/>
            </a:schemeClr>
          </a:solidFill>
        </p:spPr>
        <p:txBody>
          <a:bodyPr wrap="square" rtlCol="0">
            <a:spAutoFit/>
          </a:bodyPr>
          <a:lstStyle/>
          <a:p>
            <a:pPr algn="ctr"/>
            <a:r>
              <a:rPr lang="en-US" sz="2000" b="1" dirty="0">
                <a:solidFill>
                  <a:srgbClr val="000000"/>
                </a:solidFill>
                <a:latin typeface="Calibri" panose="020F0502020204030204" pitchFamily="34" charset="0"/>
              </a:rPr>
              <a:t>Environmental Antecedents </a:t>
            </a:r>
          </a:p>
          <a:p>
            <a:pPr algn="ctr"/>
            <a:r>
              <a:rPr lang="en-US" sz="2000" b="1" dirty="0">
                <a:solidFill>
                  <a:srgbClr val="000000"/>
                </a:solidFill>
                <a:latin typeface="Calibri" panose="020F0502020204030204" pitchFamily="34" charset="0"/>
              </a:rPr>
              <a:t>Why it Happened </a:t>
            </a:r>
          </a:p>
          <a:p>
            <a:pPr algn="ctr"/>
            <a:r>
              <a:rPr lang="en-US" sz="2000" b="1" dirty="0">
                <a:solidFill>
                  <a:srgbClr val="000000"/>
                </a:solidFill>
                <a:latin typeface="Calibri" panose="020F0502020204030204" pitchFamily="34" charset="0"/>
              </a:rPr>
              <a:t>5 Categories:</a:t>
            </a:r>
          </a:p>
        </p:txBody>
      </p:sp>
    </p:spTree>
    <p:extLst>
      <p:ext uri="{BB962C8B-B14F-4D97-AF65-F5344CB8AC3E}">
        <p14:creationId xmlns:p14="http://schemas.microsoft.com/office/powerpoint/2010/main" val="25916566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 name="Rectangle 29">
            <a:extLst>
              <a:ext uri="{FF2B5EF4-FFF2-40B4-BE49-F238E27FC236}">
                <a16:creationId xmlns:a16="http://schemas.microsoft.com/office/drawing/2014/main" id="{665DBBEF-238B-476B-96AB-8AAC3224E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27215F6-998D-4E01-BC41-85702D2D1B5D}"/>
              </a:ext>
            </a:extLst>
          </p:cNvPr>
          <p:cNvSpPr>
            <a:spLocks noGrp="1"/>
          </p:cNvSpPr>
          <p:nvPr>
            <p:ph type="title"/>
          </p:nvPr>
        </p:nvSpPr>
        <p:spPr>
          <a:xfrm>
            <a:off x="487532" y="1978822"/>
            <a:ext cx="3656671" cy="2233887"/>
          </a:xfrm>
        </p:spPr>
        <p:txBody>
          <a:bodyPr vert="horz" lIns="91440" tIns="45720" rIns="91440" bIns="45720" rtlCol="0" anchor="b">
            <a:normAutofit/>
          </a:bodyPr>
          <a:lstStyle/>
          <a:p>
            <a:pPr algn="ctr"/>
            <a:r>
              <a:rPr lang="en-US" sz="4600" b="1" kern="1200">
                <a:solidFill>
                  <a:schemeClr val="tx1"/>
                </a:solidFill>
                <a:latin typeface="+mj-lt"/>
                <a:ea typeface="+mj-ea"/>
                <a:cs typeface="+mj-cs"/>
              </a:rPr>
              <a:t>Resource </a:t>
            </a:r>
            <a:br>
              <a:rPr lang="en-US" sz="4600" b="1" kern="1200">
                <a:solidFill>
                  <a:schemeClr val="tx1"/>
                </a:solidFill>
                <a:latin typeface="+mj-lt"/>
                <a:ea typeface="+mj-ea"/>
                <a:cs typeface="+mj-cs"/>
              </a:rPr>
            </a:br>
            <a:r>
              <a:rPr lang="en-US" sz="4600" kern="1200">
                <a:solidFill>
                  <a:schemeClr val="tx1"/>
                </a:solidFill>
                <a:latin typeface="+mj-lt"/>
                <a:ea typeface="+mj-ea"/>
                <a:cs typeface="+mj-cs"/>
              </a:rPr>
              <a:t>Environmental Antecedents</a:t>
            </a:r>
          </a:p>
        </p:txBody>
      </p:sp>
      <p:sp>
        <p:nvSpPr>
          <p:cNvPr id="35"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4409267"/>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0" name="Content Placeholder 3">
            <a:extLst>
              <a:ext uri="{FF2B5EF4-FFF2-40B4-BE49-F238E27FC236}">
                <a16:creationId xmlns:a16="http://schemas.microsoft.com/office/drawing/2014/main" id="{4FDEBFBB-FAA9-45A9-BAD8-7316809BA5C1}"/>
              </a:ext>
            </a:extLst>
          </p:cNvPr>
          <p:cNvGraphicFramePr>
            <a:graphicFrameLocks/>
          </p:cNvGraphicFramePr>
          <p:nvPr>
            <p:extLst>
              <p:ext uri="{D42A27DB-BD31-4B8C-83A1-F6EECF244321}">
                <p14:modId xmlns:p14="http://schemas.microsoft.com/office/powerpoint/2010/main" val="2483944592"/>
              </p:ext>
            </p:extLst>
          </p:nvPr>
        </p:nvGraphicFramePr>
        <p:xfrm>
          <a:off x="9255383" y="5532829"/>
          <a:ext cx="2844111" cy="11768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2" name="Rectangle 21">
            <a:extLst>
              <a:ext uri="{FF2B5EF4-FFF2-40B4-BE49-F238E27FC236}">
                <a16:creationId xmlns:a16="http://schemas.microsoft.com/office/drawing/2014/main" id="{5F97C097-4432-4579-85E0-A5ADC82C5579}"/>
              </a:ext>
            </a:extLst>
          </p:cNvPr>
          <p:cNvSpPr/>
          <p:nvPr/>
        </p:nvSpPr>
        <p:spPr>
          <a:xfrm>
            <a:off x="10588913" y="5763826"/>
            <a:ext cx="889686" cy="72605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2D48741B-071A-61C8-BF23-ED1C10AEDB85}"/>
              </a:ext>
            </a:extLst>
          </p:cNvPr>
          <p:cNvPicPr>
            <a:picLocks noChangeAspect="1"/>
          </p:cNvPicPr>
          <p:nvPr/>
        </p:nvPicPr>
        <p:blipFill>
          <a:blip r:embed="rId8"/>
          <a:stretch>
            <a:fillRect/>
          </a:stretch>
        </p:blipFill>
        <p:spPr>
          <a:xfrm>
            <a:off x="4144203" y="0"/>
            <a:ext cx="5065280" cy="6858000"/>
          </a:xfrm>
          <a:prstGeom prst="rect">
            <a:avLst/>
          </a:prstGeom>
        </p:spPr>
      </p:pic>
    </p:spTree>
    <p:extLst>
      <p:ext uri="{BB962C8B-B14F-4D97-AF65-F5344CB8AC3E}">
        <p14:creationId xmlns:p14="http://schemas.microsoft.com/office/powerpoint/2010/main" val="12299744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B45A142-4255-493C-8284-5D566C121B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7"/>
            <a:ext cx="4332307" cy="6179552"/>
          </a:xfrm>
          <a:prstGeom prst="rect">
            <a:avLst/>
          </a:prstGeom>
          <a:solidFill>
            <a:srgbClr val="404040">
              <a:alpha val="89804"/>
            </a:srgbClr>
          </a:solidFill>
          <a:ln w="127000" cap="sq" cmpd="thinThick">
            <a:solidFill>
              <a:srgbClr val="595959">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195B98F-AAAF-44A8-9B98-42599998B8B6}"/>
              </a:ext>
            </a:extLst>
          </p:cNvPr>
          <p:cNvSpPr>
            <a:spLocks noGrp="1"/>
          </p:cNvSpPr>
          <p:nvPr>
            <p:ph type="title"/>
          </p:nvPr>
        </p:nvSpPr>
        <p:spPr>
          <a:xfrm>
            <a:off x="674237" y="914400"/>
            <a:ext cx="3657600" cy="2887579"/>
          </a:xfrm>
        </p:spPr>
        <p:txBody>
          <a:bodyPr vert="horz" lIns="91440" tIns="45720" rIns="91440" bIns="45720" rtlCol="0" anchor="b">
            <a:normAutofit/>
          </a:bodyPr>
          <a:lstStyle/>
          <a:p>
            <a:pPr algn="ctr"/>
            <a:r>
              <a:rPr lang="en-US" sz="4800" b="1" kern="1200">
                <a:solidFill>
                  <a:srgbClr val="FFFFFF"/>
                </a:solidFill>
                <a:latin typeface="+mj-lt"/>
                <a:ea typeface="+mj-ea"/>
                <a:cs typeface="+mj-cs"/>
              </a:rPr>
              <a:t>Tabletop Exercise 2</a:t>
            </a:r>
          </a:p>
        </p:txBody>
      </p:sp>
      <p:cxnSp>
        <p:nvCxnSpPr>
          <p:cNvPr id="12" name="Straight Connector 11">
            <a:extLst>
              <a:ext uri="{FF2B5EF4-FFF2-40B4-BE49-F238E27FC236}">
                <a16:creationId xmlns:a16="http://schemas.microsoft.com/office/drawing/2014/main" id="{38FB9660-F42F-4313-BBC4-47C007FE484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1126" y="3910267"/>
            <a:ext cx="258679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0B305488-482C-9CA0-5B84-65022B2BDAF5}"/>
              </a:ext>
            </a:extLst>
          </p:cNvPr>
          <p:cNvPicPr>
            <a:picLocks noChangeAspect="1"/>
          </p:cNvPicPr>
          <p:nvPr/>
        </p:nvPicPr>
        <p:blipFill>
          <a:blip r:embed="rId3"/>
          <a:stretch>
            <a:fillRect/>
          </a:stretch>
        </p:blipFill>
        <p:spPr>
          <a:xfrm>
            <a:off x="5069338" y="228600"/>
            <a:ext cx="6715225" cy="6349482"/>
          </a:xfrm>
          <a:prstGeom prst="rect">
            <a:avLst/>
          </a:prstGeom>
        </p:spPr>
      </p:pic>
      <p:sp>
        <p:nvSpPr>
          <p:cNvPr id="7" name="TextBox 6">
            <a:extLst>
              <a:ext uri="{FF2B5EF4-FFF2-40B4-BE49-F238E27FC236}">
                <a16:creationId xmlns:a16="http://schemas.microsoft.com/office/drawing/2014/main" id="{8279F259-569A-B3A2-F333-D58CEE9E24B9}"/>
              </a:ext>
            </a:extLst>
          </p:cNvPr>
          <p:cNvSpPr txBox="1"/>
          <p:nvPr/>
        </p:nvSpPr>
        <p:spPr>
          <a:xfrm>
            <a:off x="568876" y="4016505"/>
            <a:ext cx="3868322" cy="1569660"/>
          </a:xfrm>
          <a:prstGeom prst="rect">
            <a:avLst/>
          </a:prstGeom>
          <a:noFill/>
        </p:spPr>
        <p:txBody>
          <a:bodyPr wrap="square" rtlCol="0">
            <a:spAutoFit/>
          </a:bodyPr>
          <a:lstStyle/>
          <a:p>
            <a:pPr algn="ctr"/>
            <a:r>
              <a:rPr lang="en-US" sz="3200">
                <a:solidFill>
                  <a:schemeClr val="bg1"/>
                </a:solidFill>
                <a:latin typeface="+mj-lt"/>
              </a:rPr>
              <a:t>Contributing Factors and Environmental Antecedents</a:t>
            </a:r>
          </a:p>
        </p:txBody>
      </p:sp>
    </p:spTree>
    <p:extLst>
      <p:ext uri="{BB962C8B-B14F-4D97-AF65-F5344CB8AC3E}">
        <p14:creationId xmlns:p14="http://schemas.microsoft.com/office/powerpoint/2010/main" val="16505615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6C4028FD-8BAA-4A19-BFDE-594D991B75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Content Placeholder 2">
            <a:extLst>
              <a:ext uri="{FF2B5EF4-FFF2-40B4-BE49-F238E27FC236}">
                <a16:creationId xmlns:a16="http://schemas.microsoft.com/office/drawing/2014/main" id="{09164DD2-6A42-52F2-64B5-02182F0523F6}"/>
              </a:ext>
            </a:extLst>
          </p:cNvPr>
          <p:cNvGraphicFramePr>
            <a:graphicFrameLocks noGrp="1"/>
          </p:cNvGraphicFramePr>
          <p:nvPr>
            <p:ph idx="1"/>
            <p:extLst>
              <p:ext uri="{D42A27DB-BD31-4B8C-83A1-F6EECF244321}">
                <p14:modId xmlns:p14="http://schemas.microsoft.com/office/powerpoint/2010/main" val="1667221221"/>
              </p:ext>
            </p:extLst>
          </p:nvPr>
        </p:nvGraphicFramePr>
        <p:xfrm>
          <a:off x="467174" y="1843544"/>
          <a:ext cx="11303067" cy="46423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a:extLst>
              <a:ext uri="{FF2B5EF4-FFF2-40B4-BE49-F238E27FC236}">
                <a16:creationId xmlns:a16="http://schemas.microsoft.com/office/drawing/2014/main" id="{DCC7A189-54B7-43B7-A7A0-16F621028797}"/>
              </a:ext>
            </a:extLst>
          </p:cNvPr>
          <p:cNvSpPr/>
          <p:nvPr/>
        </p:nvSpPr>
        <p:spPr>
          <a:xfrm>
            <a:off x="467174" y="576073"/>
            <a:ext cx="10994065" cy="10313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0E11327-0085-4DF3-940A-0961F13DE2A2}"/>
              </a:ext>
            </a:extLst>
          </p:cNvPr>
          <p:cNvSpPr>
            <a:spLocks noGrp="1"/>
          </p:cNvSpPr>
          <p:nvPr>
            <p:ph type="title"/>
          </p:nvPr>
        </p:nvSpPr>
        <p:spPr>
          <a:xfrm>
            <a:off x="3113555" y="372141"/>
            <a:ext cx="6657753" cy="1133693"/>
          </a:xfrm>
        </p:spPr>
        <p:txBody>
          <a:bodyPr>
            <a:normAutofit/>
          </a:bodyPr>
          <a:lstStyle/>
          <a:p>
            <a:r>
              <a:rPr lang="en-US" sz="5200" b="1"/>
              <a:t>Exercise 2A Instructions</a:t>
            </a:r>
          </a:p>
        </p:txBody>
      </p:sp>
      <p:sp>
        <p:nvSpPr>
          <p:cNvPr id="3" name="TextBox 2">
            <a:extLst>
              <a:ext uri="{FF2B5EF4-FFF2-40B4-BE49-F238E27FC236}">
                <a16:creationId xmlns:a16="http://schemas.microsoft.com/office/drawing/2014/main" id="{06814D4C-E35D-A22C-BC2B-DB95C71B809B}"/>
              </a:ext>
            </a:extLst>
          </p:cNvPr>
          <p:cNvSpPr txBox="1"/>
          <p:nvPr/>
        </p:nvSpPr>
        <p:spPr>
          <a:xfrm>
            <a:off x="1531065" y="3149511"/>
            <a:ext cx="9822735" cy="769441"/>
          </a:xfrm>
          <a:prstGeom prst="rect">
            <a:avLst/>
          </a:prstGeom>
          <a:noFill/>
        </p:spPr>
        <p:txBody>
          <a:bodyPr wrap="square" rtlCol="0">
            <a:spAutoFit/>
          </a:bodyPr>
          <a:lstStyle/>
          <a:p>
            <a:r>
              <a:rPr lang="en-US" sz="2200" dirty="0">
                <a:solidFill>
                  <a:schemeClr val="bg1"/>
                </a:solidFill>
                <a:latin typeface="+mj-lt"/>
              </a:rPr>
              <a:t>Using the environmental findings, start thinking about some follow-up questions you would ask the manager and/or food worker</a:t>
            </a:r>
          </a:p>
        </p:txBody>
      </p:sp>
    </p:spTree>
    <p:extLst>
      <p:ext uri="{BB962C8B-B14F-4D97-AF65-F5344CB8AC3E}">
        <p14:creationId xmlns:p14="http://schemas.microsoft.com/office/powerpoint/2010/main" val="8868403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7895A40-19A4-42D6-9D30-DBC1E8002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2F429C4-ABC9-46FC-818A-B5429CDE4A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70325" y="3369273"/>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CEF98E4-3709-4952-8F42-2305CCE34F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374475" y="1040470"/>
            <a:ext cx="6858003" cy="47770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10BCCF5-D685-47FF-B675-647EAEB72C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7914" y="857786"/>
            <a:ext cx="11067024" cy="520893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B18158-5F2C-446F-97B7-37D2DBB7E878}"/>
              </a:ext>
            </a:extLst>
          </p:cNvPr>
          <p:cNvSpPr>
            <a:spLocks noGrp="1"/>
          </p:cNvSpPr>
          <p:nvPr>
            <p:ph type="title"/>
          </p:nvPr>
        </p:nvSpPr>
        <p:spPr>
          <a:xfrm>
            <a:off x="659750" y="937299"/>
            <a:ext cx="9910296" cy="2590027"/>
          </a:xfrm>
        </p:spPr>
        <p:txBody>
          <a:bodyPr vert="horz" lIns="91440" tIns="45720" rIns="91440" bIns="45720" rtlCol="0" anchor="t">
            <a:normAutofit/>
          </a:bodyPr>
          <a:lstStyle/>
          <a:p>
            <a:r>
              <a:rPr lang="en-US" kern="1200">
                <a:solidFill>
                  <a:schemeClr val="tx1"/>
                </a:solidFill>
                <a:latin typeface="+mj-lt"/>
                <a:ea typeface="+mj-ea"/>
                <a:cs typeface="+mj-cs"/>
              </a:rPr>
              <a:t>Exercise 2A Questions</a:t>
            </a:r>
          </a:p>
        </p:txBody>
      </p:sp>
      <p:sp>
        <p:nvSpPr>
          <p:cNvPr id="3" name="Text Placeholder 2">
            <a:extLst>
              <a:ext uri="{FF2B5EF4-FFF2-40B4-BE49-F238E27FC236}">
                <a16:creationId xmlns:a16="http://schemas.microsoft.com/office/drawing/2014/main" id="{C2C673BE-9F58-464A-9CA8-FC4E18991D32}"/>
              </a:ext>
            </a:extLst>
          </p:cNvPr>
          <p:cNvSpPr>
            <a:spLocks noGrp="1"/>
          </p:cNvSpPr>
          <p:nvPr>
            <p:ph type="body" idx="1"/>
          </p:nvPr>
        </p:nvSpPr>
        <p:spPr>
          <a:xfrm>
            <a:off x="860235" y="2322449"/>
            <a:ext cx="10471527" cy="3200401"/>
          </a:xfrm>
        </p:spPr>
        <p:txBody>
          <a:bodyPr vert="horz" lIns="91440" tIns="45720" rIns="91440" bIns="45720" rtlCol="0" anchor="b">
            <a:noAutofit/>
          </a:bodyPr>
          <a:lstStyle/>
          <a:p>
            <a:pPr marL="342900" indent="-342900">
              <a:buFont typeface="Wingdings" panose="05000000000000000000" pitchFamily="2" charset="2"/>
              <a:buChar char="§"/>
            </a:pPr>
            <a:r>
              <a:rPr lang="en-US" kern="1200" dirty="0">
                <a:solidFill>
                  <a:schemeClr val="tx1"/>
                </a:solidFill>
                <a:latin typeface="Calibri Light" panose="020F0302020204030204" pitchFamily="34" charset="0"/>
                <a:cs typeface="Calibri Light" panose="020F0302020204030204" pitchFamily="34" charset="0"/>
              </a:rPr>
              <a:t>Based on the </a:t>
            </a:r>
            <a:r>
              <a:rPr lang="en-US" i="1" kern="1200" dirty="0">
                <a:solidFill>
                  <a:schemeClr val="tx1"/>
                </a:solidFill>
                <a:latin typeface="Calibri Light" panose="020F0302020204030204" pitchFamily="34" charset="0"/>
                <a:cs typeface="Calibri Light" panose="020F0302020204030204" pitchFamily="34" charset="0"/>
              </a:rPr>
              <a:t>think</a:t>
            </a:r>
            <a:r>
              <a:rPr lang="en-US" kern="1200" dirty="0">
                <a:solidFill>
                  <a:schemeClr val="tx1"/>
                </a:solidFill>
                <a:latin typeface="Calibri Light" panose="020F0302020204030204" pitchFamily="34" charset="0"/>
                <a:cs typeface="Calibri Light" panose="020F0302020204030204" pitchFamily="34" charset="0"/>
              </a:rPr>
              <a:t> questions from the environmental findings, what are some follow-up questions you would ask the manager and/or a food worker?</a:t>
            </a:r>
          </a:p>
          <a:p>
            <a:pPr marL="342900" indent="-342900">
              <a:buFont typeface="Wingdings" panose="05000000000000000000" pitchFamily="2" charset="2"/>
              <a:buChar char="§"/>
            </a:pPr>
            <a:endParaRPr lang="en-US" kern="1200" dirty="0">
              <a:solidFill>
                <a:schemeClr val="tx1"/>
              </a:solidFill>
              <a:latin typeface="Calibri Light" panose="020F0302020204030204" pitchFamily="34" charset="0"/>
              <a:cs typeface="Calibri Light" panose="020F0302020204030204" pitchFamily="34" charset="0"/>
            </a:endParaRPr>
          </a:p>
          <a:p>
            <a:pPr marL="457200" indent="-457200">
              <a:buFont typeface="Wingdings" panose="05000000000000000000" pitchFamily="2" charset="2"/>
              <a:buChar char="§"/>
            </a:pPr>
            <a:r>
              <a:rPr lang="en-US" dirty="0">
                <a:solidFill>
                  <a:schemeClr val="tx1"/>
                </a:solidFill>
                <a:latin typeface="Calibri Light" panose="020F0302020204030204" pitchFamily="34" charset="0"/>
                <a:cs typeface="Calibri Light" panose="020F0302020204030204" pitchFamily="34" charset="0"/>
              </a:rPr>
              <a:t>Which category(</a:t>
            </a:r>
            <a:r>
              <a:rPr lang="en-US" dirty="0" err="1">
                <a:solidFill>
                  <a:schemeClr val="tx1"/>
                </a:solidFill>
                <a:latin typeface="Calibri Light" panose="020F0302020204030204" pitchFamily="34" charset="0"/>
                <a:cs typeface="Calibri Light" panose="020F0302020204030204" pitchFamily="34" charset="0"/>
              </a:rPr>
              <a:t>ies</a:t>
            </a:r>
            <a:r>
              <a:rPr lang="en-US" dirty="0">
                <a:solidFill>
                  <a:schemeClr val="tx1"/>
                </a:solidFill>
                <a:latin typeface="Calibri Light" panose="020F0302020204030204" pitchFamily="34" charset="0"/>
                <a:cs typeface="Calibri Light" panose="020F0302020204030204" pitchFamily="34" charset="0"/>
              </a:rPr>
              <a:t>) would the contributing factor(s) fall into (Contamination?  Proliferation? Survival?)</a:t>
            </a:r>
          </a:p>
          <a:p>
            <a:pPr marL="457200" indent="-457200">
              <a:buFont typeface="Wingdings" panose="05000000000000000000" pitchFamily="2" charset="2"/>
              <a:buChar char="§"/>
            </a:pPr>
            <a:endParaRPr lang="en-US" dirty="0">
              <a:solidFill>
                <a:schemeClr val="tx1"/>
              </a:solidFill>
              <a:latin typeface="Calibri Light" panose="020F0302020204030204" pitchFamily="34" charset="0"/>
              <a:cs typeface="Calibri Light" panose="020F0302020204030204" pitchFamily="34" charset="0"/>
            </a:endParaRPr>
          </a:p>
          <a:p>
            <a:pPr marL="457200" indent="-457200">
              <a:buFont typeface="Wingdings" panose="05000000000000000000" pitchFamily="2" charset="2"/>
              <a:buChar char="§"/>
            </a:pPr>
            <a:r>
              <a:rPr lang="en-US" dirty="0">
                <a:solidFill>
                  <a:schemeClr val="tx1"/>
                </a:solidFill>
                <a:latin typeface="Calibri Light" panose="020F0302020204030204" pitchFamily="34" charset="0"/>
                <a:cs typeface="Calibri Light" panose="020F0302020204030204" pitchFamily="34" charset="0"/>
              </a:rPr>
              <a:t>Which category(</a:t>
            </a:r>
            <a:r>
              <a:rPr lang="en-US" dirty="0" err="1">
                <a:solidFill>
                  <a:schemeClr val="tx1"/>
                </a:solidFill>
                <a:latin typeface="Calibri Light" panose="020F0302020204030204" pitchFamily="34" charset="0"/>
                <a:cs typeface="Calibri Light" panose="020F0302020204030204" pitchFamily="34" charset="0"/>
              </a:rPr>
              <a:t>ies</a:t>
            </a:r>
            <a:r>
              <a:rPr lang="en-US" dirty="0">
                <a:solidFill>
                  <a:schemeClr val="tx1"/>
                </a:solidFill>
                <a:latin typeface="Calibri Light" panose="020F0302020204030204" pitchFamily="34" charset="0"/>
                <a:cs typeface="Calibri Light" panose="020F0302020204030204" pitchFamily="34" charset="0"/>
              </a:rPr>
              <a:t>) would the environmental antecedents fall into? (People? Process? Equipment? Food? Economics?)</a:t>
            </a:r>
          </a:p>
        </p:txBody>
      </p:sp>
      <p:sp>
        <p:nvSpPr>
          <p:cNvPr id="16" name="Rectangle 15">
            <a:extLst>
              <a:ext uri="{FF2B5EF4-FFF2-40B4-BE49-F238E27FC236}">
                <a16:creationId xmlns:a16="http://schemas.microsoft.com/office/drawing/2014/main" id="{B0EE8A42-107A-4D4C-8D56-BBAE95C7F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524009" y="3366125"/>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08563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B415D3D-29DC-1114-D420-1ED107B727D8}"/>
              </a:ext>
            </a:extLst>
          </p:cNvPr>
          <p:cNvSpPr txBox="1"/>
          <p:nvPr/>
        </p:nvSpPr>
        <p:spPr>
          <a:xfrm>
            <a:off x="4258332" y="297712"/>
            <a:ext cx="4364671" cy="707886"/>
          </a:xfrm>
          <a:prstGeom prst="rect">
            <a:avLst/>
          </a:prstGeom>
          <a:noFill/>
        </p:spPr>
        <p:txBody>
          <a:bodyPr wrap="square" rtlCol="0">
            <a:spAutoFit/>
          </a:bodyPr>
          <a:lstStyle/>
          <a:p>
            <a:r>
              <a:rPr lang="en-US" sz="4000" dirty="0">
                <a:latin typeface="+mj-lt"/>
              </a:rPr>
              <a:t>Scenario Review</a:t>
            </a:r>
          </a:p>
        </p:txBody>
      </p:sp>
      <p:pic>
        <p:nvPicPr>
          <p:cNvPr id="7" name="Picture 6">
            <a:extLst>
              <a:ext uri="{FF2B5EF4-FFF2-40B4-BE49-F238E27FC236}">
                <a16:creationId xmlns:a16="http://schemas.microsoft.com/office/drawing/2014/main" id="{6757F13C-48D0-8498-98C5-B74CB6F067EA}"/>
              </a:ext>
            </a:extLst>
          </p:cNvPr>
          <p:cNvPicPr>
            <a:picLocks noChangeAspect="1"/>
          </p:cNvPicPr>
          <p:nvPr/>
        </p:nvPicPr>
        <p:blipFill>
          <a:blip r:embed="rId3"/>
          <a:stretch>
            <a:fillRect/>
          </a:stretch>
        </p:blipFill>
        <p:spPr>
          <a:xfrm>
            <a:off x="868813" y="1005598"/>
            <a:ext cx="2903752" cy="1910004"/>
          </a:xfrm>
          <a:prstGeom prst="rect">
            <a:avLst/>
          </a:prstGeom>
          <a:effectLst>
            <a:softEdge rad="63500"/>
          </a:effectLst>
        </p:spPr>
      </p:pic>
      <p:sp>
        <p:nvSpPr>
          <p:cNvPr id="11" name="TextBox 10">
            <a:extLst>
              <a:ext uri="{FF2B5EF4-FFF2-40B4-BE49-F238E27FC236}">
                <a16:creationId xmlns:a16="http://schemas.microsoft.com/office/drawing/2014/main" id="{BE216FF0-6023-1D7B-3FCE-285A6F195722}"/>
              </a:ext>
            </a:extLst>
          </p:cNvPr>
          <p:cNvSpPr txBox="1"/>
          <p:nvPr/>
        </p:nvSpPr>
        <p:spPr>
          <a:xfrm>
            <a:off x="4407176" y="1678335"/>
            <a:ext cx="6535479" cy="923330"/>
          </a:xfrm>
          <a:prstGeom prst="rect">
            <a:avLst/>
          </a:prstGeom>
          <a:noFill/>
        </p:spPr>
        <p:txBody>
          <a:bodyPr wrap="square" rtlCol="0">
            <a:spAutoFit/>
          </a:bodyPr>
          <a:lstStyle/>
          <a:p>
            <a:pPr algn="ctr"/>
            <a:r>
              <a:rPr lang="en-US" dirty="0">
                <a:latin typeface="+mj-lt"/>
              </a:rPr>
              <a:t>The same grinder was used for raw meats and garbanzo beans. The grinder cleaning process appeared to be effective, as there was no visible evidence of food residue in or on any of the grinder parts. </a:t>
            </a:r>
          </a:p>
        </p:txBody>
      </p:sp>
      <p:sp>
        <p:nvSpPr>
          <p:cNvPr id="13" name="TextBox 12">
            <a:extLst>
              <a:ext uri="{FF2B5EF4-FFF2-40B4-BE49-F238E27FC236}">
                <a16:creationId xmlns:a16="http://schemas.microsoft.com/office/drawing/2014/main" id="{69A22D2F-AE04-F726-43F9-7641BD8D8A59}"/>
              </a:ext>
            </a:extLst>
          </p:cNvPr>
          <p:cNvSpPr txBox="1"/>
          <p:nvPr/>
        </p:nvSpPr>
        <p:spPr>
          <a:xfrm>
            <a:off x="4703754" y="5100967"/>
            <a:ext cx="6535478" cy="1059777"/>
          </a:xfrm>
          <a:prstGeom prst="rect">
            <a:avLst/>
          </a:prstGeom>
          <a:noFill/>
        </p:spPr>
        <p:txBody>
          <a:bodyPr wrap="square">
            <a:spAutoFit/>
          </a:bodyPr>
          <a:lstStyle/>
          <a:p>
            <a:pPr marL="0" marR="0" indent="0" algn="ctr">
              <a:lnSpc>
                <a:spcPct val="119000"/>
              </a:lnSpc>
              <a:spcBef>
                <a:spcPts val="0"/>
              </a:spcBef>
              <a:spcAft>
                <a:spcPts val="600"/>
              </a:spcAft>
            </a:pPr>
            <a:r>
              <a:rPr lang="en-US" sz="1800" kern="1400" dirty="0">
                <a:ln>
                  <a:noFill/>
                </a:ln>
                <a:solidFill>
                  <a:srgbClr val="000000"/>
                </a:solidFill>
                <a:effectLst/>
                <a:latin typeface="Calibri Light" panose="020F0302020204030204" pitchFamily="34" charset="0"/>
              </a:rPr>
              <a:t>The finished cook temperature was 198°F and was still rising due to heat gain. However, employees didn’t routinely take temperature of the falafels when cooked. </a:t>
            </a:r>
            <a:endParaRPr lang="en-US" sz="1050" kern="1400" dirty="0">
              <a:ln>
                <a:noFill/>
              </a:ln>
              <a:solidFill>
                <a:srgbClr val="000000"/>
              </a:solidFill>
              <a:effectLst/>
              <a:latin typeface="Calibri" panose="020F0502020204030204" pitchFamily="34" charset="0"/>
            </a:endParaRPr>
          </a:p>
        </p:txBody>
      </p:sp>
      <p:pic>
        <p:nvPicPr>
          <p:cNvPr id="3" name="Picture 2">
            <a:extLst>
              <a:ext uri="{FF2B5EF4-FFF2-40B4-BE49-F238E27FC236}">
                <a16:creationId xmlns:a16="http://schemas.microsoft.com/office/drawing/2014/main" id="{43583DF0-23CA-5223-756D-46629BCDD45E}"/>
              </a:ext>
            </a:extLst>
          </p:cNvPr>
          <p:cNvPicPr>
            <a:picLocks noChangeAspect="1"/>
          </p:cNvPicPr>
          <p:nvPr/>
        </p:nvPicPr>
        <p:blipFill>
          <a:blip r:embed="rId4"/>
          <a:stretch>
            <a:fillRect/>
          </a:stretch>
        </p:blipFill>
        <p:spPr>
          <a:xfrm>
            <a:off x="910790" y="4825606"/>
            <a:ext cx="2819797" cy="1976416"/>
          </a:xfrm>
          <a:prstGeom prst="rect">
            <a:avLst/>
          </a:prstGeom>
          <a:effectLst>
            <a:softEdge rad="31750"/>
          </a:effectLst>
        </p:spPr>
      </p:pic>
      <p:pic>
        <p:nvPicPr>
          <p:cNvPr id="6" name="Picture 5">
            <a:extLst>
              <a:ext uri="{FF2B5EF4-FFF2-40B4-BE49-F238E27FC236}">
                <a16:creationId xmlns:a16="http://schemas.microsoft.com/office/drawing/2014/main" id="{108ACB3F-F3F8-EFC1-8DF2-2B3C6A83C375}"/>
              </a:ext>
            </a:extLst>
          </p:cNvPr>
          <p:cNvPicPr>
            <a:picLocks noChangeAspect="1"/>
          </p:cNvPicPr>
          <p:nvPr/>
        </p:nvPicPr>
        <p:blipFill>
          <a:blip r:embed="rId5"/>
          <a:stretch>
            <a:fillRect/>
          </a:stretch>
        </p:blipFill>
        <p:spPr>
          <a:xfrm>
            <a:off x="868812" y="2961516"/>
            <a:ext cx="2903752" cy="1818175"/>
          </a:xfrm>
          <a:prstGeom prst="rect">
            <a:avLst/>
          </a:prstGeom>
          <a:effectLst>
            <a:softEdge rad="63500"/>
          </a:effectLst>
        </p:spPr>
      </p:pic>
      <p:sp>
        <p:nvSpPr>
          <p:cNvPr id="8" name="TextBox 7">
            <a:extLst>
              <a:ext uri="{FF2B5EF4-FFF2-40B4-BE49-F238E27FC236}">
                <a16:creationId xmlns:a16="http://schemas.microsoft.com/office/drawing/2014/main" id="{54B297D8-885C-57A1-3911-0181BA339B56}"/>
              </a:ext>
            </a:extLst>
          </p:cNvPr>
          <p:cNvSpPr txBox="1"/>
          <p:nvPr/>
        </p:nvSpPr>
        <p:spPr>
          <a:xfrm>
            <a:off x="4407176" y="3424597"/>
            <a:ext cx="6916011" cy="730136"/>
          </a:xfrm>
          <a:prstGeom prst="rect">
            <a:avLst/>
          </a:prstGeom>
          <a:noFill/>
        </p:spPr>
        <p:txBody>
          <a:bodyPr wrap="square">
            <a:spAutoFit/>
          </a:bodyPr>
          <a:lstStyle/>
          <a:p>
            <a:pPr marL="0" marR="0" indent="0" algn="ctr">
              <a:lnSpc>
                <a:spcPct val="119000"/>
              </a:lnSpc>
              <a:spcBef>
                <a:spcPts val="0"/>
              </a:spcBef>
              <a:spcAft>
                <a:spcPts val="600"/>
              </a:spcAft>
            </a:pPr>
            <a:r>
              <a:rPr lang="en-US" sz="1800" kern="1400" dirty="0">
                <a:ln>
                  <a:noFill/>
                </a:ln>
                <a:solidFill>
                  <a:srgbClr val="000000"/>
                </a:solidFill>
                <a:effectLst/>
                <a:latin typeface="Calibri Light" panose="020F0302020204030204" pitchFamily="34" charset="0"/>
              </a:rPr>
              <a:t>Grinder parts were cleaned in the 3-compartment sink, and then washed and sanitized again in the dishwashing machine.</a:t>
            </a:r>
            <a:endParaRPr lang="en-US" sz="1050" kern="1400" dirty="0">
              <a:ln>
                <a:noFill/>
              </a:ln>
              <a:solidFill>
                <a:srgbClr val="000000"/>
              </a:solidFill>
              <a:effectLst/>
              <a:latin typeface="Calibri" panose="020F0502020204030204" pitchFamily="34" charset="0"/>
            </a:endParaRPr>
          </a:p>
        </p:txBody>
      </p:sp>
    </p:spTree>
    <p:extLst>
      <p:ext uri="{BB962C8B-B14F-4D97-AF65-F5344CB8AC3E}">
        <p14:creationId xmlns:p14="http://schemas.microsoft.com/office/powerpoint/2010/main" val="19876397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A2F8258-3D61-E6BE-4CD8-5984CDD2A71F}"/>
              </a:ext>
            </a:extLst>
          </p:cNvPr>
          <p:cNvSpPr txBox="1"/>
          <p:nvPr/>
        </p:nvSpPr>
        <p:spPr>
          <a:xfrm>
            <a:off x="89452" y="129209"/>
            <a:ext cx="11946835" cy="1162955"/>
          </a:xfrm>
          <a:prstGeom prst="rect">
            <a:avLst/>
          </a:prstGeom>
          <a:solidFill>
            <a:schemeClr val="accent5">
              <a:lumMod val="75000"/>
            </a:schemeClr>
          </a:solidFill>
        </p:spPr>
        <p:txBody>
          <a:bodyPr wrap="square" rtlCol="0">
            <a:spAutoFit/>
          </a:bodyPr>
          <a:lstStyle/>
          <a:p>
            <a:endParaRPr lang="en-US"/>
          </a:p>
        </p:txBody>
      </p:sp>
      <p:sp>
        <p:nvSpPr>
          <p:cNvPr id="2" name="Title 1">
            <a:extLst>
              <a:ext uri="{FF2B5EF4-FFF2-40B4-BE49-F238E27FC236}">
                <a16:creationId xmlns:a16="http://schemas.microsoft.com/office/drawing/2014/main" id="{5D862345-F422-4A8A-AF25-9F226B42EB33}"/>
              </a:ext>
            </a:extLst>
          </p:cNvPr>
          <p:cNvSpPr>
            <a:spLocks noGrp="1"/>
          </p:cNvSpPr>
          <p:nvPr>
            <p:ph type="title"/>
          </p:nvPr>
        </p:nvSpPr>
        <p:spPr>
          <a:xfrm>
            <a:off x="2633869" y="573475"/>
            <a:ext cx="6858000" cy="877715"/>
          </a:xfrm>
        </p:spPr>
        <p:txBody>
          <a:bodyPr>
            <a:noAutofit/>
          </a:bodyPr>
          <a:lstStyle/>
          <a:p>
            <a:pPr algn="ctr"/>
            <a:r>
              <a:rPr lang="en-US" b="1">
                <a:solidFill>
                  <a:schemeClr val="bg1"/>
                </a:solidFill>
              </a:rPr>
              <a:t>Exercise 2A Summary </a:t>
            </a:r>
            <a:br>
              <a:rPr lang="en-US" b="1">
                <a:solidFill>
                  <a:schemeClr val="bg1"/>
                </a:solidFill>
              </a:rPr>
            </a:br>
            <a:endParaRPr lang="en-US" b="1">
              <a:solidFill>
                <a:schemeClr val="bg1"/>
              </a:solidFill>
            </a:endParaRPr>
          </a:p>
        </p:txBody>
      </p:sp>
      <p:sp>
        <p:nvSpPr>
          <p:cNvPr id="3" name="TextBox 2">
            <a:extLst>
              <a:ext uri="{FF2B5EF4-FFF2-40B4-BE49-F238E27FC236}">
                <a16:creationId xmlns:a16="http://schemas.microsoft.com/office/drawing/2014/main" id="{B98EC77A-B122-9521-5406-68C99212F70D}"/>
              </a:ext>
            </a:extLst>
          </p:cNvPr>
          <p:cNvSpPr txBox="1"/>
          <p:nvPr/>
        </p:nvSpPr>
        <p:spPr>
          <a:xfrm>
            <a:off x="1215614" y="3234058"/>
            <a:ext cx="10122945" cy="769441"/>
          </a:xfrm>
          <a:prstGeom prst="rect">
            <a:avLst/>
          </a:prstGeom>
          <a:noFill/>
        </p:spPr>
        <p:txBody>
          <a:bodyPr wrap="square" rtlCol="0">
            <a:spAutoFit/>
          </a:bodyPr>
          <a:lstStyle/>
          <a:p>
            <a:r>
              <a:rPr lang="en-US" sz="4400" dirty="0">
                <a:latin typeface="+mj-lt"/>
              </a:rPr>
              <a:t>What additional questions would you ask? </a:t>
            </a:r>
          </a:p>
        </p:txBody>
      </p:sp>
    </p:spTree>
    <p:extLst>
      <p:ext uri="{BB962C8B-B14F-4D97-AF65-F5344CB8AC3E}">
        <p14:creationId xmlns:p14="http://schemas.microsoft.com/office/powerpoint/2010/main" val="41007063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A2F8258-3D61-E6BE-4CD8-5984CDD2A71F}"/>
              </a:ext>
            </a:extLst>
          </p:cNvPr>
          <p:cNvSpPr txBox="1"/>
          <p:nvPr/>
        </p:nvSpPr>
        <p:spPr>
          <a:xfrm>
            <a:off x="89452" y="129209"/>
            <a:ext cx="11946835" cy="1162955"/>
          </a:xfrm>
          <a:prstGeom prst="rect">
            <a:avLst/>
          </a:prstGeom>
          <a:solidFill>
            <a:schemeClr val="accent5">
              <a:lumMod val="75000"/>
            </a:schemeClr>
          </a:solidFill>
        </p:spPr>
        <p:txBody>
          <a:bodyPr wrap="square" rtlCol="0">
            <a:spAutoFit/>
          </a:bodyPr>
          <a:lstStyle/>
          <a:p>
            <a:endParaRPr lang="en-US"/>
          </a:p>
        </p:txBody>
      </p:sp>
      <p:sp>
        <p:nvSpPr>
          <p:cNvPr id="2" name="Title 1">
            <a:extLst>
              <a:ext uri="{FF2B5EF4-FFF2-40B4-BE49-F238E27FC236}">
                <a16:creationId xmlns:a16="http://schemas.microsoft.com/office/drawing/2014/main" id="{5D862345-F422-4A8A-AF25-9F226B42EB33}"/>
              </a:ext>
            </a:extLst>
          </p:cNvPr>
          <p:cNvSpPr>
            <a:spLocks noGrp="1"/>
          </p:cNvSpPr>
          <p:nvPr>
            <p:ph type="title"/>
          </p:nvPr>
        </p:nvSpPr>
        <p:spPr>
          <a:xfrm>
            <a:off x="2633869" y="573475"/>
            <a:ext cx="6858000" cy="877715"/>
          </a:xfrm>
        </p:spPr>
        <p:txBody>
          <a:bodyPr>
            <a:noAutofit/>
          </a:bodyPr>
          <a:lstStyle/>
          <a:p>
            <a:pPr algn="ctr"/>
            <a:r>
              <a:rPr lang="en-US" b="1">
                <a:solidFill>
                  <a:schemeClr val="bg1"/>
                </a:solidFill>
              </a:rPr>
              <a:t>Exercise 2A Summary </a:t>
            </a:r>
            <a:br>
              <a:rPr lang="en-US" b="1">
                <a:solidFill>
                  <a:schemeClr val="bg1"/>
                </a:solidFill>
              </a:rPr>
            </a:br>
            <a:endParaRPr lang="en-US" b="1">
              <a:solidFill>
                <a:schemeClr val="bg1"/>
              </a:solidFill>
            </a:endParaRPr>
          </a:p>
        </p:txBody>
      </p:sp>
      <p:sp>
        <p:nvSpPr>
          <p:cNvPr id="5" name="TextBox 4">
            <a:extLst>
              <a:ext uri="{FF2B5EF4-FFF2-40B4-BE49-F238E27FC236}">
                <a16:creationId xmlns:a16="http://schemas.microsoft.com/office/drawing/2014/main" id="{F4DB0CC1-712F-1979-4F7E-4C7284C88159}"/>
              </a:ext>
            </a:extLst>
          </p:cNvPr>
          <p:cNvSpPr txBox="1"/>
          <p:nvPr/>
        </p:nvSpPr>
        <p:spPr>
          <a:xfrm>
            <a:off x="525314" y="1392336"/>
            <a:ext cx="2441986" cy="369332"/>
          </a:xfrm>
          <a:prstGeom prst="rect">
            <a:avLst/>
          </a:prstGeom>
          <a:noFill/>
        </p:spPr>
        <p:txBody>
          <a:bodyPr wrap="square" rtlCol="0">
            <a:spAutoFit/>
          </a:bodyPr>
          <a:lstStyle/>
          <a:p>
            <a:pPr algn="ctr"/>
            <a:r>
              <a:rPr lang="en-US" b="1" dirty="0"/>
              <a:t>FOLLOW-UP QUESTION</a:t>
            </a:r>
          </a:p>
        </p:txBody>
      </p:sp>
      <p:sp>
        <p:nvSpPr>
          <p:cNvPr id="6" name="TextBox 5">
            <a:extLst>
              <a:ext uri="{FF2B5EF4-FFF2-40B4-BE49-F238E27FC236}">
                <a16:creationId xmlns:a16="http://schemas.microsoft.com/office/drawing/2014/main" id="{9023498A-42E7-FC42-4F33-23713C24C377}"/>
              </a:ext>
            </a:extLst>
          </p:cNvPr>
          <p:cNvSpPr txBox="1"/>
          <p:nvPr/>
        </p:nvSpPr>
        <p:spPr>
          <a:xfrm>
            <a:off x="3612755" y="1398645"/>
            <a:ext cx="8423528" cy="369332"/>
          </a:xfrm>
          <a:prstGeom prst="rect">
            <a:avLst/>
          </a:prstGeom>
          <a:noFill/>
        </p:spPr>
        <p:txBody>
          <a:bodyPr wrap="square" rtlCol="0">
            <a:spAutoFit/>
          </a:bodyPr>
          <a:lstStyle/>
          <a:p>
            <a:pPr algn="ctr"/>
            <a:r>
              <a:rPr lang="en-US" b="1" dirty="0"/>
              <a:t>RESPONSE</a:t>
            </a:r>
          </a:p>
        </p:txBody>
      </p:sp>
      <p:sp>
        <p:nvSpPr>
          <p:cNvPr id="8" name="TextBox 7">
            <a:extLst>
              <a:ext uri="{FF2B5EF4-FFF2-40B4-BE49-F238E27FC236}">
                <a16:creationId xmlns:a16="http://schemas.microsoft.com/office/drawing/2014/main" id="{F51266B9-42E0-C7C9-2FD9-9C6D5015B25A}"/>
              </a:ext>
            </a:extLst>
          </p:cNvPr>
          <p:cNvSpPr txBox="1"/>
          <p:nvPr/>
        </p:nvSpPr>
        <p:spPr>
          <a:xfrm>
            <a:off x="362138" y="3035410"/>
            <a:ext cx="2779096" cy="923330"/>
          </a:xfrm>
          <a:prstGeom prst="rect">
            <a:avLst/>
          </a:prstGeom>
          <a:solidFill>
            <a:schemeClr val="accent2"/>
          </a:solidFill>
          <a:ln w="28575">
            <a:solidFill>
              <a:schemeClr val="accent5">
                <a:lumMod val="75000"/>
              </a:schemeClr>
            </a:solidFill>
          </a:ln>
        </p:spPr>
        <p:txBody>
          <a:bodyPr wrap="square" rtlCol="0">
            <a:spAutoFit/>
          </a:bodyPr>
          <a:lstStyle/>
          <a:p>
            <a:pPr algn="ctr"/>
            <a:r>
              <a:rPr lang="en-US" b="1" dirty="0">
                <a:solidFill>
                  <a:schemeClr val="bg1"/>
                </a:solidFill>
                <a:latin typeface="+mj-lt"/>
              </a:rPr>
              <a:t>Why are separate grinders not used for meat and garbanzo beans?</a:t>
            </a:r>
          </a:p>
        </p:txBody>
      </p:sp>
      <p:sp>
        <p:nvSpPr>
          <p:cNvPr id="9" name="TextBox 8">
            <a:extLst>
              <a:ext uri="{FF2B5EF4-FFF2-40B4-BE49-F238E27FC236}">
                <a16:creationId xmlns:a16="http://schemas.microsoft.com/office/drawing/2014/main" id="{FC6DABD8-3A61-A0BE-8D03-CF94A4F6C19D}"/>
              </a:ext>
            </a:extLst>
          </p:cNvPr>
          <p:cNvSpPr txBox="1"/>
          <p:nvPr/>
        </p:nvSpPr>
        <p:spPr>
          <a:xfrm>
            <a:off x="3623513" y="3035410"/>
            <a:ext cx="8412771" cy="923330"/>
          </a:xfrm>
          <a:prstGeom prst="rect">
            <a:avLst/>
          </a:prstGeom>
          <a:solidFill>
            <a:schemeClr val="accent3">
              <a:lumMod val="20000"/>
              <a:lumOff val="80000"/>
            </a:schemeClr>
          </a:solidFill>
          <a:ln w="28575">
            <a:solidFill>
              <a:schemeClr val="accent5">
                <a:lumMod val="75000"/>
              </a:schemeClr>
            </a:solidFill>
          </a:ln>
        </p:spPr>
        <p:txBody>
          <a:bodyPr wrap="square" rtlCol="0">
            <a:spAutoFit/>
          </a:bodyPr>
          <a:lstStyle/>
          <a:p>
            <a:r>
              <a:rPr lang="en-US" b="1" dirty="0">
                <a:latin typeface="+mj-lt"/>
              </a:rPr>
              <a:t>The establishment only owns 1 grinder. There have not been any time restraints by using the 1 grinder for all necessary recipes. Grinders are very expensive and require considerable maintenance and storage space. </a:t>
            </a:r>
          </a:p>
        </p:txBody>
      </p:sp>
      <p:sp>
        <p:nvSpPr>
          <p:cNvPr id="10" name="TextBox 9">
            <a:extLst>
              <a:ext uri="{FF2B5EF4-FFF2-40B4-BE49-F238E27FC236}">
                <a16:creationId xmlns:a16="http://schemas.microsoft.com/office/drawing/2014/main" id="{EB687FC0-B9A3-F71C-AF12-DABD53A92E4E}"/>
              </a:ext>
            </a:extLst>
          </p:cNvPr>
          <p:cNvSpPr txBox="1"/>
          <p:nvPr/>
        </p:nvSpPr>
        <p:spPr>
          <a:xfrm>
            <a:off x="362138" y="4282331"/>
            <a:ext cx="2779096" cy="923330"/>
          </a:xfrm>
          <a:prstGeom prst="rect">
            <a:avLst/>
          </a:prstGeom>
          <a:solidFill>
            <a:schemeClr val="accent2"/>
          </a:solidFill>
          <a:ln w="28575">
            <a:solidFill>
              <a:schemeClr val="accent5">
                <a:lumMod val="75000"/>
              </a:schemeClr>
            </a:solidFill>
          </a:ln>
        </p:spPr>
        <p:txBody>
          <a:bodyPr wrap="square" rtlCol="0">
            <a:spAutoFit/>
          </a:bodyPr>
          <a:lstStyle/>
          <a:p>
            <a:pPr algn="ctr"/>
            <a:r>
              <a:rPr lang="en-US" b="1" dirty="0">
                <a:solidFill>
                  <a:schemeClr val="bg1"/>
                </a:solidFill>
                <a:latin typeface="+mj-lt"/>
              </a:rPr>
              <a:t>How often is the grinder broken down and all parts cleaned and sanitized?</a:t>
            </a:r>
          </a:p>
        </p:txBody>
      </p:sp>
      <p:sp>
        <p:nvSpPr>
          <p:cNvPr id="11" name="TextBox 10">
            <a:extLst>
              <a:ext uri="{FF2B5EF4-FFF2-40B4-BE49-F238E27FC236}">
                <a16:creationId xmlns:a16="http://schemas.microsoft.com/office/drawing/2014/main" id="{5D107438-8637-EB4C-9326-4B55F9158BF9}"/>
              </a:ext>
            </a:extLst>
          </p:cNvPr>
          <p:cNvSpPr txBox="1"/>
          <p:nvPr/>
        </p:nvSpPr>
        <p:spPr>
          <a:xfrm>
            <a:off x="3623513" y="4282331"/>
            <a:ext cx="8412770" cy="923330"/>
          </a:xfrm>
          <a:prstGeom prst="rect">
            <a:avLst/>
          </a:prstGeom>
          <a:solidFill>
            <a:schemeClr val="accent3">
              <a:lumMod val="20000"/>
              <a:lumOff val="80000"/>
            </a:schemeClr>
          </a:solidFill>
          <a:ln w="28575">
            <a:solidFill>
              <a:schemeClr val="accent5">
                <a:lumMod val="75000"/>
              </a:schemeClr>
            </a:solidFill>
          </a:ln>
        </p:spPr>
        <p:txBody>
          <a:bodyPr wrap="square" rtlCol="0">
            <a:spAutoFit/>
          </a:bodyPr>
          <a:lstStyle/>
          <a:p>
            <a:r>
              <a:rPr lang="en-US" sz="1800" b="1" kern="1400" dirty="0">
                <a:ln>
                  <a:noFill/>
                </a:ln>
                <a:effectLst/>
                <a:latin typeface="Calibri Light" panose="020F0302020204030204" pitchFamily="34" charset="0"/>
              </a:rPr>
              <a:t>The grinder has not been completely broken down yet during the small soft openings. A quick cleaning process is employed between grinding different types of food and when it is put away. As production volume increases, the grinder will be detail cleaned as needed.</a:t>
            </a:r>
            <a:endParaRPr lang="en-US" sz="1800" b="1" kern="1400" dirty="0">
              <a:ln>
                <a:noFill/>
              </a:ln>
              <a:effectLst/>
              <a:latin typeface="Calibri" panose="020F0502020204030204" pitchFamily="34" charset="0"/>
            </a:endParaRPr>
          </a:p>
        </p:txBody>
      </p:sp>
      <p:sp>
        <p:nvSpPr>
          <p:cNvPr id="14" name="TextBox 13">
            <a:extLst>
              <a:ext uri="{FF2B5EF4-FFF2-40B4-BE49-F238E27FC236}">
                <a16:creationId xmlns:a16="http://schemas.microsoft.com/office/drawing/2014/main" id="{6F259274-8F9E-72CB-9C8E-F844F9204B7F}"/>
              </a:ext>
            </a:extLst>
          </p:cNvPr>
          <p:cNvSpPr txBox="1"/>
          <p:nvPr/>
        </p:nvSpPr>
        <p:spPr>
          <a:xfrm>
            <a:off x="362138" y="1791265"/>
            <a:ext cx="2779096" cy="923330"/>
          </a:xfrm>
          <a:prstGeom prst="rect">
            <a:avLst/>
          </a:prstGeom>
          <a:solidFill>
            <a:schemeClr val="accent2"/>
          </a:solidFill>
          <a:ln w="28575">
            <a:solidFill>
              <a:schemeClr val="accent5">
                <a:lumMod val="75000"/>
              </a:schemeClr>
            </a:solidFill>
          </a:ln>
        </p:spPr>
        <p:txBody>
          <a:bodyPr wrap="square" rtlCol="0">
            <a:spAutoFit/>
          </a:bodyPr>
          <a:lstStyle/>
          <a:p>
            <a:pPr algn="ctr"/>
            <a:r>
              <a:rPr lang="en-US" b="1" dirty="0">
                <a:solidFill>
                  <a:schemeClr val="bg1"/>
                </a:solidFill>
                <a:latin typeface="+mj-lt"/>
              </a:rPr>
              <a:t>Can you describe the preparation of raw meat and falafel dishes?</a:t>
            </a:r>
          </a:p>
        </p:txBody>
      </p:sp>
      <p:sp>
        <p:nvSpPr>
          <p:cNvPr id="15" name="TextBox 14">
            <a:extLst>
              <a:ext uri="{FF2B5EF4-FFF2-40B4-BE49-F238E27FC236}">
                <a16:creationId xmlns:a16="http://schemas.microsoft.com/office/drawing/2014/main" id="{CD6D179E-1792-A4A7-99E2-30F051C8E1A3}"/>
              </a:ext>
            </a:extLst>
          </p:cNvPr>
          <p:cNvSpPr txBox="1"/>
          <p:nvPr/>
        </p:nvSpPr>
        <p:spPr>
          <a:xfrm>
            <a:off x="3623513" y="1793300"/>
            <a:ext cx="8412771" cy="923330"/>
          </a:xfrm>
          <a:prstGeom prst="rect">
            <a:avLst/>
          </a:prstGeom>
          <a:solidFill>
            <a:schemeClr val="accent3">
              <a:lumMod val="20000"/>
              <a:lumOff val="80000"/>
            </a:schemeClr>
          </a:solidFill>
          <a:ln w="28575">
            <a:solidFill>
              <a:schemeClr val="accent5">
                <a:lumMod val="75000"/>
              </a:schemeClr>
            </a:solidFill>
          </a:ln>
        </p:spPr>
        <p:txBody>
          <a:bodyPr wrap="square" rtlCol="0">
            <a:spAutoFit/>
          </a:bodyPr>
          <a:lstStyle/>
          <a:p>
            <a:r>
              <a:rPr lang="en-US" sz="1800" b="1" kern="1400" dirty="0">
                <a:ln>
                  <a:noFill/>
                </a:ln>
                <a:effectLst/>
                <a:latin typeface="Calibri Light" panose="020F0302020204030204" pitchFamily="34" charset="0"/>
              </a:rPr>
              <a:t>The raw meat is ground, then cooked on the stove. The grinder </a:t>
            </a:r>
            <a:r>
              <a:rPr lang="en-US" b="1" kern="1400" dirty="0">
                <a:latin typeface="Calibri Light" panose="020F0302020204030204" pitchFamily="34" charset="0"/>
              </a:rPr>
              <a:t>is wiped down of debris afterwards. The falafel is ground next, then cooked in the fryer.  The grinder is once again wiped down of any food residue after use and before storage.</a:t>
            </a:r>
            <a:endParaRPr lang="en-US" sz="1800" b="1" kern="1400" dirty="0">
              <a:ln>
                <a:noFill/>
              </a:ln>
              <a:effectLst/>
              <a:latin typeface="Calibri" panose="020F0502020204030204" pitchFamily="34" charset="0"/>
            </a:endParaRPr>
          </a:p>
        </p:txBody>
      </p:sp>
      <p:sp>
        <p:nvSpPr>
          <p:cNvPr id="16" name="TextBox 15">
            <a:extLst>
              <a:ext uri="{FF2B5EF4-FFF2-40B4-BE49-F238E27FC236}">
                <a16:creationId xmlns:a16="http://schemas.microsoft.com/office/drawing/2014/main" id="{4B2B66F4-E67D-C71C-EE29-44971CD2733F}"/>
              </a:ext>
            </a:extLst>
          </p:cNvPr>
          <p:cNvSpPr txBox="1"/>
          <p:nvPr/>
        </p:nvSpPr>
        <p:spPr>
          <a:xfrm>
            <a:off x="351380" y="5579751"/>
            <a:ext cx="2779096" cy="923330"/>
          </a:xfrm>
          <a:prstGeom prst="rect">
            <a:avLst/>
          </a:prstGeom>
          <a:solidFill>
            <a:schemeClr val="accent2"/>
          </a:solidFill>
          <a:ln w="28575">
            <a:solidFill>
              <a:schemeClr val="accent5">
                <a:lumMod val="75000"/>
              </a:schemeClr>
            </a:solidFill>
          </a:ln>
        </p:spPr>
        <p:txBody>
          <a:bodyPr wrap="square" rtlCol="0">
            <a:spAutoFit/>
          </a:bodyPr>
          <a:lstStyle/>
          <a:p>
            <a:pPr algn="ctr"/>
            <a:r>
              <a:rPr lang="en-US" b="1" dirty="0">
                <a:solidFill>
                  <a:schemeClr val="bg1"/>
                </a:solidFill>
                <a:latin typeface="+mj-lt"/>
              </a:rPr>
              <a:t>Are employees familiar with how to cook and prepare food items?</a:t>
            </a:r>
          </a:p>
        </p:txBody>
      </p:sp>
      <p:sp>
        <p:nvSpPr>
          <p:cNvPr id="18" name="TextBox 17">
            <a:extLst>
              <a:ext uri="{FF2B5EF4-FFF2-40B4-BE49-F238E27FC236}">
                <a16:creationId xmlns:a16="http://schemas.microsoft.com/office/drawing/2014/main" id="{BA788EC5-F458-294A-C4B0-C8A4D179C956}"/>
              </a:ext>
            </a:extLst>
          </p:cNvPr>
          <p:cNvSpPr txBox="1"/>
          <p:nvPr/>
        </p:nvSpPr>
        <p:spPr>
          <a:xfrm>
            <a:off x="3612754" y="5579751"/>
            <a:ext cx="8412769" cy="923330"/>
          </a:xfrm>
          <a:prstGeom prst="rect">
            <a:avLst/>
          </a:prstGeom>
          <a:solidFill>
            <a:schemeClr val="accent3">
              <a:lumMod val="20000"/>
              <a:lumOff val="80000"/>
            </a:schemeClr>
          </a:solidFill>
          <a:ln w="28575">
            <a:solidFill>
              <a:schemeClr val="accent5">
                <a:lumMod val="75000"/>
              </a:schemeClr>
            </a:solidFill>
          </a:ln>
        </p:spPr>
        <p:txBody>
          <a:bodyPr wrap="square" rtlCol="0">
            <a:spAutoFit/>
          </a:bodyPr>
          <a:lstStyle/>
          <a:p>
            <a:r>
              <a:rPr lang="en-US" sz="1800" b="1" kern="1400" dirty="0">
                <a:ln>
                  <a:noFill/>
                </a:ln>
                <a:effectLst/>
                <a:latin typeface="Calibri Light" panose="020F0302020204030204" pitchFamily="34" charset="0"/>
              </a:rPr>
              <a:t>No. Some employees were friends of the owner and helped fill in while more permanent staff was being secured. They had very limited restaurant food preparation experience. A quick training was provided by the owner to these employees for the soft opening. </a:t>
            </a:r>
            <a:endParaRPr lang="en-US" sz="1800" b="1" kern="1400" dirty="0">
              <a:ln>
                <a:noFill/>
              </a:ln>
              <a:effectLst/>
              <a:latin typeface="Calibri" panose="020F0502020204030204" pitchFamily="34" charset="0"/>
            </a:endParaRPr>
          </a:p>
        </p:txBody>
      </p:sp>
    </p:spTree>
    <p:extLst>
      <p:ext uri="{BB962C8B-B14F-4D97-AF65-F5344CB8AC3E}">
        <p14:creationId xmlns:p14="http://schemas.microsoft.com/office/powerpoint/2010/main" val="2717817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4" grpId="0" animBg="1"/>
      <p:bldP spid="15" grpId="0" animBg="1"/>
      <p:bldP spid="16" grpId="0" animBg="1"/>
      <p:bldP spid="1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922" y="453981"/>
            <a:ext cx="6675120" cy="1877811"/>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a:extLst>
              <a:ext uri="{FF2B5EF4-FFF2-40B4-BE49-F238E27FC236}">
                <a16:creationId xmlns:a16="http://schemas.microsoft.com/office/drawing/2014/main" id="{421CA2E4-185A-45E5-8561-EB506DE008AE}"/>
              </a:ext>
            </a:extLst>
          </p:cNvPr>
          <p:cNvSpPr>
            <a:spLocks noGrp="1"/>
          </p:cNvSpPr>
          <p:nvPr>
            <p:ph type="title"/>
          </p:nvPr>
        </p:nvSpPr>
        <p:spPr>
          <a:xfrm>
            <a:off x="731520" y="731520"/>
            <a:ext cx="6089904" cy="1426464"/>
          </a:xfrm>
        </p:spPr>
        <p:txBody>
          <a:bodyPr>
            <a:normAutofit/>
          </a:bodyPr>
          <a:lstStyle/>
          <a:p>
            <a:pPr algn="ctr"/>
            <a:r>
              <a:rPr lang="en-US" b="1">
                <a:solidFill>
                  <a:srgbClr val="FFFFFF"/>
                </a:solidFill>
              </a:rPr>
              <a:t>Why are we here?</a:t>
            </a:r>
          </a:p>
        </p:txBody>
      </p:sp>
      <p:sp>
        <p:nvSpPr>
          <p:cNvPr id="24" name="Rectangle 23">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77100" y="461737"/>
            <a:ext cx="2149361" cy="1870055"/>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6" name="Rectangle 25">
            <a:extLst>
              <a:ext uri="{FF2B5EF4-FFF2-40B4-BE49-F238E27FC236}">
                <a16:creationId xmlns:a16="http://schemas.microsoft.com/office/drawing/2014/main" id="{E186B68C-84BC-4A6E-99D1-EE87483C13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73768" y="453155"/>
            <a:ext cx="2149358" cy="1878638"/>
          </a:xfrm>
          <a:prstGeom prst="rect">
            <a:avLst/>
          </a:prstGeom>
          <a:solidFill>
            <a:srgbClr val="A5A5A5"/>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8" name="Rectangle 27">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920" y="2480956"/>
            <a:ext cx="11264206" cy="3918122"/>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2E74ABF-E475-46FC-9553-90A5A1CF778D}"/>
              </a:ext>
            </a:extLst>
          </p:cNvPr>
          <p:cNvSpPr>
            <a:spLocks noGrp="1"/>
          </p:cNvSpPr>
          <p:nvPr>
            <p:ph idx="1"/>
          </p:nvPr>
        </p:nvSpPr>
        <p:spPr>
          <a:xfrm>
            <a:off x="789456" y="2798385"/>
            <a:ext cx="10597729" cy="3283260"/>
          </a:xfrm>
        </p:spPr>
        <p:txBody>
          <a:bodyPr anchor="ctr">
            <a:noAutofit/>
          </a:bodyPr>
          <a:lstStyle/>
          <a:p>
            <a:r>
              <a:rPr lang="en-US" sz="2000">
                <a:latin typeface="Calibri Light" panose="020F0302020204030204" pitchFamily="34" charset="0"/>
                <a:cs typeface="Calibri Light" panose="020F0302020204030204" pitchFamily="34" charset="0"/>
              </a:rPr>
              <a:t>Identify resources to aid in an outbreak investigation</a:t>
            </a:r>
          </a:p>
          <a:p>
            <a:pPr marL="0" indent="0">
              <a:buNone/>
            </a:pPr>
            <a:endParaRPr lang="en-US" sz="2000">
              <a:latin typeface="Calibri Light" panose="020F0302020204030204" pitchFamily="34" charset="0"/>
              <a:cs typeface="Calibri Light" panose="020F0302020204030204" pitchFamily="34" charset="0"/>
            </a:endParaRPr>
          </a:p>
          <a:p>
            <a:r>
              <a:rPr lang="en-US" sz="2000">
                <a:latin typeface="Calibri Light" panose="020F0302020204030204" pitchFamily="34" charset="0"/>
                <a:cs typeface="Calibri Light" panose="020F0302020204030204" pitchFamily="34" charset="0"/>
              </a:rPr>
              <a:t>Use evidence from an environmental assessment to identify contributing factor(s)</a:t>
            </a:r>
          </a:p>
          <a:p>
            <a:pPr marL="0" indent="0">
              <a:buNone/>
            </a:pPr>
            <a:endParaRPr lang="en-US" sz="2000">
              <a:latin typeface="Calibri Light" panose="020F0302020204030204" pitchFamily="34" charset="0"/>
              <a:cs typeface="Calibri Light" panose="020F0302020204030204" pitchFamily="34" charset="0"/>
            </a:endParaRPr>
          </a:p>
          <a:p>
            <a:r>
              <a:rPr lang="en-US" sz="2000">
                <a:latin typeface="Calibri Light" panose="020F0302020204030204" pitchFamily="34" charset="0"/>
                <a:cs typeface="Calibri Light" panose="020F0302020204030204" pitchFamily="34" charset="0"/>
              </a:rPr>
              <a:t>Ask the “5 whys” to understand why contributing factors occurred</a:t>
            </a:r>
          </a:p>
          <a:p>
            <a:pPr marL="0" indent="0">
              <a:buNone/>
            </a:pPr>
            <a:endParaRPr lang="en-US" sz="2000">
              <a:latin typeface="Calibri Light" panose="020F0302020204030204" pitchFamily="34" charset="0"/>
              <a:cs typeface="Calibri Light" panose="020F0302020204030204" pitchFamily="34" charset="0"/>
            </a:endParaRPr>
          </a:p>
          <a:p>
            <a:r>
              <a:rPr lang="en-US" sz="2000">
                <a:latin typeface="Calibri Light" panose="020F0302020204030204" pitchFamily="34" charset="0"/>
                <a:cs typeface="Calibri Light" panose="020F0302020204030204" pitchFamily="34" charset="0"/>
              </a:rPr>
              <a:t>Identify appropriate environmental antecedents</a:t>
            </a:r>
          </a:p>
          <a:p>
            <a:pPr marL="0" indent="0">
              <a:buNone/>
            </a:pPr>
            <a:endParaRPr lang="en-US" sz="2000">
              <a:latin typeface="Calibri Light" panose="020F0302020204030204" pitchFamily="34" charset="0"/>
              <a:cs typeface="Calibri Light" panose="020F0302020204030204" pitchFamily="34" charset="0"/>
            </a:endParaRPr>
          </a:p>
          <a:p>
            <a:r>
              <a:rPr lang="en-US" sz="2000">
                <a:latin typeface="Calibri Light" panose="020F0302020204030204" pitchFamily="34" charset="0"/>
                <a:cs typeface="Calibri Light" panose="020F0302020204030204" pitchFamily="34" charset="0"/>
              </a:rPr>
              <a:t>Describe best control measures to prevent future outbreaks</a:t>
            </a:r>
          </a:p>
        </p:txBody>
      </p:sp>
    </p:spTree>
    <p:extLst>
      <p:ext uri="{BB962C8B-B14F-4D97-AF65-F5344CB8AC3E}">
        <p14:creationId xmlns:p14="http://schemas.microsoft.com/office/powerpoint/2010/main" val="412185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A2F8258-3D61-E6BE-4CD8-5984CDD2A71F}"/>
              </a:ext>
            </a:extLst>
          </p:cNvPr>
          <p:cNvSpPr txBox="1"/>
          <p:nvPr/>
        </p:nvSpPr>
        <p:spPr>
          <a:xfrm>
            <a:off x="89452" y="129209"/>
            <a:ext cx="11946835" cy="1162955"/>
          </a:xfrm>
          <a:prstGeom prst="rect">
            <a:avLst/>
          </a:prstGeom>
          <a:solidFill>
            <a:schemeClr val="accent5">
              <a:lumMod val="75000"/>
            </a:schemeClr>
          </a:solidFill>
        </p:spPr>
        <p:txBody>
          <a:bodyPr wrap="square" rtlCol="0">
            <a:spAutoFit/>
          </a:bodyPr>
          <a:lstStyle/>
          <a:p>
            <a:endParaRPr lang="en-US"/>
          </a:p>
        </p:txBody>
      </p:sp>
      <p:sp>
        <p:nvSpPr>
          <p:cNvPr id="2" name="Title 1">
            <a:extLst>
              <a:ext uri="{FF2B5EF4-FFF2-40B4-BE49-F238E27FC236}">
                <a16:creationId xmlns:a16="http://schemas.microsoft.com/office/drawing/2014/main" id="{5D862345-F422-4A8A-AF25-9F226B42EB33}"/>
              </a:ext>
            </a:extLst>
          </p:cNvPr>
          <p:cNvSpPr>
            <a:spLocks noGrp="1"/>
          </p:cNvSpPr>
          <p:nvPr>
            <p:ph type="title"/>
          </p:nvPr>
        </p:nvSpPr>
        <p:spPr>
          <a:xfrm>
            <a:off x="2667000" y="563536"/>
            <a:ext cx="6858000" cy="877715"/>
          </a:xfrm>
        </p:spPr>
        <p:txBody>
          <a:bodyPr>
            <a:noAutofit/>
          </a:bodyPr>
          <a:lstStyle/>
          <a:p>
            <a:pPr algn="ctr"/>
            <a:r>
              <a:rPr lang="en-US" b="1" dirty="0">
                <a:solidFill>
                  <a:schemeClr val="bg1"/>
                </a:solidFill>
              </a:rPr>
              <a:t>Exercise 2A Summary </a:t>
            </a:r>
            <a:br>
              <a:rPr lang="en-US" b="1" dirty="0">
                <a:solidFill>
                  <a:schemeClr val="bg1"/>
                </a:solidFill>
              </a:rPr>
            </a:br>
            <a:endParaRPr lang="en-US" b="1" dirty="0">
              <a:solidFill>
                <a:schemeClr val="bg1"/>
              </a:solidFill>
            </a:endParaRPr>
          </a:p>
        </p:txBody>
      </p:sp>
      <p:sp>
        <p:nvSpPr>
          <p:cNvPr id="6" name="TextBox 5">
            <a:extLst>
              <a:ext uri="{FF2B5EF4-FFF2-40B4-BE49-F238E27FC236}">
                <a16:creationId xmlns:a16="http://schemas.microsoft.com/office/drawing/2014/main" id="{205CC58F-9EEF-57CA-88A9-D2C08D9FE228}"/>
              </a:ext>
            </a:extLst>
          </p:cNvPr>
          <p:cNvSpPr txBox="1"/>
          <p:nvPr/>
        </p:nvSpPr>
        <p:spPr>
          <a:xfrm>
            <a:off x="383651" y="1845636"/>
            <a:ext cx="3061252" cy="646331"/>
          </a:xfrm>
          <a:prstGeom prst="rect">
            <a:avLst/>
          </a:prstGeom>
          <a:noFill/>
          <a:ln w="28575">
            <a:solidFill>
              <a:schemeClr val="accent5">
                <a:lumMod val="75000"/>
              </a:schemeClr>
            </a:solidFill>
          </a:ln>
        </p:spPr>
        <p:txBody>
          <a:bodyPr wrap="square" rtlCol="0">
            <a:spAutoFit/>
          </a:bodyPr>
          <a:lstStyle/>
          <a:p>
            <a:pPr algn="ctr"/>
            <a:r>
              <a:rPr lang="en-US" dirty="0">
                <a:latin typeface="+mj-lt"/>
              </a:rPr>
              <a:t>Cross contamination between foods processed in the grinder </a:t>
            </a:r>
          </a:p>
        </p:txBody>
      </p:sp>
      <p:sp>
        <p:nvSpPr>
          <p:cNvPr id="7" name="TextBox 6">
            <a:extLst>
              <a:ext uri="{FF2B5EF4-FFF2-40B4-BE49-F238E27FC236}">
                <a16:creationId xmlns:a16="http://schemas.microsoft.com/office/drawing/2014/main" id="{4C95AB92-FAB2-3507-A63E-D4E1AD476FB2}"/>
              </a:ext>
            </a:extLst>
          </p:cNvPr>
          <p:cNvSpPr txBox="1"/>
          <p:nvPr/>
        </p:nvSpPr>
        <p:spPr>
          <a:xfrm>
            <a:off x="1535925" y="3077829"/>
            <a:ext cx="3515139" cy="646331"/>
          </a:xfrm>
          <a:prstGeom prst="rect">
            <a:avLst/>
          </a:prstGeom>
          <a:noFill/>
          <a:ln w="28575">
            <a:solidFill>
              <a:schemeClr val="accent5">
                <a:lumMod val="75000"/>
              </a:schemeClr>
            </a:solidFill>
          </a:ln>
        </p:spPr>
        <p:txBody>
          <a:bodyPr wrap="square" rtlCol="0">
            <a:spAutoFit/>
          </a:bodyPr>
          <a:lstStyle/>
          <a:p>
            <a:pPr algn="ctr"/>
            <a:r>
              <a:rPr lang="en-US" dirty="0">
                <a:latin typeface="+mj-lt"/>
              </a:rPr>
              <a:t>The grinder is not properly cleaned and sanitized between uses</a:t>
            </a:r>
          </a:p>
        </p:txBody>
      </p:sp>
      <p:sp>
        <p:nvSpPr>
          <p:cNvPr id="8" name="TextBox 7">
            <a:extLst>
              <a:ext uri="{FF2B5EF4-FFF2-40B4-BE49-F238E27FC236}">
                <a16:creationId xmlns:a16="http://schemas.microsoft.com/office/drawing/2014/main" id="{8BF4BEE0-060A-4091-6172-E9DC5B751F70}"/>
              </a:ext>
            </a:extLst>
          </p:cNvPr>
          <p:cNvSpPr txBox="1"/>
          <p:nvPr/>
        </p:nvSpPr>
        <p:spPr>
          <a:xfrm>
            <a:off x="2667000" y="4416233"/>
            <a:ext cx="3515139" cy="646331"/>
          </a:xfrm>
          <a:prstGeom prst="rect">
            <a:avLst/>
          </a:prstGeom>
          <a:noFill/>
          <a:ln w="28575">
            <a:solidFill>
              <a:schemeClr val="accent5">
                <a:lumMod val="75000"/>
              </a:schemeClr>
            </a:solidFill>
          </a:ln>
        </p:spPr>
        <p:txBody>
          <a:bodyPr wrap="square" rtlCol="0">
            <a:spAutoFit/>
          </a:bodyPr>
          <a:lstStyle/>
          <a:p>
            <a:pPr algn="ctr"/>
            <a:r>
              <a:rPr lang="en-US">
                <a:latin typeface="+mj-lt"/>
              </a:rPr>
              <a:t>There are new, untrained staff since the restaurant recently opened</a:t>
            </a:r>
          </a:p>
        </p:txBody>
      </p:sp>
      <p:sp>
        <p:nvSpPr>
          <p:cNvPr id="5" name="TextBox 4">
            <a:extLst>
              <a:ext uri="{FF2B5EF4-FFF2-40B4-BE49-F238E27FC236}">
                <a16:creationId xmlns:a16="http://schemas.microsoft.com/office/drawing/2014/main" id="{98CE4C68-25F8-7850-3F92-4A93B7F72302}"/>
              </a:ext>
            </a:extLst>
          </p:cNvPr>
          <p:cNvSpPr txBox="1"/>
          <p:nvPr/>
        </p:nvSpPr>
        <p:spPr>
          <a:xfrm>
            <a:off x="290456" y="1443450"/>
            <a:ext cx="2855844" cy="369332"/>
          </a:xfrm>
          <a:prstGeom prst="rect">
            <a:avLst/>
          </a:prstGeom>
          <a:noFill/>
        </p:spPr>
        <p:txBody>
          <a:bodyPr wrap="square" rtlCol="0">
            <a:spAutoFit/>
          </a:bodyPr>
          <a:lstStyle/>
          <a:p>
            <a:r>
              <a:rPr lang="en-US" b="1" dirty="0"/>
              <a:t>Environmental hypothesis:</a:t>
            </a:r>
          </a:p>
        </p:txBody>
      </p:sp>
      <p:sp>
        <p:nvSpPr>
          <p:cNvPr id="9" name="TextBox 8">
            <a:extLst>
              <a:ext uri="{FF2B5EF4-FFF2-40B4-BE49-F238E27FC236}">
                <a16:creationId xmlns:a16="http://schemas.microsoft.com/office/drawing/2014/main" id="{8A700526-A8B2-F66A-D144-F31B0968AD69}"/>
              </a:ext>
            </a:extLst>
          </p:cNvPr>
          <p:cNvSpPr txBox="1"/>
          <p:nvPr/>
        </p:nvSpPr>
        <p:spPr>
          <a:xfrm>
            <a:off x="1432560" y="2744076"/>
            <a:ext cx="2855844" cy="369332"/>
          </a:xfrm>
          <a:prstGeom prst="rect">
            <a:avLst/>
          </a:prstGeom>
          <a:noFill/>
        </p:spPr>
        <p:txBody>
          <a:bodyPr wrap="square" rtlCol="0">
            <a:spAutoFit/>
          </a:bodyPr>
          <a:lstStyle/>
          <a:p>
            <a:r>
              <a:rPr lang="en-US" b="1" dirty="0"/>
              <a:t>How </a:t>
            </a:r>
            <a:r>
              <a:rPr lang="en-US" dirty="0"/>
              <a:t>did this occur?</a:t>
            </a:r>
          </a:p>
        </p:txBody>
      </p:sp>
      <p:sp>
        <p:nvSpPr>
          <p:cNvPr id="10" name="TextBox 9">
            <a:extLst>
              <a:ext uri="{FF2B5EF4-FFF2-40B4-BE49-F238E27FC236}">
                <a16:creationId xmlns:a16="http://schemas.microsoft.com/office/drawing/2014/main" id="{14A76C06-80C1-1E2C-899C-8BB076FAE8EF}"/>
              </a:ext>
            </a:extLst>
          </p:cNvPr>
          <p:cNvSpPr txBox="1"/>
          <p:nvPr/>
        </p:nvSpPr>
        <p:spPr>
          <a:xfrm>
            <a:off x="2574392" y="4037656"/>
            <a:ext cx="2855844" cy="369332"/>
          </a:xfrm>
          <a:prstGeom prst="rect">
            <a:avLst/>
          </a:prstGeom>
          <a:noFill/>
        </p:spPr>
        <p:txBody>
          <a:bodyPr wrap="square" rtlCol="0">
            <a:spAutoFit/>
          </a:bodyPr>
          <a:lstStyle/>
          <a:p>
            <a:r>
              <a:rPr lang="en-US" b="1" dirty="0"/>
              <a:t>Why</a:t>
            </a:r>
            <a:r>
              <a:rPr lang="en-US" dirty="0"/>
              <a:t> did this occur?</a:t>
            </a:r>
          </a:p>
        </p:txBody>
      </p:sp>
      <p:sp>
        <p:nvSpPr>
          <p:cNvPr id="11" name="TextBox 10">
            <a:extLst>
              <a:ext uri="{FF2B5EF4-FFF2-40B4-BE49-F238E27FC236}">
                <a16:creationId xmlns:a16="http://schemas.microsoft.com/office/drawing/2014/main" id="{BAD4C545-98D8-BE54-5B86-7DC6ACEA4965}"/>
              </a:ext>
            </a:extLst>
          </p:cNvPr>
          <p:cNvSpPr txBox="1"/>
          <p:nvPr/>
        </p:nvSpPr>
        <p:spPr>
          <a:xfrm>
            <a:off x="6530789" y="4416233"/>
            <a:ext cx="3515139" cy="646331"/>
          </a:xfrm>
          <a:prstGeom prst="rect">
            <a:avLst/>
          </a:prstGeom>
          <a:noFill/>
          <a:ln w="28575">
            <a:solidFill>
              <a:schemeClr val="accent5">
                <a:lumMod val="75000"/>
              </a:schemeClr>
            </a:solidFill>
          </a:ln>
        </p:spPr>
        <p:txBody>
          <a:bodyPr wrap="square" lIns="91440" tIns="45720" rIns="91440" bIns="45720" rtlCol="0" anchor="t">
            <a:spAutoFit/>
          </a:bodyPr>
          <a:lstStyle/>
          <a:p>
            <a:pPr algn="ctr"/>
            <a:r>
              <a:rPr lang="en-US" dirty="0">
                <a:latin typeface="+mj-lt"/>
              </a:rPr>
              <a:t>Manager did have time to get permanent staff hired and trained </a:t>
            </a:r>
          </a:p>
        </p:txBody>
      </p:sp>
      <p:sp>
        <p:nvSpPr>
          <p:cNvPr id="12" name="TextBox 11">
            <a:extLst>
              <a:ext uri="{FF2B5EF4-FFF2-40B4-BE49-F238E27FC236}">
                <a16:creationId xmlns:a16="http://schemas.microsoft.com/office/drawing/2014/main" id="{3FD4C4B9-6B2F-D952-1EE2-8FFDAE74BB68}"/>
              </a:ext>
            </a:extLst>
          </p:cNvPr>
          <p:cNvSpPr txBox="1"/>
          <p:nvPr/>
        </p:nvSpPr>
        <p:spPr>
          <a:xfrm>
            <a:off x="3903641" y="5648133"/>
            <a:ext cx="3515139" cy="646331"/>
          </a:xfrm>
          <a:prstGeom prst="rect">
            <a:avLst/>
          </a:prstGeom>
          <a:noFill/>
          <a:ln w="28575">
            <a:solidFill>
              <a:schemeClr val="accent5">
                <a:lumMod val="75000"/>
              </a:schemeClr>
            </a:solidFill>
          </a:ln>
        </p:spPr>
        <p:txBody>
          <a:bodyPr wrap="square" rtlCol="0">
            <a:spAutoFit/>
          </a:bodyPr>
          <a:lstStyle/>
          <a:p>
            <a:pPr algn="ctr"/>
            <a:r>
              <a:rPr lang="en-US" dirty="0">
                <a:latin typeface="+mj-lt"/>
              </a:rPr>
              <a:t>They believed a soft opening didn’t warrant the normal level of training</a:t>
            </a:r>
          </a:p>
        </p:txBody>
      </p:sp>
      <p:sp>
        <p:nvSpPr>
          <p:cNvPr id="13" name="TextBox 12">
            <a:extLst>
              <a:ext uri="{FF2B5EF4-FFF2-40B4-BE49-F238E27FC236}">
                <a16:creationId xmlns:a16="http://schemas.microsoft.com/office/drawing/2014/main" id="{7C2B2F65-D473-3F86-EDDB-3D9D9EA8A76C}"/>
              </a:ext>
            </a:extLst>
          </p:cNvPr>
          <p:cNvSpPr txBox="1"/>
          <p:nvPr/>
        </p:nvSpPr>
        <p:spPr>
          <a:xfrm>
            <a:off x="3811033" y="5269556"/>
            <a:ext cx="2855844" cy="369332"/>
          </a:xfrm>
          <a:prstGeom prst="rect">
            <a:avLst/>
          </a:prstGeom>
          <a:noFill/>
        </p:spPr>
        <p:txBody>
          <a:bodyPr wrap="square" rtlCol="0">
            <a:spAutoFit/>
          </a:bodyPr>
          <a:lstStyle/>
          <a:p>
            <a:r>
              <a:rPr lang="en-US" b="1" dirty="0"/>
              <a:t>Why</a:t>
            </a:r>
            <a:r>
              <a:rPr lang="en-US" dirty="0"/>
              <a:t>?</a:t>
            </a:r>
          </a:p>
        </p:txBody>
      </p:sp>
      <p:sp>
        <p:nvSpPr>
          <p:cNvPr id="14" name="TextBox 13">
            <a:extLst>
              <a:ext uri="{FF2B5EF4-FFF2-40B4-BE49-F238E27FC236}">
                <a16:creationId xmlns:a16="http://schemas.microsoft.com/office/drawing/2014/main" id="{A0BC774E-B17D-9DA0-DF5B-10F47A36A47A}"/>
              </a:ext>
            </a:extLst>
          </p:cNvPr>
          <p:cNvSpPr txBox="1"/>
          <p:nvPr/>
        </p:nvSpPr>
        <p:spPr>
          <a:xfrm>
            <a:off x="7767430" y="5648133"/>
            <a:ext cx="3969163" cy="646331"/>
          </a:xfrm>
          <a:prstGeom prst="rect">
            <a:avLst/>
          </a:prstGeom>
          <a:noFill/>
          <a:ln w="28575">
            <a:solidFill>
              <a:schemeClr val="accent5">
                <a:lumMod val="75000"/>
              </a:schemeClr>
            </a:solidFill>
          </a:ln>
        </p:spPr>
        <p:txBody>
          <a:bodyPr wrap="square" rtlCol="0">
            <a:spAutoFit/>
          </a:bodyPr>
          <a:lstStyle/>
          <a:p>
            <a:pPr algn="ctr"/>
            <a:r>
              <a:rPr lang="en-US" dirty="0">
                <a:latin typeface="+mj-lt"/>
              </a:rPr>
              <a:t>Manager did not think there would be any risk given the limited food service </a:t>
            </a:r>
          </a:p>
        </p:txBody>
      </p:sp>
      <p:sp>
        <p:nvSpPr>
          <p:cNvPr id="15" name="TextBox 14">
            <a:extLst>
              <a:ext uri="{FF2B5EF4-FFF2-40B4-BE49-F238E27FC236}">
                <a16:creationId xmlns:a16="http://schemas.microsoft.com/office/drawing/2014/main" id="{893F39DC-69E0-AA2A-0193-B10C5181DAAE}"/>
              </a:ext>
            </a:extLst>
          </p:cNvPr>
          <p:cNvSpPr txBox="1"/>
          <p:nvPr/>
        </p:nvSpPr>
        <p:spPr>
          <a:xfrm>
            <a:off x="6448450" y="4024575"/>
            <a:ext cx="2855844" cy="369332"/>
          </a:xfrm>
          <a:prstGeom prst="rect">
            <a:avLst/>
          </a:prstGeom>
          <a:noFill/>
        </p:spPr>
        <p:txBody>
          <a:bodyPr wrap="square" rtlCol="0">
            <a:spAutoFit/>
          </a:bodyPr>
          <a:lstStyle/>
          <a:p>
            <a:r>
              <a:rPr lang="en-US" b="1" dirty="0"/>
              <a:t>Why</a:t>
            </a:r>
            <a:r>
              <a:rPr lang="en-US" dirty="0"/>
              <a:t>?</a:t>
            </a:r>
          </a:p>
        </p:txBody>
      </p:sp>
      <p:sp>
        <p:nvSpPr>
          <p:cNvPr id="16" name="TextBox 15">
            <a:extLst>
              <a:ext uri="{FF2B5EF4-FFF2-40B4-BE49-F238E27FC236}">
                <a16:creationId xmlns:a16="http://schemas.microsoft.com/office/drawing/2014/main" id="{F59FA6EF-16A3-3BEF-AE36-CEDEDDEE203E}"/>
              </a:ext>
            </a:extLst>
          </p:cNvPr>
          <p:cNvSpPr txBox="1"/>
          <p:nvPr/>
        </p:nvSpPr>
        <p:spPr>
          <a:xfrm>
            <a:off x="7642548" y="5278801"/>
            <a:ext cx="2855844" cy="369332"/>
          </a:xfrm>
          <a:prstGeom prst="rect">
            <a:avLst/>
          </a:prstGeom>
          <a:noFill/>
        </p:spPr>
        <p:txBody>
          <a:bodyPr wrap="square" rtlCol="0">
            <a:spAutoFit/>
          </a:bodyPr>
          <a:lstStyle/>
          <a:p>
            <a:r>
              <a:rPr lang="en-US" b="1" dirty="0"/>
              <a:t>Why</a:t>
            </a:r>
            <a:r>
              <a:rPr lang="en-US" dirty="0"/>
              <a:t>?</a:t>
            </a:r>
          </a:p>
        </p:txBody>
      </p:sp>
    </p:spTree>
    <p:extLst>
      <p:ext uri="{BB962C8B-B14F-4D97-AF65-F5344CB8AC3E}">
        <p14:creationId xmlns:p14="http://schemas.microsoft.com/office/powerpoint/2010/main" val="1879180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left)">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left)">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animBg="1"/>
      <p:bldP spid="12" grpId="0" animBg="1"/>
      <p:bldP spid="13" grpId="0"/>
      <p:bldP spid="14" grpId="0" animBg="1"/>
      <p:bldP spid="15"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6C4028FD-8BAA-4A19-BFDE-594D991B75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Content Placeholder 2">
            <a:extLst>
              <a:ext uri="{FF2B5EF4-FFF2-40B4-BE49-F238E27FC236}">
                <a16:creationId xmlns:a16="http://schemas.microsoft.com/office/drawing/2014/main" id="{09164DD2-6A42-52F2-64B5-02182F0523F6}"/>
              </a:ext>
            </a:extLst>
          </p:cNvPr>
          <p:cNvGraphicFramePr>
            <a:graphicFrameLocks noGrp="1"/>
          </p:cNvGraphicFramePr>
          <p:nvPr>
            <p:ph idx="1"/>
            <p:extLst>
              <p:ext uri="{D42A27DB-BD31-4B8C-83A1-F6EECF244321}">
                <p14:modId xmlns:p14="http://schemas.microsoft.com/office/powerpoint/2010/main" val="737258976"/>
              </p:ext>
            </p:extLst>
          </p:nvPr>
        </p:nvGraphicFramePr>
        <p:xfrm>
          <a:off x="467174" y="1843544"/>
          <a:ext cx="11303067" cy="46423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a:extLst>
              <a:ext uri="{FF2B5EF4-FFF2-40B4-BE49-F238E27FC236}">
                <a16:creationId xmlns:a16="http://schemas.microsoft.com/office/drawing/2014/main" id="{DCC7A189-54B7-43B7-A7A0-16F621028797}"/>
              </a:ext>
            </a:extLst>
          </p:cNvPr>
          <p:cNvSpPr/>
          <p:nvPr/>
        </p:nvSpPr>
        <p:spPr>
          <a:xfrm>
            <a:off x="467174" y="576073"/>
            <a:ext cx="10994065" cy="10313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0E11327-0085-4DF3-940A-0961F13DE2A2}"/>
              </a:ext>
            </a:extLst>
          </p:cNvPr>
          <p:cNvSpPr>
            <a:spLocks noGrp="1"/>
          </p:cNvSpPr>
          <p:nvPr>
            <p:ph type="title"/>
          </p:nvPr>
        </p:nvSpPr>
        <p:spPr>
          <a:xfrm>
            <a:off x="3113555" y="372141"/>
            <a:ext cx="6657753" cy="1133693"/>
          </a:xfrm>
        </p:spPr>
        <p:txBody>
          <a:bodyPr>
            <a:normAutofit/>
          </a:bodyPr>
          <a:lstStyle/>
          <a:p>
            <a:r>
              <a:rPr lang="en-US" sz="5200" b="1"/>
              <a:t>Exercise 2B Instructions</a:t>
            </a:r>
          </a:p>
        </p:txBody>
      </p:sp>
      <p:sp>
        <p:nvSpPr>
          <p:cNvPr id="3" name="TextBox 2">
            <a:extLst>
              <a:ext uri="{FF2B5EF4-FFF2-40B4-BE49-F238E27FC236}">
                <a16:creationId xmlns:a16="http://schemas.microsoft.com/office/drawing/2014/main" id="{06814D4C-E35D-A22C-BC2B-DB95C71B809B}"/>
              </a:ext>
            </a:extLst>
          </p:cNvPr>
          <p:cNvSpPr txBox="1"/>
          <p:nvPr/>
        </p:nvSpPr>
        <p:spPr>
          <a:xfrm>
            <a:off x="1902091" y="2081907"/>
            <a:ext cx="9822735" cy="861774"/>
          </a:xfrm>
          <a:prstGeom prst="rect">
            <a:avLst/>
          </a:prstGeom>
          <a:noFill/>
        </p:spPr>
        <p:txBody>
          <a:bodyPr wrap="square" rtlCol="0">
            <a:spAutoFit/>
          </a:bodyPr>
          <a:lstStyle/>
          <a:p>
            <a:r>
              <a:rPr lang="en-US" sz="2500" dirty="0">
                <a:solidFill>
                  <a:schemeClr val="bg1"/>
                </a:solidFill>
                <a:latin typeface="+mj-lt"/>
              </a:rPr>
              <a:t>Using the contributing factor and environmental antecedent handouts, start thinking about what may have contributed to the outbreak</a:t>
            </a:r>
          </a:p>
        </p:txBody>
      </p:sp>
    </p:spTree>
    <p:extLst>
      <p:ext uri="{BB962C8B-B14F-4D97-AF65-F5344CB8AC3E}">
        <p14:creationId xmlns:p14="http://schemas.microsoft.com/office/powerpoint/2010/main" val="13719737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7895A40-19A4-42D6-9D30-DBC1E8002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2F429C4-ABC9-46FC-818A-B5429CDE4A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70325" y="3369273"/>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CEF98E4-3709-4952-8F42-2305CCE34F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374475" y="1040470"/>
            <a:ext cx="6858003" cy="47770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10BCCF5-D685-47FF-B675-647EAEB72C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7914" y="857786"/>
            <a:ext cx="11067024" cy="520893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B18158-5F2C-446F-97B7-37D2DBB7E878}"/>
              </a:ext>
            </a:extLst>
          </p:cNvPr>
          <p:cNvSpPr>
            <a:spLocks noGrp="1"/>
          </p:cNvSpPr>
          <p:nvPr>
            <p:ph type="title"/>
          </p:nvPr>
        </p:nvSpPr>
        <p:spPr>
          <a:xfrm>
            <a:off x="659750" y="937299"/>
            <a:ext cx="9910296" cy="2590027"/>
          </a:xfrm>
        </p:spPr>
        <p:txBody>
          <a:bodyPr vert="horz" lIns="91440" tIns="45720" rIns="91440" bIns="45720" rtlCol="0" anchor="t">
            <a:normAutofit/>
          </a:bodyPr>
          <a:lstStyle/>
          <a:p>
            <a:r>
              <a:rPr lang="en-US"/>
              <a:t>Exercise 2B Questions</a:t>
            </a:r>
            <a:endParaRPr lang="en-US" kern="1200">
              <a:solidFill>
                <a:schemeClr val="tx1"/>
              </a:solidFill>
              <a:latin typeface="+mj-lt"/>
              <a:ea typeface="+mj-ea"/>
              <a:cs typeface="+mj-cs"/>
            </a:endParaRPr>
          </a:p>
        </p:txBody>
      </p:sp>
      <p:sp>
        <p:nvSpPr>
          <p:cNvPr id="3" name="Text Placeholder 2">
            <a:extLst>
              <a:ext uri="{FF2B5EF4-FFF2-40B4-BE49-F238E27FC236}">
                <a16:creationId xmlns:a16="http://schemas.microsoft.com/office/drawing/2014/main" id="{C2C673BE-9F58-464A-9CA8-FC4E18991D32}"/>
              </a:ext>
            </a:extLst>
          </p:cNvPr>
          <p:cNvSpPr>
            <a:spLocks noGrp="1"/>
          </p:cNvSpPr>
          <p:nvPr>
            <p:ph type="body" idx="1"/>
          </p:nvPr>
        </p:nvSpPr>
        <p:spPr>
          <a:xfrm>
            <a:off x="983411" y="2647040"/>
            <a:ext cx="10471527" cy="1919597"/>
          </a:xfrm>
        </p:spPr>
        <p:txBody>
          <a:bodyPr vert="horz" lIns="91440" tIns="45720" rIns="91440" bIns="45720" rtlCol="0" anchor="b">
            <a:noAutofit/>
          </a:bodyPr>
          <a:lstStyle/>
          <a:p>
            <a:pPr marL="457200" indent="-457200">
              <a:buFont typeface="Wingdings" panose="05000000000000000000" pitchFamily="2" charset="2"/>
              <a:buChar char="§"/>
            </a:pPr>
            <a:r>
              <a:rPr lang="en-US" kern="1200" dirty="0">
                <a:solidFill>
                  <a:schemeClr val="tx1"/>
                </a:solidFill>
                <a:latin typeface="Calibri Light" panose="020F0302020204030204" pitchFamily="34" charset="0"/>
                <a:cs typeface="Calibri Light" panose="020F0302020204030204" pitchFamily="34" charset="0"/>
              </a:rPr>
              <a:t>What contributing factor(s) do you suspect?</a:t>
            </a:r>
          </a:p>
          <a:p>
            <a:endParaRPr lang="en-US" dirty="0">
              <a:solidFill>
                <a:schemeClr val="tx1"/>
              </a:solidFill>
              <a:latin typeface="Calibri Light" panose="020F0302020204030204" pitchFamily="34" charset="0"/>
              <a:cs typeface="Calibri Light" panose="020F0302020204030204" pitchFamily="34" charset="0"/>
            </a:endParaRPr>
          </a:p>
          <a:p>
            <a:pPr marL="457200" indent="-457200">
              <a:buFont typeface="Wingdings" panose="05000000000000000000" pitchFamily="2" charset="2"/>
              <a:buChar char="§"/>
            </a:pPr>
            <a:endParaRPr lang="en-US" kern="1200" dirty="0">
              <a:solidFill>
                <a:schemeClr val="tx1"/>
              </a:solidFill>
              <a:latin typeface="Calibri Light" panose="020F0302020204030204" pitchFamily="34" charset="0"/>
              <a:cs typeface="Calibri Light" panose="020F0302020204030204" pitchFamily="34" charset="0"/>
            </a:endParaRPr>
          </a:p>
          <a:p>
            <a:pPr marL="457200" indent="-457200">
              <a:buFont typeface="Wingdings" panose="05000000000000000000" pitchFamily="2" charset="2"/>
              <a:buChar char="§"/>
            </a:pPr>
            <a:r>
              <a:rPr lang="en-US" kern="1200" dirty="0">
                <a:solidFill>
                  <a:schemeClr val="tx1"/>
                </a:solidFill>
                <a:latin typeface="Calibri Light" panose="020F0302020204030204" pitchFamily="34" charset="0"/>
                <a:cs typeface="Calibri Light" panose="020F0302020204030204" pitchFamily="34" charset="0"/>
              </a:rPr>
              <a:t>What environmental antecedent(s) do you suspect? </a:t>
            </a:r>
            <a:r>
              <a:rPr lang="en-US" u="sng" dirty="0">
                <a:solidFill>
                  <a:schemeClr val="tx1"/>
                </a:solidFill>
                <a:latin typeface="Calibri Light" panose="020F0302020204030204" pitchFamily="34" charset="0"/>
                <a:cs typeface="Calibri Light" panose="020F0302020204030204" pitchFamily="34" charset="0"/>
              </a:rPr>
              <a:t>Choose the top 3</a:t>
            </a:r>
            <a:endParaRPr lang="en-US" kern="1200" dirty="0">
              <a:solidFill>
                <a:schemeClr val="tx1"/>
              </a:solidFill>
              <a:latin typeface="Calibri Light" panose="020F0302020204030204" pitchFamily="34" charset="0"/>
              <a:cs typeface="Calibri Light" panose="020F0302020204030204" pitchFamily="34" charset="0"/>
            </a:endParaRPr>
          </a:p>
        </p:txBody>
      </p:sp>
      <p:sp>
        <p:nvSpPr>
          <p:cNvPr id="16" name="Rectangle 15">
            <a:extLst>
              <a:ext uri="{FF2B5EF4-FFF2-40B4-BE49-F238E27FC236}">
                <a16:creationId xmlns:a16="http://schemas.microsoft.com/office/drawing/2014/main" id="{B0EE8A42-107A-4D4C-8D56-BBAE95C7F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524009" y="3366125"/>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276269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62345-F422-4A8A-AF25-9F226B42EB33}"/>
              </a:ext>
            </a:extLst>
          </p:cNvPr>
          <p:cNvSpPr>
            <a:spLocks noGrp="1"/>
          </p:cNvSpPr>
          <p:nvPr>
            <p:ph type="title"/>
          </p:nvPr>
        </p:nvSpPr>
        <p:spPr>
          <a:xfrm>
            <a:off x="2484120" y="384952"/>
            <a:ext cx="6858000" cy="877715"/>
          </a:xfrm>
        </p:spPr>
        <p:txBody>
          <a:bodyPr>
            <a:normAutofit fontScale="90000"/>
          </a:bodyPr>
          <a:lstStyle/>
          <a:p>
            <a:pPr algn="ctr"/>
            <a:r>
              <a:rPr lang="en-US" b="1"/>
              <a:t>Exercise 2B Summary </a:t>
            </a:r>
            <a:br>
              <a:rPr lang="en-US" b="1"/>
            </a:br>
            <a:endParaRPr lang="en-US" b="1"/>
          </a:p>
        </p:txBody>
      </p:sp>
      <p:sp>
        <p:nvSpPr>
          <p:cNvPr id="3" name="TextBox 2">
            <a:extLst>
              <a:ext uri="{FF2B5EF4-FFF2-40B4-BE49-F238E27FC236}">
                <a16:creationId xmlns:a16="http://schemas.microsoft.com/office/drawing/2014/main" id="{55CB94F5-40E2-426E-97E9-5748C2D3DEC4}"/>
              </a:ext>
            </a:extLst>
          </p:cNvPr>
          <p:cNvSpPr txBox="1"/>
          <p:nvPr/>
        </p:nvSpPr>
        <p:spPr>
          <a:xfrm>
            <a:off x="920606" y="1216838"/>
            <a:ext cx="3640369" cy="523220"/>
          </a:xfrm>
          <a:prstGeom prst="rect">
            <a:avLst/>
          </a:prstGeom>
          <a:noFill/>
        </p:spPr>
        <p:txBody>
          <a:bodyPr wrap="square" rtlCol="0">
            <a:spAutoFit/>
          </a:bodyPr>
          <a:lstStyle/>
          <a:p>
            <a:pPr algn="ctr"/>
            <a:r>
              <a:rPr lang="en-US" sz="2800" b="1" u="sng">
                <a:latin typeface="Calibri Light" panose="020F0302020204030204" pitchFamily="34" charset="0"/>
                <a:cs typeface="Calibri Light" panose="020F0302020204030204" pitchFamily="34" charset="0"/>
              </a:rPr>
              <a:t>Contributing Factors</a:t>
            </a:r>
          </a:p>
        </p:txBody>
      </p:sp>
      <p:sp>
        <p:nvSpPr>
          <p:cNvPr id="7" name="TextBox 6">
            <a:extLst>
              <a:ext uri="{FF2B5EF4-FFF2-40B4-BE49-F238E27FC236}">
                <a16:creationId xmlns:a16="http://schemas.microsoft.com/office/drawing/2014/main" id="{47688254-AED2-4806-91A2-536D54CB79BF}"/>
              </a:ext>
            </a:extLst>
          </p:cNvPr>
          <p:cNvSpPr txBox="1"/>
          <p:nvPr/>
        </p:nvSpPr>
        <p:spPr>
          <a:xfrm>
            <a:off x="6813179" y="1121422"/>
            <a:ext cx="4458215" cy="523220"/>
          </a:xfrm>
          <a:prstGeom prst="rect">
            <a:avLst/>
          </a:prstGeom>
          <a:noFill/>
        </p:spPr>
        <p:txBody>
          <a:bodyPr wrap="square" rtlCol="0">
            <a:spAutoFit/>
          </a:bodyPr>
          <a:lstStyle/>
          <a:p>
            <a:pPr algn="ctr"/>
            <a:r>
              <a:rPr lang="en-US" sz="2800" b="1" u="sng">
                <a:latin typeface="Calibri Light" panose="020F0302020204030204" pitchFamily="34" charset="0"/>
                <a:cs typeface="Calibri Light" panose="020F0302020204030204" pitchFamily="34" charset="0"/>
              </a:rPr>
              <a:t>Environmental Antecedents</a:t>
            </a:r>
          </a:p>
        </p:txBody>
      </p:sp>
      <p:sp>
        <p:nvSpPr>
          <p:cNvPr id="18" name="TextBox 17">
            <a:extLst>
              <a:ext uri="{FF2B5EF4-FFF2-40B4-BE49-F238E27FC236}">
                <a16:creationId xmlns:a16="http://schemas.microsoft.com/office/drawing/2014/main" id="{25076F15-7E43-48CB-9884-437031935CD0}"/>
              </a:ext>
            </a:extLst>
          </p:cNvPr>
          <p:cNvSpPr txBox="1"/>
          <p:nvPr/>
        </p:nvSpPr>
        <p:spPr>
          <a:xfrm>
            <a:off x="1524461" y="4265486"/>
            <a:ext cx="4462379" cy="1569660"/>
          </a:xfrm>
          <a:prstGeom prst="rect">
            <a:avLst/>
          </a:prstGeom>
          <a:noFill/>
        </p:spPr>
        <p:txBody>
          <a:bodyPr wrap="square" rtlCol="0">
            <a:spAutoFit/>
          </a:bodyPr>
          <a:lstStyle/>
          <a:p>
            <a:r>
              <a:rPr lang="en-US" sz="2400" b="1" u="sng">
                <a:latin typeface="Calibri Light" panose="020F0302020204030204" pitchFamily="34" charset="0"/>
                <a:cs typeface="Calibri Light" panose="020F0302020204030204" pitchFamily="34" charset="0"/>
              </a:rPr>
              <a:t>S1: </a:t>
            </a:r>
            <a:r>
              <a:rPr lang="en-US" sz="2400">
                <a:latin typeface="Calibri Light" panose="020F0302020204030204" pitchFamily="34" charset="0"/>
                <a:cs typeface="Calibri Light" panose="020F0302020204030204" pitchFamily="34" charset="0"/>
              </a:rPr>
              <a:t>Inadequate time and temperature control during initial cooking/thermal processing of food</a:t>
            </a:r>
          </a:p>
        </p:txBody>
      </p:sp>
      <p:pic>
        <p:nvPicPr>
          <p:cNvPr id="20" name="Graphic 19" descr="Germ outline">
            <a:extLst>
              <a:ext uri="{FF2B5EF4-FFF2-40B4-BE49-F238E27FC236}">
                <a16:creationId xmlns:a16="http://schemas.microsoft.com/office/drawing/2014/main" id="{FED254AF-941A-4A8C-B219-5D62CB5C981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59960" y="2463816"/>
            <a:ext cx="976857" cy="976857"/>
          </a:xfrm>
          <a:prstGeom prst="rect">
            <a:avLst/>
          </a:prstGeom>
        </p:spPr>
      </p:pic>
      <p:sp>
        <p:nvSpPr>
          <p:cNvPr id="28" name="TextBox 27">
            <a:extLst>
              <a:ext uri="{FF2B5EF4-FFF2-40B4-BE49-F238E27FC236}">
                <a16:creationId xmlns:a16="http://schemas.microsoft.com/office/drawing/2014/main" id="{0576B21B-D09D-4431-A72F-1710D61F34AB}"/>
              </a:ext>
            </a:extLst>
          </p:cNvPr>
          <p:cNvSpPr txBox="1"/>
          <p:nvPr/>
        </p:nvSpPr>
        <p:spPr>
          <a:xfrm>
            <a:off x="7579321" y="2167414"/>
            <a:ext cx="4371425" cy="1569660"/>
          </a:xfrm>
          <a:prstGeom prst="rect">
            <a:avLst/>
          </a:prstGeom>
          <a:noFill/>
        </p:spPr>
        <p:txBody>
          <a:bodyPr wrap="square" rtlCol="0">
            <a:spAutoFit/>
          </a:bodyPr>
          <a:lstStyle/>
          <a:p>
            <a:r>
              <a:rPr lang="en-US" sz="2400" b="1" u="sng">
                <a:latin typeface="Calibri Light" panose="020F0302020204030204" pitchFamily="34" charset="0"/>
                <a:cs typeface="Calibri Light" panose="020F0302020204030204" pitchFamily="34" charset="0"/>
              </a:rPr>
              <a:t>People</a:t>
            </a:r>
          </a:p>
          <a:p>
            <a:pPr marL="285750" indent="-285750">
              <a:buFont typeface="Wingdings" panose="05000000000000000000" pitchFamily="2" charset="2"/>
              <a:buChar char="§"/>
            </a:pPr>
            <a:r>
              <a:rPr lang="en-US" sz="2400">
                <a:latin typeface="Calibri Light" panose="020F0302020204030204" pitchFamily="34" charset="0"/>
                <a:cs typeface="Calibri Light" panose="020F0302020204030204" pitchFamily="34" charset="0"/>
              </a:rPr>
              <a:t>Lack of training on specific processes</a:t>
            </a:r>
          </a:p>
          <a:p>
            <a:pPr marL="285750" indent="-285750">
              <a:buFont typeface="Wingdings" panose="05000000000000000000" pitchFamily="2" charset="2"/>
              <a:buChar char="§"/>
            </a:pPr>
            <a:r>
              <a:rPr lang="en-US" sz="2400">
                <a:latin typeface="Calibri Light" panose="020F0302020204030204" pitchFamily="34" charset="0"/>
                <a:cs typeface="Calibri Light" panose="020F0302020204030204" pitchFamily="34" charset="0"/>
              </a:rPr>
              <a:t>Lack of oversight of employees</a:t>
            </a:r>
          </a:p>
        </p:txBody>
      </p:sp>
      <p:sp>
        <p:nvSpPr>
          <p:cNvPr id="4" name="TextBox 3">
            <a:extLst>
              <a:ext uri="{FF2B5EF4-FFF2-40B4-BE49-F238E27FC236}">
                <a16:creationId xmlns:a16="http://schemas.microsoft.com/office/drawing/2014/main" id="{21BF47A2-5A65-7CDE-C949-DA4FC3BFD512}"/>
              </a:ext>
            </a:extLst>
          </p:cNvPr>
          <p:cNvSpPr txBox="1"/>
          <p:nvPr/>
        </p:nvSpPr>
        <p:spPr>
          <a:xfrm>
            <a:off x="1544785" y="2571944"/>
            <a:ext cx="4160367" cy="830997"/>
          </a:xfrm>
          <a:prstGeom prst="rect">
            <a:avLst/>
          </a:prstGeom>
          <a:noFill/>
        </p:spPr>
        <p:txBody>
          <a:bodyPr wrap="square" rtlCol="0">
            <a:spAutoFit/>
          </a:bodyPr>
          <a:lstStyle/>
          <a:p>
            <a:r>
              <a:rPr lang="en-US" sz="2400" b="1" u="sng">
                <a:latin typeface="Calibri Light" panose="020F0302020204030204" pitchFamily="34" charset="0"/>
                <a:cs typeface="Calibri Light" panose="020F0302020204030204" pitchFamily="34" charset="0"/>
              </a:rPr>
              <a:t>C8: </a:t>
            </a:r>
            <a:r>
              <a:rPr lang="en-US" sz="2400">
                <a:latin typeface="Calibri Light" panose="020F0302020204030204" pitchFamily="34" charset="0"/>
                <a:cs typeface="Calibri Light" panose="020F0302020204030204" pitchFamily="34" charset="0"/>
              </a:rPr>
              <a:t>Cross-contamination of foods </a:t>
            </a:r>
          </a:p>
        </p:txBody>
      </p:sp>
      <p:cxnSp>
        <p:nvCxnSpPr>
          <p:cNvPr id="11" name="Straight Connector 10">
            <a:extLst>
              <a:ext uri="{FF2B5EF4-FFF2-40B4-BE49-F238E27FC236}">
                <a16:creationId xmlns:a16="http://schemas.microsoft.com/office/drawing/2014/main" id="{7A15CB22-66D4-FEB2-A8D3-F0CD7ACFFEA6}"/>
              </a:ext>
            </a:extLst>
          </p:cNvPr>
          <p:cNvCxnSpPr>
            <a:cxnSpLocks/>
          </p:cNvCxnSpPr>
          <p:nvPr/>
        </p:nvCxnSpPr>
        <p:spPr>
          <a:xfrm>
            <a:off x="5913120" y="1740058"/>
            <a:ext cx="0" cy="4643635"/>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3" name="Graphic 12" descr="Gauge outline">
            <a:extLst>
              <a:ext uri="{FF2B5EF4-FFF2-40B4-BE49-F238E27FC236}">
                <a16:creationId xmlns:a16="http://schemas.microsoft.com/office/drawing/2014/main" id="{1827BB8C-3553-67BF-E139-F2C32595AEF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44673" y="4394184"/>
            <a:ext cx="976858" cy="976858"/>
          </a:xfrm>
          <a:prstGeom prst="rect">
            <a:avLst/>
          </a:prstGeom>
        </p:spPr>
      </p:pic>
      <p:pic>
        <p:nvPicPr>
          <p:cNvPr id="17" name="Graphic 16" descr="Chef female with solid fill">
            <a:extLst>
              <a:ext uri="{FF2B5EF4-FFF2-40B4-BE49-F238E27FC236}">
                <a16:creationId xmlns:a16="http://schemas.microsoft.com/office/drawing/2014/main" id="{5EAF9759-CAE6-7F1D-B896-8E29917C6D4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343813" y="2498517"/>
            <a:ext cx="1054301" cy="1054301"/>
          </a:xfrm>
          <a:prstGeom prst="rect">
            <a:avLst/>
          </a:prstGeom>
        </p:spPr>
      </p:pic>
      <p:pic>
        <p:nvPicPr>
          <p:cNvPr id="21" name="Graphic 20" descr="Gears with solid fill">
            <a:extLst>
              <a:ext uri="{FF2B5EF4-FFF2-40B4-BE49-F238E27FC236}">
                <a16:creationId xmlns:a16="http://schemas.microsoft.com/office/drawing/2014/main" id="{5F4459D0-6916-890D-F497-6D6810EFAF8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03180" y="4435539"/>
            <a:ext cx="1054301" cy="1054301"/>
          </a:xfrm>
          <a:prstGeom prst="rect">
            <a:avLst/>
          </a:prstGeom>
        </p:spPr>
      </p:pic>
      <p:sp>
        <p:nvSpPr>
          <p:cNvPr id="22" name="TextBox 21">
            <a:extLst>
              <a:ext uri="{FF2B5EF4-FFF2-40B4-BE49-F238E27FC236}">
                <a16:creationId xmlns:a16="http://schemas.microsoft.com/office/drawing/2014/main" id="{7051066A-D822-F118-4FD5-E2CE3674D5E6}"/>
              </a:ext>
            </a:extLst>
          </p:cNvPr>
          <p:cNvSpPr txBox="1"/>
          <p:nvPr/>
        </p:nvSpPr>
        <p:spPr>
          <a:xfrm>
            <a:off x="7579321" y="4450151"/>
            <a:ext cx="4474833" cy="1200329"/>
          </a:xfrm>
          <a:prstGeom prst="rect">
            <a:avLst/>
          </a:prstGeom>
          <a:noFill/>
        </p:spPr>
        <p:txBody>
          <a:bodyPr wrap="square" rtlCol="0">
            <a:spAutoFit/>
          </a:bodyPr>
          <a:lstStyle/>
          <a:p>
            <a:r>
              <a:rPr lang="en-US" sz="2400" b="1" u="sng">
                <a:latin typeface="Calibri Light" panose="020F0302020204030204" pitchFamily="34" charset="0"/>
                <a:cs typeface="Calibri Light" panose="020F0302020204030204" pitchFamily="34" charset="0"/>
              </a:rPr>
              <a:t>Process</a:t>
            </a:r>
          </a:p>
          <a:p>
            <a:pPr marL="285750" indent="-285750">
              <a:buFont typeface="Wingdings" panose="05000000000000000000" pitchFamily="2" charset="2"/>
              <a:buChar char="§"/>
            </a:pPr>
            <a:r>
              <a:rPr lang="en-US" sz="2400">
                <a:latin typeface="Calibri Light" panose="020F0302020204030204" pitchFamily="34" charset="0"/>
                <a:cs typeface="Calibri Light" panose="020F0302020204030204" pitchFamily="34" charset="0"/>
              </a:rPr>
              <a:t>Insufficient process to mitigate the hazard</a:t>
            </a:r>
          </a:p>
        </p:txBody>
      </p:sp>
    </p:spTree>
    <p:extLst>
      <p:ext uri="{BB962C8B-B14F-4D97-AF65-F5344CB8AC3E}">
        <p14:creationId xmlns:p14="http://schemas.microsoft.com/office/powerpoint/2010/main" val="21319054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C9EEE2A7-4BB9-40E4-BA60-ABCB2BDCDB4A}"/>
              </a:ext>
            </a:extLst>
          </p:cNvPr>
          <p:cNvGraphicFramePr>
            <a:graphicFrameLocks noGrp="1"/>
          </p:cNvGraphicFramePr>
          <p:nvPr>
            <p:ph idx="1"/>
            <p:extLst>
              <p:ext uri="{D42A27DB-BD31-4B8C-83A1-F6EECF244321}">
                <p14:modId xmlns:p14="http://schemas.microsoft.com/office/powerpoint/2010/main" val="3086774019"/>
              </p:ext>
            </p:extLst>
          </p:nvPr>
        </p:nvGraphicFramePr>
        <p:xfrm>
          <a:off x="838199" y="2396144"/>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Content Placeholder 3">
            <a:extLst>
              <a:ext uri="{FF2B5EF4-FFF2-40B4-BE49-F238E27FC236}">
                <a16:creationId xmlns:a16="http://schemas.microsoft.com/office/drawing/2014/main" id="{1D9CD781-5506-4B5E-A2E4-06CA65A3E0E4}"/>
              </a:ext>
            </a:extLst>
          </p:cNvPr>
          <p:cNvGraphicFramePr>
            <a:graphicFrameLocks/>
          </p:cNvGraphicFramePr>
          <p:nvPr>
            <p:extLst>
              <p:ext uri="{D42A27DB-BD31-4B8C-83A1-F6EECF244321}">
                <p14:modId xmlns:p14="http://schemas.microsoft.com/office/powerpoint/2010/main" val="2293959125"/>
              </p:ext>
            </p:extLst>
          </p:nvPr>
        </p:nvGraphicFramePr>
        <p:xfrm>
          <a:off x="3188241" y="1306043"/>
          <a:ext cx="4749800" cy="196545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cxnSp>
        <p:nvCxnSpPr>
          <p:cNvPr id="6" name="Straight Arrow Connector 5">
            <a:extLst>
              <a:ext uri="{FF2B5EF4-FFF2-40B4-BE49-F238E27FC236}">
                <a16:creationId xmlns:a16="http://schemas.microsoft.com/office/drawing/2014/main" id="{E4354EEA-1995-4F97-92CE-C98A33AE3C33}"/>
              </a:ext>
            </a:extLst>
          </p:cNvPr>
          <p:cNvCxnSpPr/>
          <p:nvPr/>
        </p:nvCxnSpPr>
        <p:spPr>
          <a:xfrm flipH="1">
            <a:off x="2094201" y="2681799"/>
            <a:ext cx="1606378"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7" name="Straight Arrow Connector 6">
            <a:extLst>
              <a:ext uri="{FF2B5EF4-FFF2-40B4-BE49-F238E27FC236}">
                <a16:creationId xmlns:a16="http://schemas.microsoft.com/office/drawing/2014/main" id="{4F3054D8-0FC2-458D-904F-BA1A70A932CA}"/>
              </a:ext>
            </a:extLst>
          </p:cNvPr>
          <p:cNvCxnSpPr>
            <a:cxnSpLocks/>
          </p:cNvCxnSpPr>
          <p:nvPr/>
        </p:nvCxnSpPr>
        <p:spPr>
          <a:xfrm flipH="1">
            <a:off x="4772113" y="2681799"/>
            <a:ext cx="185351"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0" name="Straight Arrow Connector 9">
            <a:extLst>
              <a:ext uri="{FF2B5EF4-FFF2-40B4-BE49-F238E27FC236}">
                <a16:creationId xmlns:a16="http://schemas.microsoft.com/office/drawing/2014/main" id="{40B7DD5A-CD21-483E-BFEB-021F4D1A73D8}"/>
              </a:ext>
            </a:extLst>
          </p:cNvPr>
          <p:cNvCxnSpPr>
            <a:cxnSpLocks/>
          </p:cNvCxnSpPr>
          <p:nvPr/>
        </p:nvCxnSpPr>
        <p:spPr>
          <a:xfrm>
            <a:off x="6264769" y="2694466"/>
            <a:ext cx="1198605"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2" name="Straight Arrow Connector 11">
            <a:extLst>
              <a:ext uri="{FF2B5EF4-FFF2-40B4-BE49-F238E27FC236}">
                <a16:creationId xmlns:a16="http://schemas.microsoft.com/office/drawing/2014/main" id="{FEC7E90D-73AE-4F78-8CEF-FED72325B039}"/>
              </a:ext>
            </a:extLst>
          </p:cNvPr>
          <p:cNvCxnSpPr>
            <a:cxnSpLocks/>
          </p:cNvCxnSpPr>
          <p:nvPr/>
        </p:nvCxnSpPr>
        <p:spPr>
          <a:xfrm>
            <a:off x="7566853" y="2704110"/>
            <a:ext cx="2721230"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sp>
        <p:nvSpPr>
          <p:cNvPr id="9" name="Rectangle 8">
            <a:extLst>
              <a:ext uri="{FF2B5EF4-FFF2-40B4-BE49-F238E27FC236}">
                <a16:creationId xmlns:a16="http://schemas.microsoft.com/office/drawing/2014/main" id="{C80A2BF5-74C0-4841-BD7A-35AC211CDB7C}"/>
              </a:ext>
            </a:extLst>
          </p:cNvPr>
          <p:cNvSpPr/>
          <p:nvPr/>
        </p:nvSpPr>
        <p:spPr>
          <a:xfrm>
            <a:off x="6742109" y="1609895"/>
            <a:ext cx="1299411" cy="13255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038C7632-46C7-4E33-A07F-1C5D1A3DDFE2}"/>
              </a:ext>
            </a:extLst>
          </p:cNvPr>
          <p:cNvSpPr/>
          <p:nvPr/>
        </p:nvSpPr>
        <p:spPr>
          <a:xfrm>
            <a:off x="8760291" y="3209661"/>
            <a:ext cx="2721230" cy="272430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A678EFE-98BD-4FB5-AFED-902F1502C8E9}"/>
              </a:ext>
            </a:extLst>
          </p:cNvPr>
          <p:cNvSpPr/>
          <p:nvPr/>
        </p:nvSpPr>
        <p:spPr>
          <a:xfrm rot="16200000">
            <a:off x="5449278" y="-5182209"/>
            <a:ext cx="1293441" cy="11806743"/>
          </a:xfrm>
          <a:prstGeom prst="rect">
            <a:avLst/>
          </a:prstGeom>
          <a:solidFill>
            <a:schemeClr val="tx1">
              <a:lumMod val="65000"/>
              <a:lumOff val="3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14" name="Title 1">
            <a:extLst>
              <a:ext uri="{FF2B5EF4-FFF2-40B4-BE49-F238E27FC236}">
                <a16:creationId xmlns:a16="http://schemas.microsoft.com/office/drawing/2014/main" id="{08F1092F-CAB5-41FB-8566-34BD420E6B2A}"/>
              </a:ext>
            </a:extLst>
          </p:cNvPr>
          <p:cNvSpPr txBox="1">
            <a:spLocks/>
          </p:cNvSpPr>
          <p:nvPr/>
        </p:nvSpPr>
        <p:spPr>
          <a:xfrm>
            <a:off x="838199" y="5838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a:solidFill>
                  <a:schemeClr val="bg1"/>
                </a:solidFill>
              </a:rPr>
              <a:t>Investigative Process Overview</a:t>
            </a:r>
          </a:p>
        </p:txBody>
      </p:sp>
    </p:spTree>
    <p:extLst>
      <p:ext uri="{BB962C8B-B14F-4D97-AF65-F5344CB8AC3E}">
        <p14:creationId xmlns:p14="http://schemas.microsoft.com/office/powerpoint/2010/main" val="933480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2695ADD-B696-4476-9552-BC50C27C6280}"/>
              </a:ext>
            </a:extLst>
          </p:cNvPr>
          <p:cNvSpPr/>
          <p:nvPr/>
        </p:nvSpPr>
        <p:spPr>
          <a:xfrm rot="16200000">
            <a:off x="5545391" y="-5278323"/>
            <a:ext cx="1101215" cy="11806743"/>
          </a:xfrm>
          <a:prstGeom prst="rect">
            <a:avLst/>
          </a:prstGeom>
          <a:solidFill>
            <a:schemeClr val="bg1">
              <a:lumMod val="7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2" name="Title 1">
            <a:extLst>
              <a:ext uri="{FF2B5EF4-FFF2-40B4-BE49-F238E27FC236}">
                <a16:creationId xmlns:a16="http://schemas.microsoft.com/office/drawing/2014/main" id="{6713BE50-8C1B-49C6-92F4-30C13C862D7F}"/>
              </a:ext>
            </a:extLst>
          </p:cNvPr>
          <p:cNvSpPr>
            <a:spLocks noGrp="1"/>
          </p:cNvSpPr>
          <p:nvPr>
            <p:ph type="title"/>
          </p:nvPr>
        </p:nvSpPr>
        <p:spPr>
          <a:xfrm>
            <a:off x="2351314" y="245382"/>
            <a:ext cx="7293429" cy="748800"/>
          </a:xfrm>
        </p:spPr>
        <p:txBody>
          <a:bodyPr/>
          <a:lstStyle/>
          <a:p>
            <a:pPr algn="ctr"/>
            <a:r>
              <a:rPr lang="en-US" b="1"/>
              <a:t>Control Measures</a:t>
            </a:r>
          </a:p>
        </p:txBody>
      </p:sp>
      <p:graphicFrame>
        <p:nvGraphicFramePr>
          <p:cNvPr id="15" name="Content Placeholder 3">
            <a:extLst>
              <a:ext uri="{FF2B5EF4-FFF2-40B4-BE49-F238E27FC236}">
                <a16:creationId xmlns:a16="http://schemas.microsoft.com/office/drawing/2014/main" id="{CD5DE801-DAFB-4BAA-B0CE-17EB73A6B75D}"/>
              </a:ext>
            </a:extLst>
          </p:cNvPr>
          <p:cNvGraphicFramePr>
            <a:graphicFrameLocks/>
          </p:cNvGraphicFramePr>
          <p:nvPr>
            <p:extLst>
              <p:ext uri="{D42A27DB-BD31-4B8C-83A1-F6EECF244321}">
                <p14:modId xmlns:p14="http://schemas.microsoft.com/office/powerpoint/2010/main" val="4136965151"/>
              </p:ext>
            </p:extLst>
          </p:nvPr>
        </p:nvGraphicFramePr>
        <p:xfrm>
          <a:off x="9231319" y="5532829"/>
          <a:ext cx="2844111" cy="11768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Rectangle 15">
            <a:extLst>
              <a:ext uri="{FF2B5EF4-FFF2-40B4-BE49-F238E27FC236}">
                <a16:creationId xmlns:a16="http://schemas.microsoft.com/office/drawing/2014/main" id="{8A0EF17B-5C65-49B3-A2CB-63557B33C24C}"/>
              </a:ext>
            </a:extLst>
          </p:cNvPr>
          <p:cNvSpPr/>
          <p:nvPr/>
        </p:nvSpPr>
        <p:spPr>
          <a:xfrm>
            <a:off x="11329736" y="5769404"/>
            <a:ext cx="817690" cy="72605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le 3">
            <a:extLst>
              <a:ext uri="{FF2B5EF4-FFF2-40B4-BE49-F238E27FC236}">
                <a16:creationId xmlns:a16="http://schemas.microsoft.com/office/drawing/2014/main" id="{A37ECD85-49A1-F7D8-1F9B-AD3512A93FCF}"/>
              </a:ext>
            </a:extLst>
          </p:cNvPr>
          <p:cNvGraphicFramePr>
            <a:graphicFrameLocks noGrp="1"/>
          </p:cNvGraphicFramePr>
          <p:nvPr>
            <p:extLst>
              <p:ext uri="{D42A27DB-BD31-4B8C-83A1-F6EECF244321}">
                <p14:modId xmlns:p14="http://schemas.microsoft.com/office/powerpoint/2010/main" val="2052991288"/>
              </p:ext>
            </p:extLst>
          </p:nvPr>
        </p:nvGraphicFramePr>
        <p:xfrm>
          <a:off x="6315211" y="1346598"/>
          <a:ext cx="2844112" cy="5343225"/>
        </p:xfrm>
        <a:graphic>
          <a:graphicData uri="http://schemas.openxmlformats.org/drawingml/2006/table">
            <a:tbl>
              <a:tblPr bandRow="1">
                <a:tableStyleId>{5C22544A-7EE6-4342-B048-85BDC9FD1C3A}</a:tableStyleId>
              </a:tblPr>
              <a:tblGrid>
                <a:gridCol w="2844112">
                  <a:extLst>
                    <a:ext uri="{9D8B030D-6E8A-4147-A177-3AD203B41FA5}">
                      <a16:colId xmlns:a16="http://schemas.microsoft.com/office/drawing/2014/main" val="3320954840"/>
                    </a:ext>
                  </a:extLst>
                </a:gridCol>
              </a:tblGrid>
              <a:tr h="720741">
                <a:tc>
                  <a:txBody>
                    <a:bodyPr/>
                    <a:lstStyle/>
                    <a:p>
                      <a:pPr algn="l"/>
                      <a:r>
                        <a:rPr lang="en-US" b="1">
                          <a:solidFill>
                            <a:schemeClr val="tx1"/>
                          </a:solidFill>
                          <a:latin typeface="+mj-lt"/>
                        </a:rPr>
                        <a:t>Formal training/certification</a:t>
                      </a:r>
                    </a:p>
                  </a:txBody>
                  <a:tcPr>
                    <a:solidFill>
                      <a:schemeClr val="accent3">
                        <a:lumMod val="20000"/>
                        <a:lumOff val="80000"/>
                      </a:schemeClr>
                    </a:solidFill>
                  </a:tcPr>
                </a:tc>
                <a:extLst>
                  <a:ext uri="{0D108BD9-81ED-4DB2-BD59-A6C34878D82A}">
                    <a16:rowId xmlns:a16="http://schemas.microsoft.com/office/drawing/2014/main" val="1136625034"/>
                  </a:ext>
                </a:extLst>
              </a:tr>
              <a:tr h="770414">
                <a:tc>
                  <a:txBody>
                    <a:bodyPr/>
                    <a:lstStyle/>
                    <a:p>
                      <a:pPr algn="l"/>
                      <a:r>
                        <a:rPr lang="en-US" b="1">
                          <a:solidFill>
                            <a:schemeClr val="tx1"/>
                          </a:solidFill>
                          <a:latin typeface="+mj-lt"/>
                        </a:rPr>
                        <a:t>Policy change (written or documented)</a:t>
                      </a:r>
                    </a:p>
                  </a:txBody>
                  <a:tcPr>
                    <a:solidFill>
                      <a:schemeClr val="accent3">
                        <a:lumMod val="20000"/>
                        <a:lumOff val="80000"/>
                      </a:schemeClr>
                    </a:solidFill>
                  </a:tcPr>
                </a:tc>
                <a:extLst>
                  <a:ext uri="{0D108BD9-81ED-4DB2-BD59-A6C34878D82A}">
                    <a16:rowId xmlns:a16="http://schemas.microsoft.com/office/drawing/2014/main" val="1081288551"/>
                  </a:ext>
                </a:extLst>
              </a:tr>
              <a:tr h="770414">
                <a:tc>
                  <a:txBody>
                    <a:bodyPr/>
                    <a:lstStyle/>
                    <a:p>
                      <a:pPr algn="l"/>
                      <a:r>
                        <a:rPr lang="en-US" b="1">
                          <a:solidFill>
                            <a:schemeClr val="tx1"/>
                          </a:solidFill>
                          <a:latin typeface="+mj-lt"/>
                        </a:rPr>
                        <a:t>Risk control plans</a:t>
                      </a:r>
                    </a:p>
                  </a:txBody>
                  <a:tcPr>
                    <a:solidFill>
                      <a:schemeClr val="accent3">
                        <a:lumMod val="20000"/>
                        <a:lumOff val="80000"/>
                      </a:schemeClr>
                    </a:solidFill>
                  </a:tcPr>
                </a:tc>
                <a:extLst>
                  <a:ext uri="{0D108BD9-81ED-4DB2-BD59-A6C34878D82A}">
                    <a16:rowId xmlns:a16="http://schemas.microsoft.com/office/drawing/2014/main" val="1240677495"/>
                  </a:ext>
                </a:extLst>
              </a:tr>
              <a:tr h="770414">
                <a:tc>
                  <a:txBody>
                    <a:bodyPr/>
                    <a:lstStyle/>
                    <a:p>
                      <a:pPr algn="l"/>
                      <a:r>
                        <a:rPr lang="en-US" b="1">
                          <a:solidFill>
                            <a:schemeClr val="tx1"/>
                          </a:solidFill>
                          <a:latin typeface="+mj-lt"/>
                        </a:rPr>
                        <a:t>Increased inspections</a:t>
                      </a:r>
                    </a:p>
                  </a:txBody>
                  <a:tcPr>
                    <a:solidFill>
                      <a:schemeClr val="accent3">
                        <a:lumMod val="20000"/>
                        <a:lumOff val="80000"/>
                      </a:schemeClr>
                    </a:solidFill>
                  </a:tcPr>
                </a:tc>
                <a:extLst>
                  <a:ext uri="{0D108BD9-81ED-4DB2-BD59-A6C34878D82A}">
                    <a16:rowId xmlns:a16="http://schemas.microsoft.com/office/drawing/2014/main" val="2502524753"/>
                  </a:ext>
                </a:extLst>
              </a:tr>
              <a:tr h="770414">
                <a:tc>
                  <a:txBody>
                    <a:bodyPr/>
                    <a:lstStyle/>
                    <a:p>
                      <a:pPr algn="l"/>
                      <a:r>
                        <a:rPr lang="en-US" b="1">
                          <a:solidFill>
                            <a:schemeClr val="tx1"/>
                          </a:solidFill>
                          <a:latin typeface="+mj-lt"/>
                        </a:rPr>
                        <a:t>Change supplier</a:t>
                      </a:r>
                    </a:p>
                  </a:txBody>
                  <a:tcPr>
                    <a:solidFill>
                      <a:schemeClr val="accent3">
                        <a:lumMod val="20000"/>
                        <a:lumOff val="80000"/>
                      </a:schemeClr>
                    </a:solidFill>
                  </a:tcPr>
                </a:tc>
                <a:extLst>
                  <a:ext uri="{0D108BD9-81ED-4DB2-BD59-A6C34878D82A}">
                    <a16:rowId xmlns:a16="http://schemas.microsoft.com/office/drawing/2014/main" val="3167442215"/>
                  </a:ext>
                </a:extLst>
              </a:tr>
              <a:tr h="770414">
                <a:tc>
                  <a:txBody>
                    <a:bodyPr/>
                    <a:lstStyle/>
                    <a:p>
                      <a:pPr algn="l"/>
                      <a:r>
                        <a:rPr lang="en-US" b="1">
                          <a:solidFill>
                            <a:schemeClr val="tx1"/>
                          </a:solidFill>
                          <a:latin typeface="+mj-lt"/>
                        </a:rPr>
                        <a:t>Require consultant or 3</a:t>
                      </a:r>
                      <a:r>
                        <a:rPr lang="en-US" b="1" baseline="30000">
                          <a:solidFill>
                            <a:schemeClr val="tx1"/>
                          </a:solidFill>
                          <a:latin typeface="+mj-lt"/>
                        </a:rPr>
                        <a:t>rd</a:t>
                      </a:r>
                      <a:r>
                        <a:rPr lang="en-US" b="1">
                          <a:solidFill>
                            <a:schemeClr val="tx1"/>
                          </a:solidFill>
                          <a:latin typeface="+mj-lt"/>
                        </a:rPr>
                        <a:t> party audit</a:t>
                      </a:r>
                    </a:p>
                  </a:txBody>
                  <a:tcPr>
                    <a:solidFill>
                      <a:schemeClr val="accent3">
                        <a:lumMod val="20000"/>
                        <a:lumOff val="80000"/>
                      </a:schemeClr>
                    </a:solidFill>
                  </a:tcPr>
                </a:tc>
                <a:extLst>
                  <a:ext uri="{0D108BD9-81ED-4DB2-BD59-A6C34878D82A}">
                    <a16:rowId xmlns:a16="http://schemas.microsoft.com/office/drawing/2014/main" val="1498597726"/>
                  </a:ext>
                </a:extLst>
              </a:tr>
              <a:tr h="770414">
                <a:tc>
                  <a:txBody>
                    <a:bodyPr/>
                    <a:lstStyle/>
                    <a:p>
                      <a:pPr algn="l"/>
                      <a:r>
                        <a:rPr lang="en-US" b="1">
                          <a:solidFill>
                            <a:schemeClr val="tx1"/>
                          </a:solidFill>
                          <a:latin typeface="+mj-lt"/>
                        </a:rPr>
                        <a:t>Change product (remove or replace)</a:t>
                      </a:r>
                    </a:p>
                  </a:txBody>
                  <a:tcPr>
                    <a:solidFill>
                      <a:schemeClr val="accent3">
                        <a:lumMod val="20000"/>
                        <a:lumOff val="80000"/>
                      </a:schemeClr>
                    </a:solidFill>
                  </a:tcPr>
                </a:tc>
                <a:extLst>
                  <a:ext uri="{0D108BD9-81ED-4DB2-BD59-A6C34878D82A}">
                    <a16:rowId xmlns:a16="http://schemas.microsoft.com/office/drawing/2014/main" val="2051943591"/>
                  </a:ext>
                </a:extLst>
              </a:tr>
            </a:tbl>
          </a:graphicData>
        </a:graphic>
      </p:graphicFrame>
      <p:grpSp>
        <p:nvGrpSpPr>
          <p:cNvPr id="18" name="Group 17">
            <a:extLst>
              <a:ext uri="{FF2B5EF4-FFF2-40B4-BE49-F238E27FC236}">
                <a16:creationId xmlns:a16="http://schemas.microsoft.com/office/drawing/2014/main" id="{5CEAACF0-589B-44B0-B9B9-15EFEB710950}"/>
              </a:ext>
            </a:extLst>
          </p:cNvPr>
          <p:cNvGrpSpPr/>
          <p:nvPr/>
        </p:nvGrpSpPr>
        <p:grpSpPr>
          <a:xfrm>
            <a:off x="5626457" y="1346598"/>
            <a:ext cx="688754" cy="5343225"/>
            <a:chOff x="5626457" y="1346598"/>
            <a:chExt cx="688754" cy="5343225"/>
          </a:xfrm>
        </p:grpSpPr>
        <p:sp>
          <p:nvSpPr>
            <p:cNvPr id="5" name="Rectangle 4">
              <a:extLst>
                <a:ext uri="{FF2B5EF4-FFF2-40B4-BE49-F238E27FC236}">
                  <a16:creationId xmlns:a16="http://schemas.microsoft.com/office/drawing/2014/main" id="{AC3D7E1A-D0FA-BD34-5B5A-427E0B656B04}"/>
                </a:ext>
              </a:extLst>
            </p:cNvPr>
            <p:cNvSpPr/>
            <p:nvPr/>
          </p:nvSpPr>
          <p:spPr>
            <a:xfrm>
              <a:off x="5626457" y="1346598"/>
              <a:ext cx="688754" cy="5343225"/>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3ED0241-C0D7-4E94-2D89-49A31F942BD2}"/>
                </a:ext>
              </a:extLst>
            </p:cNvPr>
            <p:cNvSpPr txBox="1"/>
            <p:nvPr/>
          </p:nvSpPr>
          <p:spPr>
            <a:xfrm rot="16200000">
              <a:off x="4548779" y="3812214"/>
              <a:ext cx="2844112" cy="461665"/>
            </a:xfrm>
            <a:prstGeom prst="rect">
              <a:avLst/>
            </a:prstGeom>
            <a:noFill/>
          </p:spPr>
          <p:txBody>
            <a:bodyPr wrap="square" rtlCol="0">
              <a:spAutoFit/>
            </a:bodyPr>
            <a:lstStyle/>
            <a:p>
              <a:pPr algn="ctr"/>
              <a:r>
                <a:rPr lang="en-US" sz="2400" b="1">
                  <a:latin typeface="+mj-lt"/>
                </a:rPr>
                <a:t>Long-term</a:t>
              </a:r>
            </a:p>
          </p:txBody>
        </p:sp>
      </p:grpSp>
      <p:graphicFrame>
        <p:nvGraphicFramePr>
          <p:cNvPr id="8" name="Table 3">
            <a:extLst>
              <a:ext uri="{FF2B5EF4-FFF2-40B4-BE49-F238E27FC236}">
                <a16:creationId xmlns:a16="http://schemas.microsoft.com/office/drawing/2014/main" id="{19EB99B1-7F7E-E733-F840-AD4CBDBB8CB2}"/>
              </a:ext>
            </a:extLst>
          </p:cNvPr>
          <p:cNvGraphicFramePr>
            <a:graphicFrameLocks noGrp="1"/>
          </p:cNvGraphicFramePr>
          <p:nvPr>
            <p:extLst>
              <p:ext uri="{D42A27DB-BD31-4B8C-83A1-F6EECF244321}">
                <p14:modId xmlns:p14="http://schemas.microsoft.com/office/powerpoint/2010/main" val="2303260067"/>
              </p:ext>
            </p:extLst>
          </p:nvPr>
        </p:nvGraphicFramePr>
        <p:xfrm>
          <a:off x="1360289" y="1362684"/>
          <a:ext cx="2844112" cy="5347034"/>
        </p:xfrm>
        <a:graphic>
          <a:graphicData uri="http://schemas.openxmlformats.org/drawingml/2006/table">
            <a:tbl>
              <a:tblPr bandRow="1">
                <a:tableStyleId>{5C22544A-7EE6-4342-B048-85BDC9FD1C3A}</a:tableStyleId>
              </a:tblPr>
              <a:tblGrid>
                <a:gridCol w="2844112">
                  <a:extLst>
                    <a:ext uri="{9D8B030D-6E8A-4147-A177-3AD203B41FA5}">
                      <a16:colId xmlns:a16="http://schemas.microsoft.com/office/drawing/2014/main" val="3320954840"/>
                    </a:ext>
                  </a:extLst>
                </a:gridCol>
              </a:tblGrid>
              <a:tr h="636274">
                <a:tc>
                  <a:txBody>
                    <a:bodyPr/>
                    <a:lstStyle/>
                    <a:p>
                      <a:pPr algn="l"/>
                      <a:r>
                        <a:rPr lang="en-US" b="1">
                          <a:solidFill>
                            <a:schemeClr val="tx1"/>
                          </a:solidFill>
                          <a:latin typeface="+mj-lt"/>
                        </a:rPr>
                        <a:t>Embargo/discard/destroy product</a:t>
                      </a:r>
                    </a:p>
                  </a:txBody>
                  <a:tcPr>
                    <a:solidFill>
                      <a:schemeClr val="accent5">
                        <a:lumMod val="20000"/>
                        <a:lumOff val="80000"/>
                      </a:schemeClr>
                    </a:solidFill>
                  </a:tcPr>
                </a:tc>
                <a:extLst>
                  <a:ext uri="{0D108BD9-81ED-4DB2-BD59-A6C34878D82A}">
                    <a16:rowId xmlns:a16="http://schemas.microsoft.com/office/drawing/2014/main" val="1136625034"/>
                  </a:ext>
                </a:extLst>
              </a:tr>
              <a:tr h="672422">
                <a:tc>
                  <a:txBody>
                    <a:bodyPr/>
                    <a:lstStyle/>
                    <a:p>
                      <a:pPr algn="l"/>
                      <a:r>
                        <a:rPr lang="en-US" b="1">
                          <a:solidFill>
                            <a:schemeClr val="tx1"/>
                          </a:solidFill>
                          <a:latin typeface="+mj-lt"/>
                        </a:rPr>
                        <a:t>Require physical facility or equipment change</a:t>
                      </a:r>
                    </a:p>
                  </a:txBody>
                  <a:tcPr>
                    <a:solidFill>
                      <a:schemeClr val="accent5">
                        <a:lumMod val="20000"/>
                        <a:lumOff val="80000"/>
                      </a:schemeClr>
                    </a:solidFill>
                  </a:tcPr>
                </a:tc>
                <a:extLst>
                  <a:ext uri="{0D108BD9-81ED-4DB2-BD59-A6C34878D82A}">
                    <a16:rowId xmlns:a16="http://schemas.microsoft.com/office/drawing/2014/main" val="1081288551"/>
                  </a:ext>
                </a:extLst>
              </a:tr>
              <a:tr h="672422">
                <a:tc>
                  <a:txBody>
                    <a:bodyPr/>
                    <a:lstStyle/>
                    <a:p>
                      <a:pPr algn="l"/>
                      <a:r>
                        <a:rPr lang="en-US" b="1">
                          <a:solidFill>
                            <a:schemeClr val="tx1"/>
                          </a:solidFill>
                          <a:latin typeface="+mj-lt"/>
                        </a:rPr>
                        <a:t>Change ingredient (remove or replace)</a:t>
                      </a:r>
                    </a:p>
                  </a:txBody>
                  <a:tcPr>
                    <a:solidFill>
                      <a:schemeClr val="accent5">
                        <a:lumMod val="20000"/>
                        <a:lumOff val="80000"/>
                      </a:schemeClr>
                    </a:solidFill>
                  </a:tcPr>
                </a:tc>
                <a:extLst>
                  <a:ext uri="{0D108BD9-81ED-4DB2-BD59-A6C34878D82A}">
                    <a16:rowId xmlns:a16="http://schemas.microsoft.com/office/drawing/2014/main" val="1240677495"/>
                  </a:ext>
                </a:extLst>
              </a:tr>
              <a:tr h="672422">
                <a:tc>
                  <a:txBody>
                    <a:bodyPr/>
                    <a:lstStyle/>
                    <a:p>
                      <a:pPr algn="l"/>
                      <a:r>
                        <a:rPr lang="en-US" b="1">
                          <a:solidFill>
                            <a:schemeClr val="tx1"/>
                          </a:solidFill>
                          <a:latin typeface="+mj-lt"/>
                        </a:rPr>
                        <a:t>Change process (correct or replace)</a:t>
                      </a:r>
                    </a:p>
                  </a:txBody>
                  <a:tcPr>
                    <a:solidFill>
                      <a:schemeClr val="accent5">
                        <a:lumMod val="20000"/>
                        <a:lumOff val="80000"/>
                      </a:schemeClr>
                    </a:solidFill>
                  </a:tcPr>
                </a:tc>
                <a:extLst>
                  <a:ext uri="{0D108BD9-81ED-4DB2-BD59-A6C34878D82A}">
                    <a16:rowId xmlns:a16="http://schemas.microsoft.com/office/drawing/2014/main" val="2502524753"/>
                  </a:ext>
                </a:extLst>
              </a:tr>
              <a:tr h="672422">
                <a:tc>
                  <a:txBody>
                    <a:bodyPr/>
                    <a:lstStyle/>
                    <a:p>
                      <a:pPr algn="l"/>
                      <a:r>
                        <a:rPr lang="en-US" b="1">
                          <a:solidFill>
                            <a:schemeClr val="tx1"/>
                          </a:solidFill>
                          <a:latin typeface="+mj-lt"/>
                        </a:rPr>
                        <a:t>On-the-job training</a:t>
                      </a:r>
                    </a:p>
                  </a:txBody>
                  <a:tcPr>
                    <a:solidFill>
                      <a:schemeClr val="accent5">
                        <a:lumMod val="20000"/>
                        <a:lumOff val="80000"/>
                      </a:schemeClr>
                    </a:solidFill>
                  </a:tcPr>
                </a:tc>
                <a:extLst>
                  <a:ext uri="{0D108BD9-81ED-4DB2-BD59-A6C34878D82A}">
                    <a16:rowId xmlns:a16="http://schemas.microsoft.com/office/drawing/2014/main" val="3167442215"/>
                  </a:ext>
                </a:extLst>
              </a:tr>
              <a:tr h="672422">
                <a:tc>
                  <a:txBody>
                    <a:bodyPr/>
                    <a:lstStyle/>
                    <a:p>
                      <a:pPr algn="l"/>
                      <a:r>
                        <a:rPr lang="en-US" b="1">
                          <a:solidFill>
                            <a:schemeClr val="tx1"/>
                          </a:solidFill>
                          <a:latin typeface="+mj-lt"/>
                        </a:rPr>
                        <a:t>Fines/penalties</a:t>
                      </a:r>
                    </a:p>
                  </a:txBody>
                  <a:tcPr>
                    <a:solidFill>
                      <a:schemeClr val="accent5">
                        <a:lumMod val="20000"/>
                        <a:lumOff val="80000"/>
                      </a:schemeClr>
                    </a:solidFill>
                  </a:tcPr>
                </a:tc>
                <a:extLst>
                  <a:ext uri="{0D108BD9-81ED-4DB2-BD59-A6C34878D82A}">
                    <a16:rowId xmlns:a16="http://schemas.microsoft.com/office/drawing/2014/main" val="1498597726"/>
                  </a:ext>
                </a:extLst>
              </a:tr>
              <a:tr h="672422">
                <a:tc>
                  <a:txBody>
                    <a:bodyPr/>
                    <a:lstStyle/>
                    <a:p>
                      <a:pPr algn="l"/>
                      <a:r>
                        <a:rPr lang="en-US" b="1">
                          <a:solidFill>
                            <a:schemeClr val="tx1"/>
                          </a:solidFill>
                          <a:latin typeface="+mj-lt"/>
                        </a:rPr>
                        <a:t>Closure</a:t>
                      </a:r>
                    </a:p>
                  </a:txBody>
                  <a:tcPr>
                    <a:solidFill>
                      <a:schemeClr val="accent5">
                        <a:lumMod val="20000"/>
                        <a:lumOff val="80000"/>
                      </a:schemeClr>
                    </a:solidFill>
                  </a:tcPr>
                </a:tc>
                <a:extLst>
                  <a:ext uri="{0D108BD9-81ED-4DB2-BD59-A6C34878D82A}">
                    <a16:rowId xmlns:a16="http://schemas.microsoft.com/office/drawing/2014/main" val="2051943591"/>
                  </a:ext>
                </a:extLst>
              </a:tr>
              <a:tr h="672422">
                <a:tc>
                  <a:txBody>
                    <a:bodyPr/>
                    <a:lstStyle/>
                    <a:p>
                      <a:pPr algn="l"/>
                      <a:r>
                        <a:rPr lang="en-US" b="1">
                          <a:solidFill>
                            <a:schemeClr val="tx1"/>
                          </a:solidFill>
                          <a:latin typeface="+mj-lt"/>
                        </a:rPr>
                        <a:t>Limit menu/restrict food</a:t>
                      </a:r>
                    </a:p>
                  </a:txBody>
                  <a:tcPr>
                    <a:solidFill>
                      <a:schemeClr val="accent5">
                        <a:lumMod val="20000"/>
                        <a:lumOff val="80000"/>
                      </a:schemeClr>
                    </a:solidFill>
                  </a:tcPr>
                </a:tc>
                <a:extLst>
                  <a:ext uri="{0D108BD9-81ED-4DB2-BD59-A6C34878D82A}">
                    <a16:rowId xmlns:a16="http://schemas.microsoft.com/office/drawing/2014/main" val="2290311774"/>
                  </a:ext>
                </a:extLst>
              </a:tr>
            </a:tbl>
          </a:graphicData>
        </a:graphic>
      </p:graphicFrame>
      <p:grpSp>
        <p:nvGrpSpPr>
          <p:cNvPr id="17" name="Group 16">
            <a:extLst>
              <a:ext uri="{FF2B5EF4-FFF2-40B4-BE49-F238E27FC236}">
                <a16:creationId xmlns:a16="http://schemas.microsoft.com/office/drawing/2014/main" id="{ED3103FB-8731-2ABD-9FBB-8825664CFACC}"/>
              </a:ext>
            </a:extLst>
          </p:cNvPr>
          <p:cNvGrpSpPr/>
          <p:nvPr/>
        </p:nvGrpSpPr>
        <p:grpSpPr>
          <a:xfrm>
            <a:off x="671535" y="1371433"/>
            <a:ext cx="688754" cy="5343225"/>
            <a:chOff x="671535" y="1371433"/>
            <a:chExt cx="688754" cy="5343225"/>
          </a:xfrm>
        </p:grpSpPr>
        <p:sp>
          <p:nvSpPr>
            <p:cNvPr id="9" name="Rectangle 8">
              <a:extLst>
                <a:ext uri="{FF2B5EF4-FFF2-40B4-BE49-F238E27FC236}">
                  <a16:creationId xmlns:a16="http://schemas.microsoft.com/office/drawing/2014/main" id="{01A0EC97-EE0D-0BA4-E88C-88820B58322C}"/>
                </a:ext>
              </a:extLst>
            </p:cNvPr>
            <p:cNvSpPr/>
            <p:nvPr/>
          </p:nvSpPr>
          <p:spPr>
            <a:xfrm>
              <a:off x="671535" y="1371433"/>
              <a:ext cx="688754" cy="534322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122B77A-43FD-E30E-B755-01BB60D02792}"/>
                </a:ext>
              </a:extLst>
            </p:cNvPr>
            <p:cNvSpPr txBox="1"/>
            <p:nvPr/>
          </p:nvSpPr>
          <p:spPr>
            <a:xfrm rot="16200000">
              <a:off x="-432098" y="3787377"/>
              <a:ext cx="2844112" cy="461665"/>
            </a:xfrm>
            <a:prstGeom prst="rect">
              <a:avLst/>
            </a:prstGeom>
            <a:noFill/>
          </p:spPr>
          <p:txBody>
            <a:bodyPr wrap="square" rtlCol="0">
              <a:spAutoFit/>
            </a:bodyPr>
            <a:lstStyle/>
            <a:p>
              <a:pPr algn="ctr"/>
              <a:r>
                <a:rPr lang="en-US" sz="2400" b="1">
                  <a:latin typeface="+mj-lt"/>
                </a:rPr>
                <a:t>Short-term</a:t>
              </a:r>
            </a:p>
          </p:txBody>
        </p:sp>
      </p:grpSp>
    </p:spTree>
    <p:extLst>
      <p:ext uri="{BB962C8B-B14F-4D97-AF65-F5344CB8AC3E}">
        <p14:creationId xmlns:p14="http://schemas.microsoft.com/office/powerpoint/2010/main" val="21993070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B45A142-4255-493C-8284-5D566C121B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7"/>
            <a:ext cx="4332307" cy="6179552"/>
          </a:xfrm>
          <a:prstGeom prst="rect">
            <a:avLst/>
          </a:prstGeom>
          <a:solidFill>
            <a:srgbClr val="404040">
              <a:alpha val="89804"/>
            </a:srgbClr>
          </a:solidFill>
          <a:ln w="127000" cap="sq" cmpd="thinThick">
            <a:solidFill>
              <a:srgbClr val="595959">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195B98F-AAAF-44A8-9B98-42599998B8B6}"/>
              </a:ext>
            </a:extLst>
          </p:cNvPr>
          <p:cNvSpPr>
            <a:spLocks noGrp="1"/>
          </p:cNvSpPr>
          <p:nvPr>
            <p:ph type="title"/>
          </p:nvPr>
        </p:nvSpPr>
        <p:spPr>
          <a:xfrm>
            <a:off x="674237" y="914400"/>
            <a:ext cx="3657600" cy="2887579"/>
          </a:xfrm>
        </p:spPr>
        <p:txBody>
          <a:bodyPr vert="horz" lIns="91440" tIns="45720" rIns="91440" bIns="45720" rtlCol="0" anchor="b">
            <a:normAutofit/>
          </a:bodyPr>
          <a:lstStyle/>
          <a:p>
            <a:pPr algn="ctr"/>
            <a:r>
              <a:rPr lang="en-US" sz="4800" b="1" kern="1200">
                <a:solidFill>
                  <a:srgbClr val="FFFFFF"/>
                </a:solidFill>
                <a:latin typeface="+mj-lt"/>
                <a:ea typeface="+mj-ea"/>
                <a:cs typeface="+mj-cs"/>
              </a:rPr>
              <a:t>Tabletop Exercise 3</a:t>
            </a:r>
          </a:p>
        </p:txBody>
      </p:sp>
      <p:cxnSp>
        <p:nvCxnSpPr>
          <p:cNvPr id="12" name="Straight Connector 11">
            <a:extLst>
              <a:ext uri="{FF2B5EF4-FFF2-40B4-BE49-F238E27FC236}">
                <a16:creationId xmlns:a16="http://schemas.microsoft.com/office/drawing/2014/main" id="{38FB9660-F42F-4313-BBC4-47C007FE484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1126" y="3910267"/>
            <a:ext cx="258679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A37B9DB0-7B53-731A-E137-4BE9A167555B}"/>
              </a:ext>
            </a:extLst>
          </p:cNvPr>
          <p:cNvPicPr>
            <a:picLocks noChangeAspect="1"/>
          </p:cNvPicPr>
          <p:nvPr/>
        </p:nvPicPr>
        <p:blipFill>
          <a:blip r:embed="rId3"/>
          <a:stretch>
            <a:fillRect/>
          </a:stretch>
        </p:blipFill>
        <p:spPr>
          <a:xfrm>
            <a:off x="5069338" y="228600"/>
            <a:ext cx="6715225" cy="6349482"/>
          </a:xfrm>
          <a:prstGeom prst="rect">
            <a:avLst/>
          </a:prstGeom>
        </p:spPr>
      </p:pic>
      <p:sp>
        <p:nvSpPr>
          <p:cNvPr id="4" name="TextBox 3">
            <a:extLst>
              <a:ext uri="{FF2B5EF4-FFF2-40B4-BE49-F238E27FC236}">
                <a16:creationId xmlns:a16="http://schemas.microsoft.com/office/drawing/2014/main" id="{184C1ADA-EB5F-6BFF-73E3-2B6CC70727CF}"/>
              </a:ext>
            </a:extLst>
          </p:cNvPr>
          <p:cNvSpPr txBox="1"/>
          <p:nvPr/>
        </p:nvSpPr>
        <p:spPr>
          <a:xfrm>
            <a:off x="568876" y="4016505"/>
            <a:ext cx="3868322" cy="646331"/>
          </a:xfrm>
          <a:prstGeom prst="rect">
            <a:avLst/>
          </a:prstGeom>
          <a:noFill/>
        </p:spPr>
        <p:txBody>
          <a:bodyPr wrap="square" rtlCol="0">
            <a:spAutoFit/>
          </a:bodyPr>
          <a:lstStyle/>
          <a:p>
            <a:pPr algn="ctr"/>
            <a:r>
              <a:rPr lang="en-US" sz="3600">
                <a:solidFill>
                  <a:schemeClr val="bg1"/>
                </a:solidFill>
                <a:latin typeface="+mj-lt"/>
              </a:rPr>
              <a:t>Control Measures</a:t>
            </a:r>
          </a:p>
        </p:txBody>
      </p:sp>
    </p:spTree>
    <p:extLst>
      <p:ext uri="{BB962C8B-B14F-4D97-AF65-F5344CB8AC3E}">
        <p14:creationId xmlns:p14="http://schemas.microsoft.com/office/powerpoint/2010/main" val="23934536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DCC231C8-C761-4B31-9B1C-C6D19248C6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601B461-56C3-4018-9CFE-3089457BFDA6}"/>
              </a:ext>
            </a:extLst>
          </p:cNvPr>
          <p:cNvSpPr>
            <a:spLocks noGrp="1"/>
          </p:cNvSpPr>
          <p:nvPr>
            <p:ph type="title"/>
          </p:nvPr>
        </p:nvSpPr>
        <p:spPr>
          <a:xfrm>
            <a:off x="2843474" y="239292"/>
            <a:ext cx="7476462" cy="1134299"/>
          </a:xfrm>
        </p:spPr>
        <p:txBody>
          <a:bodyPr>
            <a:normAutofit/>
          </a:bodyPr>
          <a:lstStyle/>
          <a:p>
            <a:r>
              <a:rPr lang="en-US" sz="5200" b="1"/>
              <a:t>Exercise 3 Instructions</a:t>
            </a:r>
          </a:p>
        </p:txBody>
      </p:sp>
      <p:graphicFrame>
        <p:nvGraphicFramePr>
          <p:cNvPr id="3" name="Content Placeholder 2">
            <a:extLst>
              <a:ext uri="{FF2B5EF4-FFF2-40B4-BE49-F238E27FC236}">
                <a16:creationId xmlns:a16="http://schemas.microsoft.com/office/drawing/2014/main" id="{13841F6B-F322-4C21-411A-80D49C5B38CE}"/>
              </a:ext>
            </a:extLst>
          </p:cNvPr>
          <p:cNvGraphicFramePr>
            <a:graphicFrameLocks/>
          </p:cNvGraphicFramePr>
          <p:nvPr>
            <p:extLst>
              <p:ext uri="{D42A27DB-BD31-4B8C-83A1-F6EECF244321}">
                <p14:modId xmlns:p14="http://schemas.microsoft.com/office/powerpoint/2010/main" val="363786465"/>
              </p:ext>
            </p:extLst>
          </p:nvPr>
        </p:nvGraphicFramePr>
        <p:xfrm>
          <a:off x="444466" y="1779157"/>
          <a:ext cx="11303067" cy="46423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F06559A6-BC51-AB1D-1DD5-C86360775037}"/>
              </a:ext>
            </a:extLst>
          </p:cNvPr>
          <p:cNvSpPr txBox="1"/>
          <p:nvPr/>
        </p:nvSpPr>
        <p:spPr>
          <a:xfrm>
            <a:off x="1935430" y="1972741"/>
            <a:ext cx="9292551" cy="861774"/>
          </a:xfrm>
          <a:prstGeom prst="rect">
            <a:avLst/>
          </a:prstGeom>
          <a:noFill/>
        </p:spPr>
        <p:txBody>
          <a:bodyPr wrap="square" rtlCol="0">
            <a:spAutoFit/>
          </a:bodyPr>
          <a:lstStyle/>
          <a:p>
            <a:r>
              <a:rPr lang="en-US" sz="2500">
                <a:solidFill>
                  <a:schemeClr val="bg1"/>
                </a:solidFill>
                <a:latin typeface="+mj-lt"/>
              </a:rPr>
              <a:t>Using the control measures list, start thinking about short and long- term corrective actions</a:t>
            </a:r>
          </a:p>
        </p:txBody>
      </p:sp>
    </p:spTree>
    <p:extLst>
      <p:ext uri="{BB962C8B-B14F-4D97-AF65-F5344CB8AC3E}">
        <p14:creationId xmlns:p14="http://schemas.microsoft.com/office/powerpoint/2010/main" val="17093277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7895A40-19A4-42D6-9D30-DBC1E8002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2F429C4-ABC9-46FC-818A-B5429CDE4A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70325" y="3369273"/>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CEF98E4-3709-4952-8F42-2305CCE34F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374475" y="1040470"/>
            <a:ext cx="6858003" cy="47770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10BCCF5-D685-47FF-B675-647EAEB72C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7914" y="857786"/>
            <a:ext cx="11067024" cy="520893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B18158-5F2C-446F-97B7-37D2DBB7E878}"/>
              </a:ext>
            </a:extLst>
          </p:cNvPr>
          <p:cNvSpPr>
            <a:spLocks noGrp="1"/>
          </p:cNvSpPr>
          <p:nvPr>
            <p:ph type="title"/>
          </p:nvPr>
        </p:nvSpPr>
        <p:spPr>
          <a:xfrm>
            <a:off x="659750" y="1743881"/>
            <a:ext cx="9910296" cy="2590027"/>
          </a:xfrm>
        </p:spPr>
        <p:txBody>
          <a:bodyPr vert="horz" lIns="91440" tIns="45720" rIns="91440" bIns="45720" rtlCol="0" anchor="t">
            <a:normAutofit/>
          </a:bodyPr>
          <a:lstStyle/>
          <a:p>
            <a:r>
              <a:rPr lang="en-US" kern="1200" dirty="0">
                <a:solidFill>
                  <a:schemeClr val="tx1"/>
                </a:solidFill>
                <a:latin typeface="+mj-lt"/>
                <a:ea typeface="+mj-ea"/>
                <a:cs typeface="+mj-cs"/>
              </a:rPr>
              <a:t>Exercise 3 Questions</a:t>
            </a:r>
          </a:p>
        </p:txBody>
      </p:sp>
      <p:sp>
        <p:nvSpPr>
          <p:cNvPr id="3" name="Text Placeholder 2">
            <a:extLst>
              <a:ext uri="{FF2B5EF4-FFF2-40B4-BE49-F238E27FC236}">
                <a16:creationId xmlns:a16="http://schemas.microsoft.com/office/drawing/2014/main" id="{C2C673BE-9F58-464A-9CA8-FC4E18991D32}"/>
              </a:ext>
            </a:extLst>
          </p:cNvPr>
          <p:cNvSpPr>
            <a:spLocks noGrp="1"/>
          </p:cNvSpPr>
          <p:nvPr>
            <p:ph type="body" idx="1"/>
          </p:nvPr>
        </p:nvSpPr>
        <p:spPr>
          <a:xfrm>
            <a:off x="1163157" y="3537468"/>
            <a:ext cx="10131860" cy="1108563"/>
          </a:xfrm>
        </p:spPr>
        <p:txBody>
          <a:bodyPr vert="horz" lIns="91440" tIns="45720" rIns="91440" bIns="45720" rtlCol="0" anchor="b">
            <a:noAutofit/>
          </a:bodyPr>
          <a:lstStyle/>
          <a:p>
            <a:pPr marL="457200" indent="-457200">
              <a:buFont typeface="Wingdings" panose="05000000000000000000" pitchFamily="2" charset="2"/>
              <a:buChar char="§"/>
            </a:pPr>
            <a:r>
              <a:rPr lang="en-US" sz="2800" kern="1200" dirty="0">
                <a:solidFill>
                  <a:schemeClr val="tx1"/>
                </a:solidFill>
                <a:latin typeface="Calibri Light" panose="020F0302020204030204" pitchFamily="34" charset="0"/>
                <a:cs typeface="Calibri Light" panose="020F0302020204030204" pitchFamily="34" charset="0"/>
              </a:rPr>
              <a:t>What might be some short-term and long-term corrective actions you would put in place to ensure this wouldn’t happen again?</a:t>
            </a:r>
          </a:p>
        </p:txBody>
      </p:sp>
      <p:sp>
        <p:nvSpPr>
          <p:cNvPr id="16" name="Rectangle 15">
            <a:extLst>
              <a:ext uri="{FF2B5EF4-FFF2-40B4-BE49-F238E27FC236}">
                <a16:creationId xmlns:a16="http://schemas.microsoft.com/office/drawing/2014/main" id="{B0EE8A42-107A-4D4C-8D56-BBAE95C7F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524009" y="3366125"/>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245187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CA520073-06D7-469A-9FF2-86B4288FE912}"/>
              </a:ext>
            </a:extLst>
          </p:cNvPr>
          <p:cNvSpPr/>
          <p:nvPr/>
        </p:nvSpPr>
        <p:spPr>
          <a:xfrm>
            <a:off x="163557" y="4827886"/>
            <a:ext cx="1564758" cy="1931293"/>
          </a:xfrm>
          <a:prstGeom prst="rect">
            <a:avLst/>
          </a:prstGeom>
          <a:solidFill>
            <a:schemeClr val="accent6">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0DE0C6B-3335-4855-A044-04F835ED19EE}"/>
              </a:ext>
            </a:extLst>
          </p:cNvPr>
          <p:cNvSpPr/>
          <p:nvPr/>
        </p:nvSpPr>
        <p:spPr>
          <a:xfrm>
            <a:off x="157012" y="997652"/>
            <a:ext cx="1564758" cy="3773116"/>
          </a:xfrm>
          <a:prstGeom prst="rect">
            <a:avLst/>
          </a:prstGeom>
          <a:solidFill>
            <a:schemeClr val="accent6">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8D23CDE6-933E-4AF6-8B9B-3F6DCF89A973}"/>
              </a:ext>
            </a:extLst>
          </p:cNvPr>
          <p:cNvSpPr/>
          <p:nvPr/>
        </p:nvSpPr>
        <p:spPr>
          <a:xfrm>
            <a:off x="1819454" y="4854222"/>
            <a:ext cx="10223421" cy="1904958"/>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F6A5C528-FEE0-46E3-A02D-DB88FBCFA1E1}"/>
              </a:ext>
            </a:extLst>
          </p:cNvPr>
          <p:cNvSpPr/>
          <p:nvPr/>
        </p:nvSpPr>
        <p:spPr>
          <a:xfrm>
            <a:off x="1805569" y="997652"/>
            <a:ext cx="10237306" cy="3787040"/>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D862345-F422-4A8A-AF25-9F226B42EB33}"/>
              </a:ext>
            </a:extLst>
          </p:cNvPr>
          <p:cNvSpPr>
            <a:spLocks noGrp="1"/>
          </p:cNvSpPr>
          <p:nvPr>
            <p:ph type="title"/>
          </p:nvPr>
        </p:nvSpPr>
        <p:spPr>
          <a:xfrm>
            <a:off x="2508956" y="299930"/>
            <a:ext cx="6858000" cy="877715"/>
          </a:xfrm>
        </p:spPr>
        <p:txBody>
          <a:bodyPr>
            <a:normAutofit fontScale="90000"/>
          </a:bodyPr>
          <a:lstStyle/>
          <a:p>
            <a:pPr algn="ctr"/>
            <a:r>
              <a:rPr lang="en-US" b="1"/>
              <a:t>Exercise 3 Summary </a:t>
            </a:r>
            <a:br>
              <a:rPr lang="en-US" b="1"/>
            </a:br>
            <a:endParaRPr lang="en-US" b="1"/>
          </a:p>
        </p:txBody>
      </p:sp>
      <p:sp>
        <p:nvSpPr>
          <p:cNvPr id="3" name="TextBox 2">
            <a:extLst>
              <a:ext uri="{FF2B5EF4-FFF2-40B4-BE49-F238E27FC236}">
                <a16:creationId xmlns:a16="http://schemas.microsoft.com/office/drawing/2014/main" id="{55CB94F5-40E2-426E-97E9-5748C2D3DEC4}"/>
              </a:ext>
            </a:extLst>
          </p:cNvPr>
          <p:cNvSpPr txBox="1"/>
          <p:nvPr/>
        </p:nvSpPr>
        <p:spPr>
          <a:xfrm>
            <a:off x="289210" y="2691117"/>
            <a:ext cx="2865120" cy="400110"/>
          </a:xfrm>
          <a:prstGeom prst="rect">
            <a:avLst/>
          </a:prstGeom>
          <a:noFill/>
        </p:spPr>
        <p:txBody>
          <a:bodyPr wrap="square" rtlCol="0">
            <a:spAutoFit/>
          </a:bodyPr>
          <a:lstStyle/>
          <a:p>
            <a:r>
              <a:rPr lang="en-US" sz="2000" b="1">
                <a:latin typeface="Calibri Light" panose="020F0302020204030204" pitchFamily="34" charset="0"/>
                <a:cs typeface="Calibri Light" panose="020F0302020204030204" pitchFamily="34" charset="0"/>
              </a:rPr>
              <a:t>Short-term </a:t>
            </a:r>
          </a:p>
        </p:txBody>
      </p:sp>
      <p:sp>
        <p:nvSpPr>
          <p:cNvPr id="7" name="TextBox 6">
            <a:extLst>
              <a:ext uri="{FF2B5EF4-FFF2-40B4-BE49-F238E27FC236}">
                <a16:creationId xmlns:a16="http://schemas.microsoft.com/office/drawing/2014/main" id="{47688254-AED2-4806-91A2-536D54CB79BF}"/>
              </a:ext>
            </a:extLst>
          </p:cNvPr>
          <p:cNvSpPr txBox="1"/>
          <p:nvPr/>
        </p:nvSpPr>
        <p:spPr>
          <a:xfrm>
            <a:off x="-65424" y="5606646"/>
            <a:ext cx="2009629" cy="400110"/>
          </a:xfrm>
          <a:prstGeom prst="rect">
            <a:avLst/>
          </a:prstGeom>
          <a:noFill/>
        </p:spPr>
        <p:txBody>
          <a:bodyPr wrap="square" rtlCol="0">
            <a:spAutoFit/>
          </a:bodyPr>
          <a:lstStyle/>
          <a:p>
            <a:pPr algn="ctr"/>
            <a:r>
              <a:rPr lang="en-US" sz="2000" b="1">
                <a:latin typeface="Calibri Light" panose="020F0302020204030204" pitchFamily="34" charset="0"/>
                <a:cs typeface="Calibri Light" panose="020F0302020204030204" pitchFamily="34" charset="0"/>
              </a:rPr>
              <a:t>Long-term </a:t>
            </a:r>
          </a:p>
        </p:txBody>
      </p:sp>
      <p:sp>
        <p:nvSpPr>
          <p:cNvPr id="23" name="TextBox 22">
            <a:extLst>
              <a:ext uri="{FF2B5EF4-FFF2-40B4-BE49-F238E27FC236}">
                <a16:creationId xmlns:a16="http://schemas.microsoft.com/office/drawing/2014/main" id="{BD638651-C39C-4317-9EC3-93F16969AB79}"/>
              </a:ext>
            </a:extLst>
          </p:cNvPr>
          <p:cNvSpPr txBox="1"/>
          <p:nvPr/>
        </p:nvSpPr>
        <p:spPr>
          <a:xfrm>
            <a:off x="2144572" y="1542629"/>
            <a:ext cx="9797559" cy="3097195"/>
          </a:xfrm>
          <a:prstGeom prst="rect">
            <a:avLst/>
          </a:prstGeom>
          <a:noFill/>
          <a:effectLst/>
        </p:spPr>
        <p:txBody>
          <a:bodyPr wrap="square" lIns="91440" tIns="45720" rIns="91440" bIns="45720" rtlCol="0" anchor="t">
            <a:spAutoFit/>
          </a:bodyPr>
          <a:lstStyle/>
          <a:p>
            <a:pPr marL="285750" indent="-285750">
              <a:buFont typeface="Wingdings" panose="05000000000000000000" pitchFamily="2" charset="2"/>
              <a:buChar char="§"/>
            </a:pPr>
            <a:r>
              <a:rPr lang="en-US" dirty="0">
                <a:latin typeface="Calibri Light" panose="020F0302020204030204" pitchFamily="34" charset="0"/>
                <a:cs typeface="Calibri Light" panose="020F0302020204030204" pitchFamily="34" charset="0"/>
              </a:rPr>
              <a:t>Purchase a second grinder</a:t>
            </a:r>
          </a:p>
          <a:p>
            <a:endParaRPr lang="en-US" dirty="0">
              <a:latin typeface="Calibri Light" panose="020F0302020204030204" pitchFamily="34" charset="0"/>
              <a:cs typeface="Calibri Light" panose="020F0302020204030204" pitchFamily="34" charset="0"/>
            </a:endParaRPr>
          </a:p>
          <a:p>
            <a:pPr marL="285750" indent="-285750">
              <a:buFont typeface="Wingdings" panose="05000000000000000000" pitchFamily="2" charset="2"/>
              <a:buChar char="§"/>
            </a:pPr>
            <a:r>
              <a:rPr lang="en-US" dirty="0">
                <a:latin typeface="Calibri Light"/>
                <a:cs typeface="Calibri Light"/>
              </a:rPr>
              <a:t>Change process to cook falafel to temperature to control bacterial hazards</a:t>
            </a:r>
            <a:endParaRPr lang="en-US" dirty="0">
              <a:latin typeface="Calibri Light" panose="020F0302020204030204" pitchFamily="34" charset="0"/>
              <a:cs typeface="Calibri Light" panose="020F0302020204030204" pitchFamily="34" charset="0"/>
            </a:endParaRPr>
          </a:p>
          <a:p>
            <a:pPr marL="285750" indent="-285750">
              <a:buFont typeface="Wingdings" panose="05000000000000000000" pitchFamily="2" charset="2"/>
              <a:buChar char="§"/>
            </a:pPr>
            <a:endParaRPr lang="en-US" dirty="0">
              <a:latin typeface="Calibri Light" panose="020F0302020204030204" pitchFamily="34" charset="0"/>
              <a:cs typeface="Calibri Light" panose="020F0302020204030204" pitchFamily="34" charset="0"/>
            </a:endParaRPr>
          </a:p>
          <a:p>
            <a:pPr marL="285750" indent="-285750">
              <a:buFont typeface="Wingdings" panose="05000000000000000000" pitchFamily="2" charset="2"/>
              <a:buChar char="§"/>
            </a:pPr>
            <a:r>
              <a:rPr lang="en-US" dirty="0">
                <a:latin typeface="Calibri Light"/>
                <a:cs typeface="Calibri Light"/>
              </a:rPr>
              <a:t>Train staff to clean and sanitize equipment </a:t>
            </a:r>
            <a:endParaRPr lang="en-US" dirty="0">
              <a:solidFill>
                <a:srgbClr val="FF0000"/>
              </a:solidFill>
              <a:latin typeface="Calibri Light" panose="020F0302020204030204" pitchFamily="34" charset="0"/>
              <a:cs typeface="Calibri Light" panose="020F0302020204030204" pitchFamily="34" charset="0"/>
            </a:endParaRPr>
          </a:p>
          <a:p>
            <a:endParaRPr lang="en-US" dirty="0">
              <a:latin typeface="Calibri Light" panose="020F0302020204030204" pitchFamily="34" charset="0"/>
              <a:cs typeface="Calibri Light" panose="020F0302020204030204" pitchFamily="34" charset="0"/>
            </a:endParaRPr>
          </a:p>
          <a:p>
            <a:pPr marL="285750" marR="0" indent="-285750" algn="l">
              <a:lnSpc>
                <a:spcPct val="119000"/>
              </a:lnSpc>
              <a:spcBef>
                <a:spcPts val="0"/>
              </a:spcBef>
              <a:spcAft>
                <a:spcPts val="0"/>
              </a:spcAft>
              <a:buFont typeface="Wingdings" panose="05000000000000000000" pitchFamily="2" charset="2"/>
              <a:buChar char="§"/>
            </a:pPr>
            <a:r>
              <a:rPr lang="en-US" sz="1800" kern="1400" dirty="0">
                <a:ln>
                  <a:noFill/>
                </a:ln>
                <a:solidFill>
                  <a:srgbClr val="000000"/>
                </a:solidFill>
                <a:effectLst/>
                <a:latin typeface="Calibri Light" panose="020F0302020204030204" pitchFamily="34" charset="0"/>
              </a:rPr>
              <a:t>Employee illness screenings before work shifts</a:t>
            </a:r>
          </a:p>
          <a:p>
            <a:pPr marL="285750" marR="0" indent="-285750" algn="l">
              <a:lnSpc>
                <a:spcPct val="119000"/>
              </a:lnSpc>
              <a:spcBef>
                <a:spcPts val="0"/>
              </a:spcBef>
              <a:spcAft>
                <a:spcPts val="0"/>
              </a:spcAft>
              <a:buFont typeface="Wingdings" panose="05000000000000000000" pitchFamily="2" charset="2"/>
              <a:buChar char="§"/>
            </a:pPr>
            <a:endParaRPr lang="en-US" sz="1800" kern="1400" dirty="0">
              <a:ln>
                <a:noFill/>
              </a:ln>
              <a:solidFill>
                <a:srgbClr val="000000"/>
              </a:solidFill>
              <a:effectLst/>
              <a:latin typeface="Calibri" panose="020F0502020204030204" pitchFamily="34" charset="0"/>
            </a:endParaRPr>
          </a:p>
          <a:p>
            <a:pPr marL="285750" marR="0" indent="-285750" algn="l">
              <a:lnSpc>
                <a:spcPct val="119000"/>
              </a:lnSpc>
              <a:spcBef>
                <a:spcPts val="0"/>
              </a:spcBef>
              <a:spcAft>
                <a:spcPts val="600"/>
              </a:spcAft>
              <a:buFont typeface="Wingdings" panose="05000000000000000000" pitchFamily="2" charset="2"/>
              <a:buChar char="§"/>
            </a:pPr>
            <a:r>
              <a:rPr lang="en-US" sz="1800" kern="1400" dirty="0">
                <a:ln>
                  <a:noFill/>
                </a:ln>
                <a:solidFill>
                  <a:srgbClr val="000000"/>
                </a:solidFill>
                <a:effectLst/>
                <a:latin typeface="+mj-lt"/>
              </a:rPr>
              <a:t>On-the-job training, focusing on main risks in the establishment </a:t>
            </a:r>
          </a:p>
          <a:p>
            <a:pPr marL="285750" indent="-285750">
              <a:buFont typeface="Wingdings" panose="05000000000000000000" pitchFamily="2" charset="2"/>
              <a:buChar char="§"/>
            </a:pPr>
            <a:endParaRPr lang="en-US" dirty="0">
              <a:latin typeface="Calibri Light" panose="020F0302020204030204" pitchFamily="34" charset="0"/>
              <a:cs typeface="Calibri Light" panose="020F0302020204030204" pitchFamily="34" charset="0"/>
            </a:endParaRPr>
          </a:p>
        </p:txBody>
      </p:sp>
      <p:sp>
        <p:nvSpPr>
          <p:cNvPr id="25" name="TextBox 24">
            <a:extLst>
              <a:ext uri="{FF2B5EF4-FFF2-40B4-BE49-F238E27FC236}">
                <a16:creationId xmlns:a16="http://schemas.microsoft.com/office/drawing/2014/main" id="{B41FAA23-AC2A-4D7D-8D57-D1F3332C6DC4}"/>
              </a:ext>
            </a:extLst>
          </p:cNvPr>
          <p:cNvSpPr txBox="1"/>
          <p:nvPr/>
        </p:nvSpPr>
        <p:spPr>
          <a:xfrm>
            <a:off x="2060778" y="4936968"/>
            <a:ext cx="9614212" cy="1754326"/>
          </a:xfrm>
          <a:prstGeom prst="rect">
            <a:avLst/>
          </a:prstGeom>
          <a:noFill/>
        </p:spPr>
        <p:txBody>
          <a:bodyPr wrap="square" lIns="91440" tIns="45720" rIns="91440" bIns="45720" rtlCol="0" anchor="t">
            <a:spAutoFit/>
          </a:bodyPr>
          <a:lstStyle/>
          <a:p>
            <a:pPr marL="285750" indent="-285750">
              <a:buFont typeface="Wingdings" panose="05000000000000000000" pitchFamily="2" charset="2"/>
              <a:buChar char="§"/>
            </a:pPr>
            <a:r>
              <a:rPr lang="en-US">
                <a:latin typeface="Calibri Light"/>
                <a:cs typeface="Calibri Light"/>
              </a:rPr>
              <a:t>Provide written policies for cleaning and sanitizing equipment, including when switching between raw and ready-to-eat products</a:t>
            </a:r>
            <a:endParaRPr lang="en-US">
              <a:latin typeface="Calibri Light" panose="020F0302020204030204" pitchFamily="34" charset="0"/>
              <a:cs typeface="Calibri Light" panose="020F0302020204030204" pitchFamily="34" charset="0"/>
            </a:endParaRPr>
          </a:p>
          <a:p>
            <a:pPr marL="285750" indent="-285750">
              <a:buFont typeface="Wingdings" panose="05000000000000000000" pitchFamily="2" charset="2"/>
              <a:buChar char="§"/>
            </a:pPr>
            <a:endParaRPr lang="en-US">
              <a:latin typeface="Calibri Light" panose="020F0302020204030204" pitchFamily="34" charset="0"/>
              <a:cs typeface="Calibri Light" panose="020F0302020204030204" pitchFamily="34" charset="0"/>
            </a:endParaRPr>
          </a:p>
          <a:p>
            <a:pPr marL="285750" indent="-285750">
              <a:buFont typeface="Wingdings" panose="05000000000000000000" pitchFamily="2" charset="2"/>
              <a:buChar char="§"/>
            </a:pPr>
            <a:r>
              <a:rPr lang="en-US">
                <a:latin typeface="Calibri Light" panose="020F0302020204030204" pitchFamily="34" charset="0"/>
                <a:cs typeface="Calibri Light" panose="020F0302020204030204" pitchFamily="34" charset="0"/>
              </a:rPr>
              <a:t>Conduct new employee orientation, which covers illness policy and other food safety practices</a:t>
            </a:r>
          </a:p>
          <a:p>
            <a:pPr marL="285750" indent="-285750">
              <a:buFont typeface="Wingdings" panose="05000000000000000000" pitchFamily="2" charset="2"/>
              <a:buChar char="§"/>
            </a:pPr>
            <a:endParaRPr lang="en-US">
              <a:latin typeface="Calibri Light" panose="020F0302020204030204" pitchFamily="34" charset="0"/>
              <a:cs typeface="Calibri Light" panose="020F0302020204030204" pitchFamily="34" charset="0"/>
            </a:endParaRPr>
          </a:p>
          <a:p>
            <a:pPr marL="285750" indent="-285750">
              <a:buFont typeface="Wingdings" panose="05000000000000000000" pitchFamily="2" charset="2"/>
              <a:buChar char="§"/>
            </a:pPr>
            <a:r>
              <a:rPr lang="en-US">
                <a:latin typeface="Calibri Light" panose="020F0302020204030204" pitchFamily="34" charset="0"/>
                <a:cs typeface="Calibri Light" panose="020F0302020204030204" pitchFamily="34" charset="0"/>
              </a:rPr>
              <a:t>Create recipes for falafel, which includes specifics on which grinder to use</a:t>
            </a:r>
          </a:p>
        </p:txBody>
      </p:sp>
    </p:spTree>
    <p:extLst>
      <p:ext uri="{BB962C8B-B14F-4D97-AF65-F5344CB8AC3E}">
        <p14:creationId xmlns:p14="http://schemas.microsoft.com/office/powerpoint/2010/main" val="13325396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DCC231C8-C761-4B31-9B1C-C6D19248C6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09338AE4-81A5-45AE-9BB5-CA12C1319DF4}"/>
              </a:ext>
            </a:extLst>
          </p:cNvPr>
          <p:cNvSpPr/>
          <p:nvPr/>
        </p:nvSpPr>
        <p:spPr>
          <a:xfrm>
            <a:off x="287498" y="268941"/>
            <a:ext cx="4518212" cy="6320118"/>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BD312DC-A573-4BBF-9F55-974D40B5B00C}"/>
              </a:ext>
            </a:extLst>
          </p:cNvPr>
          <p:cNvSpPr>
            <a:spLocks noGrp="1"/>
          </p:cNvSpPr>
          <p:nvPr>
            <p:ph type="title"/>
          </p:nvPr>
        </p:nvSpPr>
        <p:spPr>
          <a:xfrm>
            <a:off x="835152" y="1944013"/>
            <a:ext cx="3374136" cy="2857445"/>
          </a:xfrm>
        </p:spPr>
        <p:txBody>
          <a:bodyPr>
            <a:normAutofit/>
          </a:bodyPr>
          <a:lstStyle/>
          <a:p>
            <a:pPr algn="ctr"/>
            <a:r>
              <a:rPr lang="en-US" sz="5200" b="1">
                <a:solidFill>
                  <a:schemeClr val="bg1"/>
                </a:solidFill>
                <a:latin typeface="Calibri Light" panose="020F0302020204030204" pitchFamily="34" charset="0"/>
                <a:cs typeface="Calibri Light" panose="020F0302020204030204" pitchFamily="34" charset="0"/>
              </a:rPr>
              <a:t>Agenda</a:t>
            </a:r>
          </a:p>
        </p:txBody>
      </p:sp>
      <p:graphicFrame>
        <p:nvGraphicFramePr>
          <p:cNvPr id="5" name="Content Placeholder 2">
            <a:extLst>
              <a:ext uri="{FF2B5EF4-FFF2-40B4-BE49-F238E27FC236}">
                <a16:creationId xmlns:a16="http://schemas.microsoft.com/office/drawing/2014/main" id="{566796EC-4FE1-19A0-E3B8-4DBEDAEA96BF}"/>
              </a:ext>
            </a:extLst>
          </p:cNvPr>
          <p:cNvGraphicFramePr>
            <a:graphicFrameLocks noGrp="1"/>
          </p:cNvGraphicFramePr>
          <p:nvPr>
            <p:ph idx="1"/>
            <p:extLst>
              <p:ext uri="{D42A27DB-BD31-4B8C-83A1-F6EECF244321}">
                <p14:modId xmlns:p14="http://schemas.microsoft.com/office/powerpoint/2010/main" val="2480477997"/>
              </p:ext>
            </p:extLst>
          </p:nvPr>
        </p:nvGraphicFramePr>
        <p:xfrm>
          <a:off x="5093208" y="620392"/>
          <a:ext cx="6263640" cy="55046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386079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CA520073-06D7-469A-9FF2-86B4288FE912}"/>
              </a:ext>
            </a:extLst>
          </p:cNvPr>
          <p:cNvSpPr/>
          <p:nvPr/>
        </p:nvSpPr>
        <p:spPr>
          <a:xfrm>
            <a:off x="163557" y="3859871"/>
            <a:ext cx="1564758" cy="2892858"/>
          </a:xfrm>
          <a:prstGeom prst="rect">
            <a:avLst/>
          </a:prstGeom>
          <a:solidFill>
            <a:schemeClr val="accent5">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0DE0C6B-3335-4855-A044-04F835ED19EE}"/>
              </a:ext>
            </a:extLst>
          </p:cNvPr>
          <p:cNvSpPr/>
          <p:nvPr/>
        </p:nvSpPr>
        <p:spPr>
          <a:xfrm>
            <a:off x="157012" y="893951"/>
            <a:ext cx="1564758" cy="2892857"/>
          </a:xfrm>
          <a:prstGeom prst="rect">
            <a:avLst/>
          </a:prstGeom>
          <a:solidFill>
            <a:schemeClr val="accent5">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8D23CDE6-933E-4AF6-8B9B-3F6DCF89A973}"/>
              </a:ext>
            </a:extLst>
          </p:cNvPr>
          <p:cNvSpPr/>
          <p:nvPr/>
        </p:nvSpPr>
        <p:spPr>
          <a:xfrm>
            <a:off x="1819454" y="3859871"/>
            <a:ext cx="10223421" cy="2899309"/>
          </a:xfrm>
          <a:prstGeom prst="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F6A5C528-FEE0-46E3-A02D-DB88FBCFA1E1}"/>
              </a:ext>
            </a:extLst>
          </p:cNvPr>
          <p:cNvSpPr/>
          <p:nvPr/>
        </p:nvSpPr>
        <p:spPr>
          <a:xfrm>
            <a:off x="1805569" y="893951"/>
            <a:ext cx="10237306" cy="2892857"/>
          </a:xfrm>
          <a:prstGeom prst="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
            </a:pPr>
            <a:endParaRPr lang="en-US"/>
          </a:p>
        </p:txBody>
      </p:sp>
      <p:sp>
        <p:nvSpPr>
          <p:cNvPr id="2" name="Title 1">
            <a:extLst>
              <a:ext uri="{FF2B5EF4-FFF2-40B4-BE49-F238E27FC236}">
                <a16:creationId xmlns:a16="http://schemas.microsoft.com/office/drawing/2014/main" id="{5D862345-F422-4A8A-AF25-9F226B42EB33}"/>
              </a:ext>
            </a:extLst>
          </p:cNvPr>
          <p:cNvSpPr>
            <a:spLocks noGrp="1"/>
          </p:cNvSpPr>
          <p:nvPr>
            <p:ph type="title"/>
          </p:nvPr>
        </p:nvSpPr>
        <p:spPr>
          <a:xfrm>
            <a:off x="2508956" y="299930"/>
            <a:ext cx="6858000" cy="877715"/>
          </a:xfrm>
        </p:spPr>
        <p:txBody>
          <a:bodyPr>
            <a:normAutofit fontScale="90000"/>
          </a:bodyPr>
          <a:lstStyle/>
          <a:p>
            <a:pPr algn="ctr"/>
            <a:r>
              <a:rPr lang="en-US" b="1"/>
              <a:t>Exercise 3 Summary </a:t>
            </a:r>
            <a:br>
              <a:rPr lang="en-US" b="1"/>
            </a:br>
            <a:endParaRPr lang="en-US" b="1"/>
          </a:p>
        </p:txBody>
      </p:sp>
      <p:sp>
        <p:nvSpPr>
          <p:cNvPr id="3" name="TextBox 2">
            <a:extLst>
              <a:ext uri="{FF2B5EF4-FFF2-40B4-BE49-F238E27FC236}">
                <a16:creationId xmlns:a16="http://schemas.microsoft.com/office/drawing/2014/main" id="{55CB94F5-40E2-426E-97E9-5748C2D3DEC4}"/>
              </a:ext>
            </a:extLst>
          </p:cNvPr>
          <p:cNvSpPr txBox="1"/>
          <p:nvPr/>
        </p:nvSpPr>
        <p:spPr>
          <a:xfrm>
            <a:off x="214601" y="2114648"/>
            <a:ext cx="1439105" cy="707886"/>
          </a:xfrm>
          <a:prstGeom prst="rect">
            <a:avLst/>
          </a:prstGeom>
          <a:noFill/>
        </p:spPr>
        <p:txBody>
          <a:bodyPr wrap="square" rtlCol="0">
            <a:spAutoFit/>
          </a:bodyPr>
          <a:lstStyle/>
          <a:p>
            <a:pPr algn="ctr"/>
            <a:r>
              <a:rPr lang="en-US" sz="2000" b="1">
                <a:latin typeface="Calibri Light" panose="020F0302020204030204" pitchFamily="34" charset="0"/>
                <a:cs typeface="Calibri Light" panose="020F0302020204030204" pitchFamily="34" charset="0"/>
              </a:rPr>
              <a:t>Community Level</a:t>
            </a:r>
          </a:p>
        </p:txBody>
      </p:sp>
      <p:sp>
        <p:nvSpPr>
          <p:cNvPr id="7" name="TextBox 6">
            <a:extLst>
              <a:ext uri="{FF2B5EF4-FFF2-40B4-BE49-F238E27FC236}">
                <a16:creationId xmlns:a16="http://schemas.microsoft.com/office/drawing/2014/main" id="{47688254-AED2-4806-91A2-536D54CB79BF}"/>
              </a:ext>
            </a:extLst>
          </p:cNvPr>
          <p:cNvSpPr txBox="1"/>
          <p:nvPr/>
        </p:nvSpPr>
        <p:spPr>
          <a:xfrm>
            <a:off x="262211" y="4952357"/>
            <a:ext cx="1367450" cy="707886"/>
          </a:xfrm>
          <a:prstGeom prst="rect">
            <a:avLst/>
          </a:prstGeom>
          <a:noFill/>
        </p:spPr>
        <p:txBody>
          <a:bodyPr wrap="square" rtlCol="0">
            <a:spAutoFit/>
          </a:bodyPr>
          <a:lstStyle/>
          <a:p>
            <a:pPr algn="ctr"/>
            <a:r>
              <a:rPr lang="en-US" sz="2000" b="1">
                <a:latin typeface="Calibri Light" panose="020F0302020204030204" pitchFamily="34" charset="0"/>
                <a:cs typeface="Calibri Light" panose="020F0302020204030204" pitchFamily="34" charset="0"/>
              </a:rPr>
              <a:t>National Level</a:t>
            </a:r>
          </a:p>
        </p:txBody>
      </p:sp>
      <p:sp>
        <p:nvSpPr>
          <p:cNvPr id="5" name="TextBox 4">
            <a:extLst>
              <a:ext uri="{FF2B5EF4-FFF2-40B4-BE49-F238E27FC236}">
                <a16:creationId xmlns:a16="http://schemas.microsoft.com/office/drawing/2014/main" id="{CB946826-E863-EB62-3AC2-BA0610587151}"/>
              </a:ext>
            </a:extLst>
          </p:cNvPr>
          <p:cNvSpPr txBox="1"/>
          <p:nvPr/>
        </p:nvSpPr>
        <p:spPr>
          <a:xfrm>
            <a:off x="1876973" y="991263"/>
            <a:ext cx="9970470" cy="2308324"/>
          </a:xfrm>
          <a:prstGeom prst="rect">
            <a:avLst/>
          </a:prstGeom>
          <a:noFill/>
        </p:spPr>
        <p:txBody>
          <a:bodyPr wrap="square" lIns="91440" tIns="45720" rIns="91440" bIns="45720" rtlCol="0" anchor="t">
            <a:spAutoFit/>
          </a:bodyPr>
          <a:lstStyle/>
          <a:p>
            <a:pPr marL="285750" indent="-285750">
              <a:buFont typeface="Wingdings" panose="05000000000000000000" pitchFamily="2" charset="2"/>
              <a:buChar char="§"/>
            </a:pPr>
            <a:endParaRPr lang="en-US" dirty="0">
              <a:latin typeface="+mj-lt"/>
            </a:endParaRPr>
          </a:p>
          <a:p>
            <a:pPr marL="285750" indent="-285750">
              <a:buFont typeface="Wingdings" panose="05000000000000000000" pitchFamily="2" charset="2"/>
              <a:buChar char="§"/>
            </a:pPr>
            <a:r>
              <a:rPr lang="en-US" dirty="0">
                <a:latin typeface="+mj-lt"/>
              </a:rPr>
              <a:t>Reduce foodborne outbreaks by providing corrective actions to outbreak establishments</a:t>
            </a:r>
            <a:endParaRPr lang="en-US" dirty="0">
              <a:cs typeface="Calibri"/>
            </a:endParaRPr>
          </a:p>
          <a:p>
            <a:pPr marL="285750" indent="-285750">
              <a:buFont typeface="Wingdings" panose="05000000000000000000" pitchFamily="2" charset="2"/>
              <a:buChar char="§"/>
            </a:pPr>
            <a:endParaRPr lang="en-US" dirty="0">
              <a:latin typeface="+mj-lt"/>
              <a:cs typeface="Calibri Light"/>
            </a:endParaRPr>
          </a:p>
          <a:p>
            <a:pPr marL="285750" indent="-285750">
              <a:buFont typeface="Wingdings" panose="05000000000000000000" pitchFamily="2" charset="2"/>
              <a:buChar char="§"/>
            </a:pPr>
            <a:endParaRPr lang="en-US" dirty="0">
              <a:latin typeface="+mj-lt"/>
              <a:cs typeface="Calibri Light"/>
            </a:endParaRPr>
          </a:p>
          <a:p>
            <a:pPr marL="285750" indent="-285750">
              <a:buFont typeface="Wingdings" panose="05000000000000000000" pitchFamily="2" charset="2"/>
              <a:buChar char="§"/>
            </a:pPr>
            <a:r>
              <a:rPr lang="en-US" dirty="0">
                <a:latin typeface="+mj-lt"/>
                <a:cs typeface="Calibri Light"/>
              </a:rPr>
              <a:t>Inform health department of new restaurant procedures, to include soft openings</a:t>
            </a:r>
          </a:p>
          <a:p>
            <a:pPr marL="285750" indent="-285750">
              <a:buFont typeface="Wingdings" panose="05000000000000000000" pitchFamily="2" charset="2"/>
              <a:buChar char="§"/>
            </a:pPr>
            <a:endParaRPr lang="en-US" dirty="0">
              <a:latin typeface="+mj-lt"/>
              <a:cs typeface="Calibri Light"/>
            </a:endParaRPr>
          </a:p>
          <a:p>
            <a:pPr marL="285750" indent="-285750">
              <a:buFont typeface="Wingdings" panose="05000000000000000000" pitchFamily="2" charset="2"/>
              <a:buChar char="§"/>
            </a:pPr>
            <a:endParaRPr lang="en-US" dirty="0">
              <a:latin typeface="+mj-lt"/>
            </a:endParaRPr>
          </a:p>
          <a:p>
            <a:pPr marL="285750" indent="-285750">
              <a:buFont typeface="Wingdings" panose="05000000000000000000" pitchFamily="2" charset="2"/>
              <a:buChar char="§"/>
            </a:pPr>
            <a:r>
              <a:rPr lang="en-US" dirty="0">
                <a:latin typeface="+mj-lt"/>
              </a:rPr>
              <a:t>Influence training, inspection practices, and policy from outbreak data</a:t>
            </a:r>
            <a:endParaRPr lang="en-US" dirty="0">
              <a:latin typeface="+mj-lt"/>
              <a:cs typeface="Calibri Light"/>
            </a:endParaRPr>
          </a:p>
        </p:txBody>
      </p:sp>
      <p:sp>
        <p:nvSpPr>
          <p:cNvPr id="8" name="TextBox 7">
            <a:extLst>
              <a:ext uri="{FF2B5EF4-FFF2-40B4-BE49-F238E27FC236}">
                <a16:creationId xmlns:a16="http://schemas.microsoft.com/office/drawing/2014/main" id="{A6E14826-91E1-FB41-1718-5423D3238250}"/>
              </a:ext>
            </a:extLst>
          </p:cNvPr>
          <p:cNvSpPr txBox="1"/>
          <p:nvPr/>
        </p:nvSpPr>
        <p:spPr>
          <a:xfrm>
            <a:off x="1876973" y="4290637"/>
            <a:ext cx="10195027" cy="2031325"/>
          </a:xfrm>
          <a:prstGeom prst="rect">
            <a:avLst/>
          </a:prstGeom>
          <a:noFill/>
        </p:spPr>
        <p:txBody>
          <a:bodyPr wrap="square" rtlCol="0">
            <a:spAutoFit/>
          </a:bodyPr>
          <a:lstStyle/>
          <a:p>
            <a:pPr marL="285750" indent="-285750">
              <a:buFont typeface="Wingdings" panose="05000000000000000000" pitchFamily="2" charset="2"/>
              <a:buChar char="§"/>
            </a:pPr>
            <a:r>
              <a:rPr lang="en-US">
                <a:latin typeface="+mj-lt"/>
              </a:rPr>
              <a:t>Inform CIFOR’s Guidelines for Foodborne Disease Outbreak Response</a:t>
            </a:r>
          </a:p>
          <a:p>
            <a:pPr marL="285750" indent="-285750">
              <a:buFont typeface="Wingdings" panose="05000000000000000000" pitchFamily="2" charset="2"/>
              <a:buChar char="§"/>
            </a:pPr>
            <a:endParaRPr lang="en-US">
              <a:latin typeface="+mj-lt"/>
            </a:endParaRPr>
          </a:p>
          <a:p>
            <a:pPr marL="285750" indent="-285750">
              <a:buFont typeface="Wingdings" panose="05000000000000000000" pitchFamily="2" charset="2"/>
              <a:buChar char="§"/>
            </a:pPr>
            <a:endParaRPr lang="en-US">
              <a:latin typeface="+mj-lt"/>
            </a:endParaRPr>
          </a:p>
          <a:p>
            <a:pPr marL="285750" indent="-285750">
              <a:buFont typeface="Wingdings" panose="05000000000000000000" pitchFamily="2" charset="2"/>
              <a:buChar char="§"/>
            </a:pPr>
            <a:r>
              <a:rPr lang="en-US">
                <a:latin typeface="+mj-lt"/>
              </a:rPr>
              <a:t>Aid in the development of CDC’s new version of Epi-Ready</a:t>
            </a:r>
          </a:p>
          <a:p>
            <a:endParaRPr lang="en-US">
              <a:latin typeface="+mj-lt"/>
            </a:endParaRPr>
          </a:p>
          <a:p>
            <a:pPr marL="285750" indent="-285750">
              <a:buFont typeface="Wingdings" panose="05000000000000000000" pitchFamily="2" charset="2"/>
              <a:buChar char="§"/>
            </a:pPr>
            <a:endParaRPr lang="en-US">
              <a:latin typeface="+mj-lt"/>
            </a:endParaRPr>
          </a:p>
          <a:p>
            <a:pPr marL="285750" indent="-285750">
              <a:buFont typeface="Wingdings" panose="05000000000000000000" pitchFamily="2" charset="2"/>
              <a:buChar char="§"/>
            </a:pPr>
            <a:r>
              <a:rPr lang="en-US">
                <a:latin typeface="+mj-lt"/>
              </a:rPr>
              <a:t>Provide evidence for practice and policies</a:t>
            </a:r>
          </a:p>
        </p:txBody>
      </p:sp>
    </p:spTree>
    <p:extLst>
      <p:ext uri="{BB962C8B-B14F-4D97-AF65-F5344CB8AC3E}">
        <p14:creationId xmlns:p14="http://schemas.microsoft.com/office/powerpoint/2010/main" val="18032016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6D36DBE-0AFD-997F-F588-246109E05654}"/>
              </a:ext>
            </a:extLst>
          </p:cNvPr>
          <p:cNvSpPr/>
          <p:nvPr/>
        </p:nvSpPr>
        <p:spPr>
          <a:xfrm>
            <a:off x="91440" y="73345"/>
            <a:ext cx="12009120" cy="106076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00F40E7-C9BA-2578-08B7-EE1111B34A22}"/>
              </a:ext>
            </a:extLst>
          </p:cNvPr>
          <p:cNvSpPr>
            <a:spLocks noGrp="1"/>
          </p:cNvSpPr>
          <p:nvPr>
            <p:ph type="title"/>
          </p:nvPr>
        </p:nvSpPr>
        <p:spPr>
          <a:xfrm>
            <a:off x="3344628" y="155857"/>
            <a:ext cx="5829190" cy="914662"/>
          </a:xfrm>
        </p:spPr>
        <p:txBody>
          <a:bodyPr/>
          <a:lstStyle/>
          <a:p>
            <a:pPr algn="ctr"/>
            <a:r>
              <a:rPr lang="en-US" b="1"/>
              <a:t>National Influence</a:t>
            </a:r>
          </a:p>
        </p:txBody>
      </p:sp>
      <p:pic>
        <p:nvPicPr>
          <p:cNvPr id="11" name="Picture 10">
            <a:extLst>
              <a:ext uri="{FF2B5EF4-FFF2-40B4-BE49-F238E27FC236}">
                <a16:creationId xmlns:a16="http://schemas.microsoft.com/office/drawing/2014/main" id="{DABF1CCB-3867-3712-1F05-431FD6B39D08}"/>
              </a:ext>
            </a:extLst>
          </p:cNvPr>
          <p:cNvPicPr>
            <a:picLocks noChangeAspect="1"/>
          </p:cNvPicPr>
          <p:nvPr/>
        </p:nvPicPr>
        <p:blipFill>
          <a:blip r:embed="rId3"/>
          <a:stretch>
            <a:fillRect/>
          </a:stretch>
        </p:blipFill>
        <p:spPr>
          <a:xfrm>
            <a:off x="6897635" y="1257616"/>
            <a:ext cx="4210099" cy="5425439"/>
          </a:xfrm>
          <a:prstGeom prst="rect">
            <a:avLst/>
          </a:prstGeom>
        </p:spPr>
      </p:pic>
      <p:pic>
        <p:nvPicPr>
          <p:cNvPr id="13" name="Picture 12">
            <a:extLst>
              <a:ext uri="{FF2B5EF4-FFF2-40B4-BE49-F238E27FC236}">
                <a16:creationId xmlns:a16="http://schemas.microsoft.com/office/drawing/2014/main" id="{C9BADD49-0CD1-3021-ED21-8E082D0868B6}"/>
              </a:ext>
            </a:extLst>
          </p:cNvPr>
          <p:cNvPicPr>
            <a:picLocks noChangeAspect="1"/>
          </p:cNvPicPr>
          <p:nvPr/>
        </p:nvPicPr>
        <p:blipFill>
          <a:blip r:embed="rId4"/>
          <a:stretch>
            <a:fillRect/>
          </a:stretch>
        </p:blipFill>
        <p:spPr>
          <a:xfrm>
            <a:off x="1122919" y="1257616"/>
            <a:ext cx="4171447" cy="5425439"/>
          </a:xfrm>
          <a:prstGeom prst="rect">
            <a:avLst/>
          </a:prstGeom>
        </p:spPr>
      </p:pic>
      <p:sp>
        <p:nvSpPr>
          <p:cNvPr id="15" name="TextBox 14">
            <a:extLst>
              <a:ext uri="{FF2B5EF4-FFF2-40B4-BE49-F238E27FC236}">
                <a16:creationId xmlns:a16="http://schemas.microsoft.com/office/drawing/2014/main" id="{D9DC3E88-2AF6-043E-4660-118B6301CFD6}"/>
              </a:ext>
            </a:extLst>
          </p:cNvPr>
          <p:cNvSpPr txBox="1"/>
          <p:nvPr/>
        </p:nvSpPr>
        <p:spPr>
          <a:xfrm>
            <a:off x="3462020" y="3157974"/>
            <a:ext cx="6924040" cy="369332"/>
          </a:xfrm>
          <a:prstGeom prst="rect">
            <a:avLst/>
          </a:prstGeom>
          <a:noFill/>
        </p:spPr>
        <p:txBody>
          <a:bodyPr wrap="square">
            <a:spAutoFit/>
          </a:bodyPr>
          <a:lstStyle/>
          <a:p>
            <a:r>
              <a:rPr lang="en-US"/>
              <a:t> </a:t>
            </a:r>
          </a:p>
        </p:txBody>
      </p:sp>
    </p:spTree>
    <p:extLst>
      <p:ext uri="{BB962C8B-B14F-4D97-AF65-F5344CB8AC3E}">
        <p14:creationId xmlns:p14="http://schemas.microsoft.com/office/powerpoint/2010/main" val="27256996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934F1179-B481-4F9E-BCA3-AFB972070F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827DC2C4-B485-428A-BF4A-472D2967F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E04B5EB-F158-4507-90DD-BD23620C7C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3CDD35D-56AB-47F1-9164-3EC5EDC3982C}"/>
              </a:ext>
            </a:extLst>
          </p:cNvPr>
          <p:cNvSpPr>
            <a:spLocks noGrp="1"/>
          </p:cNvSpPr>
          <p:nvPr>
            <p:ph type="title"/>
          </p:nvPr>
        </p:nvSpPr>
        <p:spPr>
          <a:xfrm>
            <a:off x="1979203" y="1373246"/>
            <a:ext cx="9231410" cy="2350044"/>
          </a:xfrm>
        </p:spPr>
        <p:txBody>
          <a:bodyPr vert="horz" lIns="91440" tIns="45720" rIns="91440" bIns="45720" rtlCol="0" anchor="b">
            <a:normAutofit/>
          </a:bodyPr>
          <a:lstStyle/>
          <a:p>
            <a:r>
              <a:rPr lang="en-US" sz="8000" kern="1200">
                <a:solidFill>
                  <a:schemeClr val="tx1"/>
                </a:solidFill>
                <a:latin typeface="+mj-lt"/>
                <a:ea typeface="+mj-ea"/>
                <a:cs typeface="+mj-cs"/>
              </a:rPr>
              <a:t>Take Home Points</a:t>
            </a:r>
          </a:p>
        </p:txBody>
      </p:sp>
    </p:spTree>
    <p:extLst>
      <p:ext uri="{BB962C8B-B14F-4D97-AF65-F5344CB8AC3E}">
        <p14:creationId xmlns:p14="http://schemas.microsoft.com/office/powerpoint/2010/main" val="27724778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2C3D58F-C3F5-4FBB-9EDF-1E8C58B7C557}"/>
              </a:ext>
            </a:extLst>
          </p:cNvPr>
          <p:cNvSpPr>
            <a:spLocks noGrp="1"/>
          </p:cNvSpPr>
          <p:nvPr>
            <p:ph type="title"/>
          </p:nvPr>
        </p:nvSpPr>
        <p:spPr>
          <a:xfrm>
            <a:off x="836673" y="0"/>
            <a:ext cx="10515600" cy="1505883"/>
          </a:xfrm>
        </p:spPr>
        <p:txBody>
          <a:bodyPr vert="horz" lIns="91440" tIns="45720" rIns="91440" bIns="45720" rtlCol="0" anchor="ctr">
            <a:normAutofit/>
          </a:bodyPr>
          <a:lstStyle/>
          <a:p>
            <a:pPr algn="ctr"/>
            <a:r>
              <a:rPr lang="en-US" b="1" kern="1200">
                <a:solidFill>
                  <a:schemeClr val="tx1"/>
                </a:solidFill>
                <a:latin typeface="+mj-lt"/>
                <a:ea typeface="+mj-ea"/>
                <a:cs typeface="+mj-cs"/>
              </a:rPr>
              <a:t>1. Environmental Antecedents are Key to </a:t>
            </a:r>
            <a:br>
              <a:rPr lang="en-US" b="1" kern="1200">
                <a:solidFill>
                  <a:schemeClr val="tx1"/>
                </a:solidFill>
                <a:latin typeface="+mj-lt"/>
                <a:ea typeface="+mj-ea"/>
                <a:cs typeface="+mj-cs"/>
              </a:rPr>
            </a:br>
            <a:r>
              <a:rPr lang="en-US" b="1" kern="1200">
                <a:solidFill>
                  <a:schemeClr val="tx1"/>
                </a:solidFill>
                <a:latin typeface="+mj-lt"/>
                <a:ea typeface="+mj-ea"/>
                <a:cs typeface="+mj-cs"/>
              </a:rPr>
              <a:t>Identifying Root Cause</a:t>
            </a:r>
          </a:p>
        </p:txBody>
      </p:sp>
      <p:grpSp>
        <p:nvGrpSpPr>
          <p:cNvPr id="5" name="Group 4">
            <a:extLst>
              <a:ext uri="{FF2B5EF4-FFF2-40B4-BE49-F238E27FC236}">
                <a16:creationId xmlns:a16="http://schemas.microsoft.com/office/drawing/2014/main" id="{F373146E-2460-4EEE-990E-E3C1FB2CC432}"/>
              </a:ext>
            </a:extLst>
          </p:cNvPr>
          <p:cNvGrpSpPr/>
          <p:nvPr/>
        </p:nvGrpSpPr>
        <p:grpSpPr>
          <a:xfrm>
            <a:off x="290945" y="1505883"/>
            <a:ext cx="11610109" cy="5174676"/>
            <a:chOff x="401782" y="1335827"/>
            <a:chExt cx="11291454" cy="4836374"/>
          </a:xfrm>
        </p:grpSpPr>
        <p:sp>
          <p:nvSpPr>
            <p:cNvPr id="6" name="Rectangle 5">
              <a:extLst>
                <a:ext uri="{FF2B5EF4-FFF2-40B4-BE49-F238E27FC236}">
                  <a16:creationId xmlns:a16="http://schemas.microsoft.com/office/drawing/2014/main" id="{930FE587-B273-4FA0-AD2F-3D9A61AFBD23}"/>
                </a:ext>
              </a:extLst>
            </p:cNvPr>
            <p:cNvSpPr/>
            <p:nvPr/>
          </p:nvSpPr>
          <p:spPr>
            <a:xfrm>
              <a:off x="401782" y="1335827"/>
              <a:ext cx="11291454" cy="4836374"/>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4E771136-8851-46F9-887E-8C75695B5B93}"/>
                </a:ext>
              </a:extLst>
            </p:cNvPr>
            <p:cNvSpPr/>
            <p:nvPr/>
          </p:nvSpPr>
          <p:spPr>
            <a:xfrm>
              <a:off x="856718" y="1937987"/>
              <a:ext cx="2095500" cy="1066800"/>
            </a:xfrm>
            <a:prstGeom prst="roundRect">
              <a:avLst/>
            </a:prstGeom>
            <a:solidFill>
              <a:srgbClr val="417B85"/>
            </a:solidFill>
            <a:ln w="50800">
              <a:solidFill>
                <a:srgbClr val="595959"/>
              </a:solidFill>
            </a:ln>
            <a:effectLst>
              <a:glow rad="127000">
                <a:srgbClr val="595959">
                  <a:alpha val="48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Outbreak</a:t>
              </a:r>
            </a:p>
          </p:txBody>
        </p:sp>
        <p:sp>
          <p:nvSpPr>
            <p:cNvPr id="8" name="Rectangle: Rounded Corners 7">
              <a:extLst>
                <a:ext uri="{FF2B5EF4-FFF2-40B4-BE49-F238E27FC236}">
                  <a16:creationId xmlns:a16="http://schemas.microsoft.com/office/drawing/2014/main" id="{FFA9E55F-596E-454C-AB7C-D99014F9AB0E}"/>
                </a:ext>
              </a:extLst>
            </p:cNvPr>
            <p:cNvSpPr/>
            <p:nvPr/>
          </p:nvSpPr>
          <p:spPr>
            <a:xfrm>
              <a:off x="1423263" y="2865527"/>
              <a:ext cx="2417953" cy="2880584"/>
            </a:xfrm>
            <a:prstGeom prst="roundRect">
              <a:avLst/>
            </a:prstGeom>
            <a:solidFill>
              <a:srgbClr val="7F8FA9">
                <a:alpha val="82000"/>
              </a:srgbClr>
            </a:solidFill>
            <a:ln w="50800">
              <a:solidFill>
                <a:srgbClr val="595959"/>
              </a:solidFill>
            </a:ln>
            <a:effectLst>
              <a:glow rad="127000">
                <a:srgbClr val="595959">
                  <a:alpha val="48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600" dirty="0"/>
                <a:t>Norovirus</a:t>
              </a:r>
            </a:p>
            <a:p>
              <a:endParaRPr lang="en-US" sz="1600" dirty="0"/>
            </a:p>
            <a:p>
              <a:pPr marL="285750" indent="-285750">
                <a:buFont typeface="Arial" panose="020B0604020202020204" pitchFamily="34" charset="0"/>
                <a:buChar char="•"/>
              </a:pPr>
              <a:r>
                <a:rPr lang="en-US" sz="1600" dirty="0"/>
                <a:t>Outbreak caused by coleslaw eaten at a restaurant</a:t>
              </a:r>
            </a:p>
          </p:txBody>
        </p:sp>
        <p:sp>
          <p:nvSpPr>
            <p:cNvPr id="10" name="Arrow: Right 9">
              <a:extLst>
                <a:ext uri="{FF2B5EF4-FFF2-40B4-BE49-F238E27FC236}">
                  <a16:creationId xmlns:a16="http://schemas.microsoft.com/office/drawing/2014/main" id="{C0F88648-F3BC-41BA-A21E-11FFFF228181}"/>
                </a:ext>
              </a:extLst>
            </p:cNvPr>
            <p:cNvSpPr/>
            <p:nvPr/>
          </p:nvSpPr>
          <p:spPr>
            <a:xfrm rot="10800000">
              <a:off x="3446439" y="2141505"/>
              <a:ext cx="749300" cy="558800"/>
            </a:xfrm>
            <a:prstGeom prst="rightArrow">
              <a:avLst/>
            </a:prstGeom>
            <a:solidFill>
              <a:srgbClr val="536EB0"/>
            </a:solidFill>
            <a:ln w="25400">
              <a:solidFill>
                <a:schemeClr val="accent1">
                  <a:lumMod val="50000"/>
                </a:schemeClr>
              </a:solidFill>
            </a:ln>
            <a:effectLst>
              <a:glow>
                <a:schemeClr val="accent1"/>
              </a:glow>
              <a:outerShdw blurRad="50800" dist="50800" dir="5400000" algn="ctr" rotWithShape="0">
                <a:srgbClr val="595959">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379625C7-207A-4E81-8049-2C74919C6A1D}"/>
                </a:ext>
              </a:extLst>
            </p:cNvPr>
            <p:cNvSpPr/>
            <p:nvPr/>
          </p:nvSpPr>
          <p:spPr>
            <a:xfrm>
              <a:off x="4722217" y="1929041"/>
              <a:ext cx="2095500" cy="1066800"/>
            </a:xfrm>
            <a:prstGeom prst="roundRect">
              <a:avLst/>
            </a:prstGeom>
            <a:solidFill>
              <a:srgbClr val="417B85"/>
            </a:solidFill>
            <a:ln w="50800">
              <a:solidFill>
                <a:srgbClr val="595959"/>
              </a:solidFill>
            </a:ln>
            <a:effectLst>
              <a:glow rad="127000">
                <a:srgbClr val="595959">
                  <a:alpha val="48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Contributing Factors</a:t>
              </a:r>
            </a:p>
          </p:txBody>
        </p:sp>
        <p:sp>
          <p:nvSpPr>
            <p:cNvPr id="12" name="Rectangle: Rounded Corners 11">
              <a:extLst>
                <a:ext uri="{FF2B5EF4-FFF2-40B4-BE49-F238E27FC236}">
                  <a16:creationId xmlns:a16="http://schemas.microsoft.com/office/drawing/2014/main" id="{2A8212EC-0C14-44D9-965F-58BA06A6B151}"/>
                </a:ext>
              </a:extLst>
            </p:cNvPr>
            <p:cNvSpPr/>
            <p:nvPr/>
          </p:nvSpPr>
          <p:spPr>
            <a:xfrm>
              <a:off x="5206103" y="2865145"/>
              <a:ext cx="2417953" cy="2880584"/>
            </a:xfrm>
            <a:prstGeom prst="roundRect">
              <a:avLst/>
            </a:prstGeom>
            <a:solidFill>
              <a:srgbClr val="7F8FA9">
                <a:alpha val="82000"/>
              </a:srgbClr>
            </a:solidFill>
            <a:ln w="50800">
              <a:solidFill>
                <a:srgbClr val="595959"/>
              </a:solidFill>
            </a:ln>
            <a:effectLst>
              <a:glow rad="127000">
                <a:srgbClr val="595959">
                  <a:alpha val="48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600" dirty="0"/>
                <a:t>Worker did not properly wash hands after using restroom</a:t>
              </a:r>
            </a:p>
            <a:p>
              <a:endParaRPr lang="en-US" sz="1600" dirty="0"/>
            </a:p>
            <a:p>
              <a:pPr marL="285750" indent="-285750">
                <a:buFont typeface="Arial" panose="020B0604020202020204" pitchFamily="34" charset="0"/>
                <a:buChar char="•"/>
              </a:pPr>
              <a:r>
                <a:rPr lang="en-US" sz="1600" dirty="0"/>
                <a:t>Worker prepared coleslaw using bare hands</a:t>
              </a:r>
            </a:p>
            <a:p>
              <a:endParaRPr lang="en-US" sz="1600" dirty="0"/>
            </a:p>
            <a:p>
              <a:pPr marL="285750" indent="-285750">
                <a:buFont typeface="Arial" panose="020B0604020202020204" pitchFamily="34" charset="0"/>
                <a:buChar char="•"/>
              </a:pPr>
              <a:r>
                <a:rPr lang="en-US" sz="1600" dirty="0"/>
                <a:t>Worker worked while ill</a:t>
              </a:r>
            </a:p>
          </p:txBody>
        </p:sp>
        <p:sp>
          <p:nvSpPr>
            <p:cNvPr id="13" name="Rectangle: Rounded Corners 12">
              <a:extLst>
                <a:ext uri="{FF2B5EF4-FFF2-40B4-BE49-F238E27FC236}">
                  <a16:creationId xmlns:a16="http://schemas.microsoft.com/office/drawing/2014/main" id="{87EB879B-5FDF-4287-BE2B-9BB2F204CDE8}"/>
                </a:ext>
              </a:extLst>
            </p:cNvPr>
            <p:cNvSpPr/>
            <p:nvPr/>
          </p:nvSpPr>
          <p:spPr>
            <a:xfrm>
              <a:off x="8430395" y="1924186"/>
              <a:ext cx="2095500" cy="1066800"/>
            </a:xfrm>
            <a:prstGeom prst="roundRect">
              <a:avLst/>
            </a:prstGeom>
            <a:solidFill>
              <a:srgbClr val="417B85"/>
            </a:solidFill>
            <a:ln w="50800">
              <a:solidFill>
                <a:srgbClr val="595959"/>
              </a:solidFill>
            </a:ln>
            <a:effectLst>
              <a:glow rad="127000">
                <a:srgbClr val="595959">
                  <a:alpha val="48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b="1" dirty="0">
                  <a:solidFill>
                    <a:schemeClr val="bg1"/>
                  </a:solidFill>
                </a:rPr>
                <a:t>Environmental Antecedents</a:t>
              </a:r>
            </a:p>
          </p:txBody>
        </p:sp>
        <p:sp>
          <p:nvSpPr>
            <p:cNvPr id="14" name="Rectangle: Rounded Corners 13">
              <a:extLst>
                <a:ext uri="{FF2B5EF4-FFF2-40B4-BE49-F238E27FC236}">
                  <a16:creationId xmlns:a16="http://schemas.microsoft.com/office/drawing/2014/main" id="{BAF84A5C-7505-4587-B8A8-CCA5B36CA847}"/>
                </a:ext>
              </a:extLst>
            </p:cNvPr>
            <p:cNvSpPr/>
            <p:nvPr/>
          </p:nvSpPr>
          <p:spPr>
            <a:xfrm>
              <a:off x="8914281" y="2901497"/>
              <a:ext cx="2417953" cy="2880584"/>
            </a:xfrm>
            <a:prstGeom prst="roundRect">
              <a:avLst/>
            </a:prstGeom>
            <a:solidFill>
              <a:srgbClr val="7F8FA9">
                <a:alpha val="82000"/>
              </a:srgbClr>
            </a:solidFill>
            <a:ln w="50800">
              <a:solidFill>
                <a:srgbClr val="595959"/>
              </a:solidFill>
            </a:ln>
            <a:effectLst>
              <a:glow rad="127000">
                <a:srgbClr val="595959">
                  <a:alpha val="48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600" dirty="0"/>
                <a:t>Hand sinks did not have soap</a:t>
              </a:r>
            </a:p>
            <a:p>
              <a:endParaRPr lang="en-US" sz="1600" dirty="0"/>
            </a:p>
            <a:p>
              <a:pPr marL="285750" indent="-285750">
                <a:buFont typeface="Arial" panose="020B0604020202020204" pitchFamily="34" charset="0"/>
                <a:buChar char="•"/>
              </a:pPr>
              <a:r>
                <a:rPr lang="en-US" sz="1600" dirty="0"/>
                <a:t>Workers lacked training on proper handwashing</a:t>
              </a:r>
            </a:p>
            <a:p>
              <a:endParaRPr lang="en-US" sz="1600" dirty="0"/>
            </a:p>
            <a:p>
              <a:pPr marL="285750" indent="-285750">
                <a:buFont typeface="Arial" panose="020B0604020202020204" pitchFamily="34" charset="0"/>
                <a:buChar char="•"/>
              </a:pPr>
              <a:r>
                <a:rPr lang="en-US" sz="1600" dirty="0"/>
                <a:t>Restaurant did not offer workers paid sick leave</a:t>
              </a:r>
            </a:p>
          </p:txBody>
        </p:sp>
        <p:sp>
          <p:nvSpPr>
            <p:cNvPr id="15" name="Arrow: Right 14">
              <a:extLst>
                <a:ext uri="{FF2B5EF4-FFF2-40B4-BE49-F238E27FC236}">
                  <a16:creationId xmlns:a16="http://schemas.microsoft.com/office/drawing/2014/main" id="{2ED2D9B8-69DB-4E38-82BC-17EF1EAD0527}"/>
                </a:ext>
              </a:extLst>
            </p:cNvPr>
            <p:cNvSpPr/>
            <p:nvPr/>
          </p:nvSpPr>
          <p:spPr>
            <a:xfrm rot="10800000">
              <a:off x="7213766" y="2141505"/>
              <a:ext cx="749300" cy="558800"/>
            </a:xfrm>
            <a:prstGeom prst="rightArrow">
              <a:avLst/>
            </a:prstGeom>
            <a:solidFill>
              <a:srgbClr val="536EB0"/>
            </a:solidFill>
            <a:ln w="25400">
              <a:solidFill>
                <a:schemeClr val="accent1">
                  <a:lumMod val="50000"/>
                </a:schemeClr>
              </a:solidFill>
            </a:ln>
            <a:effectLst>
              <a:glow>
                <a:schemeClr val="accent1"/>
              </a:glow>
              <a:outerShdw blurRad="50800" dist="50800" dir="5400000" algn="ctr" rotWithShape="0">
                <a:srgbClr val="595959">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71534262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80DE1B-BAEB-D40D-10D5-B48A5C2EE63B}"/>
              </a:ext>
            </a:extLst>
          </p:cNvPr>
          <p:cNvPicPr>
            <a:picLocks noChangeAspect="1"/>
          </p:cNvPicPr>
          <p:nvPr/>
        </p:nvPicPr>
        <p:blipFill>
          <a:blip r:embed="rId3"/>
          <a:stretch>
            <a:fillRect/>
          </a:stretch>
        </p:blipFill>
        <p:spPr>
          <a:xfrm>
            <a:off x="7000775" y="1210032"/>
            <a:ext cx="5191225" cy="5534168"/>
          </a:xfrm>
          <a:prstGeom prst="rect">
            <a:avLst/>
          </a:prstGeom>
        </p:spPr>
      </p:pic>
      <p:sp>
        <p:nvSpPr>
          <p:cNvPr id="2" name="Title 1">
            <a:extLst>
              <a:ext uri="{FF2B5EF4-FFF2-40B4-BE49-F238E27FC236}">
                <a16:creationId xmlns:a16="http://schemas.microsoft.com/office/drawing/2014/main" id="{C7FA4EFC-8091-B04A-87C7-CD6DD0A0BEAE}"/>
              </a:ext>
            </a:extLst>
          </p:cNvPr>
          <p:cNvSpPr>
            <a:spLocks noGrp="1"/>
          </p:cNvSpPr>
          <p:nvPr>
            <p:ph type="title"/>
          </p:nvPr>
        </p:nvSpPr>
        <p:spPr>
          <a:xfrm>
            <a:off x="136358" y="113800"/>
            <a:ext cx="11919284" cy="1325563"/>
          </a:xfrm>
        </p:spPr>
        <p:txBody>
          <a:bodyPr>
            <a:normAutofit/>
          </a:bodyPr>
          <a:lstStyle/>
          <a:p>
            <a:pPr algn="ctr"/>
            <a:r>
              <a:rPr lang="en-US" b="1"/>
              <a:t>2. Utilize Resources to Help Identify Contributing Factors and Environmental Antecedents</a:t>
            </a:r>
          </a:p>
        </p:txBody>
      </p:sp>
      <p:pic>
        <p:nvPicPr>
          <p:cNvPr id="5" name="Picture 4">
            <a:extLst>
              <a:ext uri="{FF2B5EF4-FFF2-40B4-BE49-F238E27FC236}">
                <a16:creationId xmlns:a16="http://schemas.microsoft.com/office/drawing/2014/main" id="{4EE3B57D-A253-4390-55F9-E5A72C56AC92}"/>
              </a:ext>
            </a:extLst>
          </p:cNvPr>
          <p:cNvPicPr>
            <a:picLocks noChangeAspect="1"/>
          </p:cNvPicPr>
          <p:nvPr/>
        </p:nvPicPr>
        <p:blipFill>
          <a:blip r:embed="rId4"/>
          <a:stretch>
            <a:fillRect/>
          </a:stretch>
        </p:blipFill>
        <p:spPr>
          <a:xfrm>
            <a:off x="199592" y="2076466"/>
            <a:ext cx="6737950" cy="3801300"/>
          </a:xfrm>
          <a:prstGeom prst="rect">
            <a:avLst/>
          </a:prstGeom>
        </p:spPr>
      </p:pic>
    </p:spTree>
    <p:extLst>
      <p:ext uri="{BB962C8B-B14F-4D97-AF65-F5344CB8AC3E}">
        <p14:creationId xmlns:p14="http://schemas.microsoft.com/office/powerpoint/2010/main" val="29927252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2C3D58F-C3F5-4FBB-9EDF-1E8C58B7C557}"/>
              </a:ext>
            </a:extLst>
          </p:cNvPr>
          <p:cNvSpPr>
            <a:spLocks noGrp="1"/>
          </p:cNvSpPr>
          <p:nvPr>
            <p:ph type="title"/>
          </p:nvPr>
        </p:nvSpPr>
        <p:spPr>
          <a:xfrm>
            <a:off x="4388755" y="195029"/>
            <a:ext cx="8165040" cy="1783080"/>
          </a:xfrm>
        </p:spPr>
        <p:txBody>
          <a:bodyPr vert="horz" lIns="91440" tIns="45720" rIns="91440" bIns="45720" rtlCol="0" anchor="b">
            <a:normAutofit fontScale="90000"/>
          </a:bodyPr>
          <a:lstStyle/>
          <a:p>
            <a:r>
              <a:rPr lang="en-US" b="1" dirty="0"/>
              <a:t>3. Report Your Outbreak Data to the National Environmental Assessment Reporting System (NEARS) – Why?</a:t>
            </a:r>
          </a:p>
        </p:txBody>
      </p:sp>
      <p:pic>
        <p:nvPicPr>
          <p:cNvPr id="10" name="Picture 9">
            <a:extLst>
              <a:ext uri="{FF2B5EF4-FFF2-40B4-BE49-F238E27FC236}">
                <a16:creationId xmlns:a16="http://schemas.microsoft.com/office/drawing/2014/main" id="{469A4D39-2BA8-3B84-DD2B-35A92D1E1EE0}"/>
              </a:ext>
            </a:extLst>
          </p:cNvPr>
          <p:cNvPicPr>
            <a:picLocks noChangeAspect="1"/>
          </p:cNvPicPr>
          <p:nvPr/>
        </p:nvPicPr>
        <p:blipFill rotWithShape="1">
          <a:blip r:embed="rId3"/>
          <a:srcRect l="10628" r="10629" b="1"/>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35"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4" name="Diagram 3">
            <a:extLst>
              <a:ext uri="{FF2B5EF4-FFF2-40B4-BE49-F238E27FC236}">
                <a16:creationId xmlns:a16="http://schemas.microsoft.com/office/drawing/2014/main" id="{9DDF6C8A-3FD8-E1A7-EB20-0281E8407CC5}"/>
              </a:ext>
            </a:extLst>
          </p:cNvPr>
          <p:cNvGraphicFramePr/>
          <p:nvPr/>
        </p:nvGraphicFramePr>
        <p:xfrm>
          <a:off x="4657345" y="2173128"/>
          <a:ext cx="7129494" cy="455903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55874763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30039-FD6F-0C24-E4F5-3179AE8A0D25}"/>
              </a:ext>
            </a:extLst>
          </p:cNvPr>
          <p:cNvSpPr>
            <a:spLocks noGrp="1"/>
          </p:cNvSpPr>
          <p:nvPr>
            <p:ph type="title"/>
          </p:nvPr>
        </p:nvSpPr>
        <p:spPr>
          <a:xfrm>
            <a:off x="4290060" y="616585"/>
            <a:ext cx="4102100" cy="1009015"/>
          </a:xfrm>
        </p:spPr>
        <p:txBody>
          <a:bodyPr>
            <a:noAutofit/>
          </a:bodyPr>
          <a:lstStyle/>
          <a:p>
            <a:r>
              <a:rPr lang="en-US" sz="6000" b="1" dirty="0"/>
              <a:t>Thank you!</a:t>
            </a:r>
          </a:p>
        </p:txBody>
      </p:sp>
      <p:sp>
        <p:nvSpPr>
          <p:cNvPr id="4" name="Content Placeholder 3">
            <a:extLst>
              <a:ext uri="{FF2B5EF4-FFF2-40B4-BE49-F238E27FC236}">
                <a16:creationId xmlns:a16="http://schemas.microsoft.com/office/drawing/2014/main" id="{F62A0D04-6020-EDE1-E84C-88E795F3901D}"/>
              </a:ext>
            </a:extLst>
          </p:cNvPr>
          <p:cNvSpPr>
            <a:spLocks noGrp="1"/>
          </p:cNvSpPr>
          <p:nvPr>
            <p:ph sz="half" idx="2"/>
          </p:nvPr>
        </p:nvSpPr>
        <p:spPr>
          <a:xfrm>
            <a:off x="177800" y="2123440"/>
            <a:ext cx="5181600" cy="660400"/>
          </a:xfrm>
        </p:spPr>
        <p:txBody>
          <a:bodyPr/>
          <a:lstStyle/>
          <a:p>
            <a:pPr marL="0" indent="0">
              <a:buNone/>
            </a:pPr>
            <a:r>
              <a:rPr lang="en-US">
                <a:latin typeface="+mj-lt"/>
              </a:rPr>
              <a:t>Additional resources discussed:</a:t>
            </a:r>
          </a:p>
        </p:txBody>
      </p:sp>
      <p:sp>
        <p:nvSpPr>
          <p:cNvPr id="6" name="TextBox 5">
            <a:extLst>
              <a:ext uri="{FF2B5EF4-FFF2-40B4-BE49-F238E27FC236}">
                <a16:creationId xmlns:a16="http://schemas.microsoft.com/office/drawing/2014/main" id="{C985AC0F-66CB-94CC-7EC7-13D5225A2C9D}"/>
              </a:ext>
            </a:extLst>
          </p:cNvPr>
          <p:cNvSpPr txBox="1"/>
          <p:nvPr/>
        </p:nvSpPr>
        <p:spPr>
          <a:xfrm>
            <a:off x="653950" y="5759597"/>
            <a:ext cx="267970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libri Light" panose="020F0302020204030204"/>
                <a:ea typeface="+mn-ea"/>
                <a:cs typeface="+mn-cs"/>
              </a:rPr>
              <a:t>Contributing Factor Video</a:t>
            </a:r>
          </a:p>
        </p:txBody>
      </p:sp>
      <p:sp>
        <p:nvSpPr>
          <p:cNvPr id="7" name="TextBox 6">
            <a:extLst>
              <a:ext uri="{FF2B5EF4-FFF2-40B4-BE49-F238E27FC236}">
                <a16:creationId xmlns:a16="http://schemas.microsoft.com/office/drawing/2014/main" id="{3695DD3B-2F43-B17B-68A0-C903C8FB4DEF}"/>
              </a:ext>
            </a:extLst>
          </p:cNvPr>
          <p:cNvSpPr txBox="1"/>
          <p:nvPr/>
        </p:nvSpPr>
        <p:spPr>
          <a:xfrm>
            <a:off x="8203498" y="5759597"/>
            <a:ext cx="371856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libri Light" panose="020F0302020204030204"/>
                <a:ea typeface="+mn-ea"/>
                <a:cs typeface="+mn-cs"/>
              </a:rPr>
              <a:t>Environmental Antecedent Resources</a:t>
            </a:r>
          </a:p>
        </p:txBody>
      </p:sp>
      <p:pic>
        <p:nvPicPr>
          <p:cNvPr id="12" name="Picture 11">
            <a:extLst>
              <a:ext uri="{FF2B5EF4-FFF2-40B4-BE49-F238E27FC236}">
                <a16:creationId xmlns:a16="http://schemas.microsoft.com/office/drawing/2014/main" id="{7FDC6874-9D65-7BC0-9E44-8179D912E255}"/>
              </a:ext>
            </a:extLst>
          </p:cNvPr>
          <p:cNvPicPr>
            <a:picLocks noChangeAspect="1"/>
          </p:cNvPicPr>
          <p:nvPr/>
        </p:nvPicPr>
        <p:blipFill>
          <a:blip r:embed="rId3"/>
          <a:stretch>
            <a:fillRect/>
          </a:stretch>
        </p:blipFill>
        <p:spPr>
          <a:xfrm>
            <a:off x="653950" y="2738383"/>
            <a:ext cx="2902074" cy="2898648"/>
          </a:xfrm>
          <a:prstGeom prst="rect">
            <a:avLst/>
          </a:prstGeom>
        </p:spPr>
      </p:pic>
      <p:pic>
        <p:nvPicPr>
          <p:cNvPr id="13" name="Picture 12">
            <a:extLst>
              <a:ext uri="{FF2B5EF4-FFF2-40B4-BE49-F238E27FC236}">
                <a16:creationId xmlns:a16="http://schemas.microsoft.com/office/drawing/2014/main" id="{BB8571E8-FC80-B797-E75F-380C0CCE1925}"/>
              </a:ext>
            </a:extLst>
          </p:cNvPr>
          <p:cNvPicPr>
            <a:picLocks noChangeAspect="1"/>
          </p:cNvPicPr>
          <p:nvPr/>
        </p:nvPicPr>
        <p:blipFill>
          <a:blip r:embed="rId4"/>
          <a:stretch>
            <a:fillRect/>
          </a:stretch>
        </p:blipFill>
        <p:spPr>
          <a:xfrm>
            <a:off x="8572352" y="2800754"/>
            <a:ext cx="2980851" cy="2989939"/>
          </a:xfrm>
          <a:prstGeom prst="rect">
            <a:avLst/>
          </a:prstGeom>
        </p:spPr>
      </p:pic>
    </p:spTree>
    <p:extLst>
      <p:ext uri="{BB962C8B-B14F-4D97-AF65-F5344CB8AC3E}">
        <p14:creationId xmlns:p14="http://schemas.microsoft.com/office/powerpoint/2010/main" val="35448700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8C897FF-0ACA-4D93-919B-9A35311DC090}"/>
              </a:ext>
            </a:extLst>
          </p:cNvPr>
          <p:cNvSpPr/>
          <p:nvPr/>
        </p:nvSpPr>
        <p:spPr>
          <a:xfrm>
            <a:off x="239805" y="231447"/>
            <a:ext cx="11712388" cy="125809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9196278-A3BB-4B77-8827-159ED576313D}"/>
              </a:ext>
            </a:extLst>
          </p:cNvPr>
          <p:cNvSpPr>
            <a:spLocks noGrp="1"/>
          </p:cNvSpPr>
          <p:nvPr>
            <p:ph type="title"/>
          </p:nvPr>
        </p:nvSpPr>
        <p:spPr>
          <a:xfrm>
            <a:off x="838200" y="365125"/>
            <a:ext cx="10515600" cy="925793"/>
          </a:xfrm>
        </p:spPr>
        <p:txBody>
          <a:bodyPr/>
          <a:lstStyle/>
          <a:p>
            <a:pPr algn="ctr"/>
            <a:r>
              <a:rPr lang="en-US" b="1">
                <a:solidFill>
                  <a:schemeClr val="bg1"/>
                </a:solidFill>
              </a:rPr>
              <a:t>Outbreak Investigations</a:t>
            </a:r>
          </a:p>
        </p:txBody>
      </p:sp>
      <p:pic>
        <p:nvPicPr>
          <p:cNvPr id="4" name="Content Placeholder 3">
            <a:extLst>
              <a:ext uri="{FF2B5EF4-FFF2-40B4-BE49-F238E27FC236}">
                <a16:creationId xmlns:a16="http://schemas.microsoft.com/office/drawing/2014/main" id="{E9FAAD1D-8D78-48B8-8F1F-41B4B6C14778}"/>
              </a:ext>
            </a:extLst>
          </p:cNvPr>
          <p:cNvPicPr>
            <a:picLocks noGrp="1" noChangeAspect="1"/>
          </p:cNvPicPr>
          <p:nvPr>
            <p:ph idx="1"/>
          </p:nvPr>
        </p:nvPicPr>
        <p:blipFill>
          <a:blip r:embed="rId3"/>
          <a:stretch>
            <a:fillRect/>
          </a:stretch>
        </p:blipFill>
        <p:spPr>
          <a:xfrm>
            <a:off x="2500456" y="1842867"/>
            <a:ext cx="6383291" cy="5015133"/>
          </a:xfrm>
          <a:prstGeom prst="rect">
            <a:avLst/>
          </a:prstGeom>
          <a:ln>
            <a:noFill/>
          </a:ln>
          <a:effectLst>
            <a:softEdge rad="112500"/>
          </a:effectLst>
        </p:spPr>
      </p:pic>
      <p:sp>
        <p:nvSpPr>
          <p:cNvPr id="5" name="Oval 4">
            <a:extLst>
              <a:ext uri="{FF2B5EF4-FFF2-40B4-BE49-F238E27FC236}">
                <a16:creationId xmlns:a16="http://schemas.microsoft.com/office/drawing/2014/main" id="{6CC1FD9E-66DF-4F26-AC76-17528911E182}"/>
              </a:ext>
            </a:extLst>
          </p:cNvPr>
          <p:cNvSpPr/>
          <p:nvPr/>
        </p:nvSpPr>
        <p:spPr>
          <a:xfrm>
            <a:off x="3692062" y="1489541"/>
            <a:ext cx="4235115" cy="2104542"/>
          </a:xfrm>
          <a:prstGeom prst="ellipse">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FFC000"/>
                </a:solidFill>
              </a:ln>
              <a:noFill/>
            </a:endParaRPr>
          </a:p>
        </p:txBody>
      </p:sp>
    </p:spTree>
    <p:extLst>
      <p:ext uri="{BB962C8B-B14F-4D97-AF65-F5344CB8AC3E}">
        <p14:creationId xmlns:p14="http://schemas.microsoft.com/office/powerpoint/2010/main" val="41696541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ACC8E264-53DD-4C0D-9827-4DB046298DF9}"/>
              </a:ext>
            </a:extLst>
          </p:cNvPr>
          <p:cNvGraphicFramePr>
            <a:graphicFrameLocks noGrp="1"/>
          </p:cNvGraphicFramePr>
          <p:nvPr>
            <p:ph idx="1"/>
            <p:extLst>
              <p:ext uri="{D42A27DB-BD31-4B8C-83A1-F6EECF244321}">
                <p14:modId xmlns:p14="http://schemas.microsoft.com/office/powerpoint/2010/main" val="3759249834"/>
              </p:ext>
            </p:extLst>
          </p:nvPr>
        </p:nvGraphicFramePr>
        <p:xfrm>
          <a:off x="558076" y="1753137"/>
          <a:ext cx="11066657" cy="47372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a:extLst>
              <a:ext uri="{FF2B5EF4-FFF2-40B4-BE49-F238E27FC236}">
                <a16:creationId xmlns:a16="http://schemas.microsoft.com/office/drawing/2014/main" id="{55F46CB5-9CEC-4931-8654-2CA6FAEE8AD1}"/>
              </a:ext>
            </a:extLst>
          </p:cNvPr>
          <p:cNvSpPr/>
          <p:nvPr/>
        </p:nvSpPr>
        <p:spPr>
          <a:xfrm rot="16200000">
            <a:off x="5444685" y="-5108970"/>
            <a:ext cx="1293441" cy="11806743"/>
          </a:xfrm>
          <a:prstGeom prst="rect">
            <a:avLst/>
          </a:prstGeom>
          <a:solidFill>
            <a:schemeClr val="tx1">
              <a:lumMod val="65000"/>
              <a:lumOff val="3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2" name="Title 1">
            <a:extLst>
              <a:ext uri="{FF2B5EF4-FFF2-40B4-BE49-F238E27FC236}">
                <a16:creationId xmlns:a16="http://schemas.microsoft.com/office/drawing/2014/main" id="{A339BC8D-32B6-41D9-9052-0D9B6444E3BB}"/>
              </a:ext>
            </a:extLst>
          </p:cNvPr>
          <p:cNvSpPr>
            <a:spLocks noGrp="1"/>
          </p:cNvSpPr>
          <p:nvPr>
            <p:ph type="title"/>
          </p:nvPr>
        </p:nvSpPr>
        <p:spPr>
          <a:xfrm>
            <a:off x="972671" y="223928"/>
            <a:ext cx="10515600" cy="1140946"/>
          </a:xfrm>
        </p:spPr>
        <p:txBody>
          <a:bodyPr/>
          <a:lstStyle/>
          <a:p>
            <a:pPr algn="ctr"/>
            <a:r>
              <a:rPr lang="en-US" b="1">
                <a:solidFill>
                  <a:schemeClr val="bg1"/>
                </a:solidFill>
              </a:rPr>
              <a:t>Investigative Process</a:t>
            </a:r>
          </a:p>
        </p:txBody>
      </p:sp>
    </p:spTree>
    <p:extLst>
      <p:ext uri="{BB962C8B-B14F-4D97-AF65-F5344CB8AC3E}">
        <p14:creationId xmlns:p14="http://schemas.microsoft.com/office/powerpoint/2010/main" val="19471672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C9EEE2A7-4BB9-40E4-BA60-ABCB2BDCDB4A}"/>
              </a:ext>
            </a:extLst>
          </p:cNvPr>
          <p:cNvGraphicFramePr>
            <a:graphicFrameLocks noGrp="1"/>
          </p:cNvGraphicFramePr>
          <p:nvPr>
            <p:ph idx="1"/>
            <p:extLst>
              <p:ext uri="{D42A27DB-BD31-4B8C-83A1-F6EECF244321}">
                <p14:modId xmlns:p14="http://schemas.microsoft.com/office/powerpoint/2010/main" val="2456559400"/>
              </p:ext>
            </p:extLst>
          </p:nvPr>
        </p:nvGraphicFramePr>
        <p:xfrm>
          <a:off x="838200" y="2484370"/>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Content Placeholder 3">
            <a:extLst>
              <a:ext uri="{FF2B5EF4-FFF2-40B4-BE49-F238E27FC236}">
                <a16:creationId xmlns:a16="http://schemas.microsoft.com/office/drawing/2014/main" id="{1D9CD781-5506-4B5E-A2E4-06CA65A3E0E4}"/>
              </a:ext>
            </a:extLst>
          </p:cNvPr>
          <p:cNvGraphicFramePr>
            <a:graphicFrameLocks/>
          </p:cNvGraphicFramePr>
          <p:nvPr>
            <p:extLst>
              <p:ext uri="{D42A27DB-BD31-4B8C-83A1-F6EECF244321}">
                <p14:modId xmlns:p14="http://schemas.microsoft.com/office/powerpoint/2010/main" val="2691170233"/>
              </p:ext>
            </p:extLst>
          </p:nvPr>
        </p:nvGraphicFramePr>
        <p:xfrm>
          <a:off x="3280341" y="1243659"/>
          <a:ext cx="4749800" cy="196545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cxnSp>
        <p:nvCxnSpPr>
          <p:cNvPr id="6" name="Straight Arrow Connector 5">
            <a:extLst>
              <a:ext uri="{FF2B5EF4-FFF2-40B4-BE49-F238E27FC236}">
                <a16:creationId xmlns:a16="http://schemas.microsoft.com/office/drawing/2014/main" id="{E4354EEA-1995-4F97-92CE-C98A33AE3C33}"/>
              </a:ext>
            </a:extLst>
          </p:cNvPr>
          <p:cNvCxnSpPr/>
          <p:nvPr/>
        </p:nvCxnSpPr>
        <p:spPr>
          <a:xfrm flipH="1">
            <a:off x="1909824" y="2787315"/>
            <a:ext cx="1606378"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7" name="Straight Arrow Connector 6">
            <a:extLst>
              <a:ext uri="{FF2B5EF4-FFF2-40B4-BE49-F238E27FC236}">
                <a16:creationId xmlns:a16="http://schemas.microsoft.com/office/drawing/2014/main" id="{4F3054D8-0FC2-458D-904F-BA1A70A932CA}"/>
              </a:ext>
            </a:extLst>
          </p:cNvPr>
          <p:cNvCxnSpPr>
            <a:cxnSpLocks/>
          </p:cNvCxnSpPr>
          <p:nvPr/>
        </p:nvCxnSpPr>
        <p:spPr>
          <a:xfrm flipH="1">
            <a:off x="4837558" y="2755007"/>
            <a:ext cx="185351"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0" name="Straight Arrow Connector 9">
            <a:extLst>
              <a:ext uri="{FF2B5EF4-FFF2-40B4-BE49-F238E27FC236}">
                <a16:creationId xmlns:a16="http://schemas.microsoft.com/office/drawing/2014/main" id="{40B7DD5A-CD21-483E-BFEB-021F4D1A73D8}"/>
              </a:ext>
            </a:extLst>
          </p:cNvPr>
          <p:cNvCxnSpPr>
            <a:cxnSpLocks/>
          </p:cNvCxnSpPr>
          <p:nvPr/>
        </p:nvCxnSpPr>
        <p:spPr>
          <a:xfrm>
            <a:off x="6393426" y="2797236"/>
            <a:ext cx="1198605"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2" name="Straight Arrow Connector 11">
            <a:extLst>
              <a:ext uri="{FF2B5EF4-FFF2-40B4-BE49-F238E27FC236}">
                <a16:creationId xmlns:a16="http://schemas.microsoft.com/office/drawing/2014/main" id="{FEC7E90D-73AE-4F78-8CEF-FED72325B039}"/>
              </a:ext>
            </a:extLst>
          </p:cNvPr>
          <p:cNvCxnSpPr>
            <a:cxnSpLocks/>
          </p:cNvCxnSpPr>
          <p:nvPr/>
        </p:nvCxnSpPr>
        <p:spPr>
          <a:xfrm>
            <a:off x="7491010" y="2729513"/>
            <a:ext cx="2721230"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sp>
        <p:nvSpPr>
          <p:cNvPr id="13" name="Rectangle 12">
            <a:extLst>
              <a:ext uri="{FF2B5EF4-FFF2-40B4-BE49-F238E27FC236}">
                <a16:creationId xmlns:a16="http://schemas.microsoft.com/office/drawing/2014/main" id="{2C6E7742-0220-4442-ADEB-00282915D077}"/>
              </a:ext>
            </a:extLst>
          </p:cNvPr>
          <p:cNvSpPr/>
          <p:nvPr/>
        </p:nvSpPr>
        <p:spPr>
          <a:xfrm rot="16200000">
            <a:off x="5449279" y="-5146132"/>
            <a:ext cx="1293441" cy="11806743"/>
          </a:xfrm>
          <a:prstGeom prst="rect">
            <a:avLst/>
          </a:prstGeom>
          <a:solidFill>
            <a:schemeClr val="tx1">
              <a:lumMod val="65000"/>
              <a:lumOff val="3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14" name="Title 1">
            <a:extLst>
              <a:ext uri="{FF2B5EF4-FFF2-40B4-BE49-F238E27FC236}">
                <a16:creationId xmlns:a16="http://schemas.microsoft.com/office/drawing/2014/main" id="{D9B167F2-00D4-407D-854B-23CEA48BC4D3}"/>
              </a:ext>
            </a:extLst>
          </p:cNvPr>
          <p:cNvSpPr>
            <a:spLocks noGrp="1"/>
          </p:cNvSpPr>
          <p:nvPr>
            <p:ph type="title"/>
          </p:nvPr>
        </p:nvSpPr>
        <p:spPr>
          <a:xfrm>
            <a:off x="928946" y="176846"/>
            <a:ext cx="10515600" cy="1140946"/>
          </a:xfrm>
        </p:spPr>
        <p:txBody>
          <a:bodyPr/>
          <a:lstStyle/>
          <a:p>
            <a:pPr algn="ctr"/>
            <a:r>
              <a:rPr lang="en-US" b="1">
                <a:solidFill>
                  <a:schemeClr val="bg1"/>
                </a:solidFill>
              </a:rPr>
              <a:t>Investigative Process</a:t>
            </a:r>
          </a:p>
        </p:txBody>
      </p:sp>
    </p:spTree>
    <p:extLst>
      <p:ext uri="{BB962C8B-B14F-4D97-AF65-F5344CB8AC3E}">
        <p14:creationId xmlns:p14="http://schemas.microsoft.com/office/powerpoint/2010/main" val="11141438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25D6729-8BFA-406E-9728-E07A92D113BF}"/>
              </a:ext>
            </a:extLst>
          </p:cNvPr>
          <p:cNvSpPr/>
          <p:nvPr/>
        </p:nvSpPr>
        <p:spPr>
          <a:xfrm>
            <a:off x="113488" y="194189"/>
            <a:ext cx="11965023" cy="12580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DF50CEF-C2FD-4174-8CDD-E06B40BE9F72}"/>
              </a:ext>
            </a:extLst>
          </p:cNvPr>
          <p:cNvSpPr>
            <a:spLocks noGrp="1"/>
          </p:cNvSpPr>
          <p:nvPr>
            <p:ph type="title"/>
          </p:nvPr>
        </p:nvSpPr>
        <p:spPr>
          <a:xfrm>
            <a:off x="41863" y="265580"/>
            <a:ext cx="12108271" cy="1115312"/>
          </a:xfrm>
        </p:spPr>
        <p:txBody>
          <a:bodyPr>
            <a:normAutofit/>
          </a:bodyPr>
          <a:lstStyle/>
          <a:p>
            <a:pPr algn="ctr"/>
            <a:r>
              <a:rPr lang="en-US" b="1" dirty="0">
                <a:solidFill>
                  <a:schemeClr val="bg1"/>
                </a:solidFill>
              </a:rPr>
              <a:t>Environmental Assessments</a:t>
            </a:r>
          </a:p>
        </p:txBody>
      </p:sp>
      <p:pic>
        <p:nvPicPr>
          <p:cNvPr id="4" name="Content Placeholder 3">
            <a:extLst>
              <a:ext uri="{FF2B5EF4-FFF2-40B4-BE49-F238E27FC236}">
                <a16:creationId xmlns:a16="http://schemas.microsoft.com/office/drawing/2014/main" id="{1E246F55-417E-4973-9CD1-9E1538E00726}"/>
              </a:ext>
            </a:extLst>
          </p:cNvPr>
          <p:cNvPicPr>
            <a:picLocks noGrp="1" noChangeAspect="1"/>
          </p:cNvPicPr>
          <p:nvPr>
            <p:ph idx="1"/>
          </p:nvPr>
        </p:nvPicPr>
        <p:blipFill>
          <a:blip r:embed="rId3"/>
          <a:stretch>
            <a:fillRect/>
          </a:stretch>
        </p:blipFill>
        <p:spPr>
          <a:xfrm>
            <a:off x="964465" y="1523674"/>
            <a:ext cx="9029837" cy="5334326"/>
          </a:xfrm>
          <a:prstGeom prst="rect">
            <a:avLst/>
          </a:prstGeom>
        </p:spPr>
      </p:pic>
      <p:graphicFrame>
        <p:nvGraphicFramePr>
          <p:cNvPr id="5" name="Content Placeholder 3">
            <a:extLst>
              <a:ext uri="{FF2B5EF4-FFF2-40B4-BE49-F238E27FC236}">
                <a16:creationId xmlns:a16="http://schemas.microsoft.com/office/drawing/2014/main" id="{16286B28-D0C1-48EC-A96F-C9C3475959E5}"/>
              </a:ext>
            </a:extLst>
          </p:cNvPr>
          <p:cNvGraphicFramePr>
            <a:graphicFrameLocks/>
          </p:cNvGraphicFramePr>
          <p:nvPr>
            <p:extLst>
              <p:ext uri="{D42A27DB-BD31-4B8C-83A1-F6EECF244321}">
                <p14:modId xmlns:p14="http://schemas.microsoft.com/office/powerpoint/2010/main" val="2975613767"/>
              </p:ext>
            </p:extLst>
          </p:nvPr>
        </p:nvGraphicFramePr>
        <p:xfrm>
          <a:off x="9209844" y="5415531"/>
          <a:ext cx="2844111" cy="11768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Rectangle 2">
            <a:extLst>
              <a:ext uri="{FF2B5EF4-FFF2-40B4-BE49-F238E27FC236}">
                <a16:creationId xmlns:a16="http://schemas.microsoft.com/office/drawing/2014/main" id="{863CF907-CDB6-4CC9-B266-17E59F247216}"/>
              </a:ext>
            </a:extLst>
          </p:cNvPr>
          <p:cNvSpPr/>
          <p:nvPr/>
        </p:nvSpPr>
        <p:spPr>
          <a:xfrm>
            <a:off x="9104616" y="5640949"/>
            <a:ext cx="889686" cy="72605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269644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48D794-ACC2-4AA5-8385-7FFC379F33AF}"/>
              </a:ext>
            </a:extLst>
          </p:cNvPr>
          <p:cNvSpPr>
            <a:spLocks noGrp="1"/>
          </p:cNvSpPr>
          <p:nvPr>
            <p:ph type="title"/>
          </p:nvPr>
        </p:nvSpPr>
        <p:spPr>
          <a:xfrm>
            <a:off x="2293443" y="320823"/>
            <a:ext cx="9367203" cy="1188720"/>
          </a:xfrm>
        </p:spPr>
        <p:txBody>
          <a:bodyPr vert="horz" lIns="91440" tIns="45720" rIns="91440" bIns="45720" rtlCol="0" anchor="ctr">
            <a:normAutofit/>
          </a:bodyPr>
          <a:lstStyle/>
          <a:p>
            <a:r>
              <a:rPr lang="en-US" b="1" kern="1200">
                <a:solidFill>
                  <a:schemeClr val="tx1"/>
                </a:solidFill>
                <a:latin typeface="+mj-lt"/>
                <a:ea typeface="+mj-ea"/>
                <a:cs typeface="+mj-cs"/>
              </a:rPr>
              <a:t>Environmental Assessment Observation</a:t>
            </a:r>
          </a:p>
        </p:txBody>
      </p:sp>
      <p:sp>
        <p:nvSpPr>
          <p:cNvPr id="5" name="Freeform: Shape 7">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Freeform: Shape 9">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aphicFrame>
        <p:nvGraphicFramePr>
          <p:cNvPr id="16" name="Content Placeholder 3">
            <a:extLst>
              <a:ext uri="{FF2B5EF4-FFF2-40B4-BE49-F238E27FC236}">
                <a16:creationId xmlns:a16="http://schemas.microsoft.com/office/drawing/2014/main" id="{AEC319D2-91E2-4134-BAA5-ADBFEC62FBAD}"/>
              </a:ext>
            </a:extLst>
          </p:cNvPr>
          <p:cNvGraphicFramePr>
            <a:graphicFrameLocks/>
          </p:cNvGraphicFramePr>
          <p:nvPr>
            <p:extLst>
              <p:ext uri="{D42A27DB-BD31-4B8C-83A1-F6EECF244321}">
                <p14:modId xmlns:p14="http://schemas.microsoft.com/office/powerpoint/2010/main" val="2296046572"/>
              </p:ext>
            </p:extLst>
          </p:nvPr>
        </p:nvGraphicFramePr>
        <p:xfrm>
          <a:off x="9188147" y="5611889"/>
          <a:ext cx="2844111" cy="11768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Rectangle 16">
            <a:extLst>
              <a:ext uri="{FF2B5EF4-FFF2-40B4-BE49-F238E27FC236}">
                <a16:creationId xmlns:a16="http://schemas.microsoft.com/office/drawing/2014/main" id="{755311BE-2B5F-4F94-B154-19D847806DFB}"/>
              </a:ext>
            </a:extLst>
          </p:cNvPr>
          <p:cNvSpPr/>
          <p:nvPr/>
        </p:nvSpPr>
        <p:spPr>
          <a:xfrm>
            <a:off x="9090549" y="5837307"/>
            <a:ext cx="889686" cy="72605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7129660-D323-1EF0-2AE5-87A27E485D5E}"/>
              </a:ext>
            </a:extLst>
          </p:cNvPr>
          <p:cNvSpPr txBox="1"/>
          <p:nvPr/>
        </p:nvSpPr>
        <p:spPr>
          <a:xfrm>
            <a:off x="2293443" y="2007220"/>
            <a:ext cx="9367204" cy="4682478"/>
          </a:xfrm>
          <a:prstGeom prst="rect">
            <a:avLst/>
          </a:prstGeom>
        </p:spPr>
        <p:txBody>
          <a:bodyPr vert="horz" lIns="91440" tIns="45720" rIns="91440" bIns="45720" rtlCol="0" anchor="t">
            <a:normAutofit fontScale="77500" lnSpcReduction="20000"/>
          </a:bodyPr>
          <a:lstStyle/>
          <a:p>
            <a:pPr marL="228600" indent="-457200">
              <a:lnSpc>
                <a:spcPct val="90000"/>
              </a:lnSpc>
              <a:spcAft>
                <a:spcPts val="600"/>
              </a:spcAft>
              <a:buFont typeface="Wingdings" panose="05000000000000000000" pitchFamily="2" charset="2"/>
              <a:buChar char="§"/>
            </a:pPr>
            <a:r>
              <a:rPr lang="en-US" sz="2800" b="1" dirty="0">
                <a:latin typeface="+mj-lt"/>
                <a:cs typeface="Calibri Light" panose="020F0302020204030204" pitchFamily="34" charset="0"/>
              </a:rPr>
              <a:t>Field evaluation in the kitchen</a:t>
            </a:r>
          </a:p>
          <a:p>
            <a:pPr marL="228600" indent="-457200">
              <a:lnSpc>
                <a:spcPct val="90000"/>
              </a:lnSpc>
              <a:spcAft>
                <a:spcPts val="600"/>
              </a:spcAft>
              <a:buFont typeface="Wingdings" panose="05000000000000000000" pitchFamily="2" charset="2"/>
              <a:buChar char="§"/>
            </a:pPr>
            <a:endParaRPr lang="en-US" sz="2800" dirty="0">
              <a:latin typeface="+mj-lt"/>
              <a:cs typeface="Calibri Light" panose="020F0302020204030204" pitchFamily="34" charset="0"/>
            </a:endParaRPr>
          </a:p>
          <a:p>
            <a:pPr marL="228600" indent="-457200">
              <a:lnSpc>
                <a:spcPct val="90000"/>
              </a:lnSpc>
              <a:spcAft>
                <a:spcPts val="600"/>
              </a:spcAft>
              <a:buFont typeface="Wingdings" panose="05000000000000000000" pitchFamily="2" charset="2"/>
              <a:buChar char="§"/>
            </a:pPr>
            <a:r>
              <a:rPr lang="en-US" sz="2800" b="1" dirty="0">
                <a:latin typeface="+mj-lt"/>
                <a:cs typeface="Calibri Light" panose="020F0302020204030204" pitchFamily="34" charset="0"/>
              </a:rPr>
              <a:t>Specific to outbreak data known at the time:</a:t>
            </a:r>
          </a:p>
          <a:p>
            <a:pPr marL="228600" lvl="1">
              <a:lnSpc>
                <a:spcPct val="90000"/>
              </a:lnSpc>
              <a:spcAft>
                <a:spcPts val="600"/>
              </a:spcAft>
            </a:pPr>
            <a:endParaRPr lang="en-US" sz="2800" b="1" dirty="0">
              <a:latin typeface="+mj-lt"/>
              <a:cs typeface="Calibri Light" panose="020F0302020204030204" pitchFamily="34" charset="0"/>
            </a:endParaRPr>
          </a:p>
          <a:p>
            <a:pPr marL="685800" lvl="1" indent="-457200">
              <a:lnSpc>
                <a:spcPct val="90000"/>
              </a:lnSpc>
              <a:spcAft>
                <a:spcPts val="600"/>
              </a:spcAft>
              <a:buFont typeface="Wingdings" panose="05000000000000000000" pitchFamily="2" charset="2"/>
              <a:buChar char="§"/>
            </a:pPr>
            <a:r>
              <a:rPr lang="en-US" sz="2800" dirty="0">
                <a:latin typeface="+mj-lt"/>
                <a:cs typeface="Calibri Light" panose="020F0302020204030204" pitchFamily="34" charset="0"/>
              </a:rPr>
              <a:t>Suspected Food item</a:t>
            </a:r>
          </a:p>
          <a:p>
            <a:pPr marL="1143000" lvl="2" indent="-457200">
              <a:lnSpc>
                <a:spcPct val="90000"/>
              </a:lnSpc>
              <a:spcAft>
                <a:spcPts val="600"/>
              </a:spcAft>
              <a:buFont typeface="Wingdings" panose="05000000000000000000" pitchFamily="2" charset="2"/>
              <a:buChar char="§"/>
            </a:pPr>
            <a:r>
              <a:rPr lang="en-US" sz="2800" dirty="0">
                <a:latin typeface="+mj-lt"/>
                <a:cs typeface="Calibri Light" panose="020F0302020204030204" pitchFamily="34" charset="0"/>
              </a:rPr>
              <a:t>Conduct a food flow</a:t>
            </a:r>
          </a:p>
          <a:p>
            <a:pPr marL="1143000" lvl="2" indent="-457200">
              <a:lnSpc>
                <a:spcPct val="90000"/>
              </a:lnSpc>
              <a:spcAft>
                <a:spcPts val="600"/>
              </a:spcAft>
              <a:buFont typeface="Wingdings" panose="05000000000000000000" pitchFamily="2" charset="2"/>
              <a:buChar char="§"/>
            </a:pPr>
            <a:r>
              <a:rPr lang="en-US" sz="2800" dirty="0">
                <a:latin typeface="+mj-lt"/>
                <a:cs typeface="Calibri Light" panose="020F0302020204030204" pitchFamily="34" charset="0"/>
              </a:rPr>
              <a:t>Review invoices</a:t>
            </a:r>
          </a:p>
          <a:p>
            <a:pPr marL="685800" lvl="2">
              <a:lnSpc>
                <a:spcPct val="90000"/>
              </a:lnSpc>
              <a:spcAft>
                <a:spcPts val="600"/>
              </a:spcAft>
            </a:pPr>
            <a:endParaRPr lang="en-US" sz="2800" dirty="0">
              <a:latin typeface="+mj-lt"/>
              <a:cs typeface="Calibri Light" panose="020F0302020204030204" pitchFamily="34" charset="0"/>
            </a:endParaRPr>
          </a:p>
          <a:p>
            <a:pPr marL="685800" lvl="1" indent="-457200">
              <a:lnSpc>
                <a:spcPct val="90000"/>
              </a:lnSpc>
              <a:spcAft>
                <a:spcPts val="600"/>
              </a:spcAft>
              <a:buFont typeface="Wingdings" panose="05000000000000000000" pitchFamily="2" charset="2"/>
              <a:buChar char="§"/>
            </a:pPr>
            <a:r>
              <a:rPr lang="en-US" sz="2800" dirty="0">
                <a:latin typeface="+mj-lt"/>
                <a:cs typeface="Calibri Light" panose="020F0302020204030204" pitchFamily="34" charset="0"/>
              </a:rPr>
              <a:t>Suspected or Confirmed Pathogen</a:t>
            </a:r>
          </a:p>
          <a:p>
            <a:pPr marL="1143000" lvl="2" indent="-457200">
              <a:lnSpc>
                <a:spcPct val="90000"/>
              </a:lnSpc>
              <a:spcAft>
                <a:spcPts val="600"/>
              </a:spcAft>
              <a:buFont typeface="Wingdings" panose="05000000000000000000" pitchFamily="2" charset="2"/>
              <a:buChar char="§"/>
            </a:pPr>
            <a:r>
              <a:rPr lang="en-US" sz="2800" dirty="0">
                <a:latin typeface="+mj-lt"/>
                <a:cs typeface="Calibri Light" panose="020F0302020204030204" pitchFamily="34" charset="0"/>
              </a:rPr>
              <a:t>Focus on its risk factors</a:t>
            </a:r>
          </a:p>
          <a:p>
            <a:pPr marL="685800" lvl="2">
              <a:lnSpc>
                <a:spcPct val="90000"/>
              </a:lnSpc>
              <a:spcAft>
                <a:spcPts val="600"/>
              </a:spcAft>
            </a:pPr>
            <a:endParaRPr lang="en-US" sz="2800" dirty="0">
              <a:latin typeface="+mj-lt"/>
              <a:cs typeface="Calibri Light" panose="020F0302020204030204" pitchFamily="34" charset="0"/>
            </a:endParaRPr>
          </a:p>
          <a:p>
            <a:pPr marL="685800" lvl="1" indent="-457200">
              <a:lnSpc>
                <a:spcPct val="90000"/>
              </a:lnSpc>
              <a:spcAft>
                <a:spcPts val="600"/>
              </a:spcAft>
              <a:buFont typeface="Wingdings" panose="05000000000000000000" pitchFamily="2" charset="2"/>
              <a:buChar char="§"/>
            </a:pPr>
            <a:r>
              <a:rPr lang="en-US" sz="2800" dirty="0">
                <a:latin typeface="+mj-lt"/>
                <a:cs typeface="Calibri Light" panose="020F0302020204030204" pitchFamily="34" charset="0"/>
              </a:rPr>
              <a:t>Isolated Date or Event</a:t>
            </a:r>
          </a:p>
          <a:p>
            <a:pPr marL="1143000" lvl="2" indent="-457200">
              <a:lnSpc>
                <a:spcPct val="90000"/>
              </a:lnSpc>
              <a:spcAft>
                <a:spcPts val="600"/>
              </a:spcAft>
              <a:buFont typeface="Wingdings" panose="05000000000000000000" pitchFamily="2" charset="2"/>
              <a:buChar char="§"/>
            </a:pPr>
            <a:r>
              <a:rPr lang="en-US" sz="2800" dirty="0">
                <a:latin typeface="+mj-lt"/>
                <a:cs typeface="Calibri Light" panose="020F0302020204030204" pitchFamily="34" charset="0"/>
              </a:rPr>
              <a:t>Interview staff and management</a:t>
            </a:r>
          </a:p>
          <a:p>
            <a:pPr marL="1143000" lvl="2" indent="-457200">
              <a:lnSpc>
                <a:spcPct val="90000"/>
              </a:lnSpc>
              <a:spcAft>
                <a:spcPts val="600"/>
              </a:spcAft>
              <a:buFont typeface="Wingdings" panose="05000000000000000000" pitchFamily="2" charset="2"/>
              <a:buChar char="§"/>
            </a:pPr>
            <a:r>
              <a:rPr lang="en-US" sz="2800" dirty="0">
                <a:latin typeface="+mj-lt"/>
                <a:cs typeface="Calibri Light" panose="020F0302020204030204" pitchFamily="34" charset="0"/>
              </a:rPr>
              <a:t>Review food safety logs for that day</a:t>
            </a:r>
          </a:p>
          <a:p>
            <a:pPr marL="228600" indent="-457200">
              <a:lnSpc>
                <a:spcPct val="90000"/>
              </a:lnSpc>
              <a:spcAft>
                <a:spcPts val="600"/>
              </a:spcAft>
              <a:buFont typeface="Wingdings" panose="05000000000000000000" pitchFamily="2" charset="2"/>
              <a:buChar char="§"/>
            </a:pPr>
            <a:endParaRPr lang="en-US" sz="2800" dirty="0">
              <a:latin typeface="+mj-lt"/>
              <a:cs typeface="Calibri Light" panose="020F0302020204030204" pitchFamily="34" charset="0"/>
            </a:endParaRPr>
          </a:p>
        </p:txBody>
      </p:sp>
    </p:spTree>
    <p:extLst>
      <p:ext uri="{BB962C8B-B14F-4D97-AF65-F5344CB8AC3E}">
        <p14:creationId xmlns:p14="http://schemas.microsoft.com/office/powerpoint/2010/main" val="4210100625"/>
      </p:ext>
    </p:extLst>
  </p:cSld>
  <p:clrMapOvr>
    <a:masterClrMapping/>
  </p:clrMapOvr>
</p:sld>
</file>

<file path=ppt/theme/theme1.xml><?xml version="1.0" encoding="utf-8"?>
<a:theme xmlns:a="http://schemas.openxmlformats.org/drawingml/2006/main" name="Office The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CEH_ATSDR_combined">
  <a:themeElements>
    <a:clrScheme name="CDC OD Dark PPT Colors">
      <a:dk1>
        <a:srgbClr val="0F56DC"/>
      </a:dk1>
      <a:lt1>
        <a:srgbClr val="FFC000"/>
      </a:lt1>
      <a:dk2>
        <a:srgbClr val="FFFFFF"/>
      </a:dk2>
      <a:lt2>
        <a:srgbClr val="FFFFFF"/>
      </a:lt2>
      <a:accent1>
        <a:srgbClr val="4983F2"/>
      </a:accent1>
      <a:accent2>
        <a:srgbClr val="007D57"/>
      </a:accent2>
      <a:accent3>
        <a:srgbClr val="9A3B26"/>
      </a:accent3>
      <a:accent4>
        <a:srgbClr val="7F7F7F"/>
      </a:accent4>
      <a:accent5>
        <a:srgbClr val="0F56DC"/>
      </a:accent5>
      <a:accent6>
        <a:srgbClr val="002060"/>
      </a:accent6>
      <a:hlink>
        <a:srgbClr val="FFC000"/>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solidFill>
              <a:srgbClr val="000000"/>
            </a:solidFill>
            <a:latin typeface="Calibri" panose="020F0502020204030204" pitchFamily="34" charset="0"/>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anguage xmlns="eac045ba-4d06-4533-a494-49be34bd91df">
      <Value>3</Value>
    </Language>
    <NumberofSlidesorPages xmlns="eac045ba-4d06-4533-a494-49be34bd91df" xsi:nil="true"/>
    <Deliverable xmlns="eac045ba-4d06-4533-a494-49be34bd91df">24</Deliverable>
    <VersionDetails xmlns="eac045ba-4d06-4533-a494-49be34bd91df" xsi:nil="true"/>
    <Client xmlns="eac045ba-4d06-4533-a494-49be34bd91df">2</Client>
    <Coverage xmlns="eac045ba-4d06-4533-a494-49be34bd91df">17</Coverage>
    <UnitorModuleNumber xmlns="eac045ba-4d06-4533-a494-49be34bd91df">1</UnitorModuleNumber>
    <UnitorModuleorHandoutName xmlns="eac045ba-4d06-4533-a494-49be34bd91df" xsi:nil="true"/>
    <CourseName xmlns="eac045ba-4d06-4533-a494-49be34bd91df">149</CourseNam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6E555932DF4B2458C3C5528CA7FD108" ma:contentTypeVersion="19" ma:contentTypeDescription="Create a new document." ma:contentTypeScope="" ma:versionID="ce96b293df565fada1e09c5a5a808bcf">
  <xsd:schema xmlns:xsd="http://www.w3.org/2001/XMLSchema" xmlns:xs="http://www.w3.org/2001/XMLSchema" xmlns:p="http://schemas.microsoft.com/office/2006/metadata/properties" xmlns:ns2="eac045ba-4d06-4533-a494-49be34bd91df" targetNamespace="http://schemas.microsoft.com/office/2006/metadata/properties" ma:root="true" ma:fieldsID="f6c5587b461396c2fe9184ad5b4c4d4a" ns2:_="">
    <xsd:import namespace="eac045ba-4d06-4533-a494-49be34bd91df"/>
    <xsd:element name="properties">
      <xsd:complexType>
        <xsd:sequence>
          <xsd:element name="documentManagement">
            <xsd:complexType>
              <xsd:all>
                <xsd:element ref="ns2:Client" minOccurs="0"/>
                <xsd:element ref="ns2:NumberofSlidesorPages" minOccurs="0"/>
                <xsd:element ref="ns2:MediaServiceMetadata" minOccurs="0"/>
                <xsd:element ref="ns2:MediaServiceFastMetadata" minOccurs="0"/>
                <xsd:element ref="ns2:Coverage" minOccurs="0"/>
                <xsd:element ref="ns2:Language" minOccurs="0"/>
                <xsd:element ref="ns2:Deliverable" minOccurs="0"/>
                <xsd:element ref="ns2:VersionDetails" minOccurs="0"/>
                <xsd:element ref="ns2:UnitorModuleorHandoutName" minOccurs="0"/>
                <xsd:element ref="ns2:UnitorModuleNumber" minOccurs="0"/>
                <xsd:element ref="ns2:CourseName" minOccurs="0"/>
                <xsd:element ref="ns2:Course_x0020_Name_x003a__x0020_CAFSP_x0020_CC" minOccurs="0"/>
                <xsd:element ref="ns2:MediaServiceObjectDetectorVersions" minOccurs="0"/>
                <xsd:element ref="ns2:MediaServiceGenerationTime" minOccurs="0"/>
                <xsd:element ref="ns2:MediaServiceEventHashCode"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ac045ba-4d06-4533-a494-49be34bd91df" elementFormDefault="qualified">
    <xsd:import namespace="http://schemas.microsoft.com/office/2006/documentManagement/types"/>
    <xsd:import namespace="http://schemas.microsoft.com/office/infopath/2007/PartnerControls"/>
    <xsd:element name="Client" ma:index="8" nillable="true" ma:displayName="Client" ma:format="Dropdown" ma:list="c1ddae79-7dc1-481c-bbfa-d17067f25e60" ma:internalName="Client" ma:showField="Title">
      <xsd:simpleType>
        <xsd:restriction base="dms:Lookup"/>
      </xsd:simpleType>
    </xsd:element>
    <xsd:element name="NumberofSlidesorPages" ma:index="9" nillable="true" ma:displayName="Number of Slides or Pages" ma:format="Dropdown" ma:internalName="NumberofSlidesorPages" ma:percentage="FALSE">
      <xsd:simpleType>
        <xsd:restriction base="dms:Number"/>
      </xsd:simple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Coverage" ma:index="12" nillable="true" ma:displayName="Coverage" ma:description="The geographical area in which the course is taken or administered. " ma:format="Dropdown" ma:list="48a9c55b-45b3-422e-a020-621f4ef6862e" ma:internalName="Coverage" ma:showField="Title">
      <xsd:simpleType>
        <xsd:restriction base="dms:Lookup"/>
      </xsd:simpleType>
    </xsd:element>
    <xsd:element name="Language" ma:index="13" nillable="true" ma:displayName="Language" ma:description="The language in which the course or deliverable was written." ma:format="Dropdown" ma:list="7d0bc62e-b118-4f7a-8b35-dd80d0f0dc39" ma:internalName="Language" ma:showField="Title">
      <xsd:complexType>
        <xsd:complexContent>
          <xsd:extension base="dms:MultiChoiceLookup">
            <xsd:sequence>
              <xsd:element name="Value" type="dms:Lookup" maxOccurs="unbounded" minOccurs="0" nillable="true"/>
            </xsd:sequence>
          </xsd:extension>
        </xsd:complexContent>
      </xsd:complexType>
    </xsd:element>
    <xsd:element name="Deliverable" ma:index="14" nillable="true" ma:displayName="Deliverable" ma:description="Usually, a piece of content that a Client requires CAFSP to deliver (although many files are created in this process and not all are delivered - these are included in the Deliverables list), such as a Storyboard (PPT file), Web Script (Word file),  and Web Course (Articulate development file and a SCROM file generated from the Articulate development file - the SCORM file is published to the LMS). A Deliverable is usually a compilation of Assets ('building blocks' or components of content) that are combined into 1 or more files." ma:format="Dropdown" ma:list="9a6c782d-e094-4da8-a439-3c5163699956" ma:internalName="Deliverable" ma:showField="Title">
      <xsd:simpleType>
        <xsd:restriction base="dms:Lookup"/>
      </xsd:simpleType>
    </xsd:element>
    <xsd:element name="VersionDetails" ma:index="15" nillable="true" ma:displayName="Version Details" ma:description="Refers to the purpose in the process of the particular version. For example, a during the Translation process, a specific version of the file will be sent to a Translator." ma:format="Dropdown" ma:list="6fa1f297-e13f-4439-b994-bfb80d2f10f0" ma:internalName="VersionDetails" ma:showField="Title">
      <xsd:simpleType>
        <xsd:restriction base="dms:Lookup"/>
      </xsd:simpleType>
    </xsd:element>
    <xsd:element name="UnitorModuleorHandoutName" ma:index="16" nillable="true" ma:displayName="Unit or Module or Handout Name" ma:format="Dropdown" ma:internalName="UnitorModuleorHandoutName">
      <xsd:simpleType>
        <xsd:restriction base="dms:Text">
          <xsd:maxLength value="255"/>
        </xsd:restriction>
      </xsd:simpleType>
    </xsd:element>
    <xsd:element name="UnitorModuleNumber" ma:index="17" nillable="true" ma:displayName="Unit or Module Number" ma:format="Dropdown" ma:list="133541d1-aab6-4d45-b8dd-ce2e103cee56" ma:internalName="UnitorModuleNumber" ma:readOnly="false" ma:showField="Title">
      <xsd:simpleType>
        <xsd:restriction base="dms:Lookup"/>
      </xsd:simpleType>
    </xsd:element>
    <xsd:element name="CourseName" ma:index="18" nillable="true" ma:displayName="Course Name" ma:format="Dropdown" ma:list="faf909eb-5c30-4489-a7a0-5e375408b2a2" ma:internalName="CourseName" ma:showField="Title">
      <xsd:simpleType>
        <xsd:restriction base="dms:Lookup"/>
      </xsd:simpleType>
    </xsd:element>
    <xsd:element name="Course_x0020_Name_x003a__x0020_CAFSP_x0020_CC" ma:index="19" nillable="true" ma:displayName="Course Name: CAFSP CC" ma:format="Dropdown" ma:list="faf909eb-5c30-4489-a7a0-5e375408b2a2" ma:internalName="Course_x0020_Name_x003a__x0020_CAFSP_x0020_CC" ma:readOnly="true" ma:showField="CAFSPCC">
      <xsd:simpleType>
        <xsd:restriction base="dms:Lookup"/>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9F64C9A-A4A8-42B1-AF5E-7CDFB096AAA0}">
  <ds:schemaRefs>
    <ds:schemaRef ds:uri="http://purl.org/dc/dcmitype/"/>
    <ds:schemaRef ds:uri="http://schemas.microsoft.com/office/2006/metadata/properties"/>
    <ds:schemaRef ds:uri="http://purl.org/dc/elements/1.1/"/>
    <ds:schemaRef ds:uri="http://purl.org/dc/terms/"/>
    <ds:schemaRef ds:uri="http://www.w3.org/XML/1998/namespace"/>
    <ds:schemaRef ds:uri="http://schemas.microsoft.com/office/2006/documentManagement/types"/>
    <ds:schemaRef ds:uri="http://schemas.openxmlformats.org/package/2006/metadata/core-properties"/>
    <ds:schemaRef ds:uri="http://schemas.microsoft.com/office/infopath/2007/PartnerControls"/>
    <ds:schemaRef ds:uri="eac045ba-4d06-4533-a494-49be34bd91df"/>
  </ds:schemaRefs>
</ds:datastoreItem>
</file>

<file path=customXml/itemProps2.xml><?xml version="1.0" encoding="utf-8"?>
<ds:datastoreItem xmlns:ds="http://schemas.openxmlformats.org/officeDocument/2006/customXml" ds:itemID="{947EC68E-E998-4B68-BF35-9F781CA0C7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ac045ba-4d06-4533-a494-49be34bd91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A3BC74D-BBBA-48B3-9D04-2D3D93D80E6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TM03457491[[fn=Metropolitan]]</Template>
  <TotalTime>7854</TotalTime>
  <Words>6297</Words>
  <Application>Microsoft Office PowerPoint</Application>
  <PresentationFormat>Widescreen</PresentationFormat>
  <Paragraphs>741</Paragraphs>
  <Slides>46</Slides>
  <Notes>46</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46</vt:i4>
      </vt:variant>
    </vt:vector>
  </HeadingPairs>
  <TitlesOfParts>
    <vt:vector size="55" baseType="lpstr">
      <vt:lpstr>Arial</vt:lpstr>
      <vt:lpstr>Calibri</vt:lpstr>
      <vt:lpstr>Calibri Light</vt:lpstr>
      <vt:lpstr>Courier New</vt:lpstr>
      <vt:lpstr>Myriad Web Pro</vt:lpstr>
      <vt:lpstr>Symbol</vt:lpstr>
      <vt:lpstr>Wingdings</vt:lpstr>
      <vt:lpstr>Office Theme</vt:lpstr>
      <vt:lpstr>NCEH_ATSDR_combined</vt:lpstr>
      <vt:lpstr>Understanding the Root Cause of an Outbreak  Identifying Contributing Factors and Environmental Antecedents</vt:lpstr>
      <vt:lpstr>Acknowledgments</vt:lpstr>
      <vt:lpstr>Why are we here?</vt:lpstr>
      <vt:lpstr>Agenda</vt:lpstr>
      <vt:lpstr>Outbreak Investigations</vt:lpstr>
      <vt:lpstr>Investigative Process</vt:lpstr>
      <vt:lpstr>Investigative Process</vt:lpstr>
      <vt:lpstr>Environmental Assessments</vt:lpstr>
      <vt:lpstr>Environmental Assessment Observation</vt:lpstr>
      <vt:lpstr>Environmental Assessment Interviewing Tips</vt:lpstr>
      <vt:lpstr>Resource CIFOR Book: Outbreaks of Undetermined Etiology (OUE) Agent List</vt:lpstr>
      <vt:lpstr>Resource IAFP: Identifying Contributing Factors</vt:lpstr>
      <vt:lpstr>Tabletop Exercise 1</vt:lpstr>
      <vt:lpstr>Exercise 1 Instructions</vt:lpstr>
      <vt:lpstr>Exercise 1 Questions</vt:lpstr>
      <vt:lpstr>PowerPoint Presentation</vt:lpstr>
      <vt:lpstr>PowerPoint Presentation</vt:lpstr>
      <vt:lpstr>Exercise 1 Summary</vt:lpstr>
      <vt:lpstr>Investigative Process Overview</vt:lpstr>
      <vt:lpstr>Contributing Factors  “How”</vt:lpstr>
      <vt:lpstr>Resource Contributing Factors</vt:lpstr>
      <vt:lpstr>Environmental Antecedents “Why”</vt:lpstr>
      <vt:lpstr>Resource  Environmental Antecedents</vt:lpstr>
      <vt:lpstr>Tabletop Exercise 2</vt:lpstr>
      <vt:lpstr>Exercise 2A Instructions</vt:lpstr>
      <vt:lpstr>Exercise 2A Questions</vt:lpstr>
      <vt:lpstr>PowerPoint Presentation</vt:lpstr>
      <vt:lpstr>Exercise 2A Summary  </vt:lpstr>
      <vt:lpstr>Exercise 2A Summary  </vt:lpstr>
      <vt:lpstr>Exercise 2A Summary  </vt:lpstr>
      <vt:lpstr>Exercise 2B Instructions</vt:lpstr>
      <vt:lpstr>Exercise 2B Questions</vt:lpstr>
      <vt:lpstr>Exercise 2B Summary  </vt:lpstr>
      <vt:lpstr>PowerPoint Presentation</vt:lpstr>
      <vt:lpstr>Control Measures</vt:lpstr>
      <vt:lpstr>Tabletop Exercise 3</vt:lpstr>
      <vt:lpstr>Exercise 3 Instructions</vt:lpstr>
      <vt:lpstr>Exercise 3 Questions</vt:lpstr>
      <vt:lpstr>Exercise 3 Summary  </vt:lpstr>
      <vt:lpstr>Exercise 3 Summary  </vt:lpstr>
      <vt:lpstr>National Influence</vt:lpstr>
      <vt:lpstr>Take Home Points</vt:lpstr>
      <vt:lpstr>1. Environmental Antecedents are Key to  Identifying Root Cause</vt:lpstr>
      <vt:lpstr>2. Utilize Resources to Help Identify Contributing Factors and Environmental Antecedents</vt:lpstr>
      <vt:lpstr>3. Report Your Outbreak Data to the National Environmental Assessment Reporting System (NEARS) – Why?</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COE310_E Coli_PPT</dc:title>
  <dc:creator>Adria Zern</dc:creator>
  <cp:lastModifiedBy>Mercier IV, Pete</cp:lastModifiedBy>
  <cp:revision>28</cp:revision>
  <dcterms:created xsi:type="dcterms:W3CDTF">2022-05-27T14:36:28Z</dcterms:created>
  <dcterms:modified xsi:type="dcterms:W3CDTF">2024-10-23T16:04:37Z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2022-06-15T19:44:47Z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bf2e5c7a-9f28-4ed4-8008-06d3bee2d49e</vt:lpwstr>
  </property>
  <property fmtid="{D5CDD505-2E9C-101B-9397-08002B2CF9AE}" pid="8" name="MSIP_Label_7b94a7b8-f06c-4dfe-bdcc-9b548fd58c31_ContentBits">
    <vt:lpwstr>0</vt:lpwstr>
  </property>
  <property fmtid="{D5CDD505-2E9C-101B-9397-08002B2CF9AE}" pid="9" name="ContentTypeId">
    <vt:lpwstr>0x01010056E555932DF4B2458C3C5528CA7FD108</vt:lpwstr>
  </property>
  <property fmtid="{D5CDD505-2E9C-101B-9397-08002B2CF9AE}" pid="10" name="MediaServiceImageTags">
    <vt:lpwstr/>
  </property>
</Properties>
</file>