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8.xml" ContentType="application/vnd.openxmlformats-officedocument.presentationml.tags+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1.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3.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34.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4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sldIdLst>
    <p:sldId id="395" r:id="rId5"/>
    <p:sldId id="257" r:id="rId6"/>
    <p:sldId id="258" r:id="rId7"/>
    <p:sldId id="396" r:id="rId8"/>
    <p:sldId id="397" r:id="rId9"/>
    <p:sldId id="398" r:id="rId10"/>
    <p:sldId id="399" r:id="rId11"/>
    <p:sldId id="400" r:id="rId12"/>
    <p:sldId id="401" r:id="rId13"/>
    <p:sldId id="428" r:id="rId14"/>
    <p:sldId id="429" r:id="rId15"/>
    <p:sldId id="409" r:id="rId16"/>
    <p:sldId id="430" r:id="rId17"/>
    <p:sldId id="410" r:id="rId18"/>
    <p:sldId id="406" r:id="rId19"/>
    <p:sldId id="411" r:id="rId20"/>
    <p:sldId id="408" r:id="rId21"/>
    <p:sldId id="415" r:id="rId22"/>
    <p:sldId id="431" r:id="rId23"/>
    <p:sldId id="432" r:id="rId24"/>
    <p:sldId id="433" r:id="rId25"/>
    <p:sldId id="434" r:id="rId26"/>
    <p:sldId id="435" r:id="rId27"/>
    <p:sldId id="436" r:id="rId28"/>
    <p:sldId id="437" r:id="rId29"/>
    <p:sldId id="407" r:id="rId30"/>
    <p:sldId id="412" r:id="rId31"/>
    <p:sldId id="438" r:id="rId32"/>
    <p:sldId id="427" r:id="rId33"/>
    <p:sldId id="417" r:id="rId34"/>
    <p:sldId id="418" r:id="rId35"/>
    <p:sldId id="275" r:id="rId36"/>
    <p:sldId id="439" r:id="rId37"/>
    <p:sldId id="440" r:id="rId38"/>
    <p:sldId id="441" r:id="rId39"/>
    <p:sldId id="442" r:id="rId40"/>
    <p:sldId id="443" r:id="rId41"/>
    <p:sldId id="444" r:id="rId42"/>
    <p:sldId id="425" r:id="rId43"/>
    <p:sldId id="303" r:id="rId44"/>
    <p:sldId id="384" r:id="rId45"/>
    <p:sldId id="450" r:id="rId46"/>
    <p:sldId id="451" r:id="rId47"/>
    <p:sldId id="458" r:id="rId48"/>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56547D4-687E-34D8-16DB-441C4DD7E404}" name="Holst, Meghan (CDC/NCEH/DEHSP)" initials="HM(" userId="S::ows6@cdc.gov::2a776a6c-fcae-4da9-b3dd-b2683e4c396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Wittry, Beth C. (CDC/DDNID/NCEH/DEHSP)" initials="WBC(" lastIdx="20" clrIdx="0">
    <p:extLst>
      <p:ext uri="{19B8F6BF-5375-455C-9EA6-DF929625EA0E}">
        <p15:presenceInfo xmlns:p15="http://schemas.microsoft.com/office/powerpoint/2012/main" userId="S::XKS5@cdc.gov::646b2290-97d6-47eb-bc00-1a2114dc2f6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595959"/>
    <a:srgbClr val="536EB0"/>
    <a:srgbClr val="DDDDDD"/>
    <a:srgbClr val="006600"/>
    <a:srgbClr val="7F8FA9"/>
    <a:srgbClr val="417B85"/>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89" autoAdjust="0"/>
    <p:restoredTop sz="60778" autoAdjust="0"/>
  </p:normalViewPr>
  <p:slideViewPr>
    <p:cSldViewPr snapToGrid="0">
      <p:cViewPr varScale="1">
        <p:scale>
          <a:sx n="69" d="100"/>
          <a:sy n="69" d="100"/>
        </p:scale>
        <p:origin x="173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rcier IV, Pete" userId="4772436d-04d0-4d94-af23-bd039737ef2d" providerId="ADAL" clId="{31B71A8E-3D88-4F7D-A9CC-D376B3E21603}"/>
    <pc:docChg chg="modSld">
      <pc:chgData name="Mercier IV, Pete" userId="4772436d-04d0-4d94-af23-bd039737ef2d" providerId="ADAL" clId="{31B71A8E-3D88-4F7D-A9CC-D376B3E21603}" dt="2024-10-23T18:30:10.121" v="13" actId="114"/>
      <pc:docMkLst>
        <pc:docMk/>
      </pc:docMkLst>
      <pc:sldChg chg="addSp modSp mod">
        <pc:chgData name="Mercier IV, Pete" userId="4772436d-04d0-4d94-af23-bd039737ef2d" providerId="ADAL" clId="{31B71A8E-3D88-4F7D-A9CC-D376B3E21603}" dt="2024-10-23T18:28:16.216" v="10" actId="1035"/>
        <pc:sldMkLst>
          <pc:docMk/>
          <pc:sldMk cId="3959082703" sldId="395"/>
        </pc:sldMkLst>
        <pc:picChg chg="add mod">
          <ac:chgData name="Mercier IV, Pete" userId="4772436d-04d0-4d94-af23-bd039737ef2d" providerId="ADAL" clId="{31B71A8E-3D88-4F7D-A9CC-D376B3E21603}" dt="2024-10-23T18:28:16.216" v="10" actId="1035"/>
          <ac:picMkLst>
            <pc:docMk/>
            <pc:sldMk cId="3959082703" sldId="395"/>
            <ac:picMk id="4" creationId="{83AA519A-5EFA-45E5-955B-A97B8C01BC12}"/>
          </ac:picMkLst>
        </pc:picChg>
      </pc:sldChg>
      <pc:sldChg chg="modSp">
        <pc:chgData name="Mercier IV, Pete" userId="4772436d-04d0-4d94-af23-bd039737ef2d" providerId="ADAL" clId="{31B71A8E-3D88-4F7D-A9CC-D376B3E21603}" dt="2024-10-23T18:28:39.447" v="11" actId="114"/>
        <pc:sldMkLst>
          <pc:docMk/>
          <pc:sldMk cId="2593600468" sldId="399"/>
        </pc:sldMkLst>
        <pc:graphicFrameChg chg="mod">
          <ac:chgData name="Mercier IV, Pete" userId="4772436d-04d0-4d94-af23-bd039737ef2d" providerId="ADAL" clId="{31B71A8E-3D88-4F7D-A9CC-D376B3E21603}" dt="2024-10-23T18:28:39.447" v="11" actId="114"/>
          <ac:graphicFrameMkLst>
            <pc:docMk/>
            <pc:sldMk cId="2593600468" sldId="399"/>
            <ac:graphicFrameMk id="4" creationId="{C9EEE2A7-4BB9-40E4-BA60-ABCB2BDCDB4A}"/>
          </ac:graphicFrameMkLst>
        </pc:graphicFrameChg>
      </pc:sldChg>
      <pc:sldChg chg="modSp">
        <pc:chgData name="Mercier IV, Pete" userId="4772436d-04d0-4d94-af23-bd039737ef2d" providerId="ADAL" clId="{31B71A8E-3D88-4F7D-A9CC-D376B3E21603}" dt="2024-10-23T18:29:15.536" v="12" actId="114"/>
        <pc:sldMkLst>
          <pc:docMk/>
          <pc:sldMk cId="2052757136" sldId="431"/>
        </pc:sldMkLst>
        <pc:graphicFrameChg chg="mod">
          <ac:chgData name="Mercier IV, Pete" userId="4772436d-04d0-4d94-af23-bd039737ef2d" providerId="ADAL" clId="{31B71A8E-3D88-4F7D-A9CC-D376B3E21603}" dt="2024-10-23T18:29:15.536" v="12" actId="114"/>
          <ac:graphicFrameMkLst>
            <pc:docMk/>
            <pc:sldMk cId="2052757136" sldId="431"/>
            <ac:graphicFrameMk id="4" creationId="{C9EEE2A7-4BB9-40E4-BA60-ABCB2BDCDB4A}"/>
          </ac:graphicFrameMkLst>
        </pc:graphicFrameChg>
      </pc:sldChg>
      <pc:sldChg chg="modSp">
        <pc:chgData name="Mercier IV, Pete" userId="4772436d-04d0-4d94-af23-bd039737ef2d" providerId="ADAL" clId="{31B71A8E-3D88-4F7D-A9CC-D376B3E21603}" dt="2024-10-23T18:30:10.121" v="13" actId="114"/>
        <pc:sldMkLst>
          <pc:docMk/>
          <pc:sldMk cId="1731693049" sldId="439"/>
        </pc:sldMkLst>
        <pc:graphicFrameChg chg="mod">
          <ac:chgData name="Mercier IV, Pete" userId="4772436d-04d0-4d94-af23-bd039737ef2d" providerId="ADAL" clId="{31B71A8E-3D88-4F7D-A9CC-D376B3E21603}" dt="2024-10-23T18:30:10.121" v="13" actId="114"/>
          <ac:graphicFrameMkLst>
            <pc:docMk/>
            <pc:sldMk cId="1731693049" sldId="439"/>
            <ac:graphicFrameMk id="4" creationId="{C9EEE2A7-4BB9-40E4-BA60-ABCB2BDCDB4A}"/>
          </ac:graphicFrameMkLst>
        </pc:graphicFrameChg>
      </pc:sldChg>
    </pc:docChg>
  </pc:docChgLst>
  <pc:docChgLst>
    <pc:chgData name="Mercier IV, Pete" userId="4772436d-04d0-4d94-af23-bd039737ef2d" providerId="ADAL" clId="{5C28E346-D764-4788-B5CA-EBC90087ED57}"/>
    <pc:docChg chg="">
      <pc:chgData name="Mercier IV, Pete" userId="4772436d-04d0-4d94-af23-bd039737ef2d" providerId="ADAL" clId="{5C28E346-D764-4788-B5CA-EBC90087ED57}" dt="2024-09-03T12:38:52.813" v="5"/>
      <pc:docMkLst>
        <pc:docMk/>
      </pc:docMkLst>
      <pc:sldChg chg="delCm">
        <pc:chgData name="Mercier IV, Pete" userId="4772436d-04d0-4d94-af23-bd039737ef2d" providerId="ADAL" clId="{5C28E346-D764-4788-B5CA-EBC90087ED57}" dt="2024-09-03T12:38:08.394" v="0"/>
        <pc:sldMkLst>
          <pc:docMk/>
          <pc:sldMk cId="4020184865" sldId="400"/>
        </pc:sldMkLst>
      </pc:sldChg>
      <pc:sldChg chg="delCm">
        <pc:chgData name="Mercier IV, Pete" userId="4772436d-04d0-4d94-af23-bd039737ef2d" providerId="ADAL" clId="{5C28E346-D764-4788-B5CA-EBC90087ED57}" dt="2024-09-03T12:38:19.366" v="1"/>
        <pc:sldMkLst>
          <pc:docMk/>
          <pc:sldMk cId="4139457356" sldId="410"/>
        </pc:sldMkLst>
      </pc:sldChg>
      <pc:sldChg chg="delCm">
        <pc:chgData name="Mercier IV, Pete" userId="4772436d-04d0-4d94-af23-bd039737ef2d" providerId="ADAL" clId="{5C28E346-D764-4788-B5CA-EBC90087ED57}" dt="2024-09-03T12:38:38.682" v="3"/>
        <pc:sldMkLst>
          <pc:docMk/>
          <pc:sldMk cId="1371973708" sldId="417"/>
        </pc:sldMkLst>
      </pc:sldChg>
      <pc:sldChg chg="delCm">
        <pc:chgData name="Mercier IV, Pete" userId="4772436d-04d0-4d94-af23-bd039737ef2d" providerId="ADAL" clId="{5C28E346-D764-4788-B5CA-EBC90087ED57}" dt="2024-09-03T12:38:34.902" v="2"/>
        <pc:sldMkLst>
          <pc:docMk/>
          <pc:sldMk cId="2717817365" sldId="427"/>
        </pc:sldMkLst>
      </pc:sldChg>
      <pc:sldChg chg="delCm">
        <pc:chgData name="Mercier IV, Pete" userId="4772436d-04d0-4d94-af23-bd039737ef2d" providerId="ADAL" clId="{5C28E346-D764-4788-B5CA-EBC90087ED57}" dt="2024-09-03T12:38:45.454" v="4"/>
        <pc:sldMkLst>
          <pc:docMk/>
          <pc:sldMk cId="970388946" sldId="442"/>
        </pc:sldMkLst>
      </pc:sldChg>
      <pc:sldChg chg="delCm">
        <pc:chgData name="Mercier IV, Pete" userId="4772436d-04d0-4d94-af23-bd039737ef2d" providerId="ADAL" clId="{5C28E346-D764-4788-B5CA-EBC90087ED57}" dt="2024-09-03T12:38:52.813" v="5"/>
        <pc:sldMkLst>
          <pc:docMk/>
          <pc:sldMk cId="4206818339" sldId="451"/>
        </pc:sldMkLst>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_rels/data16.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diagrams/_rels/data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ata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ata7.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s>
</file>

<file path=ppt/diagrams/_rels/data9.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_rels/drawing16.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diagrams/_rels/drawing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rawing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diagrams/_rels/drawing7.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s>
</file>

<file path=ppt/diagrams/_rels/drawing9.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diagrams/colors1.xml><?xml version="1.0" encoding="utf-8"?>
<dgm:colorsDef xmlns:dgm="http://schemas.openxmlformats.org/drawingml/2006/diagram" xmlns:a="http://schemas.openxmlformats.org/drawingml/2006/main" uniqueId="urn:microsoft.com/office/officeart/2018/5/colors/Iconchunking_neutralbg_accent4_2">
  <dgm:title val=""/>
  <dgm:desc val=""/>
  <dgm:catLst>
    <dgm:cat type="accent4" pri="14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a:alpha val="0"/>
      </a:schemeClr>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icon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189E3075-B274-4BAD-9FAC-13660F027164}" type="doc">
      <dgm:prSet loTypeId="urn:microsoft.com/office/officeart/2018/2/layout/IconVerticalSolidList" loCatId="icon" qsTypeId="urn:microsoft.com/office/officeart/2005/8/quickstyle/simple1" qsCatId="simple" csTypeId="urn:microsoft.com/office/officeart/2018/5/colors/Iconchunking_neutralbg_accent4_2" csCatId="accent4" phldr="1"/>
      <dgm:spPr/>
      <dgm:t>
        <a:bodyPr/>
        <a:lstStyle/>
        <a:p>
          <a:endParaRPr lang="en-US"/>
        </a:p>
      </dgm:t>
    </dgm:pt>
    <dgm:pt modelId="{1F70B811-D790-4FCC-AB03-D39EC4C0BA0C}">
      <dgm:prSet custT="1"/>
      <dgm:spPr/>
      <dgm:t>
        <a:bodyPr/>
        <a:lstStyle/>
        <a:p>
          <a:pPr>
            <a:lnSpc>
              <a:spcPct val="100000"/>
            </a:lnSpc>
          </a:pPr>
          <a:r>
            <a:rPr lang="en-US" sz="1800"/>
            <a:t>Exercise</a:t>
          </a:r>
          <a:r>
            <a:rPr lang="en-US" sz="1800" baseline="0"/>
            <a:t> 1 (Break Out)</a:t>
          </a:r>
          <a:endParaRPr lang="en-US" sz="1800"/>
        </a:p>
      </dgm:t>
    </dgm:pt>
    <dgm:pt modelId="{E1EFEC42-BFEA-4175-A875-E10ED38901C4}" type="parTrans" cxnId="{B581C6CA-A32E-4667-A2A9-6E4FB14A807D}">
      <dgm:prSet/>
      <dgm:spPr/>
      <dgm:t>
        <a:bodyPr/>
        <a:lstStyle/>
        <a:p>
          <a:endParaRPr lang="en-US"/>
        </a:p>
      </dgm:t>
    </dgm:pt>
    <dgm:pt modelId="{6CD0038F-5F50-43F2-8ECA-244B503298FD}" type="sibTrans" cxnId="{B581C6CA-A32E-4667-A2A9-6E4FB14A807D}">
      <dgm:prSet/>
      <dgm:spPr/>
      <dgm:t>
        <a:bodyPr/>
        <a:lstStyle/>
        <a:p>
          <a:endParaRPr lang="en-US"/>
        </a:p>
      </dgm:t>
    </dgm:pt>
    <dgm:pt modelId="{E871174F-A7CA-45A5-A147-4CA047FD2B64}">
      <dgm:prSet custT="1"/>
      <dgm:spPr/>
      <dgm:t>
        <a:bodyPr/>
        <a:lstStyle/>
        <a:p>
          <a:pPr>
            <a:lnSpc>
              <a:spcPct val="100000"/>
            </a:lnSpc>
          </a:pPr>
          <a:r>
            <a:rPr lang="en-US" sz="1800"/>
            <a:t>Contributing Factors and Environmental Antecedents</a:t>
          </a:r>
        </a:p>
      </dgm:t>
    </dgm:pt>
    <dgm:pt modelId="{BF2B00F2-465B-4ECB-8ED4-6B6B943D30A9}" type="parTrans" cxnId="{FABADD23-70B2-4C31-95CC-AE574259E19C}">
      <dgm:prSet/>
      <dgm:spPr/>
      <dgm:t>
        <a:bodyPr/>
        <a:lstStyle/>
        <a:p>
          <a:endParaRPr lang="en-US"/>
        </a:p>
      </dgm:t>
    </dgm:pt>
    <dgm:pt modelId="{D0F27A50-1EE6-47FD-BD7D-8C0871370CFE}" type="sibTrans" cxnId="{FABADD23-70B2-4C31-95CC-AE574259E19C}">
      <dgm:prSet/>
      <dgm:spPr/>
      <dgm:t>
        <a:bodyPr/>
        <a:lstStyle/>
        <a:p>
          <a:endParaRPr lang="en-US"/>
        </a:p>
      </dgm:t>
    </dgm:pt>
    <dgm:pt modelId="{95CE6D61-481B-4F91-B017-DF098325FAAB}">
      <dgm:prSet custT="1"/>
      <dgm:spPr/>
      <dgm:t>
        <a:bodyPr/>
        <a:lstStyle/>
        <a:p>
          <a:pPr>
            <a:lnSpc>
              <a:spcPct val="100000"/>
            </a:lnSpc>
          </a:pPr>
          <a:r>
            <a:rPr lang="en-US" sz="1800"/>
            <a:t>Control Measures</a:t>
          </a:r>
        </a:p>
      </dgm:t>
    </dgm:pt>
    <dgm:pt modelId="{5C5AFAC8-6184-4FE9-999A-8247CDF7D7EC}" type="parTrans" cxnId="{6054DDEE-DBD5-4D12-AEE2-B736781FB116}">
      <dgm:prSet/>
      <dgm:spPr/>
      <dgm:t>
        <a:bodyPr/>
        <a:lstStyle/>
        <a:p>
          <a:endParaRPr lang="en-US"/>
        </a:p>
      </dgm:t>
    </dgm:pt>
    <dgm:pt modelId="{F01B87F6-88BA-4692-8CA7-D3E61D27BB21}" type="sibTrans" cxnId="{6054DDEE-DBD5-4D12-AEE2-B736781FB116}">
      <dgm:prSet/>
      <dgm:spPr/>
      <dgm:t>
        <a:bodyPr/>
        <a:lstStyle/>
        <a:p>
          <a:endParaRPr lang="en-US"/>
        </a:p>
      </dgm:t>
    </dgm:pt>
    <dgm:pt modelId="{10CA7B56-436D-4FCC-991A-9778BB308E57}">
      <dgm:prSet custT="1"/>
      <dgm:spPr/>
      <dgm:t>
        <a:bodyPr/>
        <a:lstStyle/>
        <a:p>
          <a:pPr>
            <a:lnSpc>
              <a:spcPct val="100000"/>
            </a:lnSpc>
          </a:pPr>
          <a:r>
            <a:rPr lang="en-US" sz="1800"/>
            <a:t>Wrap-up</a:t>
          </a:r>
        </a:p>
      </dgm:t>
    </dgm:pt>
    <dgm:pt modelId="{9886F167-DDB6-4AE2-9A49-54A7E1063040}" type="parTrans" cxnId="{4A426586-85D5-484D-8FB3-C9FD0BF389BB}">
      <dgm:prSet/>
      <dgm:spPr/>
      <dgm:t>
        <a:bodyPr/>
        <a:lstStyle/>
        <a:p>
          <a:endParaRPr lang="en-US"/>
        </a:p>
      </dgm:t>
    </dgm:pt>
    <dgm:pt modelId="{FA37E4E8-10A0-4492-B115-1964A128552D}" type="sibTrans" cxnId="{4A426586-85D5-484D-8FB3-C9FD0BF389BB}">
      <dgm:prSet/>
      <dgm:spPr/>
      <dgm:t>
        <a:bodyPr/>
        <a:lstStyle/>
        <a:p>
          <a:endParaRPr lang="en-US"/>
        </a:p>
      </dgm:t>
    </dgm:pt>
    <dgm:pt modelId="{2BFDBB3E-2F74-4778-B1CD-C4B1B07FFD90}">
      <dgm:prSet custT="1"/>
      <dgm:spPr/>
      <dgm:t>
        <a:bodyPr/>
        <a:lstStyle/>
        <a:p>
          <a:pPr>
            <a:lnSpc>
              <a:spcPct val="100000"/>
            </a:lnSpc>
          </a:pPr>
          <a:r>
            <a:rPr lang="en-US" sz="1800" dirty="0"/>
            <a:t>Environmental Assessments and Resources</a:t>
          </a:r>
        </a:p>
      </dgm:t>
    </dgm:pt>
    <dgm:pt modelId="{89E28D3A-9651-4FC5-8EB1-574429C1521E}" type="parTrans" cxnId="{1956ED36-D1DD-43C0-BBF2-FABECF7BE792}">
      <dgm:prSet/>
      <dgm:spPr/>
      <dgm:t>
        <a:bodyPr/>
        <a:lstStyle/>
        <a:p>
          <a:endParaRPr lang="en-US"/>
        </a:p>
      </dgm:t>
    </dgm:pt>
    <dgm:pt modelId="{02605756-1600-4C45-81B9-E3866916A309}" type="sibTrans" cxnId="{1956ED36-D1DD-43C0-BBF2-FABECF7BE792}">
      <dgm:prSet/>
      <dgm:spPr/>
      <dgm:t>
        <a:bodyPr/>
        <a:lstStyle/>
        <a:p>
          <a:endParaRPr lang="en-US"/>
        </a:p>
      </dgm:t>
    </dgm:pt>
    <dgm:pt modelId="{B7BA1E87-9A42-4EEB-8324-18DB69C64310}">
      <dgm:prSet custT="1"/>
      <dgm:spPr/>
      <dgm:t>
        <a:bodyPr/>
        <a:lstStyle/>
        <a:p>
          <a:pPr>
            <a:lnSpc>
              <a:spcPct val="100000"/>
            </a:lnSpc>
          </a:pPr>
          <a:r>
            <a:rPr lang="en-US" sz="1800"/>
            <a:t>Exercise 2 (Break Out)</a:t>
          </a:r>
        </a:p>
      </dgm:t>
    </dgm:pt>
    <dgm:pt modelId="{5B6D7959-E611-4870-9207-3D43D8BE6BA6}" type="parTrans" cxnId="{A0C56A9A-3A43-45A4-9EE6-FADDAB59A377}">
      <dgm:prSet/>
      <dgm:spPr/>
      <dgm:t>
        <a:bodyPr/>
        <a:lstStyle/>
        <a:p>
          <a:endParaRPr lang="en-US"/>
        </a:p>
      </dgm:t>
    </dgm:pt>
    <dgm:pt modelId="{55B015DC-C84D-4BD0-A60D-85A50ECB192B}" type="sibTrans" cxnId="{A0C56A9A-3A43-45A4-9EE6-FADDAB59A377}">
      <dgm:prSet/>
      <dgm:spPr/>
      <dgm:t>
        <a:bodyPr/>
        <a:lstStyle/>
        <a:p>
          <a:endParaRPr lang="en-US"/>
        </a:p>
      </dgm:t>
    </dgm:pt>
    <dgm:pt modelId="{E9255DA8-A6B3-4C0B-9915-2CA722DC5765}">
      <dgm:prSet custT="1"/>
      <dgm:spPr/>
      <dgm:t>
        <a:bodyPr/>
        <a:lstStyle/>
        <a:p>
          <a:pPr>
            <a:lnSpc>
              <a:spcPct val="100000"/>
            </a:lnSpc>
          </a:pPr>
          <a:r>
            <a:rPr lang="en-US" sz="1800"/>
            <a:t>Exercise 3 (Break Out)</a:t>
          </a:r>
        </a:p>
      </dgm:t>
    </dgm:pt>
    <dgm:pt modelId="{6A2B2C23-8D39-485E-B278-AE87572EE25F}" type="parTrans" cxnId="{4A582E8C-9E88-442F-95B1-F96042A0DB6E}">
      <dgm:prSet/>
      <dgm:spPr/>
      <dgm:t>
        <a:bodyPr/>
        <a:lstStyle/>
        <a:p>
          <a:endParaRPr lang="en-US"/>
        </a:p>
      </dgm:t>
    </dgm:pt>
    <dgm:pt modelId="{63DCA19C-0186-47D7-800A-CB03DA89A3DD}" type="sibTrans" cxnId="{4A582E8C-9E88-442F-95B1-F96042A0DB6E}">
      <dgm:prSet/>
      <dgm:spPr/>
      <dgm:t>
        <a:bodyPr/>
        <a:lstStyle/>
        <a:p>
          <a:endParaRPr lang="en-US"/>
        </a:p>
      </dgm:t>
    </dgm:pt>
    <dgm:pt modelId="{9CBC2C46-AD13-4301-BAAE-FC550A420BF9}" type="pres">
      <dgm:prSet presAssocID="{189E3075-B274-4BAD-9FAC-13660F027164}" presName="root" presStyleCnt="0">
        <dgm:presLayoutVars>
          <dgm:dir/>
          <dgm:resizeHandles val="exact"/>
        </dgm:presLayoutVars>
      </dgm:prSet>
      <dgm:spPr/>
    </dgm:pt>
    <dgm:pt modelId="{DB41E595-BC04-447A-BB4C-895FA37378D5}" type="pres">
      <dgm:prSet presAssocID="{2BFDBB3E-2F74-4778-B1CD-C4B1B07FFD90}" presName="compNode" presStyleCnt="0"/>
      <dgm:spPr/>
    </dgm:pt>
    <dgm:pt modelId="{535A6B1D-149B-41E4-8EDE-9266B7DD0B13}" type="pres">
      <dgm:prSet presAssocID="{2BFDBB3E-2F74-4778-B1CD-C4B1B07FFD90}" presName="bgRect" presStyleLbl="bgShp" presStyleIdx="0" presStyleCnt="7"/>
      <dgm:spPr/>
    </dgm:pt>
    <dgm:pt modelId="{C7F37D2D-613F-484E-A030-BC5331490B55}" type="pres">
      <dgm:prSet presAssocID="{2BFDBB3E-2F74-4778-B1CD-C4B1B07FFD90}"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Table setting with solid fill"/>
        </a:ext>
      </dgm:extLst>
    </dgm:pt>
    <dgm:pt modelId="{AC5D03E1-ED73-4644-A29C-402AB88CDD26}" type="pres">
      <dgm:prSet presAssocID="{2BFDBB3E-2F74-4778-B1CD-C4B1B07FFD90}" presName="spaceRect" presStyleCnt="0"/>
      <dgm:spPr/>
    </dgm:pt>
    <dgm:pt modelId="{B78F6862-E885-4203-B602-6B0AD71CD4AF}" type="pres">
      <dgm:prSet presAssocID="{2BFDBB3E-2F74-4778-B1CD-C4B1B07FFD90}" presName="parTx" presStyleLbl="revTx" presStyleIdx="0" presStyleCnt="7">
        <dgm:presLayoutVars>
          <dgm:chMax val="0"/>
          <dgm:chPref val="0"/>
        </dgm:presLayoutVars>
      </dgm:prSet>
      <dgm:spPr/>
    </dgm:pt>
    <dgm:pt modelId="{B37553A0-D009-4B3E-A2A1-3565547A0EC4}" type="pres">
      <dgm:prSet presAssocID="{02605756-1600-4C45-81B9-E3866916A309}" presName="sibTrans" presStyleCnt="0"/>
      <dgm:spPr/>
    </dgm:pt>
    <dgm:pt modelId="{37FB169C-D91D-49A5-A359-3D6F2A7F42BD}" type="pres">
      <dgm:prSet presAssocID="{1F70B811-D790-4FCC-AB03-D39EC4C0BA0C}" presName="compNode" presStyleCnt="0"/>
      <dgm:spPr/>
    </dgm:pt>
    <dgm:pt modelId="{EB9867AC-92CB-4935-9D11-AADA4F3729CE}" type="pres">
      <dgm:prSet presAssocID="{1F70B811-D790-4FCC-AB03-D39EC4C0BA0C}" presName="bgRect" presStyleLbl="bgShp" presStyleIdx="1" presStyleCnt="7"/>
      <dgm:spPr/>
    </dgm:pt>
    <dgm:pt modelId="{04629BD7-B473-4E49-9B39-A75B6847FBD6}" type="pres">
      <dgm:prSet presAssocID="{1F70B811-D790-4FCC-AB03-D39EC4C0BA0C}" presName="iconRect" presStyleLbl="node1" presStyleIdx="1" presStyleCnt="7"/>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9D6F13CB-C532-46EC-A83E-905D23782F55}" type="pres">
      <dgm:prSet presAssocID="{1F70B811-D790-4FCC-AB03-D39EC4C0BA0C}" presName="spaceRect" presStyleCnt="0"/>
      <dgm:spPr/>
    </dgm:pt>
    <dgm:pt modelId="{0B9DC137-89F3-4F84-B71C-6EF2E040DC58}" type="pres">
      <dgm:prSet presAssocID="{1F70B811-D790-4FCC-AB03-D39EC4C0BA0C}" presName="parTx" presStyleLbl="revTx" presStyleIdx="1" presStyleCnt="7">
        <dgm:presLayoutVars>
          <dgm:chMax val="0"/>
          <dgm:chPref val="0"/>
        </dgm:presLayoutVars>
      </dgm:prSet>
      <dgm:spPr/>
    </dgm:pt>
    <dgm:pt modelId="{3ED19488-DB88-4512-850C-E3B290420BF0}" type="pres">
      <dgm:prSet presAssocID="{6CD0038F-5F50-43F2-8ECA-244B503298FD}" presName="sibTrans" presStyleCnt="0"/>
      <dgm:spPr/>
    </dgm:pt>
    <dgm:pt modelId="{DE04311C-134E-4EC9-8E68-56DC8AAC321F}" type="pres">
      <dgm:prSet presAssocID="{E871174F-A7CA-45A5-A147-4CA047FD2B64}" presName="compNode" presStyleCnt="0"/>
      <dgm:spPr/>
    </dgm:pt>
    <dgm:pt modelId="{6AC25603-7E54-4660-8835-290AD68106A4}" type="pres">
      <dgm:prSet presAssocID="{E871174F-A7CA-45A5-A147-4CA047FD2B64}" presName="bgRect" presStyleLbl="bgShp" presStyleIdx="2" presStyleCnt="7"/>
      <dgm:spPr/>
    </dgm:pt>
    <dgm:pt modelId="{8201317C-9662-464B-8364-1A82EF985708}" type="pres">
      <dgm:prSet presAssocID="{E871174F-A7CA-45A5-A147-4CA047FD2B64}"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Catering with solid fill"/>
        </a:ext>
      </dgm:extLst>
    </dgm:pt>
    <dgm:pt modelId="{F43D6061-280F-4B7E-8D49-6F76D948FA3B}" type="pres">
      <dgm:prSet presAssocID="{E871174F-A7CA-45A5-A147-4CA047FD2B64}" presName="spaceRect" presStyleCnt="0"/>
      <dgm:spPr/>
    </dgm:pt>
    <dgm:pt modelId="{DBD07065-B797-4BE9-AD2D-EC038E6B2BA1}" type="pres">
      <dgm:prSet presAssocID="{E871174F-A7CA-45A5-A147-4CA047FD2B64}" presName="parTx" presStyleLbl="revTx" presStyleIdx="2" presStyleCnt="7">
        <dgm:presLayoutVars>
          <dgm:chMax val="0"/>
          <dgm:chPref val="0"/>
        </dgm:presLayoutVars>
      </dgm:prSet>
      <dgm:spPr/>
    </dgm:pt>
    <dgm:pt modelId="{593FE6A2-7060-42F3-BDFE-5644B1EB7F9A}" type="pres">
      <dgm:prSet presAssocID="{D0F27A50-1EE6-47FD-BD7D-8C0871370CFE}" presName="sibTrans" presStyleCnt="0"/>
      <dgm:spPr/>
    </dgm:pt>
    <dgm:pt modelId="{D363E82C-C79A-4C4D-A5DE-9CC12064FE7A}" type="pres">
      <dgm:prSet presAssocID="{B7BA1E87-9A42-4EEB-8324-18DB69C64310}" presName="compNode" presStyleCnt="0"/>
      <dgm:spPr/>
    </dgm:pt>
    <dgm:pt modelId="{0151DFFA-2C52-4C9F-A4CA-DF9F5A99138B}" type="pres">
      <dgm:prSet presAssocID="{B7BA1E87-9A42-4EEB-8324-18DB69C64310}" presName="bgRect" presStyleLbl="bgShp" presStyleIdx="3" presStyleCnt="7"/>
      <dgm:spPr/>
    </dgm:pt>
    <dgm:pt modelId="{B7F78741-7058-48CD-A6F2-52724489A2B5}" type="pres">
      <dgm:prSet presAssocID="{B7BA1E87-9A42-4EEB-8324-18DB69C64310}" presName="iconRect" presStyleLbl="node1" presStyleIdx="3"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Document with solid fill"/>
        </a:ext>
      </dgm:extLst>
    </dgm:pt>
    <dgm:pt modelId="{95272A09-63A6-4432-8D10-7E7E8E8895AC}" type="pres">
      <dgm:prSet presAssocID="{B7BA1E87-9A42-4EEB-8324-18DB69C64310}" presName="spaceRect" presStyleCnt="0"/>
      <dgm:spPr/>
    </dgm:pt>
    <dgm:pt modelId="{F2ED2565-0351-4C5F-A191-06BDECFF626C}" type="pres">
      <dgm:prSet presAssocID="{B7BA1E87-9A42-4EEB-8324-18DB69C64310}" presName="parTx" presStyleLbl="revTx" presStyleIdx="3" presStyleCnt="7">
        <dgm:presLayoutVars>
          <dgm:chMax val="0"/>
          <dgm:chPref val="0"/>
        </dgm:presLayoutVars>
      </dgm:prSet>
      <dgm:spPr/>
    </dgm:pt>
    <dgm:pt modelId="{F0A5C744-DF09-4ECC-89B1-72ACA74ED651}" type="pres">
      <dgm:prSet presAssocID="{55B015DC-C84D-4BD0-A60D-85A50ECB192B}" presName="sibTrans" presStyleCnt="0"/>
      <dgm:spPr/>
    </dgm:pt>
    <dgm:pt modelId="{F47E2E2A-C5F6-44A6-82E7-48F671787A9E}" type="pres">
      <dgm:prSet presAssocID="{95CE6D61-481B-4F91-B017-DF098325FAAB}" presName="compNode" presStyleCnt="0"/>
      <dgm:spPr/>
    </dgm:pt>
    <dgm:pt modelId="{7DDF2690-2518-4251-9E83-83DF376C3964}" type="pres">
      <dgm:prSet presAssocID="{95CE6D61-481B-4F91-B017-DF098325FAAB}" presName="bgRect" presStyleLbl="bgShp" presStyleIdx="4" presStyleCnt="7"/>
      <dgm:spPr/>
    </dgm:pt>
    <dgm:pt modelId="{BA6A2944-8AC3-4B09-8F5B-02A12C7C14C7}" type="pres">
      <dgm:prSet presAssocID="{95CE6D61-481B-4F91-B017-DF098325FAAB}" presName="iconRect" presStyleLbl="node1" presStyleIdx="4"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list"/>
        </a:ext>
      </dgm:extLst>
    </dgm:pt>
    <dgm:pt modelId="{5D911EAA-4468-44D6-B962-0233AF72DF5D}" type="pres">
      <dgm:prSet presAssocID="{95CE6D61-481B-4F91-B017-DF098325FAAB}" presName="spaceRect" presStyleCnt="0"/>
      <dgm:spPr/>
    </dgm:pt>
    <dgm:pt modelId="{2D6A17E8-DC2C-423B-A129-BB4C79B3BA39}" type="pres">
      <dgm:prSet presAssocID="{95CE6D61-481B-4F91-B017-DF098325FAAB}" presName="parTx" presStyleLbl="revTx" presStyleIdx="4" presStyleCnt="7">
        <dgm:presLayoutVars>
          <dgm:chMax val="0"/>
          <dgm:chPref val="0"/>
        </dgm:presLayoutVars>
      </dgm:prSet>
      <dgm:spPr/>
    </dgm:pt>
    <dgm:pt modelId="{4F768C9D-60AA-4DC0-A365-00A4CB7401E4}" type="pres">
      <dgm:prSet presAssocID="{F01B87F6-88BA-4692-8CA7-D3E61D27BB21}" presName="sibTrans" presStyleCnt="0"/>
      <dgm:spPr/>
    </dgm:pt>
    <dgm:pt modelId="{97CDA1B2-3615-4089-9D4F-A3C14AAE262A}" type="pres">
      <dgm:prSet presAssocID="{E9255DA8-A6B3-4C0B-9915-2CA722DC5765}" presName="compNode" presStyleCnt="0"/>
      <dgm:spPr/>
    </dgm:pt>
    <dgm:pt modelId="{EBD55E61-0471-46E8-9950-A863F3BE2651}" type="pres">
      <dgm:prSet presAssocID="{E9255DA8-A6B3-4C0B-9915-2CA722DC5765}" presName="bgRect" presStyleLbl="bgShp" presStyleIdx="5" presStyleCnt="7"/>
      <dgm:spPr/>
    </dgm:pt>
    <dgm:pt modelId="{AC138200-9C34-4D15-B06B-485B334D9215}" type="pres">
      <dgm:prSet presAssocID="{E9255DA8-A6B3-4C0B-9915-2CA722DC5765}" presName="iconRect" presStyleLbl="node1" presStyleIdx="5"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Document with solid fill"/>
        </a:ext>
      </dgm:extLst>
    </dgm:pt>
    <dgm:pt modelId="{5D3A6B4F-4E20-4B30-8804-7F0FD62E008D}" type="pres">
      <dgm:prSet presAssocID="{E9255DA8-A6B3-4C0B-9915-2CA722DC5765}" presName="spaceRect" presStyleCnt="0"/>
      <dgm:spPr/>
    </dgm:pt>
    <dgm:pt modelId="{6DACD71B-0178-4053-9835-8B3FB276B90D}" type="pres">
      <dgm:prSet presAssocID="{E9255DA8-A6B3-4C0B-9915-2CA722DC5765}" presName="parTx" presStyleLbl="revTx" presStyleIdx="5" presStyleCnt="7">
        <dgm:presLayoutVars>
          <dgm:chMax val="0"/>
          <dgm:chPref val="0"/>
        </dgm:presLayoutVars>
      </dgm:prSet>
      <dgm:spPr/>
    </dgm:pt>
    <dgm:pt modelId="{93B72DA9-BB71-4A97-9A72-7D952C083479}" type="pres">
      <dgm:prSet presAssocID="{63DCA19C-0186-47D7-800A-CB03DA89A3DD}" presName="sibTrans" presStyleCnt="0"/>
      <dgm:spPr/>
    </dgm:pt>
    <dgm:pt modelId="{D414549F-6866-4AD0-B713-387EEA5EA8E9}" type="pres">
      <dgm:prSet presAssocID="{10CA7B56-436D-4FCC-991A-9778BB308E57}" presName="compNode" presStyleCnt="0"/>
      <dgm:spPr/>
    </dgm:pt>
    <dgm:pt modelId="{87A02A55-D9FE-4D30-9FD9-EDCB3F9D742D}" type="pres">
      <dgm:prSet presAssocID="{10CA7B56-436D-4FCC-991A-9778BB308E57}" presName="bgRect" presStyleLbl="bgShp" presStyleIdx="6" presStyleCnt="7"/>
      <dgm:spPr/>
    </dgm:pt>
    <dgm:pt modelId="{EB410790-4ACC-42E4-A392-A470E1F31FFF}" type="pres">
      <dgm:prSet presAssocID="{10CA7B56-436D-4FCC-991A-9778BB308E57}" presName="iconRect" presStyleLbl="node1" presStyleIdx="6"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Verified Brand"/>
        </a:ext>
      </dgm:extLst>
    </dgm:pt>
    <dgm:pt modelId="{F7DE5B30-1F0B-4A36-9783-74FE13A1FD74}" type="pres">
      <dgm:prSet presAssocID="{10CA7B56-436D-4FCC-991A-9778BB308E57}" presName="spaceRect" presStyleCnt="0"/>
      <dgm:spPr/>
    </dgm:pt>
    <dgm:pt modelId="{EDE7F678-322A-4757-BA6C-6DD4D087598B}" type="pres">
      <dgm:prSet presAssocID="{10CA7B56-436D-4FCC-991A-9778BB308E57}" presName="parTx" presStyleLbl="revTx" presStyleIdx="6" presStyleCnt="7">
        <dgm:presLayoutVars>
          <dgm:chMax val="0"/>
          <dgm:chPref val="0"/>
        </dgm:presLayoutVars>
      </dgm:prSet>
      <dgm:spPr/>
    </dgm:pt>
  </dgm:ptLst>
  <dgm:cxnLst>
    <dgm:cxn modelId="{DFD9A70A-13B4-48A0-A492-A5A5608AD462}" type="presOf" srcId="{10CA7B56-436D-4FCC-991A-9778BB308E57}" destId="{EDE7F678-322A-4757-BA6C-6DD4D087598B}" srcOrd="0" destOrd="0" presId="urn:microsoft.com/office/officeart/2018/2/layout/IconVerticalSolidList"/>
    <dgm:cxn modelId="{FABADD23-70B2-4C31-95CC-AE574259E19C}" srcId="{189E3075-B274-4BAD-9FAC-13660F027164}" destId="{E871174F-A7CA-45A5-A147-4CA047FD2B64}" srcOrd="2" destOrd="0" parTransId="{BF2B00F2-465B-4ECB-8ED4-6B6B943D30A9}" sibTransId="{D0F27A50-1EE6-47FD-BD7D-8C0871370CFE}"/>
    <dgm:cxn modelId="{1956ED36-D1DD-43C0-BBF2-FABECF7BE792}" srcId="{189E3075-B274-4BAD-9FAC-13660F027164}" destId="{2BFDBB3E-2F74-4778-B1CD-C4B1B07FFD90}" srcOrd="0" destOrd="0" parTransId="{89E28D3A-9651-4FC5-8EB1-574429C1521E}" sibTransId="{02605756-1600-4C45-81B9-E3866916A309}"/>
    <dgm:cxn modelId="{FF9DF65C-BB1B-414C-A198-A1DF8D972D4B}" type="presOf" srcId="{95CE6D61-481B-4F91-B017-DF098325FAAB}" destId="{2D6A17E8-DC2C-423B-A129-BB4C79B3BA39}" srcOrd="0" destOrd="0" presId="urn:microsoft.com/office/officeart/2018/2/layout/IconVerticalSolidList"/>
    <dgm:cxn modelId="{2262AF4F-14BB-4D0C-AD6C-C977EB4ACBAF}" type="presOf" srcId="{B7BA1E87-9A42-4EEB-8324-18DB69C64310}" destId="{F2ED2565-0351-4C5F-A191-06BDECFF626C}" srcOrd="0" destOrd="0" presId="urn:microsoft.com/office/officeart/2018/2/layout/IconVerticalSolidList"/>
    <dgm:cxn modelId="{4A426586-85D5-484D-8FB3-C9FD0BF389BB}" srcId="{189E3075-B274-4BAD-9FAC-13660F027164}" destId="{10CA7B56-436D-4FCC-991A-9778BB308E57}" srcOrd="6" destOrd="0" parTransId="{9886F167-DDB6-4AE2-9A49-54A7E1063040}" sibTransId="{FA37E4E8-10A0-4492-B115-1964A128552D}"/>
    <dgm:cxn modelId="{4A582E8C-9E88-442F-95B1-F96042A0DB6E}" srcId="{189E3075-B274-4BAD-9FAC-13660F027164}" destId="{E9255DA8-A6B3-4C0B-9915-2CA722DC5765}" srcOrd="5" destOrd="0" parTransId="{6A2B2C23-8D39-485E-B278-AE87572EE25F}" sibTransId="{63DCA19C-0186-47D7-800A-CB03DA89A3DD}"/>
    <dgm:cxn modelId="{A0C56A9A-3A43-45A4-9EE6-FADDAB59A377}" srcId="{189E3075-B274-4BAD-9FAC-13660F027164}" destId="{B7BA1E87-9A42-4EEB-8324-18DB69C64310}" srcOrd="3" destOrd="0" parTransId="{5B6D7959-E611-4870-9207-3D43D8BE6BA6}" sibTransId="{55B015DC-C84D-4BD0-A60D-85A50ECB192B}"/>
    <dgm:cxn modelId="{35AC279C-EDBF-492F-9116-F2BF78CAAED1}" type="presOf" srcId="{2BFDBB3E-2F74-4778-B1CD-C4B1B07FFD90}" destId="{B78F6862-E885-4203-B602-6B0AD71CD4AF}" srcOrd="0" destOrd="0" presId="urn:microsoft.com/office/officeart/2018/2/layout/IconVerticalSolidList"/>
    <dgm:cxn modelId="{B44F9FA7-95B8-4C24-8E9C-CF2A22E302BC}" type="presOf" srcId="{189E3075-B274-4BAD-9FAC-13660F027164}" destId="{9CBC2C46-AD13-4301-BAAE-FC550A420BF9}" srcOrd="0" destOrd="0" presId="urn:microsoft.com/office/officeart/2018/2/layout/IconVerticalSolidList"/>
    <dgm:cxn modelId="{76A5C6AA-78DF-41CE-A745-D18278A93D7D}" type="presOf" srcId="{1F70B811-D790-4FCC-AB03-D39EC4C0BA0C}" destId="{0B9DC137-89F3-4F84-B71C-6EF2E040DC58}" srcOrd="0" destOrd="0" presId="urn:microsoft.com/office/officeart/2018/2/layout/IconVerticalSolidList"/>
    <dgm:cxn modelId="{B581C6CA-A32E-4667-A2A9-6E4FB14A807D}" srcId="{189E3075-B274-4BAD-9FAC-13660F027164}" destId="{1F70B811-D790-4FCC-AB03-D39EC4C0BA0C}" srcOrd="1" destOrd="0" parTransId="{E1EFEC42-BFEA-4175-A875-E10ED38901C4}" sibTransId="{6CD0038F-5F50-43F2-8ECA-244B503298FD}"/>
    <dgm:cxn modelId="{B04838CC-5E22-4B71-A793-572002FAA74B}" type="presOf" srcId="{E871174F-A7CA-45A5-A147-4CA047FD2B64}" destId="{DBD07065-B797-4BE9-AD2D-EC038E6B2BA1}" srcOrd="0" destOrd="0" presId="urn:microsoft.com/office/officeart/2018/2/layout/IconVerticalSolidList"/>
    <dgm:cxn modelId="{138D4CD6-00D4-49D6-BEE5-F914D8C7A0BA}" type="presOf" srcId="{E9255DA8-A6B3-4C0B-9915-2CA722DC5765}" destId="{6DACD71B-0178-4053-9835-8B3FB276B90D}" srcOrd="0" destOrd="0" presId="urn:microsoft.com/office/officeart/2018/2/layout/IconVerticalSolidList"/>
    <dgm:cxn modelId="{6054DDEE-DBD5-4D12-AEE2-B736781FB116}" srcId="{189E3075-B274-4BAD-9FAC-13660F027164}" destId="{95CE6D61-481B-4F91-B017-DF098325FAAB}" srcOrd="4" destOrd="0" parTransId="{5C5AFAC8-6184-4FE9-999A-8247CDF7D7EC}" sibTransId="{F01B87F6-88BA-4692-8CA7-D3E61D27BB21}"/>
    <dgm:cxn modelId="{1CB9FBBC-5D8E-48F4-A769-C03CD7DFFDD3}" type="presParOf" srcId="{9CBC2C46-AD13-4301-BAAE-FC550A420BF9}" destId="{DB41E595-BC04-447A-BB4C-895FA37378D5}" srcOrd="0" destOrd="0" presId="urn:microsoft.com/office/officeart/2018/2/layout/IconVerticalSolidList"/>
    <dgm:cxn modelId="{357FA73E-650F-48AA-9463-E6AA2B8B944A}" type="presParOf" srcId="{DB41E595-BC04-447A-BB4C-895FA37378D5}" destId="{535A6B1D-149B-41E4-8EDE-9266B7DD0B13}" srcOrd="0" destOrd="0" presId="urn:microsoft.com/office/officeart/2018/2/layout/IconVerticalSolidList"/>
    <dgm:cxn modelId="{0FBB2D19-B67E-4DC5-809B-E992EC097E8E}" type="presParOf" srcId="{DB41E595-BC04-447A-BB4C-895FA37378D5}" destId="{C7F37D2D-613F-484E-A030-BC5331490B55}" srcOrd="1" destOrd="0" presId="urn:microsoft.com/office/officeart/2018/2/layout/IconVerticalSolidList"/>
    <dgm:cxn modelId="{0D506D25-6C2D-44B0-B8FF-BE5B1286CBD6}" type="presParOf" srcId="{DB41E595-BC04-447A-BB4C-895FA37378D5}" destId="{AC5D03E1-ED73-4644-A29C-402AB88CDD26}" srcOrd="2" destOrd="0" presId="urn:microsoft.com/office/officeart/2018/2/layout/IconVerticalSolidList"/>
    <dgm:cxn modelId="{4ECDFB34-17D1-458D-94D1-0A63C20A59FA}" type="presParOf" srcId="{DB41E595-BC04-447A-BB4C-895FA37378D5}" destId="{B78F6862-E885-4203-B602-6B0AD71CD4AF}" srcOrd="3" destOrd="0" presId="urn:microsoft.com/office/officeart/2018/2/layout/IconVerticalSolidList"/>
    <dgm:cxn modelId="{DB437941-5ED4-4867-82B6-F54F7BE3FB5E}" type="presParOf" srcId="{9CBC2C46-AD13-4301-BAAE-FC550A420BF9}" destId="{B37553A0-D009-4B3E-A2A1-3565547A0EC4}" srcOrd="1" destOrd="0" presId="urn:microsoft.com/office/officeart/2018/2/layout/IconVerticalSolidList"/>
    <dgm:cxn modelId="{767B015D-4D90-41A4-903B-B18A559CE54B}" type="presParOf" srcId="{9CBC2C46-AD13-4301-BAAE-FC550A420BF9}" destId="{37FB169C-D91D-49A5-A359-3D6F2A7F42BD}" srcOrd="2" destOrd="0" presId="urn:microsoft.com/office/officeart/2018/2/layout/IconVerticalSolidList"/>
    <dgm:cxn modelId="{6E302744-953A-40DE-B5A4-E056CC7A574D}" type="presParOf" srcId="{37FB169C-D91D-49A5-A359-3D6F2A7F42BD}" destId="{EB9867AC-92CB-4935-9D11-AADA4F3729CE}" srcOrd="0" destOrd="0" presId="urn:microsoft.com/office/officeart/2018/2/layout/IconVerticalSolidList"/>
    <dgm:cxn modelId="{04455733-418C-4031-BC12-D056EFC24E89}" type="presParOf" srcId="{37FB169C-D91D-49A5-A359-3D6F2A7F42BD}" destId="{04629BD7-B473-4E49-9B39-A75B6847FBD6}" srcOrd="1" destOrd="0" presId="urn:microsoft.com/office/officeart/2018/2/layout/IconVerticalSolidList"/>
    <dgm:cxn modelId="{5F42B166-282B-4C20-B3BF-8705C2C248A2}" type="presParOf" srcId="{37FB169C-D91D-49A5-A359-3D6F2A7F42BD}" destId="{9D6F13CB-C532-46EC-A83E-905D23782F55}" srcOrd="2" destOrd="0" presId="urn:microsoft.com/office/officeart/2018/2/layout/IconVerticalSolidList"/>
    <dgm:cxn modelId="{89640DD5-21FE-495C-91FB-10EB474F0F2F}" type="presParOf" srcId="{37FB169C-D91D-49A5-A359-3D6F2A7F42BD}" destId="{0B9DC137-89F3-4F84-B71C-6EF2E040DC58}" srcOrd="3" destOrd="0" presId="urn:microsoft.com/office/officeart/2018/2/layout/IconVerticalSolidList"/>
    <dgm:cxn modelId="{D11BB234-BC4D-487F-BA65-354F66BB3B6F}" type="presParOf" srcId="{9CBC2C46-AD13-4301-BAAE-FC550A420BF9}" destId="{3ED19488-DB88-4512-850C-E3B290420BF0}" srcOrd="3" destOrd="0" presId="urn:microsoft.com/office/officeart/2018/2/layout/IconVerticalSolidList"/>
    <dgm:cxn modelId="{4DCB4818-5447-46DA-A3E0-E1F31819D664}" type="presParOf" srcId="{9CBC2C46-AD13-4301-BAAE-FC550A420BF9}" destId="{DE04311C-134E-4EC9-8E68-56DC8AAC321F}" srcOrd="4" destOrd="0" presId="urn:microsoft.com/office/officeart/2018/2/layout/IconVerticalSolidList"/>
    <dgm:cxn modelId="{B5003E0A-B5D0-4B75-839D-EE89693B58DC}" type="presParOf" srcId="{DE04311C-134E-4EC9-8E68-56DC8AAC321F}" destId="{6AC25603-7E54-4660-8835-290AD68106A4}" srcOrd="0" destOrd="0" presId="urn:microsoft.com/office/officeart/2018/2/layout/IconVerticalSolidList"/>
    <dgm:cxn modelId="{58CF6C25-450F-4E5E-91DF-1F834F4C8E00}" type="presParOf" srcId="{DE04311C-134E-4EC9-8E68-56DC8AAC321F}" destId="{8201317C-9662-464B-8364-1A82EF985708}" srcOrd="1" destOrd="0" presId="urn:microsoft.com/office/officeart/2018/2/layout/IconVerticalSolidList"/>
    <dgm:cxn modelId="{A397C679-1080-4372-B10B-5CD2D2DBF714}" type="presParOf" srcId="{DE04311C-134E-4EC9-8E68-56DC8AAC321F}" destId="{F43D6061-280F-4B7E-8D49-6F76D948FA3B}" srcOrd="2" destOrd="0" presId="urn:microsoft.com/office/officeart/2018/2/layout/IconVerticalSolidList"/>
    <dgm:cxn modelId="{6426DD18-E07B-4B6C-B3D0-81EBE73469EB}" type="presParOf" srcId="{DE04311C-134E-4EC9-8E68-56DC8AAC321F}" destId="{DBD07065-B797-4BE9-AD2D-EC038E6B2BA1}" srcOrd="3" destOrd="0" presId="urn:microsoft.com/office/officeart/2018/2/layout/IconVerticalSolidList"/>
    <dgm:cxn modelId="{1F344474-F242-49DD-A28E-71B7A6189826}" type="presParOf" srcId="{9CBC2C46-AD13-4301-BAAE-FC550A420BF9}" destId="{593FE6A2-7060-42F3-BDFE-5644B1EB7F9A}" srcOrd="5" destOrd="0" presId="urn:microsoft.com/office/officeart/2018/2/layout/IconVerticalSolidList"/>
    <dgm:cxn modelId="{E0F9506B-0514-479F-BAE7-788A991F7AB8}" type="presParOf" srcId="{9CBC2C46-AD13-4301-BAAE-FC550A420BF9}" destId="{D363E82C-C79A-4C4D-A5DE-9CC12064FE7A}" srcOrd="6" destOrd="0" presId="urn:microsoft.com/office/officeart/2018/2/layout/IconVerticalSolidList"/>
    <dgm:cxn modelId="{2CE66E14-2850-4737-859B-2F0A20C92249}" type="presParOf" srcId="{D363E82C-C79A-4C4D-A5DE-9CC12064FE7A}" destId="{0151DFFA-2C52-4C9F-A4CA-DF9F5A99138B}" srcOrd="0" destOrd="0" presId="urn:microsoft.com/office/officeart/2018/2/layout/IconVerticalSolidList"/>
    <dgm:cxn modelId="{3ABC677E-965B-4E08-88FC-E82EE97BAEC6}" type="presParOf" srcId="{D363E82C-C79A-4C4D-A5DE-9CC12064FE7A}" destId="{B7F78741-7058-48CD-A6F2-52724489A2B5}" srcOrd="1" destOrd="0" presId="urn:microsoft.com/office/officeart/2018/2/layout/IconVerticalSolidList"/>
    <dgm:cxn modelId="{B50C4D34-C153-45E2-9C4D-EE592E31743F}" type="presParOf" srcId="{D363E82C-C79A-4C4D-A5DE-9CC12064FE7A}" destId="{95272A09-63A6-4432-8D10-7E7E8E8895AC}" srcOrd="2" destOrd="0" presId="urn:microsoft.com/office/officeart/2018/2/layout/IconVerticalSolidList"/>
    <dgm:cxn modelId="{0F93DD7A-E77F-409F-8C15-C6AB0DE164D4}" type="presParOf" srcId="{D363E82C-C79A-4C4D-A5DE-9CC12064FE7A}" destId="{F2ED2565-0351-4C5F-A191-06BDECFF626C}" srcOrd="3" destOrd="0" presId="urn:microsoft.com/office/officeart/2018/2/layout/IconVerticalSolidList"/>
    <dgm:cxn modelId="{884A28B7-3709-43D4-99A3-B2E342E0D621}" type="presParOf" srcId="{9CBC2C46-AD13-4301-BAAE-FC550A420BF9}" destId="{F0A5C744-DF09-4ECC-89B1-72ACA74ED651}" srcOrd="7" destOrd="0" presId="urn:microsoft.com/office/officeart/2018/2/layout/IconVerticalSolidList"/>
    <dgm:cxn modelId="{E02F3854-FDA6-439F-B05F-C80EB88DE21B}" type="presParOf" srcId="{9CBC2C46-AD13-4301-BAAE-FC550A420BF9}" destId="{F47E2E2A-C5F6-44A6-82E7-48F671787A9E}" srcOrd="8" destOrd="0" presId="urn:microsoft.com/office/officeart/2018/2/layout/IconVerticalSolidList"/>
    <dgm:cxn modelId="{909EFCDA-A965-4D40-922A-A7CFA61C1422}" type="presParOf" srcId="{F47E2E2A-C5F6-44A6-82E7-48F671787A9E}" destId="{7DDF2690-2518-4251-9E83-83DF376C3964}" srcOrd="0" destOrd="0" presId="urn:microsoft.com/office/officeart/2018/2/layout/IconVerticalSolidList"/>
    <dgm:cxn modelId="{AC4F9471-D98F-442C-9431-9B04FB061203}" type="presParOf" srcId="{F47E2E2A-C5F6-44A6-82E7-48F671787A9E}" destId="{BA6A2944-8AC3-4B09-8F5B-02A12C7C14C7}" srcOrd="1" destOrd="0" presId="urn:microsoft.com/office/officeart/2018/2/layout/IconVerticalSolidList"/>
    <dgm:cxn modelId="{8E5A0EF9-6916-4D68-B658-5F81083E02B1}" type="presParOf" srcId="{F47E2E2A-C5F6-44A6-82E7-48F671787A9E}" destId="{5D911EAA-4468-44D6-B962-0233AF72DF5D}" srcOrd="2" destOrd="0" presId="urn:microsoft.com/office/officeart/2018/2/layout/IconVerticalSolidList"/>
    <dgm:cxn modelId="{CE566A69-BE14-4ABD-8210-B0F248686C07}" type="presParOf" srcId="{F47E2E2A-C5F6-44A6-82E7-48F671787A9E}" destId="{2D6A17E8-DC2C-423B-A129-BB4C79B3BA39}" srcOrd="3" destOrd="0" presId="urn:microsoft.com/office/officeart/2018/2/layout/IconVerticalSolidList"/>
    <dgm:cxn modelId="{C42F638D-9547-400F-9296-BE42D71D5290}" type="presParOf" srcId="{9CBC2C46-AD13-4301-BAAE-FC550A420BF9}" destId="{4F768C9D-60AA-4DC0-A365-00A4CB7401E4}" srcOrd="9" destOrd="0" presId="urn:microsoft.com/office/officeart/2018/2/layout/IconVerticalSolidList"/>
    <dgm:cxn modelId="{D156671E-5D70-4287-84DF-6E2EB6B79E41}" type="presParOf" srcId="{9CBC2C46-AD13-4301-BAAE-FC550A420BF9}" destId="{97CDA1B2-3615-4089-9D4F-A3C14AAE262A}" srcOrd="10" destOrd="0" presId="urn:microsoft.com/office/officeart/2018/2/layout/IconVerticalSolidList"/>
    <dgm:cxn modelId="{B54B3537-DA54-4719-A24F-C639C165A8DB}" type="presParOf" srcId="{97CDA1B2-3615-4089-9D4F-A3C14AAE262A}" destId="{EBD55E61-0471-46E8-9950-A863F3BE2651}" srcOrd="0" destOrd="0" presId="urn:microsoft.com/office/officeart/2018/2/layout/IconVerticalSolidList"/>
    <dgm:cxn modelId="{D8052ADA-5B9A-4A46-AFA4-5482FDFB6146}" type="presParOf" srcId="{97CDA1B2-3615-4089-9D4F-A3C14AAE262A}" destId="{AC138200-9C34-4D15-B06B-485B334D9215}" srcOrd="1" destOrd="0" presId="urn:microsoft.com/office/officeart/2018/2/layout/IconVerticalSolidList"/>
    <dgm:cxn modelId="{515594F8-9BBC-46AA-8F8C-69C5E8CD47C6}" type="presParOf" srcId="{97CDA1B2-3615-4089-9D4F-A3C14AAE262A}" destId="{5D3A6B4F-4E20-4B30-8804-7F0FD62E008D}" srcOrd="2" destOrd="0" presId="urn:microsoft.com/office/officeart/2018/2/layout/IconVerticalSolidList"/>
    <dgm:cxn modelId="{4CB398FB-F52B-4545-AD41-2F9CD4115C96}" type="presParOf" srcId="{97CDA1B2-3615-4089-9D4F-A3C14AAE262A}" destId="{6DACD71B-0178-4053-9835-8B3FB276B90D}" srcOrd="3" destOrd="0" presId="urn:microsoft.com/office/officeart/2018/2/layout/IconVerticalSolidList"/>
    <dgm:cxn modelId="{122300B0-96B1-4755-B66B-8EB020A54B51}" type="presParOf" srcId="{9CBC2C46-AD13-4301-BAAE-FC550A420BF9}" destId="{93B72DA9-BB71-4A97-9A72-7D952C083479}" srcOrd="11" destOrd="0" presId="urn:microsoft.com/office/officeart/2018/2/layout/IconVerticalSolidList"/>
    <dgm:cxn modelId="{34BF2675-8E34-4954-8E8A-E72288441A8E}" type="presParOf" srcId="{9CBC2C46-AD13-4301-BAAE-FC550A420BF9}" destId="{D414549F-6866-4AD0-B713-387EEA5EA8E9}" srcOrd="12" destOrd="0" presId="urn:microsoft.com/office/officeart/2018/2/layout/IconVerticalSolidList"/>
    <dgm:cxn modelId="{20FF1165-5EC7-4A12-B124-177E82C5B108}" type="presParOf" srcId="{D414549F-6866-4AD0-B713-387EEA5EA8E9}" destId="{87A02A55-D9FE-4D30-9FD9-EDCB3F9D742D}" srcOrd="0" destOrd="0" presId="urn:microsoft.com/office/officeart/2018/2/layout/IconVerticalSolidList"/>
    <dgm:cxn modelId="{4E9028BB-C654-4372-A378-54B3F2E760B8}" type="presParOf" srcId="{D414549F-6866-4AD0-B713-387EEA5EA8E9}" destId="{EB410790-4ACC-42E4-A392-A470E1F31FFF}" srcOrd="1" destOrd="0" presId="urn:microsoft.com/office/officeart/2018/2/layout/IconVerticalSolidList"/>
    <dgm:cxn modelId="{ED3622D4-FE58-4589-8748-10479E68F468}" type="presParOf" srcId="{D414549F-6866-4AD0-B713-387EEA5EA8E9}" destId="{F7DE5B30-1F0B-4A36-9783-74FE13A1FD74}" srcOrd="2" destOrd="0" presId="urn:microsoft.com/office/officeart/2018/2/layout/IconVerticalSolidList"/>
    <dgm:cxn modelId="{225F73C4-B85B-463A-8111-504642310FE5}" type="presParOf" srcId="{D414549F-6866-4AD0-B713-387EEA5EA8E9}" destId="{EDE7F678-322A-4757-BA6C-6DD4D087598B}"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i="1" u="none" dirty="0">
              <a:latin typeface="Calibri Light" panose="020F0302020204030204" pitchFamily="34" charset="0"/>
              <a:cs typeface="Calibri Light" panose="020F0302020204030204" pitchFamily="34" charset="0"/>
            </a:rPr>
            <a:t>Salmonella</a:t>
          </a:r>
          <a:r>
            <a:rPr lang="en-US" u="none" dirty="0">
              <a:latin typeface="Calibri Light" panose="020F0302020204030204" pitchFamily="34" charset="0"/>
              <a:cs typeface="Calibri Light" panose="020F0302020204030204" pitchFamily="34" charset="0"/>
            </a:rPr>
            <a:t> in the salad</a:t>
          </a:r>
          <a:endParaRPr lang="en-US" dirty="0">
            <a:latin typeface="Calibri Light" panose="020F0302020204030204" pitchFamily="34" charset="0"/>
            <a:cs typeface="Calibri Light" panose="020F0302020204030204" pitchFamily="34" charset="0"/>
          </a:endParaRP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b="1">
              <a:latin typeface="Calibri Light" panose="020F0302020204030204" pitchFamily="34" charset="0"/>
              <a:cs typeface="Calibri Light" panose="020F0302020204030204" pitchFamily="34" charset="0"/>
            </a:rPr>
            <a:t>Improper washing and sanitizing between tasks</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b="1">
              <a:latin typeface="Calibri Light" panose="020F0302020204030204" pitchFamily="34" charset="0"/>
              <a:cs typeface="Calibri Light" panose="020F0302020204030204" pitchFamily="34" charset="0"/>
            </a:rPr>
            <a:t>High turnover for staff, no training for new hires</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latin typeface="Calibri Light" panose="020F0302020204030204" pitchFamily="34" charset="0"/>
              <a:cs typeface="Calibri Light" panose="020F0302020204030204" pitchFamily="34" charset="0"/>
            </a:rPr>
            <a:t>Training all staff, creating training protocols for moving forward</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latin typeface="Calibri Light" panose="020F0302020204030204" pitchFamily="34" charset="0"/>
              <a:cs typeface="Calibri Light" panose="020F0302020204030204" pitchFamily="34" charset="0"/>
            </a:rPr>
            <a:t>Outbreak Cause</a:t>
          </a:r>
        </a:p>
        <a:p>
          <a:r>
            <a:rPr lang="en-US">
              <a:latin typeface="Calibri Light" panose="020F0302020204030204" pitchFamily="34" charset="0"/>
              <a:cs typeface="Calibri Light" panose="020F0302020204030204" pitchFamily="34" charset="0"/>
            </a:rPr>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b="1">
              <a:latin typeface="Calibri Light" panose="020F0302020204030204" pitchFamily="34" charset="0"/>
              <a:cs typeface="Calibri Light" panose="020F0302020204030204" pitchFamily="34" charset="0"/>
            </a:rPr>
            <a:t>Contributing Factors</a:t>
          </a:r>
        </a:p>
        <a:p>
          <a:r>
            <a:rPr lang="en-US" b="1">
              <a:latin typeface="Calibri Light" panose="020F0302020204030204" pitchFamily="34" charset="0"/>
              <a:cs typeface="Calibri Light" panose="020F0302020204030204" pitchFamily="34" charset="0"/>
            </a:rPr>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b="1">
              <a:latin typeface="Calibri Light" panose="020F0302020204030204" pitchFamily="34" charset="0"/>
              <a:cs typeface="Calibri Light" panose="020F0302020204030204" pitchFamily="34" charset="0"/>
            </a:rPr>
            <a:t>Environmental Antecedent</a:t>
          </a:r>
        </a:p>
        <a:p>
          <a:r>
            <a:rPr lang="en-US" b="1">
              <a:latin typeface="Calibri Light" panose="020F0302020204030204" pitchFamily="34" charset="0"/>
              <a:cs typeface="Calibri Light" panose="020F0302020204030204" pitchFamily="34" charset="0"/>
            </a:rPr>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latin typeface="Calibri Light" panose="020F0302020204030204" pitchFamily="34" charset="0"/>
              <a:cs typeface="Calibri Light" panose="020F0302020204030204" pitchFamily="34" charset="0"/>
            </a:rPr>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19DADCD-2F1D-4D2D-A765-98523547087E}"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70C8B60B-AF05-4FBE-AF8F-DE2DC6C30A58}">
      <dgm:prSet/>
      <dgm:spPr/>
      <dgm:t>
        <a:bodyPr/>
        <a:lstStyle/>
        <a:p>
          <a:pPr>
            <a:lnSpc>
              <a:spcPct val="100000"/>
            </a:lnSpc>
          </a:pPr>
          <a:endParaRPr lang="en-US"/>
        </a:p>
      </dgm:t>
    </dgm:pt>
    <dgm:pt modelId="{A1842677-E8CD-4C07-A46A-CEDBC6DBF2A3}" type="parTrans" cxnId="{7501ED27-F335-412B-B454-D7EC7EBDCA71}">
      <dgm:prSet/>
      <dgm:spPr/>
      <dgm:t>
        <a:bodyPr/>
        <a:lstStyle/>
        <a:p>
          <a:endParaRPr lang="en-US"/>
        </a:p>
      </dgm:t>
    </dgm:pt>
    <dgm:pt modelId="{E64CAE60-E3D0-4BE8-B7F3-0E925E2CEBC5}" type="sibTrans" cxnId="{7501ED27-F335-412B-B454-D7EC7EBDCA71}">
      <dgm:prSet/>
      <dgm:spPr/>
      <dgm:t>
        <a:bodyPr/>
        <a:lstStyle/>
        <a:p>
          <a:endParaRPr lang="en-US"/>
        </a:p>
      </dgm:t>
    </dgm:pt>
    <dgm:pt modelId="{4BDD6C93-6286-470D-851A-9D5DADCA5656}">
      <dgm:prSet/>
      <dgm:spPr/>
      <dgm:t>
        <a:bodyPr/>
        <a:lstStyle/>
        <a:p>
          <a:pPr>
            <a:lnSpc>
              <a:spcPct val="100000"/>
            </a:lnSpc>
          </a:pPr>
          <a:r>
            <a:rPr lang="en-US">
              <a:latin typeface="+mj-lt"/>
            </a:rPr>
            <a:t>Review environmental findings on page 5</a:t>
          </a:r>
        </a:p>
      </dgm:t>
    </dgm:pt>
    <dgm:pt modelId="{596421A0-4A2A-4ECD-AF2A-49A6DDF19E06}" type="parTrans" cxnId="{DF9A8B0E-785C-4BE4-8CE4-8CF20762F778}">
      <dgm:prSet/>
      <dgm:spPr/>
      <dgm:t>
        <a:bodyPr/>
        <a:lstStyle/>
        <a:p>
          <a:endParaRPr lang="en-US"/>
        </a:p>
      </dgm:t>
    </dgm:pt>
    <dgm:pt modelId="{B9A5065E-1305-499E-9E0D-AF6851E15F99}" type="sibTrans" cxnId="{DF9A8B0E-785C-4BE4-8CE4-8CF20762F778}">
      <dgm:prSet/>
      <dgm:spPr/>
      <dgm:t>
        <a:bodyPr/>
        <a:lstStyle/>
        <a:p>
          <a:endParaRPr lang="en-US"/>
        </a:p>
      </dgm:t>
    </dgm:pt>
    <dgm:pt modelId="{107ABCFF-A520-43B6-BD4F-69533B830216}">
      <dgm:prSet/>
      <dgm:spPr/>
      <dgm:t>
        <a:bodyPr/>
        <a:lstStyle/>
        <a:p>
          <a:pPr>
            <a:lnSpc>
              <a:spcPct val="100000"/>
            </a:lnSpc>
          </a:pPr>
          <a:r>
            <a:rPr lang="en-US">
              <a:latin typeface="+mj-lt"/>
            </a:rPr>
            <a:t>Answer the questions on page 6 about follow-up questions and contributing factors and environmental antecedent categories</a:t>
          </a:r>
        </a:p>
      </dgm:t>
    </dgm:pt>
    <dgm:pt modelId="{6BE91D7C-1762-424A-A706-AE3ED7F5BEA1}" type="parTrans" cxnId="{A3E40824-9B62-4AC7-ABAF-BF2A66FBC7D7}">
      <dgm:prSet/>
      <dgm:spPr/>
      <dgm:t>
        <a:bodyPr/>
        <a:lstStyle/>
        <a:p>
          <a:endParaRPr lang="en-US"/>
        </a:p>
      </dgm:t>
    </dgm:pt>
    <dgm:pt modelId="{D9D5778B-1E03-4BB3-B002-4BA66D72F09A}" type="sibTrans" cxnId="{A3E40824-9B62-4AC7-ABAF-BF2A66FBC7D7}">
      <dgm:prSet/>
      <dgm:spPr/>
      <dgm:t>
        <a:bodyPr/>
        <a:lstStyle/>
        <a:p>
          <a:endParaRPr lang="en-US"/>
        </a:p>
      </dgm:t>
    </dgm:pt>
    <dgm:pt modelId="{D6EEA4C2-6D13-4A47-8CE8-AF12BC48D898}">
      <dgm:prSet/>
      <dgm:spPr/>
      <dgm:t>
        <a:bodyPr/>
        <a:lstStyle/>
        <a:p>
          <a:pPr>
            <a:lnSpc>
              <a:spcPct val="100000"/>
            </a:lnSpc>
          </a:pPr>
          <a:r>
            <a:rPr lang="en-US">
              <a:latin typeface="+mj-lt"/>
            </a:rPr>
            <a:t>Discuss for 10 minutes before we re-group</a:t>
          </a:r>
        </a:p>
      </dgm:t>
    </dgm:pt>
    <dgm:pt modelId="{7396474C-735D-4366-8AAD-7FA12FB67518}" type="parTrans" cxnId="{D2C5A5E3-10DB-4E24-9FCC-024E48D0DC46}">
      <dgm:prSet/>
      <dgm:spPr/>
      <dgm:t>
        <a:bodyPr/>
        <a:lstStyle/>
        <a:p>
          <a:endParaRPr lang="en-US"/>
        </a:p>
      </dgm:t>
    </dgm:pt>
    <dgm:pt modelId="{8E366A92-5668-4027-8FA4-3555A9AD34AE}" type="sibTrans" cxnId="{D2C5A5E3-10DB-4E24-9FCC-024E48D0DC46}">
      <dgm:prSet/>
      <dgm:spPr/>
      <dgm:t>
        <a:bodyPr/>
        <a:lstStyle/>
        <a:p>
          <a:endParaRPr lang="en-US"/>
        </a:p>
      </dgm:t>
    </dgm:pt>
    <dgm:pt modelId="{C7B0E389-9313-4ECF-AC37-986F58FED944}" type="pres">
      <dgm:prSet presAssocID="{B19DADCD-2F1D-4D2D-A765-98523547087E}" presName="root" presStyleCnt="0">
        <dgm:presLayoutVars>
          <dgm:dir/>
          <dgm:resizeHandles val="exact"/>
        </dgm:presLayoutVars>
      </dgm:prSet>
      <dgm:spPr/>
    </dgm:pt>
    <dgm:pt modelId="{1D1C0A97-5544-4307-B886-331D415FA868}" type="pres">
      <dgm:prSet presAssocID="{70C8B60B-AF05-4FBE-AF8F-DE2DC6C30A58}" presName="compNode" presStyleCnt="0"/>
      <dgm:spPr/>
    </dgm:pt>
    <dgm:pt modelId="{5BED84B0-4302-4A74-AE15-A7D226A3D34F}" type="pres">
      <dgm:prSet presAssocID="{70C8B60B-AF05-4FBE-AF8F-DE2DC6C30A58}" presName="bgRect" presStyleLbl="bgShp" presStyleIdx="0" presStyleCnt="4" custLinFactNeighborX="1921" custLinFactNeighborY="-23430"/>
      <dgm:spPr>
        <a:solidFill>
          <a:schemeClr val="accent5">
            <a:lumMod val="75000"/>
          </a:schemeClr>
        </a:solidFill>
      </dgm:spPr>
    </dgm:pt>
    <dgm:pt modelId="{ABFD77A1-C774-4501-B1E6-9DF504AF3292}" type="pres">
      <dgm:prSet presAssocID="{70C8B60B-AF05-4FBE-AF8F-DE2DC6C30A5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0E049DE3-7685-4607-B0A4-7353989472E0}" type="pres">
      <dgm:prSet presAssocID="{70C8B60B-AF05-4FBE-AF8F-DE2DC6C30A58}" presName="spaceRect" presStyleCnt="0"/>
      <dgm:spPr/>
    </dgm:pt>
    <dgm:pt modelId="{C429A7B0-B39F-4924-94AA-9467E81DCE59}" type="pres">
      <dgm:prSet presAssocID="{70C8B60B-AF05-4FBE-AF8F-DE2DC6C30A58}" presName="parTx" presStyleLbl="revTx" presStyleIdx="0" presStyleCnt="4">
        <dgm:presLayoutVars>
          <dgm:chMax val="0"/>
          <dgm:chPref val="0"/>
        </dgm:presLayoutVars>
      </dgm:prSet>
      <dgm:spPr/>
    </dgm:pt>
    <dgm:pt modelId="{F299EC3B-DDAE-4119-A1CB-0195B7749165}" type="pres">
      <dgm:prSet presAssocID="{E64CAE60-E3D0-4BE8-B7F3-0E925E2CEBC5}" presName="sibTrans" presStyleCnt="0"/>
      <dgm:spPr/>
    </dgm:pt>
    <dgm:pt modelId="{A3C0D183-F5AD-4C76-B3DA-0CCA91F14B6D}" type="pres">
      <dgm:prSet presAssocID="{4BDD6C93-6286-470D-851A-9D5DADCA5656}" presName="compNode" presStyleCnt="0"/>
      <dgm:spPr/>
    </dgm:pt>
    <dgm:pt modelId="{954B16A9-2CA8-4388-AB4A-B73FAD44CB53}" type="pres">
      <dgm:prSet presAssocID="{4BDD6C93-6286-470D-851A-9D5DADCA5656}" presName="bgRect" presStyleLbl="bgShp" presStyleIdx="1" presStyleCnt="4"/>
      <dgm:spPr/>
    </dgm:pt>
    <dgm:pt modelId="{2AD72614-DB52-4CF0-BB46-DFD6DE443F70}" type="pres">
      <dgm:prSet presAssocID="{4BDD6C93-6286-470D-851A-9D5DADCA565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Head with gears with solid fill"/>
        </a:ext>
      </dgm:extLst>
    </dgm:pt>
    <dgm:pt modelId="{7F55D3D0-71FE-469E-8A13-1D40D4140D28}" type="pres">
      <dgm:prSet presAssocID="{4BDD6C93-6286-470D-851A-9D5DADCA5656}" presName="spaceRect" presStyleCnt="0"/>
      <dgm:spPr/>
    </dgm:pt>
    <dgm:pt modelId="{B3D9DBB9-322D-4F20-A703-C020BE8A86AD}" type="pres">
      <dgm:prSet presAssocID="{4BDD6C93-6286-470D-851A-9D5DADCA5656}" presName="parTx" presStyleLbl="revTx" presStyleIdx="1" presStyleCnt="4" custLinFactY="-26635" custLinFactNeighborX="-629" custLinFactNeighborY="-100000">
        <dgm:presLayoutVars>
          <dgm:chMax val="0"/>
          <dgm:chPref val="0"/>
        </dgm:presLayoutVars>
      </dgm:prSet>
      <dgm:spPr/>
    </dgm:pt>
    <dgm:pt modelId="{1B620A8D-CF91-444F-8F2D-E4AB885FE5F2}" type="pres">
      <dgm:prSet presAssocID="{B9A5065E-1305-499E-9E0D-AF6851E15F99}" presName="sibTrans" presStyleCnt="0"/>
      <dgm:spPr/>
    </dgm:pt>
    <dgm:pt modelId="{1A17D67A-9BD8-4FB1-978C-E48049E37100}" type="pres">
      <dgm:prSet presAssocID="{107ABCFF-A520-43B6-BD4F-69533B830216}" presName="compNode" presStyleCnt="0"/>
      <dgm:spPr/>
    </dgm:pt>
    <dgm:pt modelId="{EEA07AD6-CAD3-4F8F-ABD9-31B3E8568CCF}" type="pres">
      <dgm:prSet presAssocID="{107ABCFF-A520-43B6-BD4F-69533B830216}" presName="bgRect" presStyleLbl="bgShp" presStyleIdx="2" presStyleCnt="4"/>
      <dgm:spPr/>
    </dgm:pt>
    <dgm:pt modelId="{705AA19A-22EB-45D0-96D7-91F87B566B2A}" type="pres">
      <dgm:prSet presAssocID="{107ABCFF-A520-43B6-BD4F-69533B83021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lp"/>
        </a:ext>
      </dgm:extLst>
    </dgm:pt>
    <dgm:pt modelId="{0E6F6985-65F5-4CAB-95D1-5EFFCEB5F76A}" type="pres">
      <dgm:prSet presAssocID="{107ABCFF-A520-43B6-BD4F-69533B830216}" presName="spaceRect" presStyleCnt="0"/>
      <dgm:spPr/>
    </dgm:pt>
    <dgm:pt modelId="{5B0D355E-16E0-4B05-8FFB-3E72DD4828EE}" type="pres">
      <dgm:prSet presAssocID="{107ABCFF-A520-43B6-BD4F-69533B830216}" presName="parTx" presStyleLbl="revTx" presStyleIdx="2" presStyleCnt="4">
        <dgm:presLayoutVars>
          <dgm:chMax val="0"/>
          <dgm:chPref val="0"/>
        </dgm:presLayoutVars>
      </dgm:prSet>
      <dgm:spPr/>
    </dgm:pt>
    <dgm:pt modelId="{F4740E19-B7F8-4760-B1C6-030F6F553D51}" type="pres">
      <dgm:prSet presAssocID="{D9D5778B-1E03-4BB3-B002-4BA66D72F09A}" presName="sibTrans" presStyleCnt="0"/>
      <dgm:spPr/>
    </dgm:pt>
    <dgm:pt modelId="{959191EC-4F74-414F-9FD2-798FABF4BED6}" type="pres">
      <dgm:prSet presAssocID="{D6EEA4C2-6D13-4A47-8CE8-AF12BC48D898}" presName="compNode" presStyleCnt="0"/>
      <dgm:spPr/>
    </dgm:pt>
    <dgm:pt modelId="{376DFF53-2752-4843-9B5F-C2B0BE5E494F}" type="pres">
      <dgm:prSet presAssocID="{D6EEA4C2-6D13-4A47-8CE8-AF12BC48D898}" presName="bgRect" presStyleLbl="bgShp" presStyleIdx="3" presStyleCnt="4" custLinFactNeighborX="17" custLinFactNeighborY="17424"/>
      <dgm:spPr/>
    </dgm:pt>
    <dgm:pt modelId="{DE204DF9-3925-4B5F-BA9A-13789E69D7B5}" type="pres">
      <dgm:prSet presAssocID="{D6EEA4C2-6D13-4A47-8CE8-AF12BC48D89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at"/>
        </a:ext>
      </dgm:extLst>
    </dgm:pt>
    <dgm:pt modelId="{405ADBE4-0854-414A-96D1-95B64AFD0925}" type="pres">
      <dgm:prSet presAssocID="{D6EEA4C2-6D13-4A47-8CE8-AF12BC48D898}" presName="spaceRect" presStyleCnt="0"/>
      <dgm:spPr/>
    </dgm:pt>
    <dgm:pt modelId="{2FA66CF2-EAF8-40C1-A93C-D6D286712BBC}" type="pres">
      <dgm:prSet presAssocID="{D6EEA4C2-6D13-4A47-8CE8-AF12BC48D898}" presName="parTx" presStyleLbl="revTx" presStyleIdx="3" presStyleCnt="4">
        <dgm:presLayoutVars>
          <dgm:chMax val="0"/>
          <dgm:chPref val="0"/>
        </dgm:presLayoutVars>
      </dgm:prSet>
      <dgm:spPr/>
    </dgm:pt>
  </dgm:ptLst>
  <dgm:cxnLst>
    <dgm:cxn modelId="{DF9A8B0E-785C-4BE4-8CE4-8CF20762F778}" srcId="{B19DADCD-2F1D-4D2D-A765-98523547087E}" destId="{4BDD6C93-6286-470D-851A-9D5DADCA5656}" srcOrd="1" destOrd="0" parTransId="{596421A0-4A2A-4ECD-AF2A-49A6DDF19E06}" sibTransId="{B9A5065E-1305-499E-9E0D-AF6851E15F99}"/>
    <dgm:cxn modelId="{A3E40824-9B62-4AC7-ABAF-BF2A66FBC7D7}" srcId="{B19DADCD-2F1D-4D2D-A765-98523547087E}" destId="{107ABCFF-A520-43B6-BD4F-69533B830216}" srcOrd="2" destOrd="0" parTransId="{6BE91D7C-1762-424A-A706-AE3ED7F5BEA1}" sibTransId="{D9D5778B-1E03-4BB3-B002-4BA66D72F09A}"/>
    <dgm:cxn modelId="{F5513E25-9670-42BA-9B5F-21066A63B015}" type="presOf" srcId="{70C8B60B-AF05-4FBE-AF8F-DE2DC6C30A58}" destId="{C429A7B0-B39F-4924-94AA-9467E81DCE59}" srcOrd="0" destOrd="0" presId="urn:microsoft.com/office/officeart/2018/2/layout/IconVerticalSolidList"/>
    <dgm:cxn modelId="{4DDE9626-A5AC-4149-8F22-52AF72E574D1}" type="presOf" srcId="{4BDD6C93-6286-470D-851A-9D5DADCA5656}" destId="{B3D9DBB9-322D-4F20-A703-C020BE8A86AD}" srcOrd="0" destOrd="0" presId="urn:microsoft.com/office/officeart/2018/2/layout/IconVerticalSolidList"/>
    <dgm:cxn modelId="{7501ED27-F335-412B-B454-D7EC7EBDCA71}" srcId="{B19DADCD-2F1D-4D2D-A765-98523547087E}" destId="{70C8B60B-AF05-4FBE-AF8F-DE2DC6C30A58}" srcOrd="0" destOrd="0" parTransId="{A1842677-E8CD-4C07-A46A-CEDBC6DBF2A3}" sibTransId="{E64CAE60-E3D0-4BE8-B7F3-0E925E2CEBC5}"/>
    <dgm:cxn modelId="{20BDCA63-30F7-42F9-8361-A63584F9C896}" type="presOf" srcId="{D6EEA4C2-6D13-4A47-8CE8-AF12BC48D898}" destId="{2FA66CF2-EAF8-40C1-A93C-D6D286712BBC}" srcOrd="0" destOrd="0" presId="urn:microsoft.com/office/officeart/2018/2/layout/IconVerticalSolidList"/>
    <dgm:cxn modelId="{15AB89D7-8717-454D-B8CC-EF8403E27304}" type="presOf" srcId="{107ABCFF-A520-43B6-BD4F-69533B830216}" destId="{5B0D355E-16E0-4B05-8FFB-3E72DD4828EE}" srcOrd="0" destOrd="0" presId="urn:microsoft.com/office/officeart/2018/2/layout/IconVerticalSolidList"/>
    <dgm:cxn modelId="{D2C5A5E3-10DB-4E24-9FCC-024E48D0DC46}" srcId="{B19DADCD-2F1D-4D2D-A765-98523547087E}" destId="{D6EEA4C2-6D13-4A47-8CE8-AF12BC48D898}" srcOrd="3" destOrd="0" parTransId="{7396474C-735D-4366-8AAD-7FA12FB67518}" sibTransId="{8E366A92-5668-4027-8FA4-3555A9AD34AE}"/>
    <dgm:cxn modelId="{A8D83DFB-EF68-4A2F-925B-AEA447DADD16}" type="presOf" srcId="{B19DADCD-2F1D-4D2D-A765-98523547087E}" destId="{C7B0E389-9313-4ECF-AC37-986F58FED944}" srcOrd="0" destOrd="0" presId="urn:microsoft.com/office/officeart/2018/2/layout/IconVerticalSolidList"/>
    <dgm:cxn modelId="{5A985224-E3DD-4618-82C4-339EA2989CC6}" type="presParOf" srcId="{C7B0E389-9313-4ECF-AC37-986F58FED944}" destId="{1D1C0A97-5544-4307-B886-331D415FA868}" srcOrd="0" destOrd="0" presId="urn:microsoft.com/office/officeart/2018/2/layout/IconVerticalSolidList"/>
    <dgm:cxn modelId="{BBE6AE96-4CFE-4841-9ED8-3DD19F89ABBC}" type="presParOf" srcId="{1D1C0A97-5544-4307-B886-331D415FA868}" destId="{5BED84B0-4302-4A74-AE15-A7D226A3D34F}" srcOrd="0" destOrd="0" presId="urn:microsoft.com/office/officeart/2018/2/layout/IconVerticalSolidList"/>
    <dgm:cxn modelId="{FC7E22C0-C52A-4191-B198-B62128BD0641}" type="presParOf" srcId="{1D1C0A97-5544-4307-B886-331D415FA868}" destId="{ABFD77A1-C774-4501-B1E6-9DF504AF3292}" srcOrd="1" destOrd="0" presId="urn:microsoft.com/office/officeart/2018/2/layout/IconVerticalSolidList"/>
    <dgm:cxn modelId="{6F4B8305-C12F-46B5-9CB2-E7AEE2A07B2D}" type="presParOf" srcId="{1D1C0A97-5544-4307-B886-331D415FA868}" destId="{0E049DE3-7685-4607-B0A4-7353989472E0}" srcOrd="2" destOrd="0" presId="urn:microsoft.com/office/officeart/2018/2/layout/IconVerticalSolidList"/>
    <dgm:cxn modelId="{389496D8-821E-4339-9F8D-070B1EF3D6D9}" type="presParOf" srcId="{1D1C0A97-5544-4307-B886-331D415FA868}" destId="{C429A7B0-B39F-4924-94AA-9467E81DCE59}" srcOrd="3" destOrd="0" presId="urn:microsoft.com/office/officeart/2018/2/layout/IconVerticalSolidList"/>
    <dgm:cxn modelId="{EBF56143-22BD-4F1C-BAA9-CA0EF0C83AE7}" type="presParOf" srcId="{C7B0E389-9313-4ECF-AC37-986F58FED944}" destId="{F299EC3B-DDAE-4119-A1CB-0195B7749165}" srcOrd="1" destOrd="0" presId="urn:microsoft.com/office/officeart/2018/2/layout/IconVerticalSolidList"/>
    <dgm:cxn modelId="{CAB7FF7B-E86A-4C3C-A946-E8CAF794E407}" type="presParOf" srcId="{C7B0E389-9313-4ECF-AC37-986F58FED944}" destId="{A3C0D183-F5AD-4C76-B3DA-0CCA91F14B6D}" srcOrd="2" destOrd="0" presId="urn:microsoft.com/office/officeart/2018/2/layout/IconVerticalSolidList"/>
    <dgm:cxn modelId="{73871E05-1353-437A-9888-2FE5D0FD4EAE}" type="presParOf" srcId="{A3C0D183-F5AD-4C76-B3DA-0CCA91F14B6D}" destId="{954B16A9-2CA8-4388-AB4A-B73FAD44CB53}" srcOrd="0" destOrd="0" presId="urn:microsoft.com/office/officeart/2018/2/layout/IconVerticalSolidList"/>
    <dgm:cxn modelId="{8C3D719A-D748-4F50-A90E-F1D25752D4AB}" type="presParOf" srcId="{A3C0D183-F5AD-4C76-B3DA-0CCA91F14B6D}" destId="{2AD72614-DB52-4CF0-BB46-DFD6DE443F70}" srcOrd="1" destOrd="0" presId="urn:microsoft.com/office/officeart/2018/2/layout/IconVerticalSolidList"/>
    <dgm:cxn modelId="{A7A96E06-263A-4B61-ACA3-534DC9809C27}" type="presParOf" srcId="{A3C0D183-F5AD-4C76-B3DA-0CCA91F14B6D}" destId="{7F55D3D0-71FE-469E-8A13-1D40D4140D28}" srcOrd="2" destOrd="0" presId="urn:microsoft.com/office/officeart/2018/2/layout/IconVerticalSolidList"/>
    <dgm:cxn modelId="{9939CD92-7D58-47AC-B2BE-898D1405C022}" type="presParOf" srcId="{A3C0D183-F5AD-4C76-B3DA-0CCA91F14B6D}" destId="{B3D9DBB9-322D-4F20-A703-C020BE8A86AD}" srcOrd="3" destOrd="0" presId="urn:microsoft.com/office/officeart/2018/2/layout/IconVerticalSolidList"/>
    <dgm:cxn modelId="{244AD94E-DC93-400E-93D8-87088198F050}" type="presParOf" srcId="{C7B0E389-9313-4ECF-AC37-986F58FED944}" destId="{1B620A8D-CF91-444F-8F2D-E4AB885FE5F2}" srcOrd="3" destOrd="0" presId="urn:microsoft.com/office/officeart/2018/2/layout/IconVerticalSolidList"/>
    <dgm:cxn modelId="{A40392A9-0900-4090-8EE9-D16142090D0B}" type="presParOf" srcId="{C7B0E389-9313-4ECF-AC37-986F58FED944}" destId="{1A17D67A-9BD8-4FB1-978C-E48049E37100}" srcOrd="4" destOrd="0" presId="urn:microsoft.com/office/officeart/2018/2/layout/IconVerticalSolidList"/>
    <dgm:cxn modelId="{0B79F204-2D5C-4BAE-980E-792F501F4331}" type="presParOf" srcId="{1A17D67A-9BD8-4FB1-978C-E48049E37100}" destId="{EEA07AD6-CAD3-4F8F-ABD9-31B3E8568CCF}" srcOrd="0" destOrd="0" presId="urn:microsoft.com/office/officeart/2018/2/layout/IconVerticalSolidList"/>
    <dgm:cxn modelId="{92C71189-0AFA-405E-9C5F-C79BF8184D07}" type="presParOf" srcId="{1A17D67A-9BD8-4FB1-978C-E48049E37100}" destId="{705AA19A-22EB-45D0-96D7-91F87B566B2A}" srcOrd="1" destOrd="0" presId="urn:microsoft.com/office/officeart/2018/2/layout/IconVerticalSolidList"/>
    <dgm:cxn modelId="{5A44BD24-6346-499F-A341-B9A269BE1F6A}" type="presParOf" srcId="{1A17D67A-9BD8-4FB1-978C-E48049E37100}" destId="{0E6F6985-65F5-4CAB-95D1-5EFFCEB5F76A}" srcOrd="2" destOrd="0" presId="urn:microsoft.com/office/officeart/2018/2/layout/IconVerticalSolidList"/>
    <dgm:cxn modelId="{C80997D1-5C88-4D9E-A127-C7AB0F7DFB9E}" type="presParOf" srcId="{1A17D67A-9BD8-4FB1-978C-E48049E37100}" destId="{5B0D355E-16E0-4B05-8FFB-3E72DD4828EE}" srcOrd="3" destOrd="0" presId="urn:microsoft.com/office/officeart/2018/2/layout/IconVerticalSolidList"/>
    <dgm:cxn modelId="{24E3AAD6-F1EC-4124-8A73-47B381CA4701}" type="presParOf" srcId="{C7B0E389-9313-4ECF-AC37-986F58FED944}" destId="{F4740E19-B7F8-4760-B1C6-030F6F553D51}" srcOrd="5" destOrd="0" presId="urn:microsoft.com/office/officeart/2018/2/layout/IconVerticalSolidList"/>
    <dgm:cxn modelId="{A048DB71-A4AD-4859-9715-049D27DE4B7F}" type="presParOf" srcId="{C7B0E389-9313-4ECF-AC37-986F58FED944}" destId="{959191EC-4F74-414F-9FD2-798FABF4BED6}" srcOrd="6" destOrd="0" presId="urn:microsoft.com/office/officeart/2018/2/layout/IconVerticalSolidList"/>
    <dgm:cxn modelId="{32ADD59E-571B-4FFE-95CA-27A64AB7CEEB}" type="presParOf" srcId="{959191EC-4F74-414F-9FD2-798FABF4BED6}" destId="{376DFF53-2752-4843-9B5F-C2B0BE5E494F}" srcOrd="0" destOrd="0" presId="urn:microsoft.com/office/officeart/2018/2/layout/IconVerticalSolidList"/>
    <dgm:cxn modelId="{11E73AAC-136E-4926-9FE9-0CE5664CBE28}" type="presParOf" srcId="{959191EC-4F74-414F-9FD2-798FABF4BED6}" destId="{DE204DF9-3925-4B5F-BA9A-13789E69D7B5}" srcOrd="1" destOrd="0" presId="urn:microsoft.com/office/officeart/2018/2/layout/IconVerticalSolidList"/>
    <dgm:cxn modelId="{53C6F947-525F-4B21-B9C1-877F148A359E}" type="presParOf" srcId="{959191EC-4F74-414F-9FD2-798FABF4BED6}" destId="{405ADBE4-0854-414A-96D1-95B64AFD0925}" srcOrd="2" destOrd="0" presId="urn:microsoft.com/office/officeart/2018/2/layout/IconVerticalSolidList"/>
    <dgm:cxn modelId="{F9794002-9738-42F0-AF6A-501058A34605}" type="presParOf" srcId="{959191EC-4F74-414F-9FD2-798FABF4BED6}" destId="{2FA66CF2-EAF8-40C1-A93C-D6D286712B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19DADCD-2F1D-4D2D-A765-98523547087E}"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70C8B60B-AF05-4FBE-AF8F-DE2DC6C30A58}">
      <dgm:prSet/>
      <dgm:spPr/>
      <dgm:t>
        <a:bodyPr/>
        <a:lstStyle/>
        <a:p>
          <a:pPr>
            <a:lnSpc>
              <a:spcPct val="100000"/>
            </a:lnSpc>
          </a:pPr>
          <a:endParaRPr lang="en-US"/>
        </a:p>
      </dgm:t>
    </dgm:pt>
    <dgm:pt modelId="{A1842677-E8CD-4C07-A46A-CEDBC6DBF2A3}" type="parTrans" cxnId="{7501ED27-F335-412B-B454-D7EC7EBDCA71}">
      <dgm:prSet/>
      <dgm:spPr/>
      <dgm:t>
        <a:bodyPr/>
        <a:lstStyle/>
        <a:p>
          <a:endParaRPr lang="en-US"/>
        </a:p>
      </dgm:t>
    </dgm:pt>
    <dgm:pt modelId="{E64CAE60-E3D0-4BE8-B7F3-0E925E2CEBC5}" type="sibTrans" cxnId="{7501ED27-F335-412B-B454-D7EC7EBDCA71}">
      <dgm:prSet/>
      <dgm:spPr/>
      <dgm:t>
        <a:bodyPr/>
        <a:lstStyle/>
        <a:p>
          <a:endParaRPr lang="en-US"/>
        </a:p>
      </dgm:t>
    </dgm:pt>
    <dgm:pt modelId="{107ABCFF-A520-43B6-BD4F-69533B830216}">
      <dgm:prSet/>
      <dgm:spPr/>
      <dgm:t>
        <a:bodyPr/>
        <a:lstStyle/>
        <a:p>
          <a:pPr>
            <a:lnSpc>
              <a:spcPct val="100000"/>
            </a:lnSpc>
          </a:pPr>
          <a:r>
            <a:rPr lang="en-US" dirty="0">
              <a:latin typeface="+mj-lt"/>
            </a:rPr>
            <a:t>Answer the questions on page 7 about contributing factors and environmental antecedents</a:t>
          </a:r>
        </a:p>
      </dgm:t>
    </dgm:pt>
    <dgm:pt modelId="{6BE91D7C-1762-424A-A706-AE3ED7F5BEA1}" type="parTrans" cxnId="{A3E40824-9B62-4AC7-ABAF-BF2A66FBC7D7}">
      <dgm:prSet/>
      <dgm:spPr/>
      <dgm:t>
        <a:bodyPr/>
        <a:lstStyle/>
        <a:p>
          <a:endParaRPr lang="en-US"/>
        </a:p>
      </dgm:t>
    </dgm:pt>
    <dgm:pt modelId="{D9D5778B-1E03-4BB3-B002-4BA66D72F09A}" type="sibTrans" cxnId="{A3E40824-9B62-4AC7-ABAF-BF2A66FBC7D7}">
      <dgm:prSet/>
      <dgm:spPr/>
      <dgm:t>
        <a:bodyPr/>
        <a:lstStyle/>
        <a:p>
          <a:endParaRPr lang="en-US"/>
        </a:p>
      </dgm:t>
    </dgm:pt>
    <dgm:pt modelId="{D6EEA4C2-6D13-4A47-8CE8-AF12BC48D898}">
      <dgm:prSet/>
      <dgm:spPr/>
      <dgm:t>
        <a:bodyPr/>
        <a:lstStyle/>
        <a:p>
          <a:pPr>
            <a:lnSpc>
              <a:spcPct val="100000"/>
            </a:lnSpc>
          </a:pPr>
          <a:r>
            <a:rPr lang="en-US">
              <a:latin typeface="+mj-lt"/>
            </a:rPr>
            <a:t>Discuss for 10 minutes before we re-group</a:t>
          </a:r>
        </a:p>
      </dgm:t>
    </dgm:pt>
    <dgm:pt modelId="{8E366A92-5668-4027-8FA4-3555A9AD34AE}" type="sibTrans" cxnId="{D2C5A5E3-10DB-4E24-9FCC-024E48D0DC46}">
      <dgm:prSet/>
      <dgm:spPr/>
      <dgm:t>
        <a:bodyPr/>
        <a:lstStyle/>
        <a:p>
          <a:endParaRPr lang="en-US"/>
        </a:p>
      </dgm:t>
    </dgm:pt>
    <dgm:pt modelId="{7396474C-735D-4366-8AAD-7FA12FB67518}" type="parTrans" cxnId="{D2C5A5E3-10DB-4E24-9FCC-024E48D0DC46}">
      <dgm:prSet/>
      <dgm:spPr/>
      <dgm:t>
        <a:bodyPr/>
        <a:lstStyle/>
        <a:p>
          <a:endParaRPr lang="en-US"/>
        </a:p>
      </dgm:t>
    </dgm:pt>
    <dgm:pt modelId="{C7B0E389-9313-4ECF-AC37-986F58FED944}" type="pres">
      <dgm:prSet presAssocID="{B19DADCD-2F1D-4D2D-A765-98523547087E}" presName="root" presStyleCnt="0">
        <dgm:presLayoutVars>
          <dgm:dir/>
          <dgm:resizeHandles val="exact"/>
        </dgm:presLayoutVars>
      </dgm:prSet>
      <dgm:spPr/>
    </dgm:pt>
    <dgm:pt modelId="{1D1C0A97-5544-4307-B886-331D415FA868}" type="pres">
      <dgm:prSet presAssocID="{70C8B60B-AF05-4FBE-AF8F-DE2DC6C30A58}" presName="compNode" presStyleCnt="0"/>
      <dgm:spPr/>
    </dgm:pt>
    <dgm:pt modelId="{5BED84B0-4302-4A74-AE15-A7D226A3D34F}" type="pres">
      <dgm:prSet presAssocID="{70C8B60B-AF05-4FBE-AF8F-DE2DC6C30A58}" presName="bgRect" presStyleLbl="bgShp" presStyleIdx="0" presStyleCnt="3" custLinFactNeighborX="1921" custLinFactNeighborY="-23430"/>
      <dgm:spPr>
        <a:solidFill>
          <a:schemeClr val="accent5">
            <a:lumMod val="75000"/>
          </a:schemeClr>
        </a:solidFill>
      </dgm:spPr>
    </dgm:pt>
    <dgm:pt modelId="{ABFD77A1-C774-4501-B1E6-9DF504AF3292}" type="pres">
      <dgm:prSet presAssocID="{70C8B60B-AF05-4FBE-AF8F-DE2DC6C30A5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0E049DE3-7685-4607-B0A4-7353989472E0}" type="pres">
      <dgm:prSet presAssocID="{70C8B60B-AF05-4FBE-AF8F-DE2DC6C30A58}" presName="spaceRect" presStyleCnt="0"/>
      <dgm:spPr/>
    </dgm:pt>
    <dgm:pt modelId="{C429A7B0-B39F-4924-94AA-9467E81DCE59}" type="pres">
      <dgm:prSet presAssocID="{70C8B60B-AF05-4FBE-AF8F-DE2DC6C30A58}" presName="parTx" presStyleLbl="revTx" presStyleIdx="0" presStyleCnt="3">
        <dgm:presLayoutVars>
          <dgm:chMax val="0"/>
          <dgm:chPref val="0"/>
        </dgm:presLayoutVars>
      </dgm:prSet>
      <dgm:spPr/>
    </dgm:pt>
    <dgm:pt modelId="{F299EC3B-DDAE-4119-A1CB-0195B7749165}" type="pres">
      <dgm:prSet presAssocID="{E64CAE60-E3D0-4BE8-B7F3-0E925E2CEBC5}" presName="sibTrans" presStyleCnt="0"/>
      <dgm:spPr/>
    </dgm:pt>
    <dgm:pt modelId="{1A17D67A-9BD8-4FB1-978C-E48049E37100}" type="pres">
      <dgm:prSet presAssocID="{107ABCFF-A520-43B6-BD4F-69533B830216}" presName="compNode" presStyleCnt="0"/>
      <dgm:spPr/>
    </dgm:pt>
    <dgm:pt modelId="{EEA07AD6-CAD3-4F8F-ABD9-31B3E8568CCF}" type="pres">
      <dgm:prSet presAssocID="{107ABCFF-A520-43B6-BD4F-69533B830216}" presName="bgRect" presStyleLbl="bgShp" presStyleIdx="1" presStyleCnt="3"/>
      <dgm:spPr/>
    </dgm:pt>
    <dgm:pt modelId="{705AA19A-22EB-45D0-96D7-91F87B566B2A}" type="pres">
      <dgm:prSet presAssocID="{107ABCFF-A520-43B6-BD4F-69533B83021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lp"/>
        </a:ext>
      </dgm:extLst>
    </dgm:pt>
    <dgm:pt modelId="{0E6F6985-65F5-4CAB-95D1-5EFFCEB5F76A}" type="pres">
      <dgm:prSet presAssocID="{107ABCFF-A520-43B6-BD4F-69533B830216}" presName="spaceRect" presStyleCnt="0"/>
      <dgm:spPr/>
    </dgm:pt>
    <dgm:pt modelId="{5B0D355E-16E0-4B05-8FFB-3E72DD4828EE}" type="pres">
      <dgm:prSet presAssocID="{107ABCFF-A520-43B6-BD4F-69533B830216}" presName="parTx" presStyleLbl="revTx" presStyleIdx="1" presStyleCnt="3">
        <dgm:presLayoutVars>
          <dgm:chMax val="0"/>
          <dgm:chPref val="0"/>
        </dgm:presLayoutVars>
      </dgm:prSet>
      <dgm:spPr/>
    </dgm:pt>
    <dgm:pt modelId="{F4740E19-B7F8-4760-B1C6-030F6F553D51}" type="pres">
      <dgm:prSet presAssocID="{D9D5778B-1E03-4BB3-B002-4BA66D72F09A}" presName="sibTrans" presStyleCnt="0"/>
      <dgm:spPr/>
    </dgm:pt>
    <dgm:pt modelId="{959191EC-4F74-414F-9FD2-798FABF4BED6}" type="pres">
      <dgm:prSet presAssocID="{D6EEA4C2-6D13-4A47-8CE8-AF12BC48D898}" presName="compNode" presStyleCnt="0"/>
      <dgm:spPr/>
    </dgm:pt>
    <dgm:pt modelId="{376DFF53-2752-4843-9B5F-C2B0BE5E494F}" type="pres">
      <dgm:prSet presAssocID="{D6EEA4C2-6D13-4A47-8CE8-AF12BC48D898}" presName="bgRect" presStyleLbl="bgShp" presStyleIdx="2" presStyleCnt="3" custLinFactNeighborX="17" custLinFactNeighborY="17424"/>
      <dgm:spPr/>
    </dgm:pt>
    <dgm:pt modelId="{DE204DF9-3925-4B5F-BA9A-13789E69D7B5}" type="pres">
      <dgm:prSet presAssocID="{D6EEA4C2-6D13-4A47-8CE8-AF12BC48D898}"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at"/>
        </a:ext>
      </dgm:extLst>
    </dgm:pt>
    <dgm:pt modelId="{405ADBE4-0854-414A-96D1-95B64AFD0925}" type="pres">
      <dgm:prSet presAssocID="{D6EEA4C2-6D13-4A47-8CE8-AF12BC48D898}" presName="spaceRect" presStyleCnt="0"/>
      <dgm:spPr/>
    </dgm:pt>
    <dgm:pt modelId="{2FA66CF2-EAF8-40C1-A93C-D6D286712BBC}" type="pres">
      <dgm:prSet presAssocID="{D6EEA4C2-6D13-4A47-8CE8-AF12BC48D898}" presName="parTx" presStyleLbl="revTx" presStyleIdx="2" presStyleCnt="3">
        <dgm:presLayoutVars>
          <dgm:chMax val="0"/>
          <dgm:chPref val="0"/>
        </dgm:presLayoutVars>
      </dgm:prSet>
      <dgm:spPr/>
    </dgm:pt>
  </dgm:ptLst>
  <dgm:cxnLst>
    <dgm:cxn modelId="{A3E40824-9B62-4AC7-ABAF-BF2A66FBC7D7}" srcId="{B19DADCD-2F1D-4D2D-A765-98523547087E}" destId="{107ABCFF-A520-43B6-BD4F-69533B830216}" srcOrd="1" destOrd="0" parTransId="{6BE91D7C-1762-424A-A706-AE3ED7F5BEA1}" sibTransId="{D9D5778B-1E03-4BB3-B002-4BA66D72F09A}"/>
    <dgm:cxn modelId="{F5513E25-9670-42BA-9B5F-21066A63B015}" type="presOf" srcId="{70C8B60B-AF05-4FBE-AF8F-DE2DC6C30A58}" destId="{C429A7B0-B39F-4924-94AA-9467E81DCE59}" srcOrd="0" destOrd="0" presId="urn:microsoft.com/office/officeart/2018/2/layout/IconVerticalSolidList"/>
    <dgm:cxn modelId="{7501ED27-F335-412B-B454-D7EC7EBDCA71}" srcId="{B19DADCD-2F1D-4D2D-A765-98523547087E}" destId="{70C8B60B-AF05-4FBE-AF8F-DE2DC6C30A58}" srcOrd="0" destOrd="0" parTransId="{A1842677-E8CD-4C07-A46A-CEDBC6DBF2A3}" sibTransId="{E64CAE60-E3D0-4BE8-B7F3-0E925E2CEBC5}"/>
    <dgm:cxn modelId="{20BDCA63-30F7-42F9-8361-A63584F9C896}" type="presOf" srcId="{D6EEA4C2-6D13-4A47-8CE8-AF12BC48D898}" destId="{2FA66CF2-EAF8-40C1-A93C-D6D286712BBC}" srcOrd="0" destOrd="0" presId="urn:microsoft.com/office/officeart/2018/2/layout/IconVerticalSolidList"/>
    <dgm:cxn modelId="{15AB89D7-8717-454D-B8CC-EF8403E27304}" type="presOf" srcId="{107ABCFF-A520-43B6-BD4F-69533B830216}" destId="{5B0D355E-16E0-4B05-8FFB-3E72DD4828EE}" srcOrd="0" destOrd="0" presId="urn:microsoft.com/office/officeart/2018/2/layout/IconVerticalSolidList"/>
    <dgm:cxn modelId="{D2C5A5E3-10DB-4E24-9FCC-024E48D0DC46}" srcId="{B19DADCD-2F1D-4D2D-A765-98523547087E}" destId="{D6EEA4C2-6D13-4A47-8CE8-AF12BC48D898}" srcOrd="2" destOrd="0" parTransId="{7396474C-735D-4366-8AAD-7FA12FB67518}" sibTransId="{8E366A92-5668-4027-8FA4-3555A9AD34AE}"/>
    <dgm:cxn modelId="{A8D83DFB-EF68-4A2F-925B-AEA447DADD16}" type="presOf" srcId="{B19DADCD-2F1D-4D2D-A765-98523547087E}" destId="{C7B0E389-9313-4ECF-AC37-986F58FED944}" srcOrd="0" destOrd="0" presId="urn:microsoft.com/office/officeart/2018/2/layout/IconVerticalSolidList"/>
    <dgm:cxn modelId="{5A985224-E3DD-4618-82C4-339EA2989CC6}" type="presParOf" srcId="{C7B0E389-9313-4ECF-AC37-986F58FED944}" destId="{1D1C0A97-5544-4307-B886-331D415FA868}" srcOrd="0" destOrd="0" presId="urn:microsoft.com/office/officeart/2018/2/layout/IconVerticalSolidList"/>
    <dgm:cxn modelId="{BBE6AE96-4CFE-4841-9ED8-3DD19F89ABBC}" type="presParOf" srcId="{1D1C0A97-5544-4307-B886-331D415FA868}" destId="{5BED84B0-4302-4A74-AE15-A7D226A3D34F}" srcOrd="0" destOrd="0" presId="urn:microsoft.com/office/officeart/2018/2/layout/IconVerticalSolidList"/>
    <dgm:cxn modelId="{FC7E22C0-C52A-4191-B198-B62128BD0641}" type="presParOf" srcId="{1D1C0A97-5544-4307-B886-331D415FA868}" destId="{ABFD77A1-C774-4501-B1E6-9DF504AF3292}" srcOrd="1" destOrd="0" presId="urn:microsoft.com/office/officeart/2018/2/layout/IconVerticalSolidList"/>
    <dgm:cxn modelId="{6F4B8305-C12F-46B5-9CB2-E7AEE2A07B2D}" type="presParOf" srcId="{1D1C0A97-5544-4307-B886-331D415FA868}" destId="{0E049DE3-7685-4607-B0A4-7353989472E0}" srcOrd="2" destOrd="0" presId="urn:microsoft.com/office/officeart/2018/2/layout/IconVerticalSolidList"/>
    <dgm:cxn modelId="{389496D8-821E-4339-9F8D-070B1EF3D6D9}" type="presParOf" srcId="{1D1C0A97-5544-4307-B886-331D415FA868}" destId="{C429A7B0-B39F-4924-94AA-9467E81DCE59}" srcOrd="3" destOrd="0" presId="urn:microsoft.com/office/officeart/2018/2/layout/IconVerticalSolidList"/>
    <dgm:cxn modelId="{EBF56143-22BD-4F1C-BAA9-CA0EF0C83AE7}" type="presParOf" srcId="{C7B0E389-9313-4ECF-AC37-986F58FED944}" destId="{F299EC3B-DDAE-4119-A1CB-0195B7749165}" srcOrd="1" destOrd="0" presId="urn:microsoft.com/office/officeart/2018/2/layout/IconVerticalSolidList"/>
    <dgm:cxn modelId="{A40392A9-0900-4090-8EE9-D16142090D0B}" type="presParOf" srcId="{C7B0E389-9313-4ECF-AC37-986F58FED944}" destId="{1A17D67A-9BD8-4FB1-978C-E48049E37100}" srcOrd="2" destOrd="0" presId="urn:microsoft.com/office/officeart/2018/2/layout/IconVerticalSolidList"/>
    <dgm:cxn modelId="{0B79F204-2D5C-4BAE-980E-792F501F4331}" type="presParOf" srcId="{1A17D67A-9BD8-4FB1-978C-E48049E37100}" destId="{EEA07AD6-CAD3-4F8F-ABD9-31B3E8568CCF}" srcOrd="0" destOrd="0" presId="urn:microsoft.com/office/officeart/2018/2/layout/IconVerticalSolidList"/>
    <dgm:cxn modelId="{92C71189-0AFA-405E-9C5F-C79BF8184D07}" type="presParOf" srcId="{1A17D67A-9BD8-4FB1-978C-E48049E37100}" destId="{705AA19A-22EB-45D0-96D7-91F87B566B2A}" srcOrd="1" destOrd="0" presId="urn:microsoft.com/office/officeart/2018/2/layout/IconVerticalSolidList"/>
    <dgm:cxn modelId="{5A44BD24-6346-499F-A341-B9A269BE1F6A}" type="presParOf" srcId="{1A17D67A-9BD8-4FB1-978C-E48049E37100}" destId="{0E6F6985-65F5-4CAB-95D1-5EFFCEB5F76A}" srcOrd="2" destOrd="0" presId="urn:microsoft.com/office/officeart/2018/2/layout/IconVerticalSolidList"/>
    <dgm:cxn modelId="{C80997D1-5C88-4D9E-A127-C7AB0F7DFB9E}" type="presParOf" srcId="{1A17D67A-9BD8-4FB1-978C-E48049E37100}" destId="{5B0D355E-16E0-4B05-8FFB-3E72DD4828EE}" srcOrd="3" destOrd="0" presId="urn:microsoft.com/office/officeart/2018/2/layout/IconVerticalSolidList"/>
    <dgm:cxn modelId="{24E3AAD6-F1EC-4124-8A73-47B381CA4701}" type="presParOf" srcId="{C7B0E389-9313-4ECF-AC37-986F58FED944}" destId="{F4740E19-B7F8-4760-B1C6-030F6F553D51}" srcOrd="3" destOrd="0" presId="urn:microsoft.com/office/officeart/2018/2/layout/IconVerticalSolidList"/>
    <dgm:cxn modelId="{A048DB71-A4AD-4859-9715-049D27DE4B7F}" type="presParOf" srcId="{C7B0E389-9313-4ECF-AC37-986F58FED944}" destId="{959191EC-4F74-414F-9FD2-798FABF4BED6}" srcOrd="4" destOrd="0" presId="urn:microsoft.com/office/officeart/2018/2/layout/IconVerticalSolidList"/>
    <dgm:cxn modelId="{32ADD59E-571B-4FFE-95CA-27A64AB7CEEB}" type="presParOf" srcId="{959191EC-4F74-414F-9FD2-798FABF4BED6}" destId="{376DFF53-2752-4843-9B5F-C2B0BE5E494F}" srcOrd="0" destOrd="0" presId="urn:microsoft.com/office/officeart/2018/2/layout/IconVerticalSolidList"/>
    <dgm:cxn modelId="{11E73AAC-136E-4926-9FE9-0CE5664CBE28}" type="presParOf" srcId="{959191EC-4F74-414F-9FD2-798FABF4BED6}" destId="{DE204DF9-3925-4B5F-BA9A-13789E69D7B5}" srcOrd="1" destOrd="0" presId="urn:microsoft.com/office/officeart/2018/2/layout/IconVerticalSolidList"/>
    <dgm:cxn modelId="{53C6F947-525F-4B21-B9C1-877F148A359E}" type="presParOf" srcId="{959191EC-4F74-414F-9FD2-798FABF4BED6}" destId="{405ADBE4-0854-414A-96D1-95B64AFD0925}" srcOrd="2" destOrd="0" presId="urn:microsoft.com/office/officeart/2018/2/layout/IconVerticalSolidList"/>
    <dgm:cxn modelId="{F9794002-9738-42F0-AF6A-501058A34605}" type="presParOf" srcId="{959191EC-4F74-414F-9FD2-798FABF4BED6}" destId="{2FA66CF2-EAF8-40C1-A93C-D6D286712B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i="1" u="none" dirty="0">
              <a:latin typeface="Calibri Light" panose="020F0302020204030204" pitchFamily="34" charset="0"/>
              <a:cs typeface="Calibri Light" panose="020F0302020204030204" pitchFamily="34" charset="0"/>
            </a:rPr>
            <a:t>Salmonella</a:t>
          </a:r>
          <a:r>
            <a:rPr lang="en-US" u="none" dirty="0">
              <a:latin typeface="Calibri Light" panose="020F0302020204030204" pitchFamily="34" charset="0"/>
              <a:cs typeface="Calibri Light" panose="020F0302020204030204" pitchFamily="34" charset="0"/>
            </a:rPr>
            <a:t> in the salad</a:t>
          </a:r>
          <a:endParaRPr lang="en-US" dirty="0">
            <a:latin typeface="Calibri Light" panose="020F0302020204030204" pitchFamily="34" charset="0"/>
            <a:cs typeface="Calibri Light" panose="020F0302020204030204" pitchFamily="34" charset="0"/>
          </a:endParaRP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latin typeface="Calibri Light" panose="020F0302020204030204" pitchFamily="34" charset="0"/>
              <a:cs typeface="Calibri Light" panose="020F0302020204030204" pitchFamily="34" charset="0"/>
            </a:rPr>
            <a:t>Improper washing and sanitizing between tasks</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latin typeface="Calibri Light" panose="020F0302020204030204" pitchFamily="34" charset="0"/>
              <a:cs typeface="Calibri Light" panose="020F0302020204030204" pitchFamily="34" charset="0"/>
            </a:rPr>
            <a:t>High turnover for staff, no training for new hires</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b="1">
              <a:latin typeface="Calibri Light" panose="020F0302020204030204" pitchFamily="34" charset="0"/>
              <a:cs typeface="Calibri Light" panose="020F0302020204030204" pitchFamily="34" charset="0"/>
            </a:rPr>
            <a:t>Training all staff, creating training protocols for moving forward</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latin typeface="Calibri Light" panose="020F0302020204030204" pitchFamily="34" charset="0"/>
              <a:cs typeface="Calibri Light" panose="020F0302020204030204" pitchFamily="34" charset="0"/>
            </a:rPr>
            <a:t>Outbreak Cause</a:t>
          </a:r>
        </a:p>
        <a:p>
          <a:r>
            <a:rPr lang="en-US">
              <a:latin typeface="Calibri Light" panose="020F0302020204030204" pitchFamily="34" charset="0"/>
              <a:cs typeface="Calibri Light" panose="020F0302020204030204" pitchFamily="34" charset="0"/>
            </a:rPr>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latin typeface="Calibri Light" panose="020F0302020204030204" pitchFamily="34" charset="0"/>
              <a:cs typeface="Calibri Light" panose="020F0302020204030204" pitchFamily="34" charset="0"/>
            </a:rPr>
            <a:t>Contributing Factors</a:t>
          </a:r>
        </a:p>
        <a:p>
          <a:r>
            <a:rPr lang="en-US">
              <a:latin typeface="Calibri Light" panose="020F0302020204030204" pitchFamily="34" charset="0"/>
              <a:cs typeface="Calibri Light" panose="020F0302020204030204" pitchFamily="34" charset="0"/>
            </a:rPr>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latin typeface="Calibri Light" panose="020F0302020204030204" pitchFamily="34" charset="0"/>
              <a:cs typeface="Calibri Light" panose="020F0302020204030204" pitchFamily="34" charset="0"/>
            </a:rPr>
            <a:t>Environmental Antecedent</a:t>
          </a:r>
        </a:p>
        <a:p>
          <a:r>
            <a:rPr lang="en-US">
              <a:latin typeface="Calibri Light" panose="020F0302020204030204" pitchFamily="34" charset="0"/>
              <a:cs typeface="Calibri Light" panose="020F0302020204030204" pitchFamily="34" charset="0"/>
            </a:rPr>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b="1">
              <a:latin typeface="Calibri Light" panose="020F0302020204030204" pitchFamily="34" charset="0"/>
              <a:cs typeface="Calibri Light" panose="020F0302020204030204" pitchFamily="34" charset="0"/>
            </a:rPr>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latin typeface="Calibri Light" panose="020F0302020204030204" pitchFamily="34" charset="0"/>
              <a:cs typeface="Calibri Light" panose="020F0302020204030204" pitchFamily="34" charset="0"/>
            </a:rPr>
            <a:t>Outbreak Cause</a:t>
          </a:r>
        </a:p>
        <a:p>
          <a:r>
            <a:rPr lang="en-US" b="1">
              <a:latin typeface="Calibri Light" panose="020F0302020204030204" pitchFamily="34" charset="0"/>
              <a:cs typeface="Calibri Light" panose="020F0302020204030204" pitchFamily="34" charset="0"/>
            </a:rPr>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latin typeface="Calibri Light" panose="020F0302020204030204" pitchFamily="34" charset="0"/>
              <a:cs typeface="Calibri Light" panose="020F0302020204030204" pitchFamily="34" charset="0"/>
            </a:rPr>
            <a:t>Contributing Factors</a:t>
          </a:r>
        </a:p>
        <a:p>
          <a:r>
            <a:rPr lang="en-US" b="1">
              <a:latin typeface="Calibri Light" panose="020F0302020204030204" pitchFamily="34" charset="0"/>
              <a:cs typeface="Calibri Light" panose="020F0302020204030204" pitchFamily="34" charset="0"/>
            </a:rPr>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latin typeface="Calibri Light" panose="020F0302020204030204" pitchFamily="34" charset="0"/>
              <a:cs typeface="Calibri Light" panose="020F0302020204030204" pitchFamily="34" charset="0"/>
            </a:rPr>
            <a:t>Environmental Antecedents</a:t>
          </a:r>
        </a:p>
        <a:p>
          <a:r>
            <a:rPr lang="en-US" b="1">
              <a:latin typeface="Calibri Light" panose="020F0302020204030204" pitchFamily="34" charset="0"/>
              <a:cs typeface="Calibri Light" panose="020F0302020204030204" pitchFamily="34" charset="0"/>
            </a:rPr>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latin typeface="Calibri Light" panose="020F0302020204030204" pitchFamily="34" charset="0"/>
              <a:cs typeface="Calibri Light" panose="020F0302020204030204" pitchFamily="34" charset="0"/>
            </a:rPr>
            <a:t>Control Measures</a:t>
          </a:r>
        </a:p>
        <a:p>
          <a:r>
            <a:rPr lang="en-US" b="1">
              <a:latin typeface="Calibri Light" panose="020F0302020204030204" pitchFamily="34" charset="0"/>
              <a:cs typeface="Calibri Light" panose="020F0302020204030204" pitchFamily="34" charset="0"/>
            </a:rPr>
            <a:t>Prevention</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custLinFactNeighborX="-278" custLinFactNeighborY="3117"/>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19DADCD-2F1D-4D2D-A765-98523547087E}"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70C8B60B-AF05-4FBE-AF8F-DE2DC6C30A58}">
      <dgm:prSet/>
      <dgm:spPr/>
      <dgm:t>
        <a:bodyPr/>
        <a:lstStyle/>
        <a:p>
          <a:pPr>
            <a:lnSpc>
              <a:spcPct val="100000"/>
            </a:lnSpc>
          </a:pPr>
          <a:endParaRPr lang="en-US"/>
        </a:p>
      </dgm:t>
    </dgm:pt>
    <dgm:pt modelId="{A1842677-E8CD-4C07-A46A-CEDBC6DBF2A3}" type="parTrans" cxnId="{7501ED27-F335-412B-B454-D7EC7EBDCA71}">
      <dgm:prSet/>
      <dgm:spPr/>
      <dgm:t>
        <a:bodyPr/>
        <a:lstStyle/>
        <a:p>
          <a:endParaRPr lang="en-US"/>
        </a:p>
      </dgm:t>
    </dgm:pt>
    <dgm:pt modelId="{E64CAE60-E3D0-4BE8-B7F3-0E925E2CEBC5}" type="sibTrans" cxnId="{7501ED27-F335-412B-B454-D7EC7EBDCA71}">
      <dgm:prSet/>
      <dgm:spPr/>
      <dgm:t>
        <a:bodyPr/>
        <a:lstStyle/>
        <a:p>
          <a:endParaRPr lang="en-US"/>
        </a:p>
      </dgm:t>
    </dgm:pt>
    <dgm:pt modelId="{107ABCFF-A520-43B6-BD4F-69533B830216}">
      <dgm:prSet/>
      <dgm:spPr/>
      <dgm:t>
        <a:bodyPr/>
        <a:lstStyle/>
        <a:p>
          <a:pPr>
            <a:lnSpc>
              <a:spcPct val="100000"/>
            </a:lnSpc>
          </a:pPr>
          <a:r>
            <a:rPr lang="en-US" dirty="0">
              <a:latin typeface="+mj-lt"/>
            </a:rPr>
            <a:t>Answer the questions on page 9 about control measures</a:t>
          </a:r>
        </a:p>
      </dgm:t>
    </dgm:pt>
    <dgm:pt modelId="{6BE91D7C-1762-424A-A706-AE3ED7F5BEA1}" type="parTrans" cxnId="{A3E40824-9B62-4AC7-ABAF-BF2A66FBC7D7}">
      <dgm:prSet/>
      <dgm:spPr/>
      <dgm:t>
        <a:bodyPr/>
        <a:lstStyle/>
        <a:p>
          <a:endParaRPr lang="en-US"/>
        </a:p>
      </dgm:t>
    </dgm:pt>
    <dgm:pt modelId="{D9D5778B-1E03-4BB3-B002-4BA66D72F09A}" type="sibTrans" cxnId="{A3E40824-9B62-4AC7-ABAF-BF2A66FBC7D7}">
      <dgm:prSet/>
      <dgm:spPr/>
      <dgm:t>
        <a:bodyPr/>
        <a:lstStyle/>
        <a:p>
          <a:endParaRPr lang="en-US"/>
        </a:p>
      </dgm:t>
    </dgm:pt>
    <dgm:pt modelId="{D6EEA4C2-6D13-4A47-8CE8-AF12BC48D898}">
      <dgm:prSet/>
      <dgm:spPr/>
      <dgm:t>
        <a:bodyPr/>
        <a:lstStyle/>
        <a:p>
          <a:pPr>
            <a:lnSpc>
              <a:spcPct val="100000"/>
            </a:lnSpc>
          </a:pPr>
          <a:r>
            <a:rPr lang="en-US">
              <a:latin typeface="+mj-lt"/>
            </a:rPr>
            <a:t>Discuss for 5 minutes before we re-group</a:t>
          </a:r>
        </a:p>
      </dgm:t>
    </dgm:pt>
    <dgm:pt modelId="{7396474C-735D-4366-8AAD-7FA12FB67518}" type="parTrans" cxnId="{D2C5A5E3-10DB-4E24-9FCC-024E48D0DC46}">
      <dgm:prSet/>
      <dgm:spPr/>
      <dgm:t>
        <a:bodyPr/>
        <a:lstStyle/>
        <a:p>
          <a:endParaRPr lang="en-US"/>
        </a:p>
      </dgm:t>
    </dgm:pt>
    <dgm:pt modelId="{8E366A92-5668-4027-8FA4-3555A9AD34AE}" type="sibTrans" cxnId="{D2C5A5E3-10DB-4E24-9FCC-024E48D0DC46}">
      <dgm:prSet/>
      <dgm:spPr/>
      <dgm:t>
        <a:bodyPr/>
        <a:lstStyle/>
        <a:p>
          <a:endParaRPr lang="en-US"/>
        </a:p>
      </dgm:t>
    </dgm:pt>
    <dgm:pt modelId="{C7B0E389-9313-4ECF-AC37-986F58FED944}" type="pres">
      <dgm:prSet presAssocID="{B19DADCD-2F1D-4D2D-A765-98523547087E}" presName="root" presStyleCnt="0">
        <dgm:presLayoutVars>
          <dgm:dir/>
          <dgm:resizeHandles val="exact"/>
        </dgm:presLayoutVars>
      </dgm:prSet>
      <dgm:spPr/>
    </dgm:pt>
    <dgm:pt modelId="{1D1C0A97-5544-4307-B886-331D415FA868}" type="pres">
      <dgm:prSet presAssocID="{70C8B60B-AF05-4FBE-AF8F-DE2DC6C30A58}" presName="compNode" presStyleCnt="0"/>
      <dgm:spPr/>
    </dgm:pt>
    <dgm:pt modelId="{5BED84B0-4302-4A74-AE15-A7D226A3D34F}" type="pres">
      <dgm:prSet presAssocID="{70C8B60B-AF05-4FBE-AF8F-DE2DC6C30A58}" presName="bgRect" presStyleLbl="bgShp" presStyleIdx="0" presStyleCnt="3" custLinFactNeighborX="1921" custLinFactNeighborY="-23430"/>
      <dgm:spPr/>
    </dgm:pt>
    <dgm:pt modelId="{ABFD77A1-C774-4501-B1E6-9DF504AF3292}" type="pres">
      <dgm:prSet presAssocID="{70C8B60B-AF05-4FBE-AF8F-DE2DC6C30A5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Head with gears with solid fill"/>
        </a:ext>
      </dgm:extLst>
    </dgm:pt>
    <dgm:pt modelId="{0E049DE3-7685-4607-B0A4-7353989472E0}" type="pres">
      <dgm:prSet presAssocID="{70C8B60B-AF05-4FBE-AF8F-DE2DC6C30A58}" presName="spaceRect" presStyleCnt="0"/>
      <dgm:spPr/>
    </dgm:pt>
    <dgm:pt modelId="{C429A7B0-B39F-4924-94AA-9467E81DCE59}" type="pres">
      <dgm:prSet presAssocID="{70C8B60B-AF05-4FBE-AF8F-DE2DC6C30A58}" presName="parTx" presStyleLbl="revTx" presStyleIdx="0" presStyleCnt="3">
        <dgm:presLayoutVars>
          <dgm:chMax val="0"/>
          <dgm:chPref val="0"/>
        </dgm:presLayoutVars>
      </dgm:prSet>
      <dgm:spPr/>
    </dgm:pt>
    <dgm:pt modelId="{F299EC3B-DDAE-4119-A1CB-0195B7749165}" type="pres">
      <dgm:prSet presAssocID="{E64CAE60-E3D0-4BE8-B7F3-0E925E2CEBC5}" presName="sibTrans" presStyleCnt="0"/>
      <dgm:spPr/>
    </dgm:pt>
    <dgm:pt modelId="{1A17D67A-9BD8-4FB1-978C-E48049E37100}" type="pres">
      <dgm:prSet presAssocID="{107ABCFF-A520-43B6-BD4F-69533B830216}" presName="compNode" presStyleCnt="0"/>
      <dgm:spPr/>
    </dgm:pt>
    <dgm:pt modelId="{EEA07AD6-CAD3-4F8F-ABD9-31B3E8568CCF}" type="pres">
      <dgm:prSet presAssocID="{107ABCFF-A520-43B6-BD4F-69533B830216}" presName="bgRect" presStyleLbl="bgShp" presStyleIdx="1" presStyleCnt="3"/>
      <dgm:spPr/>
    </dgm:pt>
    <dgm:pt modelId="{705AA19A-22EB-45D0-96D7-91F87B566B2A}" type="pres">
      <dgm:prSet presAssocID="{107ABCFF-A520-43B6-BD4F-69533B83021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Help"/>
        </a:ext>
      </dgm:extLst>
    </dgm:pt>
    <dgm:pt modelId="{0E6F6985-65F5-4CAB-95D1-5EFFCEB5F76A}" type="pres">
      <dgm:prSet presAssocID="{107ABCFF-A520-43B6-BD4F-69533B830216}" presName="spaceRect" presStyleCnt="0"/>
      <dgm:spPr/>
    </dgm:pt>
    <dgm:pt modelId="{5B0D355E-16E0-4B05-8FFB-3E72DD4828EE}" type="pres">
      <dgm:prSet presAssocID="{107ABCFF-A520-43B6-BD4F-69533B830216}" presName="parTx" presStyleLbl="revTx" presStyleIdx="1" presStyleCnt="3">
        <dgm:presLayoutVars>
          <dgm:chMax val="0"/>
          <dgm:chPref val="0"/>
        </dgm:presLayoutVars>
      </dgm:prSet>
      <dgm:spPr/>
    </dgm:pt>
    <dgm:pt modelId="{F4740E19-B7F8-4760-B1C6-030F6F553D51}" type="pres">
      <dgm:prSet presAssocID="{D9D5778B-1E03-4BB3-B002-4BA66D72F09A}" presName="sibTrans" presStyleCnt="0"/>
      <dgm:spPr/>
    </dgm:pt>
    <dgm:pt modelId="{959191EC-4F74-414F-9FD2-798FABF4BED6}" type="pres">
      <dgm:prSet presAssocID="{D6EEA4C2-6D13-4A47-8CE8-AF12BC48D898}" presName="compNode" presStyleCnt="0"/>
      <dgm:spPr/>
    </dgm:pt>
    <dgm:pt modelId="{376DFF53-2752-4843-9B5F-C2B0BE5E494F}" type="pres">
      <dgm:prSet presAssocID="{D6EEA4C2-6D13-4A47-8CE8-AF12BC48D898}" presName="bgRect" presStyleLbl="bgShp" presStyleIdx="2" presStyleCnt="3" custLinFactNeighborX="17" custLinFactNeighborY="17424"/>
      <dgm:spPr/>
    </dgm:pt>
    <dgm:pt modelId="{DE204DF9-3925-4B5F-BA9A-13789E69D7B5}" type="pres">
      <dgm:prSet presAssocID="{D6EEA4C2-6D13-4A47-8CE8-AF12BC48D898}"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hat"/>
        </a:ext>
      </dgm:extLst>
    </dgm:pt>
    <dgm:pt modelId="{405ADBE4-0854-414A-96D1-95B64AFD0925}" type="pres">
      <dgm:prSet presAssocID="{D6EEA4C2-6D13-4A47-8CE8-AF12BC48D898}" presName="spaceRect" presStyleCnt="0"/>
      <dgm:spPr/>
    </dgm:pt>
    <dgm:pt modelId="{2FA66CF2-EAF8-40C1-A93C-D6D286712BBC}" type="pres">
      <dgm:prSet presAssocID="{D6EEA4C2-6D13-4A47-8CE8-AF12BC48D898}" presName="parTx" presStyleLbl="revTx" presStyleIdx="2" presStyleCnt="3">
        <dgm:presLayoutVars>
          <dgm:chMax val="0"/>
          <dgm:chPref val="0"/>
        </dgm:presLayoutVars>
      </dgm:prSet>
      <dgm:spPr/>
    </dgm:pt>
  </dgm:ptLst>
  <dgm:cxnLst>
    <dgm:cxn modelId="{A3E40824-9B62-4AC7-ABAF-BF2A66FBC7D7}" srcId="{B19DADCD-2F1D-4D2D-A765-98523547087E}" destId="{107ABCFF-A520-43B6-BD4F-69533B830216}" srcOrd="1" destOrd="0" parTransId="{6BE91D7C-1762-424A-A706-AE3ED7F5BEA1}" sibTransId="{D9D5778B-1E03-4BB3-B002-4BA66D72F09A}"/>
    <dgm:cxn modelId="{F5513E25-9670-42BA-9B5F-21066A63B015}" type="presOf" srcId="{70C8B60B-AF05-4FBE-AF8F-DE2DC6C30A58}" destId="{C429A7B0-B39F-4924-94AA-9467E81DCE59}" srcOrd="0" destOrd="0" presId="urn:microsoft.com/office/officeart/2018/2/layout/IconVerticalSolidList"/>
    <dgm:cxn modelId="{7501ED27-F335-412B-B454-D7EC7EBDCA71}" srcId="{B19DADCD-2F1D-4D2D-A765-98523547087E}" destId="{70C8B60B-AF05-4FBE-AF8F-DE2DC6C30A58}" srcOrd="0" destOrd="0" parTransId="{A1842677-E8CD-4C07-A46A-CEDBC6DBF2A3}" sibTransId="{E64CAE60-E3D0-4BE8-B7F3-0E925E2CEBC5}"/>
    <dgm:cxn modelId="{20BDCA63-30F7-42F9-8361-A63584F9C896}" type="presOf" srcId="{D6EEA4C2-6D13-4A47-8CE8-AF12BC48D898}" destId="{2FA66CF2-EAF8-40C1-A93C-D6D286712BBC}" srcOrd="0" destOrd="0" presId="urn:microsoft.com/office/officeart/2018/2/layout/IconVerticalSolidList"/>
    <dgm:cxn modelId="{15AB89D7-8717-454D-B8CC-EF8403E27304}" type="presOf" srcId="{107ABCFF-A520-43B6-BD4F-69533B830216}" destId="{5B0D355E-16E0-4B05-8FFB-3E72DD4828EE}" srcOrd="0" destOrd="0" presId="urn:microsoft.com/office/officeart/2018/2/layout/IconVerticalSolidList"/>
    <dgm:cxn modelId="{D2C5A5E3-10DB-4E24-9FCC-024E48D0DC46}" srcId="{B19DADCD-2F1D-4D2D-A765-98523547087E}" destId="{D6EEA4C2-6D13-4A47-8CE8-AF12BC48D898}" srcOrd="2" destOrd="0" parTransId="{7396474C-735D-4366-8AAD-7FA12FB67518}" sibTransId="{8E366A92-5668-4027-8FA4-3555A9AD34AE}"/>
    <dgm:cxn modelId="{A8D83DFB-EF68-4A2F-925B-AEA447DADD16}" type="presOf" srcId="{B19DADCD-2F1D-4D2D-A765-98523547087E}" destId="{C7B0E389-9313-4ECF-AC37-986F58FED944}" srcOrd="0" destOrd="0" presId="urn:microsoft.com/office/officeart/2018/2/layout/IconVerticalSolidList"/>
    <dgm:cxn modelId="{5A985224-E3DD-4618-82C4-339EA2989CC6}" type="presParOf" srcId="{C7B0E389-9313-4ECF-AC37-986F58FED944}" destId="{1D1C0A97-5544-4307-B886-331D415FA868}" srcOrd="0" destOrd="0" presId="urn:microsoft.com/office/officeart/2018/2/layout/IconVerticalSolidList"/>
    <dgm:cxn modelId="{BBE6AE96-4CFE-4841-9ED8-3DD19F89ABBC}" type="presParOf" srcId="{1D1C0A97-5544-4307-B886-331D415FA868}" destId="{5BED84B0-4302-4A74-AE15-A7D226A3D34F}" srcOrd="0" destOrd="0" presId="urn:microsoft.com/office/officeart/2018/2/layout/IconVerticalSolidList"/>
    <dgm:cxn modelId="{FC7E22C0-C52A-4191-B198-B62128BD0641}" type="presParOf" srcId="{1D1C0A97-5544-4307-B886-331D415FA868}" destId="{ABFD77A1-C774-4501-B1E6-9DF504AF3292}" srcOrd="1" destOrd="0" presId="urn:microsoft.com/office/officeart/2018/2/layout/IconVerticalSolidList"/>
    <dgm:cxn modelId="{6F4B8305-C12F-46B5-9CB2-E7AEE2A07B2D}" type="presParOf" srcId="{1D1C0A97-5544-4307-B886-331D415FA868}" destId="{0E049DE3-7685-4607-B0A4-7353989472E0}" srcOrd="2" destOrd="0" presId="urn:microsoft.com/office/officeart/2018/2/layout/IconVerticalSolidList"/>
    <dgm:cxn modelId="{389496D8-821E-4339-9F8D-070B1EF3D6D9}" type="presParOf" srcId="{1D1C0A97-5544-4307-B886-331D415FA868}" destId="{C429A7B0-B39F-4924-94AA-9467E81DCE59}" srcOrd="3" destOrd="0" presId="urn:microsoft.com/office/officeart/2018/2/layout/IconVerticalSolidList"/>
    <dgm:cxn modelId="{EBF56143-22BD-4F1C-BAA9-CA0EF0C83AE7}" type="presParOf" srcId="{C7B0E389-9313-4ECF-AC37-986F58FED944}" destId="{F299EC3B-DDAE-4119-A1CB-0195B7749165}" srcOrd="1" destOrd="0" presId="urn:microsoft.com/office/officeart/2018/2/layout/IconVerticalSolidList"/>
    <dgm:cxn modelId="{A40392A9-0900-4090-8EE9-D16142090D0B}" type="presParOf" srcId="{C7B0E389-9313-4ECF-AC37-986F58FED944}" destId="{1A17D67A-9BD8-4FB1-978C-E48049E37100}" srcOrd="2" destOrd="0" presId="urn:microsoft.com/office/officeart/2018/2/layout/IconVerticalSolidList"/>
    <dgm:cxn modelId="{0B79F204-2D5C-4BAE-980E-792F501F4331}" type="presParOf" srcId="{1A17D67A-9BD8-4FB1-978C-E48049E37100}" destId="{EEA07AD6-CAD3-4F8F-ABD9-31B3E8568CCF}" srcOrd="0" destOrd="0" presId="urn:microsoft.com/office/officeart/2018/2/layout/IconVerticalSolidList"/>
    <dgm:cxn modelId="{92C71189-0AFA-405E-9C5F-C79BF8184D07}" type="presParOf" srcId="{1A17D67A-9BD8-4FB1-978C-E48049E37100}" destId="{705AA19A-22EB-45D0-96D7-91F87B566B2A}" srcOrd="1" destOrd="0" presId="urn:microsoft.com/office/officeart/2018/2/layout/IconVerticalSolidList"/>
    <dgm:cxn modelId="{5A44BD24-6346-499F-A341-B9A269BE1F6A}" type="presParOf" srcId="{1A17D67A-9BD8-4FB1-978C-E48049E37100}" destId="{0E6F6985-65F5-4CAB-95D1-5EFFCEB5F76A}" srcOrd="2" destOrd="0" presId="urn:microsoft.com/office/officeart/2018/2/layout/IconVerticalSolidList"/>
    <dgm:cxn modelId="{C80997D1-5C88-4D9E-A127-C7AB0F7DFB9E}" type="presParOf" srcId="{1A17D67A-9BD8-4FB1-978C-E48049E37100}" destId="{5B0D355E-16E0-4B05-8FFB-3E72DD4828EE}" srcOrd="3" destOrd="0" presId="urn:microsoft.com/office/officeart/2018/2/layout/IconVerticalSolidList"/>
    <dgm:cxn modelId="{24E3AAD6-F1EC-4124-8A73-47B381CA4701}" type="presParOf" srcId="{C7B0E389-9313-4ECF-AC37-986F58FED944}" destId="{F4740E19-B7F8-4760-B1C6-030F6F553D51}" srcOrd="3" destOrd="0" presId="urn:microsoft.com/office/officeart/2018/2/layout/IconVerticalSolidList"/>
    <dgm:cxn modelId="{A048DB71-A4AD-4859-9715-049D27DE4B7F}" type="presParOf" srcId="{C7B0E389-9313-4ECF-AC37-986F58FED944}" destId="{959191EC-4F74-414F-9FD2-798FABF4BED6}" srcOrd="4" destOrd="0" presId="urn:microsoft.com/office/officeart/2018/2/layout/IconVerticalSolidList"/>
    <dgm:cxn modelId="{32ADD59E-571B-4FFE-95CA-27A64AB7CEEB}" type="presParOf" srcId="{959191EC-4F74-414F-9FD2-798FABF4BED6}" destId="{376DFF53-2752-4843-9B5F-C2B0BE5E494F}" srcOrd="0" destOrd="0" presId="urn:microsoft.com/office/officeart/2018/2/layout/IconVerticalSolidList"/>
    <dgm:cxn modelId="{11E73AAC-136E-4926-9FE9-0CE5664CBE28}" type="presParOf" srcId="{959191EC-4F74-414F-9FD2-798FABF4BED6}" destId="{DE204DF9-3925-4B5F-BA9A-13789E69D7B5}" srcOrd="1" destOrd="0" presId="urn:microsoft.com/office/officeart/2018/2/layout/IconVerticalSolidList"/>
    <dgm:cxn modelId="{53C6F947-525F-4B21-B9C1-877F148A359E}" type="presParOf" srcId="{959191EC-4F74-414F-9FD2-798FABF4BED6}" destId="{405ADBE4-0854-414A-96D1-95B64AFD0925}" srcOrd="2" destOrd="0" presId="urn:microsoft.com/office/officeart/2018/2/layout/IconVerticalSolidList"/>
    <dgm:cxn modelId="{F9794002-9738-42F0-AF6A-501058A34605}" type="presParOf" srcId="{959191EC-4F74-414F-9FD2-798FABF4BED6}" destId="{2FA66CF2-EAF8-40C1-A93C-D6D286712B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7C909CF-F469-41FA-B1D3-D737BEEB5AFD}" type="doc">
      <dgm:prSet loTypeId="urn:microsoft.com/office/officeart/2008/layout/VerticalCurvedList" loCatId="list" qsTypeId="urn:microsoft.com/office/officeart/2005/8/quickstyle/simple4" qsCatId="simple" csTypeId="urn:microsoft.com/office/officeart/2005/8/colors/colorful1" csCatId="colorful" phldr="1"/>
      <dgm:spPr/>
      <dgm:t>
        <a:bodyPr/>
        <a:lstStyle/>
        <a:p>
          <a:endParaRPr lang="en-US"/>
        </a:p>
      </dgm:t>
    </dgm:pt>
    <dgm:pt modelId="{62A05558-440F-42D0-97B7-D7E5715988E7}">
      <dgm:prSet phldrT="[Text]"/>
      <dgm:spPr/>
      <dgm:t>
        <a:bodyPr/>
        <a:lstStyle/>
        <a:p>
          <a:r>
            <a:rPr lang="en-US" b="1" dirty="0">
              <a:latin typeface="+mj-lt"/>
            </a:rPr>
            <a:t>Provides structure for your investigations</a:t>
          </a:r>
          <a:endParaRPr lang="en-US" b="1" dirty="0"/>
        </a:p>
      </dgm:t>
    </dgm:pt>
    <dgm:pt modelId="{1BA87613-F6F3-455B-BA5D-3C997C02CD0A}" type="parTrans" cxnId="{DCFC1510-33B1-4BA8-8ABF-A6409CD46EF6}">
      <dgm:prSet/>
      <dgm:spPr/>
      <dgm:t>
        <a:bodyPr/>
        <a:lstStyle/>
        <a:p>
          <a:endParaRPr lang="en-US"/>
        </a:p>
      </dgm:t>
    </dgm:pt>
    <dgm:pt modelId="{B8A5629A-E9AD-43E4-B6D6-E734639AB0F1}" type="sibTrans" cxnId="{DCFC1510-33B1-4BA8-8ABF-A6409CD46EF6}">
      <dgm:prSet/>
      <dgm:spPr/>
      <dgm:t>
        <a:bodyPr/>
        <a:lstStyle/>
        <a:p>
          <a:endParaRPr lang="en-US"/>
        </a:p>
      </dgm:t>
    </dgm:pt>
    <dgm:pt modelId="{7A49BF21-F962-46CD-85DE-A9D4054AABCA}">
      <dgm:prSet phldrT="[Text]"/>
      <dgm:spPr/>
      <dgm:t>
        <a:bodyPr/>
        <a:lstStyle/>
        <a:p>
          <a:r>
            <a:rPr lang="en-US" b="1" dirty="0">
              <a:latin typeface="+mj-lt"/>
            </a:rPr>
            <a:t>NEARS provides a summary of your outbreak data to help identify trends in your jurisdiction</a:t>
          </a:r>
          <a:endParaRPr lang="en-US" b="1" dirty="0"/>
        </a:p>
      </dgm:t>
    </dgm:pt>
    <dgm:pt modelId="{AB09F768-611B-4087-9697-33C5188AB7AB}" type="parTrans" cxnId="{389C0625-A447-42E0-8CB0-882CFD9D3EC6}">
      <dgm:prSet/>
      <dgm:spPr/>
      <dgm:t>
        <a:bodyPr/>
        <a:lstStyle/>
        <a:p>
          <a:endParaRPr lang="en-US"/>
        </a:p>
      </dgm:t>
    </dgm:pt>
    <dgm:pt modelId="{3436035B-E1C1-405F-AAC9-44E0DA0C03E7}" type="sibTrans" cxnId="{389C0625-A447-42E0-8CB0-882CFD9D3EC6}">
      <dgm:prSet/>
      <dgm:spPr/>
      <dgm:t>
        <a:bodyPr/>
        <a:lstStyle/>
        <a:p>
          <a:endParaRPr lang="en-US"/>
        </a:p>
      </dgm:t>
    </dgm:pt>
    <dgm:pt modelId="{EA659473-AA3E-480C-8BC2-07F26C216381}">
      <dgm:prSet/>
      <dgm:spPr/>
      <dgm:t>
        <a:bodyPr/>
        <a:lstStyle/>
        <a:p>
          <a:r>
            <a:rPr lang="en-US" b="1" dirty="0">
              <a:latin typeface="+mj-lt"/>
            </a:rPr>
            <a:t>Helps identify root causes of outbreaks</a:t>
          </a:r>
        </a:p>
      </dgm:t>
    </dgm:pt>
    <dgm:pt modelId="{92F0370A-7B81-4469-9D9A-C55970320213}" type="parTrans" cxnId="{299B87C4-6F3B-4C1D-BFDA-842DDCB79D1A}">
      <dgm:prSet/>
      <dgm:spPr/>
      <dgm:t>
        <a:bodyPr/>
        <a:lstStyle/>
        <a:p>
          <a:endParaRPr lang="en-US"/>
        </a:p>
      </dgm:t>
    </dgm:pt>
    <dgm:pt modelId="{B6B4D95D-2D12-41F6-B85B-5A738294B298}" type="sibTrans" cxnId="{299B87C4-6F3B-4C1D-BFDA-842DDCB79D1A}">
      <dgm:prSet/>
      <dgm:spPr/>
      <dgm:t>
        <a:bodyPr/>
        <a:lstStyle/>
        <a:p>
          <a:endParaRPr lang="en-US"/>
        </a:p>
      </dgm:t>
    </dgm:pt>
    <dgm:pt modelId="{3E173964-D091-4448-9D28-7BF71A5CC637}">
      <dgm:prSet/>
      <dgm:spPr/>
      <dgm:t>
        <a:bodyPr/>
        <a:lstStyle/>
        <a:p>
          <a:r>
            <a:rPr lang="en-US" b="1" dirty="0">
              <a:latin typeface="+mj-lt"/>
            </a:rPr>
            <a:t>Informs follow-up action to reduce or prevent future outbreaks</a:t>
          </a:r>
        </a:p>
      </dgm:t>
    </dgm:pt>
    <dgm:pt modelId="{F148AF8F-E9CB-4862-A980-85C6B374FA72}" type="parTrans" cxnId="{8D8D4071-78D5-4CAF-93A7-EF82CF3FE0F4}">
      <dgm:prSet/>
      <dgm:spPr/>
      <dgm:t>
        <a:bodyPr/>
        <a:lstStyle/>
        <a:p>
          <a:endParaRPr lang="en-US"/>
        </a:p>
      </dgm:t>
    </dgm:pt>
    <dgm:pt modelId="{E4D7AC88-BA4B-4F4B-BADE-97B4A0458F5B}" type="sibTrans" cxnId="{8D8D4071-78D5-4CAF-93A7-EF82CF3FE0F4}">
      <dgm:prSet/>
      <dgm:spPr/>
      <dgm:t>
        <a:bodyPr/>
        <a:lstStyle/>
        <a:p>
          <a:endParaRPr lang="en-US"/>
        </a:p>
      </dgm:t>
    </dgm:pt>
    <dgm:pt modelId="{0084B4C9-3372-4BBC-BD8B-5D13DE024B9D}">
      <dgm:prSet/>
      <dgm:spPr/>
      <dgm:t>
        <a:bodyPr/>
        <a:lstStyle/>
        <a:p>
          <a:r>
            <a:rPr lang="en-US" b="1" dirty="0">
              <a:latin typeface="+mj-lt"/>
            </a:rPr>
            <a:t>Meets the Food and Drug Administration’s Retail Food Program Standards</a:t>
          </a:r>
        </a:p>
      </dgm:t>
    </dgm:pt>
    <dgm:pt modelId="{16E7A0C2-03BD-4CB6-8DAC-88CDABC8450A}" type="parTrans" cxnId="{565D68D7-8D5C-4D6D-AFB9-15AF658A0A2B}">
      <dgm:prSet/>
      <dgm:spPr/>
      <dgm:t>
        <a:bodyPr/>
        <a:lstStyle/>
        <a:p>
          <a:endParaRPr lang="en-US"/>
        </a:p>
      </dgm:t>
    </dgm:pt>
    <dgm:pt modelId="{A16390F7-E841-4883-84B7-CC8A72F50016}" type="sibTrans" cxnId="{565D68D7-8D5C-4D6D-AFB9-15AF658A0A2B}">
      <dgm:prSet/>
      <dgm:spPr/>
      <dgm:t>
        <a:bodyPr/>
        <a:lstStyle/>
        <a:p>
          <a:endParaRPr lang="en-US"/>
        </a:p>
      </dgm:t>
    </dgm:pt>
    <dgm:pt modelId="{1790D253-E998-42E6-85FB-0AD6A923E071}" type="pres">
      <dgm:prSet presAssocID="{A7C909CF-F469-41FA-B1D3-D737BEEB5AFD}" presName="Name0" presStyleCnt="0">
        <dgm:presLayoutVars>
          <dgm:chMax val="7"/>
          <dgm:chPref val="7"/>
          <dgm:dir/>
        </dgm:presLayoutVars>
      </dgm:prSet>
      <dgm:spPr/>
    </dgm:pt>
    <dgm:pt modelId="{669FD6CE-F40E-4C13-A891-03BEBD191469}" type="pres">
      <dgm:prSet presAssocID="{A7C909CF-F469-41FA-B1D3-D737BEEB5AFD}" presName="Name1" presStyleCnt="0"/>
      <dgm:spPr/>
    </dgm:pt>
    <dgm:pt modelId="{47F32F39-0322-49AF-B43B-46B8D27DE7BE}" type="pres">
      <dgm:prSet presAssocID="{A7C909CF-F469-41FA-B1D3-D737BEEB5AFD}" presName="cycle" presStyleCnt="0"/>
      <dgm:spPr/>
    </dgm:pt>
    <dgm:pt modelId="{69F26C1B-E0CF-43E2-B729-24B661ADD77D}" type="pres">
      <dgm:prSet presAssocID="{A7C909CF-F469-41FA-B1D3-D737BEEB5AFD}" presName="srcNode" presStyleLbl="node1" presStyleIdx="0" presStyleCnt="5"/>
      <dgm:spPr/>
    </dgm:pt>
    <dgm:pt modelId="{74A3977D-F9EA-4610-9639-A6537B8C402E}" type="pres">
      <dgm:prSet presAssocID="{A7C909CF-F469-41FA-B1D3-D737BEEB5AFD}" presName="conn" presStyleLbl="parChTrans1D2" presStyleIdx="0" presStyleCnt="1"/>
      <dgm:spPr/>
    </dgm:pt>
    <dgm:pt modelId="{CEBF2947-1254-4D43-8686-D929F5D09225}" type="pres">
      <dgm:prSet presAssocID="{A7C909CF-F469-41FA-B1D3-D737BEEB5AFD}" presName="extraNode" presStyleLbl="node1" presStyleIdx="0" presStyleCnt="5"/>
      <dgm:spPr/>
    </dgm:pt>
    <dgm:pt modelId="{D1FF45B7-BFD7-4163-91B5-5D8BAE643912}" type="pres">
      <dgm:prSet presAssocID="{A7C909CF-F469-41FA-B1D3-D737BEEB5AFD}" presName="dstNode" presStyleLbl="node1" presStyleIdx="0" presStyleCnt="5"/>
      <dgm:spPr/>
    </dgm:pt>
    <dgm:pt modelId="{AB8DEA83-62F9-47F1-BB9D-B18F9AD4B5CA}" type="pres">
      <dgm:prSet presAssocID="{62A05558-440F-42D0-97B7-D7E5715988E7}" presName="text_1" presStyleLbl="node1" presStyleIdx="0" presStyleCnt="5">
        <dgm:presLayoutVars>
          <dgm:bulletEnabled val="1"/>
        </dgm:presLayoutVars>
      </dgm:prSet>
      <dgm:spPr/>
    </dgm:pt>
    <dgm:pt modelId="{3FB63F77-CB76-4E5F-9092-EEC22DC8A3C7}" type="pres">
      <dgm:prSet presAssocID="{62A05558-440F-42D0-97B7-D7E5715988E7}" presName="accent_1" presStyleCnt="0"/>
      <dgm:spPr/>
    </dgm:pt>
    <dgm:pt modelId="{47C24508-C70E-41A4-AF3F-657EFF55FE39}" type="pres">
      <dgm:prSet presAssocID="{62A05558-440F-42D0-97B7-D7E5715988E7}" presName="accentRepeatNode" presStyleLbl="solidFgAcc1" presStyleIdx="0" presStyleCnt="5"/>
      <dgm:spPr/>
    </dgm:pt>
    <dgm:pt modelId="{38A2B59B-B870-43D4-A591-EBB80CBD4C94}" type="pres">
      <dgm:prSet presAssocID="{EA659473-AA3E-480C-8BC2-07F26C216381}" presName="text_2" presStyleLbl="node1" presStyleIdx="1" presStyleCnt="5">
        <dgm:presLayoutVars>
          <dgm:bulletEnabled val="1"/>
        </dgm:presLayoutVars>
      </dgm:prSet>
      <dgm:spPr/>
    </dgm:pt>
    <dgm:pt modelId="{837681DE-A15A-4A08-B3CF-CA55F2D70F9A}" type="pres">
      <dgm:prSet presAssocID="{EA659473-AA3E-480C-8BC2-07F26C216381}" presName="accent_2" presStyleCnt="0"/>
      <dgm:spPr/>
    </dgm:pt>
    <dgm:pt modelId="{89E41106-3A79-4A09-B5C6-342E490DE434}" type="pres">
      <dgm:prSet presAssocID="{EA659473-AA3E-480C-8BC2-07F26C216381}" presName="accentRepeatNode" presStyleLbl="solidFgAcc1" presStyleIdx="1" presStyleCnt="5"/>
      <dgm:spPr/>
    </dgm:pt>
    <dgm:pt modelId="{9A21F28E-6A37-4DC8-A1E2-3138459E95B5}" type="pres">
      <dgm:prSet presAssocID="{3E173964-D091-4448-9D28-7BF71A5CC637}" presName="text_3" presStyleLbl="node1" presStyleIdx="2" presStyleCnt="5">
        <dgm:presLayoutVars>
          <dgm:bulletEnabled val="1"/>
        </dgm:presLayoutVars>
      </dgm:prSet>
      <dgm:spPr/>
    </dgm:pt>
    <dgm:pt modelId="{E8393311-AF90-4537-A46D-94FB448FF3AF}" type="pres">
      <dgm:prSet presAssocID="{3E173964-D091-4448-9D28-7BF71A5CC637}" presName="accent_3" presStyleCnt="0"/>
      <dgm:spPr/>
    </dgm:pt>
    <dgm:pt modelId="{9E5BE1C0-1C19-4223-B4D5-930A05B7E9E9}" type="pres">
      <dgm:prSet presAssocID="{3E173964-D091-4448-9D28-7BF71A5CC637}" presName="accentRepeatNode" presStyleLbl="solidFgAcc1" presStyleIdx="2" presStyleCnt="5"/>
      <dgm:spPr/>
    </dgm:pt>
    <dgm:pt modelId="{9136EA54-AAE7-4CB1-ABC7-29C77E08B42C}" type="pres">
      <dgm:prSet presAssocID="{7A49BF21-F962-46CD-85DE-A9D4054AABCA}" presName="text_4" presStyleLbl="node1" presStyleIdx="3" presStyleCnt="5">
        <dgm:presLayoutVars>
          <dgm:bulletEnabled val="1"/>
        </dgm:presLayoutVars>
      </dgm:prSet>
      <dgm:spPr/>
    </dgm:pt>
    <dgm:pt modelId="{FCA90277-FDFD-4714-82C0-4B20E04DD9B4}" type="pres">
      <dgm:prSet presAssocID="{7A49BF21-F962-46CD-85DE-A9D4054AABCA}" presName="accent_4" presStyleCnt="0"/>
      <dgm:spPr/>
    </dgm:pt>
    <dgm:pt modelId="{F81E4D98-74FC-4316-B938-13348D0627D4}" type="pres">
      <dgm:prSet presAssocID="{7A49BF21-F962-46CD-85DE-A9D4054AABCA}" presName="accentRepeatNode" presStyleLbl="solidFgAcc1" presStyleIdx="3" presStyleCnt="5"/>
      <dgm:spPr/>
    </dgm:pt>
    <dgm:pt modelId="{B0098296-59AA-4792-8EF0-F5ED07EE8402}" type="pres">
      <dgm:prSet presAssocID="{0084B4C9-3372-4BBC-BD8B-5D13DE024B9D}" presName="text_5" presStyleLbl="node1" presStyleIdx="4" presStyleCnt="5">
        <dgm:presLayoutVars>
          <dgm:bulletEnabled val="1"/>
        </dgm:presLayoutVars>
      </dgm:prSet>
      <dgm:spPr/>
    </dgm:pt>
    <dgm:pt modelId="{C6FC703E-DAF0-48A8-84D9-07B535E43780}" type="pres">
      <dgm:prSet presAssocID="{0084B4C9-3372-4BBC-BD8B-5D13DE024B9D}" presName="accent_5" presStyleCnt="0"/>
      <dgm:spPr/>
    </dgm:pt>
    <dgm:pt modelId="{3C4957CE-06B5-4203-AACF-8920812A2F19}" type="pres">
      <dgm:prSet presAssocID="{0084B4C9-3372-4BBC-BD8B-5D13DE024B9D}" presName="accentRepeatNode" presStyleLbl="solidFgAcc1" presStyleIdx="4" presStyleCnt="5"/>
      <dgm:spPr/>
    </dgm:pt>
  </dgm:ptLst>
  <dgm:cxnLst>
    <dgm:cxn modelId="{A5B3280A-1A85-46E6-8207-F5A919FCB313}" type="presOf" srcId="{B8A5629A-E9AD-43E4-B6D6-E734639AB0F1}" destId="{74A3977D-F9EA-4610-9639-A6537B8C402E}" srcOrd="0" destOrd="0" presId="urn:microsoft.com/office/officeart/2008/layout/VerticalCurvedList"/>
    <dgm:cxn modelId="{DCFC1510-33B1-4BA8-8ABF-A6409CD46EF6}" srcId="{A7C909CF-F469-41FA-B1D3-D737BEEB5AFD}" destId="{62A05558-440F-42D0-97B7-D7E5715988E7}" srcOrd="0" destOrd="0" parTransId="{1BA87613-F6F3-455B-BA5D-3C997C02CD0A}" sibTransId="{B8A5629A-E9AD-43E4-B6D6-E734639AB0F1}"/>
    <dgm:cxn modelId="{E213CE16-D086-4781-BA33-8DCC0A854C71}" type="presOf" srcId="{EA659473-AA3E-480C-8BC2-07F26C216381}" destId="{38A2B59B-B870-43D4-A591-EBB80CBD4C94}" srcOrd="0" destOrd="0" presId="urn:microsoft.com/office/officeart/2008/layout/VerticalCurvedList"/>
    <dgm:cxn modelId="{389C0625-A447-42E0-8CB0-882CFD9D3EC6}" srcId="{A7C909CF-F469-41FA-B1D3-D737BEEB5AFD}" destId="{7A49BF21-F962-46CD-85DE-A9D4054AABCA}" srcOrd="3" destOrd="0" parTransId="{AB09F768-611B-4087-9697-33C5188AB7AB}" sibTransId="{3436035B-E1C1-405F-AAC9-44E0DA0C03E7}"/>
    <dgm:cxn modelId="{8D8D4071-78D5-4CAF-93A7-EF82CF3FE0F4}" srcId="{A7C909CF-F469-41FA-B1D3-D737BEEB5AFD}" destId="{3E173964-D091-4448-9D28-7BF71A5CC637}" srcOrd="2" destOrd="0" parTransId="{F148AF8F-E9CB-4862-A980-85C6B374FA72}" sibTransId="{E4D7AC88-BA4B-4F4B-BADE-97B4A0458F5B}"/>
    <dgm:cxn modelId="{FB40E559-4D5D-4C02-BFB7-F4236B401DBB}" type="presOf" srcId="{0084B4C9-3372-4BBC-BD8B-5D13DE024B9D}" destId="{B0098296-59AA-4792-8EF0-F5ED07EE8402}" srcOrd="0" destOrd="0" presId="urn:microsoft.com/office/officeart/2008/layout/VerticalCurvedList"/>
    <dgm:cxn modelId="{B375B08E-8629-4E4A-BA03-2D0CCB740F2D}" type="presOf" srcId="{A7C909CF-F469-41FA-B1D3-D737BEEB5AFD}" destId="{1790D253-E998-42E6-85FB-0AD6A923E071}" srcOrd="0" destOrd="0" presId="urn:microsoft.com/office/officeart/2008/layout/VerticalCurvedList"/>
    <dgm:cxn modelId="{299B87C4-6F3B-4C1D-BFDA-842DDCB79D1A}" srcId="{A7C909CF-F469-41FA-B1D3-D737BEEB5AFD}" destId="{EA659473-AA3E-480C-8BC2-07F26C216381}" srcOrd="1" destOrd="0" parTransId="{92F0370A-7B81-4469-9D9A-C55970320213}" sibTransId="{B6B4D95D-2D12-41F6-B85B-5A738294B298}"/>
    <dgm:cxn modelId="{56A0C7C9-83DC-43BE-8216-E68F8AB36068}" type="presOf" srcId="{3E173964-D091-4448-9D28-7BF71A5CC637}" destId="{9A21F28E-6A37-4DC8-A1E2-3138459E95B5}" srcOrd="0" destOrd="0" presId="urn:microsoft.com/office/officeart/2008/layout/VerticalCurvedList"/>
    <dgm:cxn modelId="{ADD122CE-45AC-4540-B5E7-121D932E5C05}" type="presOf" srcId="{7A49BF21-F962-46CD-85DE-A9D4054AABCA}" destId="{9136EA54-AAE7-4CB1-ABC7-29C77E08B42C}" srcOrd="0" destOrd="0" presId="urn:microsoft.com/office/officeart/2008/layout/VerticalCurvedList"/>
    <dgm:cxn modelId="{565D68D7-8D5C-4D6D-AFB9-15AF658A0A2B}" srcId="{A7C909CF-F469-41FA-B1D3-D737BEEB5AFD}" destId="{0084B4C9-3372-4BBC-BD8B-5D13DE024B9D}" srcOrd="4" destOrd="0" parTransId="{16E7A0C2-03BD-4CB6-8DAC-88CDABC8450A}" sibTransId="{A16390F7-E841-4883-84B7-CC8A72F50016}"/>
    <dgm:cxn modelId="{885B45EC-7A09-42D9-B4F0-AD5577C7E077}" type="presOf" srcId="{62A05558-440F-42D0-97B7-D7E5715988E7}" destId="{AB8DEA83-62F9-47F1-BB9D-B18F9AD4B5CA}" srcOrd="0" destOrd="0" presId="urn:microsoft.com/office/officeart/2008/layout/VerticalCurvedList"/>
    <dgm:cxn modelId="{1891AF31-3F2D-4EA5-8452-86716C3609CD}" type="presParOf" srcId="{1790D253-E998-42E6-85FB-0AD6A923E071}" destId="{669FD6CE-F40E-4C13-A891-03BEBD191469}" srcOrd="0" destOrd="0" presId="urn:microsoft.com/office/officeart/2008/layout/VerticalCurvedList"/>
    <dgm:cxn modelId="{22FBCE1E-0CA2-46BC-B89D-E6F8116B4F22}" type="presParOf" srcId="{669FD6CE-F40E-4C13-A891-03BEBD191469}" destId="{47F32F39-0322-49AF-B43B-46B8D27DE7BE}" srcOrd="0" destOrd="0" presId="urn:microsoft.com/office/officeart/2008/layout/VerticalCurvedList"/>
    <dgm:cxn modelId="{C30D3257-956A-4723-90C3-9DED91D5048D}" type="presParOf" srcId="{47F32F39-0322-49AF-B43B-46B8D27DE7BE}" destId="{69F26C1B-E0CF-43E2-B729-24B661ADD77D}" srcOrd="0" destOrd="0" presId="urn:microsoft.com/office/officeart/2008/layout/VerticalCurvedList"/>
    <dgm:cxn modelId="{9E909EC4-5713-4630-A6D3-131C1BA2ECE2}" type="presParOf" srcId="{47F32F39-0322-49AF-B43B-46B8D27DE7BE}" destId="{74A3977D-F9EA-4610-9639-A6537B8C402E}" srcOrd="1" destOrd="0" presId="urn:microsoft.com/office/officeart/2008/layout/VerticalCurvedList"/>
    <dgm:cxn modelId="{2397F6E7-2D3F-4169-912D-95A532F3D9DD}" type="presParOf" srcId="{47F32F39-0322-49AF-B43B-46B8D27DE7BE}" destId="{CEBF2947-1254-4D43-8686-D929F5D09225}" srcOrd="2" destOrd="0" presId="urn:microsoft.com/office/officeart/2008/layout/VerticalCurvedList"/>
    <dgm:cxn modelId="{8EABCFA3-6C3B-41CB-9EC0-E22A7077AE88}" type="presParOf" srcId="{47F32F39-0322-49AF-B43B-46B8D27DE7BE}" destId="{D1FF45B7-BFD7-4163-91B5-5D8BAE643912}" srcOrd="3" destOrd="0" presId="urn:microsoft.com/office/officeart/2008/layout/VerticalCurvedList"/>
    <dgm:cxn modelId="{F8F7975E-3EDD-462C-898B-E126A9E24C4A}" type="presParOf" srcId="{669FD6CE-F40E-4C13-A891-03BEBD191469}" destId="{AB8DEA83-62F9-47F1-BB9D-B18F9AD4B5CA}" srcOrd="1" destOrd="0" presId="urn:microsoft.com/office/officeart/2008/layout/VerticalCurvedList"/>
    <dgm:cxn modelId="{1B8B98FD-BA61-4975-AD86-E23861A643B7}" type="presParOf" srcId="{669FD6CE-F40E-4C13-A891-03BEBD191469}" destId="{3FB63F77-CB76-4E5F-9092-EEC22DC8A3C7}" srcOrd="2" destOrd="0" presId="urn:microsoft.com/office/officeart/2008/layout/VerticalCurvedList"/>
    <dgm:cxn modelId="{F0B81889-7DA1-4359-9BD3-C9088D384410}" type="presParOf" srcId="{3FB63F77-CB76-4E5F-9092-EEC22DC8A3C7}" destId="{47C24508-C70E-41A4-AF3F-657EFF55FE39}" srcOrd="0" destOrd="0" presId="urn:microsoft.com/office/officeart/2008/layout/VerticalCurvedList"/>
    <dgm:cxn modelId="{3EB6DEA2-9830-42F9-B787-71863BE439F7}" type="presParOf" srcId="{669FD6CE-F40E-4C13-A891-03BEBD191469}" destId="{38A2B59B-B870-43D4-A591-EBB80CBD4C94}" srcOrd="3" destOrd="0" presId="urn:microsoft.com/office/officeart/2008/layout/VerticalCurvedList"/>
    <dgm:cxn modelId="{8AA6E15E-6E56-4445-82F6-9BF52722FB3E}" type="presParOf" srcId="{669FD6CE-F40E-4C13-A891-03BEBD191469}" destId="{837681DE-A15A-4A08-B3CF-CA55F2D70F9A}" srcOrd="4" destOrd="0" presId="urn:microsoft.com/office/officeart/2008/layout/VerticalCurvedList"/>
    <dgm:cxn modelId="{CE50A8A5-1B16-4879-BE27-E0B9FCECE6E2}" type="presParOf" srcId="{837681DE-A15A-4A08-B3CF-CA55F2D70F9A}" destId="{89E41106-3A79-4A09-B5C6-342E490DE434}" srcOrd="0" destOrd="0" presId="urn:microsoft.com/office/officeart/2008/layout/VerticalCurvedList"/>
    <dgm:cxn modelId="{FB15094E-33D5-4A49-8896-6E2169BC3966}" type="presParOf" srcId="{669FD6CE-F40E-4C13-A891-03BEBD191469}" destId="{9A21F28E-6A37-4DC8-A1E2-3138459E95B5}" srcOrd="5" destOrd="0" presId="urn:microsoft.com/office/officeart/2008/layout/VerticalCurvedList"/>
    <dgm:cxn modelId="{3440BBED-2D51-4508-9F39-59F5AF7CF97C}" type="presParOf" srcId="{669FD6CE-F40E-4C13-A891-03BEBD191469}" destId="{E8393311-AF90-4537-A46D-94FB448FF3AF}" srcOrd="6" destOrd="0" presId="urn:microsoft.com/office/officeart/2008/layout/VerticalCurvedList"/>
    <dgm:cxn modelId="{CEB9F765-72D8-430D-94F1-BCD651171030}" type="presParOf" srcId="{E8393311-AF90-4537-A46D-94FB448FF3AF}" destId="{9E5BE1C0-1C19-4223-B4D5-930A05B7E9E9}" srcOrd="0" destOrd="0" presId="urn:microsoft.com/office/officeart/2008/layout/VerticalCurvedList"/>
    <dgm:cxn modelId="{5A252DA2-271D-4865-96AC-5E5EC76016E2}" type="presParOf" srcId="{669FD6CE-F40E-4C13-A891-03BEBD191469}" destId="{9136EA54-AAE7-4CB1-ABC7-29C77E08B42C}" srcOrd="7" destOrd="0" presId="urn:microsoft.com/office/officeart/2008/layout/VerticalCurvedList"/>
    <dgm:cxn modelId="{BDAFCB50-725C-4343-A8D3-1F20BCF689EE}" type="presParOf" srcId="{669FD6CE-F40E-4C13-A891-03BEBD191469}" destId="{FCA90277-FDFD-4714-82C0-4B20E04DD9B4}" srcOrd="8" destOrd="0" presId="urn:microsoft.com/office/officeart/2008/layout/VerticalCurvedList"/>
    <dgm:cxn modelId="{7F34F722-DB5B-4CD7-B3BE-EEDC646470CB}" type="presParOf" srcId="{FCA90277-FDFD-4714-82C0-4B20E04DD9B4}" destId="{F81E4D98-74FC-4316-B938-13348D0627D4}" srcOrd="0" destOrd="0" presId="urn:microsoft.com/office/officeart/2008/layout/VerticalCurvedList"/>
    <dgm:cxn modelId="{306BEC2D-F50B-4224-8B84-81985BC55F44}" type="presParOf" srcId="{669FD6CE-F40E-4C13-A891-03BEBD191469}" destId="{B0098296-59AA-4792-8EF0-F5ED07EE8402}" srcOrd="9" destOrd="0" presId="urn:microsoft.com/office/officeart/2008/layout/VerticalCurvedList"/>
    <dgm:cxn modelId="{A7FB94D9-BD56-41DC-BC24-30FDCC0F74D1}" type="presParOf" srcId="{669FD6CE-F40E-4C13-A891-03BEBD191469}" destId="{C6FC703E-DAF0-48A8-84D9-07B535E43780}" srcOrd="10" destOrd="0" presId="urn:microsoft.com/office/officeart/2008/layout/VerticalCurvedList"/>
    <dgm:cxn modelId="{689DF0A6-4852-4632-B120-6E551A811C88}" type="presParOf" srcId="{C6FC703E-DAF0-48A8-84D9-07B535E43780}" destId="{3C4957CE-06B5-4203-AACF-8920812A2F19}"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b="0" i="1" u="none" dirty="0">
              <a:latin typeface="Calibri Light" panose="020F0302020204030204" pitchFamily="34" charset="0"/>
              <a:cs typeface="Calibri Light" panose="020F0302020204030204" pitchFamily="34" charset="0"/>
            </a:rPr>
            <a:t>Salmonella</a:t>
          </a:r>
          <a:r>
            <a:rPr lang="en-US" b="0" u="none" dirty="0">
              <a:latin typeface="Calibri Light" panose="020F0302020204030204" pitchFamily="34" charset="0"/>
              <a:cs typeface="Calibri Light" panose="020F0302020204030204" pitchFamily="34" charset="0"/>
            </a:rPr>
            <a:t> in the salad</a:t>
          </a:r>
          <a:endParaRPr lang="en-US" b="0" dirty="0">
            <a:latin typeface="Calibri Light" panose="020F0302020204030204" pitchFamily="34" charset="0"/>
            <a:cs typeface="Calibri Light" panose="020F0302020204030204" pitchFamily="34" charset="0"/>
          </a:endParaRP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latin typeface="Calibri Light" panose="020F0302020204030204" pitchFamily="34" charset="0"/>
              <a:cs typeface="Calibri Light" panose="020F0302020204030204" pitchFamily="34" charset="0"/>
            </a:rPr>
            <a:t>Improper washing and sanitizing between tasks</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latin typeface="Calibri Light" panose="020F0302020204030204" pitchFamily="34" charset="0"/>
              <a:cs typeface="Calibri Light" panose="020F0302020204030204" pitchFamily="34" charset="0"/>
            </a:rPr>
            <a:t>High turnover for staff, no training for new hires</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latin typeface="Calibri Light" panose="020F0302020204030204" pitchFamily="34" charset="0"/>
              <a:cs typeface="Calibri Light" panose="020F0302020204030204" pitchFamily="34" charset="0"/>
            </a:rPr>
            <a:t>Training all staff, creating training protocols for moving forward</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b="0" dirty="0">
              <a:latin typeface="Calibri Light" panose="020F0302020204030204" pitchFamily="34" charset="0"/>
              <a:cs typeface="Calibri Light" panose="020F0302020204030204" pitchFamily="34" charset="0"/>
            </a:rPr>
            <a:t>Outbreak Cause</a:t>
          </a:r>
        </a:p>
        <a:p>
          <a:r>
            <a:rPr lang="en-US" b="0" dirty="0">
              <a:latin typeface="Calibri Light" panose="020F0302020204030204" pitchFamily="34" charset="0"/>
              <a:cs typeface="Calibri Light" panose="020F0302020204030204" pitchFamily="34" charset="0"/>
            </a:rPr>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latin typeface="Calibri Light" panose="020F0302020204030204" pitchFamily="34" charset="0"/>
              <a:cs typeface="Calibri Light" panose="020F0302020204030204" pitchFamily="34" charset="0"/>
            </a:rPr>
            <a:t>Contributing Factors</a:t>
          </a:r>
        </a:p>
        <a:p>
          <a:r>
            <a:rPr lang="en-US">
              <a:latin typeface="Calibri Light" panose="020F0302020204030204" pitchFamily="34" charset="0"/>
              <a:cs typeface="Calibri Light" panose="020F0302020204030204" pitchFamily="34" charset="0"/>
            </a:rPr>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latin typeface="Calibri Light" panose="020F0302020204030204" pitchFamily="34" charset="0"/>
              <a:cs typeface="Calibri Light" panose="020F0302020204030204" pitchFamily="34" charset="0"/>
            </a:rPr>
            <a:t>Environmental Antecedent</a:t>
          </a:r>
        </a:p>
        <a:p>
          <a:r>
            <a:rPr lang="en-US">
              <a:latin typeface="Calibri Light" panose="020F0302020204030204" pitchFamily="34" charset="0"/>
              <a:cs typeface="Calibri Light" panose="020F0302020204030204" pitchFamily="34" charset="0"/>
            </a:rPr>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latin typeface="Calibri Light" panose="020F0302020204030204" pitchFamily="34" charset="0"/>
              <a:cs typeface="Calibri Light" panose="020F0302020204030204" pitchFamily="34" charset="0"/>
            </a:rPr>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a:t>Contributing Factors</a:t>
          </a:r>
        </a:p>
        <a:p>
          <a:r>
            <a:rPr lang="en-US"/>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a:t>Environmental Antecedent</a:t>
          </a:r>
        </a:p>
        <a:p>
          <a:r>
            <a:rPr lang="en-US"/>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custLinFactNeighborX="32785">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3A92807-AB74-453D-9E0C-6E76D278C605}"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54E47124-6E01-4532-9C95-7A8AAD13A091}">
      <dgm:prSet/>
      <dgm:spPr/>
      <dgm:t>
        <a:bodyPr/>
        <a:lstStyle/>
        <a:p>
          <a:pPr>
            <a:lnSpc>
              <a:spcPct val="100000"/>
            </a:lnSpc>
          </a:pPr>
          <a:r>
            <a:rPr lang="en-US">
              <a:latin typeface="+mj-lt"/>
            </a:rPr>
            <a:t>Circumstances at time of exposure</a:t>
          </a:r>
        </a:p>
      </dgm:t>
    </dgm:pt>
    <dgm:pt modelId="{CEFBF68F-B691-4731-959E-FA112980BCC9}" type="parTrans" cxnId="{9021420A-FAED-4DBA-8355-7C7F8028775A}">
      <dgm:prSet/>
      <dgm:spPr/>
      <dgm:t>
        <a:bodyPr/>
        <a:lstStyle/>
        <a:p>
          <a:endParaRPr lang="en-US"/>
        </a:p>
      </dgm:t>
    </dgm:pt>
    <dgm:pt modelId="{D290BF50-2219-4CA0-9821-15F2723DD847}" type="sibTrans" cxnId="{9021420A-FAED-4DBA-8355-7C7F8028775A}">
      <dgm:prSet/>
      <dgm:spPr/>
      <dgm:t>
        <a:bodyPr/>
        <a:lstStyle/>
        <a:p>
          <a:endParaRPr lang="en-US"/>
        </a:p>
      </dgm:t>
    </dgm:pt>
    <dgm:pt modelId="{4E5F0122-6187-4B3C-899C-4122023DA34F}">
      <dgm:prSet/>
      <dgm:spPr/>
      <dgm:t>
        <a:bodyPr/>
        <a:lstStyle/>
        <a:p>
          <a:pPr>
            <a:lnSpc>
              <a:spcPct val="100000"/>
            </a:lnSpc>
          </a:pPr>
          <a:r>
            <a:rPr lang="en-US">
              <a:latin typeface="+mj-lt"/>
            </a:rPr>
            <a:t>Keep hypothesis in mind</a:t>
          </a:r>
        </a:p>
      </dgm:t>
    </dgm:pt>
    <dgm:pt modelId="{D749F942-028E-4C46-BAF1-72A08BA29B41}" type="parTrans" cxnId="{598E23DE-EFD4-4B8B-8D85-D2CAD8D79E2D}">
      <dgm:prSet/>
      <dgm:spPr/>
      <dgm:t>
        <a:bodyPr/>
        <a:lstStyle/>
        <a:p>
          <a:endParaRPr lang="en-US"/>
        </a:p>
      </dgm:t>
    </dgm:pt>
    <dgm:pt modelId="{B79F2B13-76A5-4CE1-9F19-FE7211E384DC}" type="sibTrans" cxnId="{598E23DE-EFD4-4B8B-8D85-D2CAD8D79E2D}">
      <dgm:prSet/>
      <dgm:spPr/>
      <dgm:t>
        <a:bodyPr/>
        <a:lstStyle/>
        <a:p>
          <a:endParaRPr lang="en-US"/>
        </a:p>
      </dgm:t>
    </dgm:pt>
    <dgm:pt modelId="{AE2B15DA-07F9-42EB-8AA7-DCDB7B74C5C0}">
      <dgm:prSet/>
      <dgm:spPr/>
      <dgm:t>
        <a:bodyPr/>
        <a:lstStyle/>
        <a:p>
          <a:pPr>
            <a:lnSpc>
              <a:spcPct val="100000"/>
            </a:lnSpc>
          </a:pPr>
          <a:r>
            <a:rPr lang="en-US">
              <a:latin typeface="+mj-lt"/>
            </a:rPr>
            <a:t>Discuss employee health</a:t>
          </a:r>
        </a:p>
      </dgm:t>
    </dgm:pt>
    <dgm:pt modelId="{8CA936A3-841A-499F-A601-A2A6F45DA34A}" type="parTrans" cxnId="{E816F052-3E89-499A-8C91-8AE081A56A61}">
      <dgm:prSet/>
      <dgm:spPr/>
      <dgm:t>
        <a:bodyPr/>
        <a:lstStyle/>
        <a:p>
          <a:endParaRPr lang="en-US"/>
        </a:p>
      </dgm:t>
    </dgm:pt>
    <dgm:pt modelId="{7E657D0B-CD7F-4031-9F1C-CEFC53205A12}" type="sibTrans" cxnId="{E816F052-3E89-499A-8C91-8AE081A56A61}">
      <dgm:prSet/>
      <dgm:spPr/>
      <dgm:t>
        <a:bodyPr/>
        <a:lstStyle/>
        <a:p>
          <a:endParaRPr lang="en-US"/>
        </a:p>
      </dgm:t>
    </dgm:pt>
    <dgm:pt modelId="{29FA6F5C-4476-4847-B419-E6B2A5F4D4F8}">
      <dgm:prSet/>
      <dgm:spPr/>
      <dgm:t>
        <a:bodyPr/>
        <a:lstStyle/>
        <a:p>
          <a:pPr>
            <a:lnSpc>
              <a:spcPct val="100000"/>
            </a:lnSpc>
          </a:pPr>
          <a:r>
            <a:rPr lang="en-US" dirty="0">
              <a:latin typeface="+mj-lt"/>
            </a:rPr>
            <a:t>Empower managers</a:t>
          </a:r>
        </a:p>
      </dgm:t>
    </dgm:pt>
    <dgm:pt modelId="{D0861BB7-3BA9-4E6E-87B5-3FDE0A7CC1C8}" type="parTrans" cxnId="{AB2ADE31-A4DE-4A92-99A0-52AB9AF7B5C6}">
      <dgm:prSet/>
      <dgm:spPr/>
      <dgm:t>
        <a:bodyPr/>
        <a:lstStyle/>
        <a:p>
          <a:endParaRPr lang="en-US"/>
        </a:p>
      </dgm:t>
    </dgm:pt>
    <dgm:pt modelId="{56D62F29-C760-4016-9726-A29962D9DBB8}" type="sibTrans" cxnId="{AB2ADE31-A4DE-4A92-99A0-52AB9AF7B5C6}">
      <dgm:prSet/>
      <dgm:spPr/>
      <dgm:t>
        <a:bodyPr/>
        <a:lstStyle/>
        <a:p>
          <a:endParaRPr lang="en-US"/>
        </a:p>
      </dgm:t>
    </dgm:pt>
    <dgm:pt modelId="{EF11DD90-FBBB-4509-9B7A-C3A4E7BCA3DD}">
      <dgm:prSet/>
      <dgm:spPr/>
      <dgm:t>
        <a:bodyPr/>
        <a:lstStyle/>
        <a:p>
          <a:pPr>
            <a:lnSpc>
              <a:spcPct val="100000"/>
            </a:lnSpc>
          </a:pPr>
          <a:r>
            <a:rPr lang="en-US" dirty="0">
              <a:latin typeface="+mj-lt"/>
            </a:rPr>
            <a:t>Ask 5 Why’s to get to the root cause </a:t>
          </a:r>
        </a:p>
      </dgm:t>
    </dgm:pt>
    <dgm:pt modelId="{B902B63F-4988-4164-B6EF-F41F5342F787}" type="parTrans" cxnId="{295FF1C2-B89C-4226-8506-AC5508C53984}">
      <dgm:prSet/>
      <dgm:spPr/>
      <dgm:t>
        <a:bodyPr/>
        <a:lstStyle/>
        <a:p>
          <a:endParaRPr lang="en-US"/>
        </a:p>
      </dgm:t>
    </dgm:pt>
    <dgm:pt modelId="{5408C8FE-0BB1-47FE-A468-D83B43F49B65}" type="sibTrans" cxnId="{295FF1C2-B89C-4226-8506-AC5508C53984}">
      <dgm:prSet/>
      <dgm:spPr/>
      <dgm:t>
        <a:bodyPr/>
        <a:lstStyle/>
        <a:p>
          <a:endParaRPr lang="en-US"/>
        </a:p>
      </dgm:t>
    </dgm:pt>
    <dgm:pt modelId="{59F5F9E3-AFF9-4F51-8959-14209C7B0C10}" type="pres">
      <dgm:prSet presAssocID="{03A92807-AB74-453D-9E0C-6E76D278C605}" presName="root" presStyleCnt="0">
        <dgm:presLayoutVars>
          <dgm:dir/>
          <dgm:resizeHandles val="exact"/>
        </dgm:presLayoutVars>
      </dgm:prSet>
      <dgm:spPr/>
    </dgm:pt>
    <dgm:pt modelId="{4AFF9162-D02D-418C-9782-EB049752A470}" type="pres">
      <dgm:prSet presAssocID="{54E47124-6E01-4532-9C95-7A8AAD13A091}" presName="compNode" presStyleCnt="0"/>
      <dgm:spPr/>
    </dgm:pt>
    <dgm:pt modelId="{F6F669BD-E72B-4F80-916E-FDB69E4E2EA7}" type="pres">
      <dgm:prSet presAssocID="{54E47124-6E01-4532-9C95-7A8AAD13A091}" presName="bgRect" presStyleLbl="bgShp" presStyleIdx="0" presStyleCnt="5"/>
      <dgm:spPr/>
    </dgm:pt>
    <dgm:pt modelId="{6F32C498-3F27-4A56-B7F7-A24203FA70CE}" type="pres">
      <dgm:prSet presAssocID="{54E47124-6E01-4532-9C95-7A8AAD13A091}"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opwatch"/>
        </a:ext>
      </dgm:extLst>
    </dgm:pt>
    <dgm:pt modelId="{B4E31CB8-15B9-4B48-93CA-C5391B7B85DC}" type="pres">
      <dgm:prSet presAssocID="{54E47124-6E01-4532-9C95-7A8AAD13A091}" presName="spaceRect" presStyleCnt="0"/>
      <dgm:spPr/>
    </dgm:pt>
    <dgm:pt modelId="{DD9D589F-489A-4EB1-96BF-E93C80257F62}" type="pres">
      <dgm:prSet presAssocID="{54E47124-6E01-4532-9C95-7A8AAD13A091}" presName="parTx" presStyleLbl="revTx" presStyleIdx="0" presStyleCnt="5">
        <dgm:presLayoutVars>
          <dgm:chMax val="0"/>
          <dgm:chPref val="0"/>
        </dgm:presLayoutVars>
      </dgm:prSet>
      <dgm:spPr/>
    </dgm:pt>
    <dgm:pt modelId="{76478F77-ED60-4841-8E46-0C2C96FBD571}" type="pres">
      <dgm:prSet presAssocID="{D290BF50-2219-4CA0-9821-15F2723DD847}" presName="sibTrans" presStyleCnt="0"/>
      <dgm:spPr/>
    </dgm:pt>
    <dgm:pt modelId="{8099A75E-C56D-4DF2-B060-40BE7FA2B018}" type="pres">
      <dgm:prSet presAssocID="{4E5F0122-6187-4B3C-899C-4122023DA34F}" presName="compNode" presStyleCnt="0"/>
      <dgm:spPr/>
    </dgm:pt>
    <dgm:pt modelId="{9100CAD3-A48C-41EC-918F-A470D6960162}" type="pres">
      <dgm:prSet presAssocID="{4E5F0122-6187-4B3C-899C-4122023DA34F}" presName="bgRect" presStyleLbl="bgShp" presStyleIdx="1" presStyleCnt="5"/>
      <dgm:spPr/>
    </dgm:pt>
    <dgm:pt modelId="{F4A9CF9D-0D13-49F5-B4B7-D73F5907C764}" type="pres">
      <dgm:prSet presAssocID="{4E5F0122-6187-4B3C-899C-4122023DA34F}"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2AD8FC50-568A-4706-A562-38E5B1B44059}" type="pres">
      <dgm:prSet presAssocID="{4E5F0122-6187-4B3C-899C-4122023DA34F}" presName="spaceRect" presStyleCnt="0"/>
      <dgm:spPr/>
    </dgm:pt>
    <dgm:pt modelId="{D7815783-9E6A-44D5-98E1-89E436EE8B64}" type="pres">
      <dgm:prSet presAssocID="{4E5F0122-6187-4B3C-899C-4122023DA34F}" presName="parTx" presStyleLbl="revTx" presStyleIdx="1" presStyleCnt="5">
        <dgm:presLayoutVars>
          <dgm:chMax val="0"/>
          <dgm:chPref val="0"/>
        </dgm:presLayoutVars>
      </dgm:prSet>
      <dgm:spPr/>
    </dgm:pt>
    <dgm:pt modelId="{6199B924-F360-4DA0-9AF7-F61511A61D51}" type="pres">
      <dgm:prSet presAssocID="{B79F2B13-76A5-4CE1-9F19-FE7211E384DC}" presName="sibTrans" presStyleCnt="0"/>
      <dgm:spPr/>
    </dgm:pt>
    <dgm:pt modelId="{CEB6F7EC-B0FE-4BEB-BF35-85DC32367BB6}" type="pres">
      <dgm:prSet presAssocID="{AE2B15DA-07F9-42EB-8AA7-DCDB7B74C5C0}" presName="compNode" presStyleCnt="0"/>
      <dgm:spPr/>
    </dgm:pt>
    <dgm:pt modelId="{8727E38F-BC9B-489A-92BB-533088156FFE}" type="pres">
      <dgm:prSet presAssocID="{AE2B15DA-07F9-42EB-8AA7-DCDB7B74C5C0}" presName="bgRect" presStyleLbl="bgShp" presStyleIdx="2" presStyleCnt="5"/>
      <dgm:spPr/>
    </dgm:pt>
    <dgm:pt modelId="{DE8735F5-8ACB-40C0-B367-8CEE9CBE030C}" type="pres">
      <dgm:prSet presAssocID="{AE2B15DA-07F9-42EB-8AA7-DCDB7B74C5C0}"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at"/>
        </a:ext>
      </dgm:extLst>
    </dgm:pt>
    <dgm:pt modelId="{ECF96008-9BE1-4A9D-BDB5-D1A62018767B}" type="pres">
      <dgm:prSet presAssocID="{AE2B15DA-07F9-42EB-8AA7-DCDB7B74C5C0}" presName="spaceRect" presStyleCnt="0"/>
      <dgm:spPr/>
    </dgm:pt>
    <dgm:pt modelId="{6477DF75-0462-4B00-9253-694C512AEAA7}" type="pres">
      <dgm:prSet presAssocID="{AE2B15DA-07F9-42EB-8AA7-DCDB7B74C5C0}" presName="parTx" presStyleLbl="revTx" presStyleIdx="2" presStyleCnt="5">
        <dgm:presLayoutVars>
          <dgm:chMax val="0"/>
          <dgm:chPref val="0"/>
        </dgm:presLayoutVars>
      </dgm:prSet>
      <dgm:spPr/>
    </dgm:pt>
    <dgm:pt modelId="{24FD9EF3-AA51-4FD6-86C8-F77F28AA552D}" type="pres">
      <dgm:prSet presAssocID="{7E657D0B-CD7F-4031-9F1C-CEFC53205A12}" presName="sibTrans" presStyleCnt="0"/>
      <dgm:spPr/>
    </dgm:pt>
    <dgm:pt modelId="{C9268876-1F44-4D70-BB79-01048CB949EE}" type="pres">
      <dgm:prSet presAssocID="{29FA6F5C-4476-4847-B419-E6B2A5F4D4F8}" presName="compNode" presStyleCnt="0"/>
      <dgm:spPr/>
    </dgm:pt>
    <dgm:pt modelId="{B7220BC3-D5A7-419E-B0FB-27B559276B68}" type="pres">
      <dgm:prSet presAssocID="{29FA6F5C-4476-4847-B419-E6B2A5F4D4F8}" presName="bgRect" presStyleLbl="bgShp" presStyleIdx="3" presStyleCnt="5"/>
      <dgm:spPr/>
    </dgm:pt>
    <dgm:pt modelId="{80032B4B-9B99-48AD-BDA4-95892F503BE6}" type="pres">
      <dgm:prSet presAssocID="{29FA6F5C-4476-4847-B419-E6B2A5F4D4F8}"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sers"/>
        </a:ext>
      </dgm:extLst>
    </dgm:pt>
    <dgm:pt modelId="{0F5DF96E-6ADB-4545-A7F2-7C3930D778E3}" type="pres">
      <dgm:prSet presAssocID="{29FA6F5C-4476-4847-B419-E6B2A5F4D4F8}" presName="spaceRect" presStyleCnt="0"/>
      <dgm:spPr/>
    </dgm:pt>
    <dgm:pt modelId="{F4E06C3A-03E2-4CF2-A54C-9DDC56880EB1}" type="pres">
      <dgm:prSet presAssocID="{29FA6F5C-4476-4847-B419-E6B2A5F4D4F8}" presName="parTx" presStyleLbl="revTx" presStyleIdx="3" presStyleCnt="5">
        <dgm:presLayoutVars>
          <dgm:chMax val="0"/>
          <dgm:chPref val="0"/>
        </dgm:presLayoutVars>
      </dgm:prSet>
      <dgm:spPr/>
    </dgm:pt>
    <dgm:pt modelId="{D88BD6EB-6007-4982-A839-3B47077CCDAF}" type="pres">
      <dgm:prSet presAssocID="{56D62F29-C760-4016-9726-A29962D9DBB8}" presName="sibTrans" presStyleCnt="0"/>
      <dgm:spPr/>
    </dgm:pt>
    <dgm:pt modelId="{B6581D8A-FFD6-43DD-8D26-C5C0BAE868C4}" type="pres">
      <dgm:prSet presAssocID="{EF11DD90-FBBB-4509-9B7A-C3A4E7BCA3DD}" presName="compNode" presStyleCnt="0"/>
      <dgm:spPr/>
    </dgm:pt>
    <dgm:pt modelId="{72A53058-E9E2-4A65-ACBD-A387F3720BD2}" type="pres">
      <dgm:prSet presAssocID="{EF11DD90-FBBB-4509-9B7A-C3A4E7BCA3DD}" presName="bgRect" presStyleLbl="bgShp" presStyleIdx="4" presStyleCnt="5"/>
      <dgm:spPr/>
    </dgm:pt>
    <dgm:pt modelId="{E3F35526-2E8A-4702-8042-E624FCEE5F8B}" type="pres">
      <dgm:prSet presAssocID="{EF11DD90-FBBB-4509-9B7A-C3A4E7BCA3DD}"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Help with solid fill"/>
        </a:ext>
      </dgm:extLst>
    </dgm:pt>
    <dgm:pt modelId="{A2E63E04-ED03-400F-A096-205D8B7345D7}" type="pres">
      <dgm:prSet presAssocID="{EF11DD90-FBBB-4509-9B7A-C3A4E7BCA3DD}" presName="spaceRect" presStyleCnt="0"/>
      <dgm:spPr/>
    </dgm:pt>
    <dgm:pt modelId="{EED39971-8D6E-435B-899A-6AD84D1D1F51}" type="pres">
      <dgm:prSet presAssocID="{EF11DD90-FBBB-4509-9B7A-C3A4E7BCA3DD}" presName="parTx" presStyleLbl="revTx" presStyleIdx="4" presStyleCnt="5">
        <dgm:presLayoutVars>
          <dgm:chMax val="0"/>
          <dgm:chPref val="0"/>
        </dgm:presLayoutVars>
      </dgm:prSet>
      <dgm:spPr/>
    </dgm:pt>
  </dgm:ptLst>
  <dgm:cxnLst>
    <dgm:cxn modelId="{9021420A-FAED-4DBA-8355-7C7F8028775A}" srcId="{03A92807-AB74-453D-9E0C-6E76D278C605}" destId="{54E47124-6E01-4532-9C95-7A8AAD13A091}" srcOrd="0" destOrd="0" parTransId="{CEFBF68F-B691-4731-959E-FA112980BCC9}" sibTransId="{D290BF50-2219-4CA0-9821-15F2723DD847}"/>
    <dgm:cxn modelId="{DA6AF20B-F21A-48B3-AC42-8AB13643B6DE}" type="presOf" srcId="{03A92807-AB74-453D-9E0C-6E76D278C605}" destId="{59F5F9E3-AFF9-4F51-8959-14209C7B0C10}" srcOrd="0" destOrd="0" presId="urn:microsoft.com/office/officeart/2018/2/layout/IconVerticalSolidList"/>
    <dgm:cxn modelId="{EDADD50F-A0F2-43E7-8562-49F28AEA5133}" type="presOf" srcId="{AE2B15DA-07F9-42EB-8AA7-DCDB7B74C5C0}" destId="{6477DF75-0462-4B00-9253-694C512AEAA7}" srcOrd="0" destOrd="0" presId="urn:microsoft.com/office/officeart/2018/2/layout/IconVerticalSolidList"/>
    <dgm:cxn modelId="{AB2ADE31-A4DE-4A92-99A0-52AB9AF7B5C6}" srcId="{03A92807-AB74-453D-9E0C-6E76D278C605}" destId="{29FA6F5C-4476-4847-B419-E6B2A5F4D4F8}" srcOrd="3" destOrd="0" parTransId="{D0861BB7-3BA9-4E6E-87B5-3FDE0A7CC1C8}" sibTransId="{56D62F29-C760-4016-9726-A29962D9DBB8}"/>
    <dgm:cxn modelId="{C7C95036-1A4D-45D0-A75D-FA9F5E293DFD}" type="presOf" srcId="{4E5F0122-6187-4B3C-899C-4122023DA34F}" destId="{D7815783-9E6A-44D5-98E1-89E436EE8B64}" srcOrd="0" destOrd="0" presId="urn:microsoft.com/office/officeart/2018/2/layout/IconVerticalSolidList"/>
    <dgm:cxn modelId="{9A412341-B2A0-4C44-852A-C1656CAEC8EC}" type="presOf" srcId="{EF11DD90-FBBB-4509-9B7A-C3A4E7BCA3DD}" destId="{EED39971-8D6E-435B-899A-6AD84D1D1F51}" srcOrd="0" destOrd="0" presId="urn:microsoft.com/office/officeart/2018/2/layout/IconVerticalSolidList"/>
    <dgm:cxn modelId="{EA69E547-17EB-47A4-A404-A5838E939D19}" type="presOf" srcId="{29FA6F5C-4476-4847-B419-E6B2A5F4D4F8}" destId="{F4E06C3A-03E2-4CF2-A54C-9DDC56880EB1}" srcOrd="0" destOrd="0" presId="urn:microsoft.com/office/officeart/2018/2/layout/IconVerticalSolidList"/>
    <dgm:cxn modelId="{E816F052-3E89-499A-8C91-8AE081A56A61}" srcId="{03A92807-AB74-453D-9E0C-6E76D278C605}" destId="{AE2B15DA-07F9-42EB-8AA7-DCDB7B74C5C0}" srcOrd="2" destOrd="0" parTransId="{8CA936A3-841A-499F-A601-A2A6F45DA34A}" sibTransId="{7E657D0B-CD7F-4031-9F1C-CEFC53205A12}"/>
    <dgm:cxn modelId="{295FF1C2-B89C-4226-8506-AC5508C53984}" srcId="{03A92807-AB74-453D-9E0C-6E76D278C605}" destId="{EF11DD90-FBBB-4509-9B7A-C3A4E7BCA3DD}" srcOrd="4" destOrd="0" parTransId="{B902B63F-4988-4164-B6EF-F41F5342F787}" sibTransId="{5408C8FE-0BB1-47FE-A468-D83B43F49B65}"/>
    <dgm:cxn modelId="{598E23DE-EFD4-4B8B-8D85-D2CAD8D79E2D}" srcId="{03A92807-AB74-453D-9E0C-6E76D278C605}" destId="{4E5F0122-6187-4B3C-899C-4122023DA34F}" srcOrd="1" destOrd="0" parTransId="{D749F942-028E-4C46-BAF1-72A08BA29B41}" sibTransId="{B79F2B13-76A5-4CE1-9F19-FE7211E384DC}"/>
    <dgm:cxn modelId="{D27982E0-C8F5-4C88-A73D-49B97A2869AE}" type="presOf" srcId="{54E47124-6E01-4532-9C95-7A8AAD13A091}" destId="{DD9D589F-489A-4EB1-96BF-E93C80257F62}" srcOrd="0" destOrd="0" presId="urn:microsoft.com/office/officeart/2018/2/layout/IconVerticalSolidList"/>
    <dgm:cxn modelId="{3C4EE036-8FA1-44CC-A45A-3BB5084A6F4C}" type="presParOf" srcId="{59F5F9E3-AFF9-4F51-8959-14209C7B0C10}" destId="{4AFF9162-D02D-418C-9782-EB049752A470}" srcOrd="0" destOrd="0" presId="urn:microsoft.com/office/officeart/2018/2/layout/IconVerticalSolidList"/>
    <dgm:cxn modelId="{C6FFEC31-B7DD-4099-B8B6-5D83660000CD}" type="presParOf" srcId="{4AFF9162-D02D-418C-9782-EB049752A470}" destId="{F6F669BD-E72B-4F80-916E-FDB69E4E2EA7}" srcOrd="0" destOrd="0" presId="urn:microsoft.com/office/officeart/2018/2/layout/IconVerticalSolidList"/>
    <dgm:cxn modelId="{C1137890-F3F1-4B9F-8F10-B805E933B513}" type="presParOf" srcId="{4AFF9162-D02D-418C-9782-EB049752A470}" destId="{6F32C498-3F27-4A56-B7F7-A24203FA70CE}" srcOrd="1" destOrd="0" presId="urn:microsoft.com/office/officeart/2018/2/layout/IconVerticalSolidList"/>
    <dgm:cxn modelId="{A890E08D-9428-40C5-9CBE-BE048532FB54}" type="presParOf" srcId="{4AFF9162-D02D-418C-9782-EB049752A470}" destId="{B4E31CB8-15B9-4B48-93CA-C5391B7B85DC}" srcOrd="2" destOrd="0" presId="urn:microsoft.com/office/officeart/2018/2/layout/IconVerticalSolidList"/>
    <dgm:cxn modelId="{B5EB5F37-61B9-4FAE-91E0-9C59CDCAE76A}" type="presParOf" srcId="{4AFF9162-D02D-418C-9782-EB049752A470}" destId="{DD9D589F-489A-4EB1-96BF-E93C80257F62}" srcOrd="3" destOrd="0" presId="urn:microsoft.com/office/officeart/2018/2/layout/IconVerticalSolidList"/>
    <dgm:cxn modelId="{C6AF35CA-2F80-49FE-A0CC-4983D738AE5D}" type="presParOf" srcId="{59F5F9E3-AFF9-4F51-8959-14209C7B0C10}" destId="{76478F77-ED60-4841-8E46-0C2C96FBD571}" srcOrd="1" destOrd="0" presId="urn:microsoft.com/office/officeart/2018/2/layout/IconVerticalSolidList"/>
    <dgm:cxn modelId="{FFA98A31-895C-4BB6-A2B5-41BA291308D5}" type="presParOf" srcId="{59F5F9E3-AFF9-4F51-8959-14209C7B0C10}" destId="{8099A75E-C56D-4DF2-B060-40BE7FA2B018}" srcOrd="2" destOrd="0" presId="urn:microsoft.com/office/officeart/2018/2/layout/IconVerticalSolidList"/>
    <dgm:cxn modelId="{3FE9C006-9614-4963-9CAD-0E9833FD861C}" type="presParOf" srcId="{8099A75E-C56D-4DF2-B060-40BE7FA2B018}" destId="{9100CAD3-A48C-41EC-918F-A470D6960162}" srcOrd="0" destOrd="0" presId="urn:microsoft.com/office/officeart/2018/2/layout/IconVerticalSolidList"/>
    <dgm:cxn modelId="{DB66CAFF-8055-4F8A-AA92-A76FF8747F26}" type="presParOf" srcId="{8099A75E-C56D-4DF2-B060-40BE7FA2B018}" destId="{F4A9CF9D-0D13-49F5-B4B7-D73F5907C764}" srcOrd="1" destOrd="0" presId="urn:microsoft.com/office/officeart/2018/2/layout/IconVerticalSolidList"/>
    <dgm:cxn modelId="{50CF417C-507B-4876-BF5A-2B62DEA3FF09}" type="presParOf" srcId="{8099A75E-C56D-4DF2-B060-40BE7FA2B018}" destId="{2AD8FC50-568A-4706-A562-38E5B1B44059}" srcOrd="2" destOrd="0" presId="urn:microsoft.com/office/officeart/2018/2/layout/IconVerticalSolidList"/>
    <dgm:cxn modelId="{35ADE362-2109-4882-A027-2F3BD0130D79}" type="presParOf" srcId="{8099A75E-C56D-4DF2-B060-40BE7FA2B018}" destId="{D7815783-9E6A-44D5-98E1-89E436EE8B64}" srcOrd="3" destOrd="0" presId="urn:microsoft.com/office/officeart/2018/2/layout/IconVerticalSolidList"/>
    <dgm:cxn modelId="{37308D40-4F01-4E39-B033-4B5A5D11A1A3}" type="presParOf" srcId="{59F5F9E3-AFF9-4F51-8959-14209C7B0C10}" destId="{6199B924-F360-4DA0-9AF7-F61511A61D51}" srcOrd="3" destOrd="0" presId="urn:microsoft.com/office/officeart/2018/2/layout/IconVerticalSolidList"/>
    <dgm:cxn modelId="{0642E3C2-57A9-41EC-862D-BBE1C2E03F8E}" type="presParOf" srcId="{59F5F9E3-AFF9-4F51-8959-14209C7B0C10}" destId="{CEB6F7EC-B0FE-4BEB-BF35-85DC32367BB6}" srcOrd="4" destOrd="0" presId="urn:microsoft.com/office/officeart/2018/2/layout/IconVerticalSolidList"/>
    <dgm:cxn modelId="{97D34D98-F1C9-43A3-81FB-68E4D3E60C9A}" type="presParOf" srcId="{CEB6F7EC-B0FE-4BEB-BF35-85DC32367BB6}" destId="{8727E38F-BC9B-489A-92BB-533088156FFE}" srcOrd="0" destOrd="0" presId="urn:microsoft.com/office/officeart/2018/2/layout/IconVerticalSolidList"/>
    <dgm:cxn modelId="{8E6A0E0A-3451-45CB-92E7-E82E5136A15D}" type="presParOf" srcId="{CEB6F7EC-B0FE-4BEB-BF35-85DC32367BB6}" destId="{DE8735F5-8ACB-40C0-B367-8CEE9CBE030C}" srcOrd="1" destOrd="0" presId="urn:microsoft.com/office/officeart/2018/2/layout/IconVerticalSolidList"/>
    <dgm:cxn modelId="{E0F53F8D-01F8-4748-96D0-3396CB50DEB9}" type="presParOf" srcId="{CEB6F7EC-B0FE-4BEB-BF35-85DC32367BB6}" destId="{ECF96008-9BE1-4A9D-BDB5-D1A62018767B}" srcOrd="2" destOrd="0" presId="urn:microsoft.com/office/officeart/2018/2/layout/IconVerticalSolidList"/>
    <dgm:cxn modelId="{491AF5B7-84F0-43B5-AD5B-479BEC90A899}" type="presParOf" srcId="{CEB6F7EC-B0FE-4BEB-BF35-85DC32367BB6}" destId="{6477DF75-0462-4B00-9253-694C512AEAA7}" srcOrd="3" destOrd="0" presId="urn:microsoft.com/office/officeart/2018/2/layout/IconVerticalSolidList"/>
    <dgm:cxn modelId="{D48A6A62-73F3-492E-A8AA-5CA48ABD7B56}" type="presParOf" srcId="{59F5F9E3-AFF9-4F51-8959-14209C7B0C10}" destId="{24FD9EF3-AA51-4FD6-86C8-F77F28AA552D}" srcOrd="5" destOrd="0" presId="urn:microsoft.com/office/officeart/2018/2/layout/IconVerticalSolidList"/>
    <dgm:cxn modelId="{4047F680-1EEA-4E65-93B0-254EB3CD7E47}" type="presParOf" srcId="{59F5F9E3-AFF9-4F51-8959-14209C7B0C10}" destId="{C9268876-1F44-4D70-BB79-01048CB949EE}" srcOrd="6" destOrd="0" presId="urn:microsoft.com/office/officeart/2018/2/layout/IconVerticalSolidList"/>
    <dgm:cxn modelId="{57857760-537E-451E-B1F9-ED7FE84E9846}" type="presParOf" srcId="{C9268876-1F44-4D70-BB79-01048CB949EE}" destId="{B7220BC3-D5A7-419E-B0FB-27B559276B68}" srcOrd="0" destOrd="0" presId="urn:microsoft.com/office/officeart/2018/2/layout/IconVerticalSolidList"/>
    <dgm:cxn modelId="{4147605B-38F8-4803-A765-7EF6380A2F64}" type="presParOf" srcId="{C9268876-1F44-4D70-BB79-01048CB949EE}" destId="{80032B4B-9B99-48AD-BDA4-95892F503BE6}" srcOrd="1" destOrd="0" presId="urn:microsoft.com/office/officeart/2018/2/layout/IconVerticalSolidList"/>
    <dgm:cxn modelId="{8B8DC76E-9DE4-4B68-89DC-7F5F452BCC49}" type="presParOf" srcId="{C9268876-1F44-4D70-BB79-01048CB949EE}" destId="{0F5DF96E-6ADB-4545-A7F2-7C3930D778E3}" srcOrd="2" destOrd="0" presId="urn:microsoft.com/office/officeart/2018/2/layout/IconVerticalSolidList"/>
    <dgm:cxn modelId="{CE6A234F-019A-46AE-B0B3-884677274634}" type="presParOf" srcId="{C9268876-1F44-4D70-BB79-01048CB949EE}" destId="{F4E06C3A-03E2-4CF2-A54C-9DDC56880EB1}" srcOrd="3" destOrd="0" presId="urn:microsoft.com/office/officeart/2018/2/layout/IconVerticalSolidList"/>
    <dgm:cxn modelId="{60CE1A0D-25D0-4002-A74B-B82BC3A974DB}" type="presParOf" srcId="{59F5F9E3-AFF9-4F51-8959-14209C7B0C10}" destId="{D88BD6EB-6007-4982-A839-3B47077CCDAF}" srcOrd="7" destOrd="0" presId="urn:microsoft.com/office/officeart/2018/2/layout/IconVerticalSolidList"/>
    <dgm:cxn modelId="{EE2FB229-DBC8-4380-9A83-C6B53572FE5B}" type="presParOf" srcId="{59F5F9E3-AFF9-4F51-8959-14209C7B0C10}" destId="{B6581D8A-FFD6-43DD-8D26-C5C0BAE868C4}" srcOrd="8" destOrd="0" presId="urn:microsoft.com/office/officeart/2018/2/layout/IconVerticalSolidList"/>
    <dgm:cxn modelId="{A06AEDFF-692C-4289-A34A-A0EAF395F57A}" type="presParOf" srcId="{B6581D8A-FFD6-43DD-8D26-C5C0BAE868C4}" destId="{72A53058-E9E2-4A65-ACBD-A387F3720BD2}" srcOrd="0" destOrd="0" presId="urn:microsoft.com/office/officeart/2018/2/layout/IconVerticalSolidList"/>
    <dgm:cxn modelId="{6188BA06-A2ED-40A7-9FA5-CACEC4F47E51}" type="presParOf" srcId="{B6581D8A-FFD6-43DD-8D26-C5C0BAE868C4}" destId="{E3F35526-2E8A-4702-8042-E624FCEE5F8B}" srcOrd="1" destOrd="0" presId="urn:microsoft.com/office/officeart/2018/2/layout/IconVerticalSolidList"/>
    <dgm:cxn modelId="{C62C8012-8ED0-4C60-825C-9576978E9B1D}" type="presParOf" srcId="{B6581D8A-FFD6-43DD-8D26-C5C0BAE868C4}" destId="{A2E63E04-ED03-400F-A096-205D8B7345D7}" srcOrd="2" destOrd="0" presId="urn:microsoft.com/office/officeart/2018/2/layout/IconVerticalSolidList"/>
    <dgm:cxn modelId="{1D3B9C41-E6DD-4CB6-900A-99788FB81365}" type="presParOf" srcId="{B6581D8A-FFD6-43DD-8D26-C5C0BAE868C4}" destId="{EED39971-8D6E-435B-899A-6AD84D1D1F5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7A62A7E-2FDA-460F-81D5-9E50FD6DE420}" type="doc">
      <dgm:prSet loTypeId="urn:microsoft.com/office/officeart/2005/8/layout/hProcess9" loCatId="process" qsTypeId="urn:microsoft.com/office/officeart/2005/8/quickstyle/simple1" qsCatId="simple" csTypeId="urn:microsoft.com/office/officeart/2005/8/colors/accent1_2" csCatId="accent1" phldr="1"/>
      <dgm:spPr/>
    </dgm:pt>
    <dgm:pt modelId="{FA0A072E-67D2-4D03-B0DA-DD57AE5B8793}">
      <dgm:prSet phldrT="[Text]"/>
      <dgm:spPr>
        <a:ln>
          <a:noFill/>
        </a:ln>
      </dgm:spPr>
      <dgm:t>
        <a:bodyPr/>
        <a:lstStyle/>
        <a:p>
          <a:r>
            <a:rPr lang="en-US"/>
            <a:t>Outbreak Cause</a:t>
          </a:r>
        </a:p>
        <a:p>
          <a:r>
            <a:rPr lang="en-US"/>
            <a:t>“What”</a:t>
          </a:r>
        </a:p>
      </dgm:t>
    </dgm:pt>
    <dgm:pt modelId="{4F327890-A485-4C3D-8A9E-3143E64319FA}" type="parTrans" cxnId="{81732F3C-1DAA-4F5C-87FE-B36A85BE31D0}">
      <dgm:prSet/>
      <dgm:spPr/>
      <dgm:t>
        <a:bodyPr/>
        <a:lstStyle/>
        <a:p>
          <a:endParaRPr lang="en-US"/>
        </a:p>
      </dgm:t>
    </dgm:pt>
    <dgm:pt modelId="{1E6535E5-7EBE-4D1E-95FF-C3F673F7516B}" type="sibTrans" cxnId="{81732F3C-1DAA-4F5C-87FE-B36A85BE31D0}">
      <dgm:prSet/>
      <dgm:spPr/>
      <dgm:t>
        <a:bodyPr/>
        <a:lstStyle/>
        <a:p>
          <a:endParaRPr lang="en-US"/>
        </a:p>
      </dgm:t>
    </dgm:pt>
    <dgm:pt modelId="{C680A95B-9C8D-4447-BD34-9A74A01CC93C}">
      <dgm:prSet phldrT="[Text]"/>
      <dgm:spPr>
        <a:ln>
          <a:noFill/>
        </a:ln>
      </dgm:spPr>
      <dgm:t>
        <a:bodyPr/>
        <a:lstStyle/>
        <a:p>
          <a:r>
            <a:rPr lang="en-US" dirty="0"/>
            <a:t>Contributing Factors</a:t>
          </a:r>
        </a:p>
        <a:p>
          <a:r>
            <a:rPr lang="en-US" dirty="0"/>
            <a:t>“How”</a:t>
          </a:r>
        </a:p>
      </dgm:t>
    </dgm:pt>
    <dgm:pt modelId="{AD9809A2-8187-4643-9866-85BD0680C690}" type="parTrans" cxnId="{F9C86883-76E2-45C6-8100-772FD346F892}">
      <dgm:prSet/>
      <dgm:spPr/>
      <dgm:t>
        <a:bodyPr/>
        <a:lstStyle/>
        <a:p>
          <a:endParaRPr lang="en-US"/>
        </a:p>
      </dgm:t>
    </dgm:pt>
    <dgm:pt modelId="{DE7C97A9-9A45-4053-8A3D-4DADBA47472A}" type="sibTrans" cxnId="{F9C86883-76E2-45C6-8100-772FD346F892}">
      <dgm:prSet/>
      <dgm:spPr/>
      <dgm:t>
        <a:bodyPr/>
        <a:lstStyle/>
        <a:p>
          <a:endParaRPr lang="en-US"/>
        </a:p>
      </dgm:t>
    </dgm:pt>
    <dgm:pt modelId="{0CB0CC88-E262-4E22-87EF-80520883688B}">
      <dgm:prSet phldrT="[Text]"/>
      <dgm:spPr>
        <a:ln>
          <a:noFill/>
        </a:ln>
      </dgm:spPr>
      <dgm:t>
        <a:bodyPr/>
        <a:lstStyle/>
        <a:p>
          <a:r>
            <a:rPr lang="en-US" dirty="0"/>
            <a:t>Environmental Antecedent</a:t>
          </a:r>
        </a:p>
        <a:p>
          <a:r>
            <a:rPr lang="en-US" dirty="0"/>
            <a:t>“Why”</a:t>
          </a:r>
        </a:p>
      </dgm:t>
    </dgm:pt>
    <dgm:pt modelId="{25A0521D-EC58-49A2-A611-4AD5FED18811}" type="parTrans" cxnId="{FF0A3720-80A2-47B4-B12E-5B2686E44C83}">
      <dgm:prSet/>
      <dgm:spPr/>
      <dgm:t>
        <a:bodyPr/>
        <a:lstStyle/>
        <a:p>
          <a:endParaRPr lang="en-US"/>
        </a:p>
      </dgm:t>
    </dgm:pt>
    <dgm:pt modelId="{AA04FAB5-ABF0-4AA7-AE1F-9DDBBE25BFEB}" type="sibTrans" cxnId="{FF0A3720-80A2-47B4-B12E-5B2686E44C83}">
      <dgm:prSet/>
      <dgm:spPr/>
      <dgm:t>
        <a:bodyPr/>
        <a:lstStyle/>
        <a:p>
          <a:endParaRPr lang="en-US"/>
        </a:p>
      </dgm:t>
    </dgm:pt>
    <dgm:pt modelId="{6F07C56B-8543-407E-8972-6818BE2DBA59}">
      <dgm:prSet phldrT="[Text]"/>
      <dgm:spPr>
        <a:ln>
          <a:noFill/>
        </a:ln>
      </dgm:spPr>
      <dgm:t>
        <a:bodyPr/>
        <a:lstStyle/>
        <a:p>
          <a:r>
            <a:rPr lang="en-US"/>
            <a:t>Control Measures</a:t>
          </a:r>
        </a:p>
      </dgm:t>
    </dgm:pt>
    <dgm:pt modelId="{26D6F1CA-DF4A-49A1-A0A7-281C4D582BD8}" type="parTrans" cxnId="{F503DC9C-42A7-48C3-9BD5-0EBD6F1ABCC4}">
      <dgm:prSet/>
      <dgm:spPr/>
      <dgm:t>
        <a:bodyPr/>
        <a:lstStyle/>
        <a:p>
          <a:endParaRPr lang="en-US"/>
        </a:p>
      </dgm:t>
    </dgm:pt>
    <dgm:pt modelId="{77241380-AC53-408C-BD32-04CC213F0EBC}" type="sibTrans" cxnId="{F503DC9C-42A7-48C3-9BD5-0EBD6F1ABCC4}">
      <dgm:prSet/>
      <dgm:spPr/>
      <dgm:t>
        <a:bodyPr/>
        <a:lstStyle/>
        <a:p>
          <a:endParaRPr lang="en-US"/>
        </a:p>
      </dgm:t>
    </dgm:pt>
    <dgm:pt modelId="{15FF7AA3-E57C-48DF-8FF5-DBA1658FC3A5}" type="pres">
      <dgm:prSet presAssocID="{A7A62A7E-2FDA-460F-81D5-9E50FD6DE420}" presName="CompostProcess" presStyleCnt="0">
        <dgm:presLayoutVars>
          <dgm:dir/>
          <dgm:resizeHandles val="exact"/>
        </dgm:presLayoutVars>
      </dgm:prSet>
      <dgm:spPr/>
    </dgm:pt>
    <dgm:pt modelId="{9C1F9603-B288-4699-9159-D24D448C5AB1}" type="pres">
      <dgm:prSet presAssocID="{A7A62A7E-2FDA-460F-81D5-9E50FD6DE420}" presName="arrow" presStyleLbl="bgShp" presStyleIdx="0" presStyleCnt="1"/>
      <dgm:spPr/>
    </dgm:pt>
    <dgm:pt modelId="{55380EDD-EB21-405E-868C-67570B52B101}" type="pres">
      <dgm:prSet presAssocID="{A7A62A7E-2FDA-460F-81D5-9E50FD6DE420}" presName="linearProcess" presStyleCnt="0"/>
      <dgm:spPr/>
    </dgm:pt>
    <dgm:pt modelId="{998A6F60-6EB9-432C-8021-FE187459E204}" type="pres">
      <dgm:prSet presAssocID="{FA0A072E-67D2-4D03-B0DA-DD57AE5B8793}" presName="textNode" presStyleLbl="node1" presStyleIdx="0" presStyleCnt="4">
        <dgm:presLayoutVars>
          <dgm:bulletEnabled val="1"/>
        </dgm:presLayoutVars>
      </dgm:prSet>
      <dgm:spPr/>
    </dgm:pt>
    <dgm:pt modelId="{D53C6018-2CC9-4275-ACB4-C14BA9B26D39}" type="pres">
      <dgm:prSet presAssocID="{1E6535E5-7EBE-4D1E-95FF-C3F673F7516B}" presName="sibTrans" presStyleCnt="0"/>
      <dgm:spPr/>
    </dgm:pt>
    <dgm:pt modelId="{B9FBA007-EE76-4B41-B6E9-A1381636FD34}" type="pres">
      <dgm:prSet presAssocID="{C680A95B-9C8D-4447-BD34-9A74A01CC93C}" presName="textNode" presStyleLbl="node1" presStyleIdx="1" presStyleCnt="4">
        <dgm:presLayoutVars>
          <dgm:bulletEnabled val="1"/>
        </dgm:presLayoutVars>
      </dgm:prSet>
      <dgm:spPr/>
    </dgm:pt>
    <dgm:pt modelId="{7FC9EC91-61DA-4A30-AC6F-DD91E760A2C9}" type="pres">
      <dgm:prSet presAssocID="{DE7C97A9-9A45-4053-8A3D-4DADBA47472A}" presName="sibTrans" presStyleCnt="0"/>
      <dgm:spPr/>
    </dgm:pt>
    <dgm:pt modelId="{086C3ECB-CD8C-4AEF-B02A-4252FFF56646}" type="pres">
      <dgm:prSet presAssocID="{0CB0CC88-E262-4E22-87EF-80520883688B}" presName="textNode" presStyleLbl="node1" presStyleIdx="2" presStyleCnt="4">
        <dgm:presLayoutVars>
          <dgm:bulletEnabled val="1"/>
        </dgm:presLayoutVars>
      </dgm:prSet>
      <dgm:spPr/>
    </dgm:pt>
    <dgm:pt modelId="{748B0A51-4AA3-4E77-9028-68684AB1F89E}" type="pres">
      <dgm:prSet presAssocID="{AA04FAB5-ABF0-4AA7-AE1F-9DDBBE25BFEB}" presName="sibTrans" presStyleCnt="0"/>
      <dgm:spPr/>
    </dgm:pt>
    <dgm:pt modelId="{CEEAF1F7-B8E5-494E-8CD5-ABB4151571EE}" type="pres">
      <dgm:prSet presAssocID="{6F07C56B-8543-407E-8972-6818BE2DBA59}" presName="textNode" presStyleLbl="node1" presStyleIdx="3" presStyleCnt="4">
        <dgm:presLayoutVars>
          <dgm:bulletEnabled val="1"/>
        </dgm:presLayoutVars>
      </dgm:prSet>
      <dgm:spPr/>
    </dgm:pt>
  </dgm:ptLst>
  <dgm:cxnLst>
    <dgm:cxn modelId="{82C1B71E-2715-4C86-813C-D728301A1838}" type="presOf" srcId="{C680A95B-9C8D-4447-BD34-9A74A01CC93C}" destId="{B9FBA007-EE76-4B41-B6E9-A1381636FD34}" srcOrd="0" destOrd="0" presId="urn:microsoft.com/office/officeart/2005/8/layout/hProcess9"/>
    <dgm:cxn modelId="{FF0A3720-80A2-47B4-B12E-5B2686E44C83}" srcId="{A7A62A7E-2FDA-460F-81D5-9E50FD6DE420}" destId="{0CB0CC88-E262-4E22-87EF-80520883688B}" srcOrd="2" destOrd="0" parTransId="{25A0521D-EC58-49A2-A611-4AD5FED18811}" sibTransId="{AA04FAB5-ABF0-4AA7-AE1F-9DDBBE25BFEB}"/>
    <dgm:cxn modelId="{81732F3C-1DAA-4F5C-87FE-B36A85BE31D0}" srcId="{A7A62A7E-2FDA-460F-81D5-9E50FD6DE420}" destId="{FA0A072E-67D2-4D03-B0DA-DD57AE5B8793}" srcOrd="0" destOrd="0" parTransId="{4F327890-A485-4C3D-8A9E-3143E64319FA}" sibTransId="{1E6535E5-7EBE-4D1E-95FF-C3F673F7516B}"/>
    <dgm:cxn modelId="{A7268653-1D8D-4BD0-9A55-B8F642AB13FD}" type="presOf" srcId="{0CB0CC88-E262-4E22-87EF-80520883688B}" destId="{086C3ECB-CD8C-4AEF-B02A-4252FFF56646}" srcOrd="0" destOrd="0" presId="urn:microsoft.com/office/officeart/2005/8/layout/hProcess9"/>
    <dgm:cxn modelId="{F9C86883-76E2-45C6-8100-772FD346F892}" srcId="{A7A62A7E-2FDA-460F-81D5-9E50FD6DE420}" destId="{C680A95B-9C8D-4447-BD34-9A74A01CC93C}" srcOrd="1" destOrd="0" parTransId="{AD9809A2-8187-4643-9866-85BD0680C690}" sibTransId="{DE7C97A9-9A45-4053-8A3D-4DADBA47472A}"/>
    <dgm:cxn modelId="{50E20B85-1541-4B9C-AC66-DEA4E2E51CCB}" type="presOf" srcId="{A7A62A7E-2FDA-460F-81D5-9E50FD6DE420}" destId="{15FF7AA3-E57C-48DF-8FF5-DBA1658FC3A5}" srcOrd="0" destOrd="0" presId="urn:microsoft.com/office/officeart/2005/8/layout/hProcess9"/>
    <dgm:cxn modelId="{F503DC9C-42A7-48C3-9BD5-0EBD6F1ABCC4}" srcId="{A7A62A7E-2FDA-460F-81D5-9E50FD6DE420}" destId="{6F07C56B-8543-407E-8972-6818BE2DBA59}" srcOrd="3" destOrd="0" parTransId="{26D6F1CA-DF4A-49A1-A0A7-281C4D582BD8}" sibTransId="{77241380-AC53-408C-BD32-04CC213F0EBC}"/>
    <dgm:cxn modelId="{0E8EE7D4-AB55-47B5-A6FE-66DB8980A257}" type="presOf" srcId="{6F07C56B-8543-407E-8972-6818BE2DBA59}" destId="{CEEAF1F7-B8E5-494E-8CD5-ABB4151571EE}" srcOrd="0" destOrd="0" presId="urn:microsoft.com/office/officeart/2005/8/layout/hProcess9"/>
    <dgm:cxn modelId="{FEAA4AE9-8D27-4742-AF52-0043848195A2}" type="presOf" srcId="{FA0A072E-67D2-4D03-B0DA-DD57AE5B8793}" destId="{998A6F60-6EB9-432C-8021-FE187459E204}" srcOrd="0" destOrd="0" presId="urn:microsoft.com/office/officeart/2005/8/layout/hProcess9"/>
    <dgm:cxn modelId="{3920BEB0-A29E-4410-A452-3C22F2D3D797}" type="presParOf" srcId="{15FF7AA3-E57C-48DF-8FF5-DBA1658FC3A5}" destId="{9C1F9603-B288-4699-9159-D24D448C5AB1}" srcOrd="0" destOrd="0" presId="urn:microsoft.com/office/officeart/2005/8/layout/hProcess9"/>
    <dgm:cxn modelId="{C1E0743E-FA3E-42AF-BB14-82AAF5F63D5E}" type="presParOf" srcId="{15FF7AA3-E57C-48DF-8FF5-DBA1658FC3A5}" destId="{55380EDD-EB21-405E-868C-67570B52B101}" srcOrd="1" destOrd="0" presId="urn:microsoft.com/office/officeart/2005/8/layout/hProcess9"/>
    <dgm:cxn modelId="{4F29796A-D966-4BD9-B2EA-DBF47DCE87CD}" type="presParOf" srcId="{55380EDD-EB21-405E-868C-67570B52B101}" destId="{998A6F60-6EB9-432C-8021-FE187459E204}" srcOrd="0" destOrd="0" presId="urn:microsoft.com/office/officeart/2005/8/layout/hProcess9"/>
    <dgm:cxn modelId="{E971A3A5-9C48-4AC2-B1DC-06600D5E51AD}" type="presParOf" srcId="{55380EDD-EB21-405E-868C-67570B52B101}" destId="{D53C6018-2CC9-4275-ACB4-C14BA9B26D39}" srcOrd="1" destOrd="0" presId="urn:microsoft.com/office/officeart/2005/8/layout/hProcess9"/>
    <dgm:cxn modelId="{49919FBF-B2D8-45B1-AAA7-FC45CC0F6DFD}" type="presParOf" srcId="{55380EDD-EB21-405E-868C-67570B52B101}" destId="{B9FBA007-EE76-4B41-B6E9-A1381636FD34}" srcOrd="2" destOrd="0" presId="urn:microsoft.com/office/officeart/2005/8/layout/hProcess9"/>
    <dgm:cxn modelId="{0C762E38-B0D8-4284-82C6-C70D3EFEB90E}" type="presParOf" srcId="{55380EDD-EB21-405E-868C-67570B52B101}" destId="{7FC9EC91-61DA-4A30-AC6F-DD91E760A2C9}" srcOrd="3" destOrd="0" presId="urn:microsoft.com/office/officeart/2005/8/layout/hProcess9"/>
    <dgm:cxn modelId="{50681203-3490-4D01-AF02-84A191A5F80F}" type="presParOf" srcId="{55380EDD-EB21-405E-868C-67570B52B101}" destId="{086C3ECB-CD8C-4AEF-B02A-4252FFF56646}" srcOrd="4" destOrd="0" presId="urn:microsoft.com/office/officeart/2005/8/layout/hProcess9"/>
    <dgm:cxn modelId="{C18ABE4B-A913-411E-B8E0-3868D87F38D0}" type="presParOf" srcId="{55380EDD-EB21-405E-868C-67570B52B101}" destId="{748B0A51-4AA3-4E77-9028-68684AB1F89E}" srcOrd="5" destOrd="0" presId="urn:microsoft.com/office/officeart/2005/8/layout/hProcess9"/>
    <dgm:cxn modelId="{D78FFD47-4403-4E13-A7E2-6DC3054BADE6}" type="presParOf" srcId="{55380EDD-EB21-405E-868C-67570B52B101}" destId="{CEEAF1F7-B8E5-494E-8CD5-ABB4151571EE}" srcOrd="6"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19DADCD-2F1D-4D2D-A765-98523547087E}" type="doc">
      <dgm:prSet loTypeId="urn:microsoft.com/office/officeart/2018/2/layout/IconVerticalSolidList" loCatId="icon" qsTypeId="urn:microsoft.com/office/officeart/2005/8/quickstyle/simple1" qsCatId="simple" csTypeId="urn:microsoft.com/office/officeart/2018/5/colors/Iconchunking_neutralicontext_colorful5" csCatId="colorful" phldr="1"/>
      <dgm:spPr/>
      <dgm:t>
        <a:bodyPr/>
        <a:lstStyle/>
        <a:p>
          <a:endParaRPr lang="en-US"/>
        </a:p>
      </dgm:t>
    </dgm:pt>
    <dgm:pt modelId="{70C8B60B-AF05-4FBE-AF8F-DE2DC6C30A58}">
      <dgm:prSet/>
      <dgm:spPr/>
      <dgm:t>
        <a:bodyPr/>
        <a:lstStyle/>
        <a:p>
          <a:pPr>
            <a:lnSpc>
              <a:spcPct val="100000"/>
            </a:lnSpc>
          </a:pPr>
          <a:endParaRPr lang="en-US"/>
        </a:p>
      </dgm:t>
    </dgm:pt>
    <dgm:pt modelId="{A1842677-E8CD-4C07-A46A-CEDBC6DBF2A3}" type="parTrans" cxnId="{7501ED27-F335-412B-B454-D7EC7EBDCA71}">
      <dgm:prSet/>
      <dgm:spPr/>
      <dgm:t>
        <a:bodyPr/>
        <a:lstStyle/>
        <a:p>
          <a:endParaRPr lang="en-US"/>
        </a:p>
      </dgm:t>
    </dgm:pt>
    <dgm:pt modelId="{E64CAE60-E3D0-4BE8-B7F3-0E925E2CEBC5}" type="sibTrans" cxnId="{7501ED27-F335-412B-B454-D7EC7EBDCA71}">
      <dgm:prSet/>
      <dgm:spPr/>
      <dgm:t>
        <a:bodyPr/>
        <a:lstStyle/>
        <a:p>
          <a:endParaRPr lang="en-US"/>
        </a:p>
      </dgm:t>
    </dgm:pt>
    <dgm:pt modelId="{4BDD6C93-6286-470D-851A-9D5DADCA5656}">
      <dgm:prSet/>
      <dgm:spPr/>
      <dgm:t>
        <a:bodyPr/>
        <a:lstStyle/>
        <a:p>
          <a:pPr>
            <a:lnSpc>
              <a:spcPct val="100000"/>
            </a:lnSpc>
          </a:pPr>
          <a:r>
            <a:rPr lang="en-US">
              <a:latin typeface="+mj-lt"/>
            </a:rPr>
            <a:t>Review outbreak information on page 2</a:t>
          </a:r>
        </a:p>
      </dgm:t>
    </dgm:pt>
    <dgm:pt modelId="{596421A0-4A2A-4ECD-AF2A-49A6DDF19E06}" type="parTrans" cxnId="{DF9A8B0E-785C-4BE4-8CE4-8CF20762F778}">
      <dgm:prSet/>
      <dgm:spPr/>
      <dgm:t>
        <a:bodyPr/>
        <a:lstStyle/>
        <a:p>
          <a:endParaRPr lang="en-US"/>
        </a:p>
      </dgm:t>
    </dgm:pt>
    <dgm:pt modelId="{B9A5065E-1305-499E-9E0D-AF6851E15F99}" type="sibTrans" cxnId="{DF9A8B0E-785C-4BE4-8CE4-8CF20762F778}">
      <dgm:prSet/>
      <dgm:spPr/>
      <dgm:t>
        <a:bodyPr/>
        <a:lstStyle/>
        <a:p>
          <a:endParaRPr lang="en-US"/>
        </a:p>
      </dgm:t>
    </dgm:pt>
    <dgm:pt modelId="{107ABCFF-A520-43B6-BD4F-69533B830216}">
      <dgm:prSet/>
      <dgm:spPr/>
      <dgm:t>
        <a:bodyPr/>
        <a:lstStyle/>
        <a:p>
          <a:pPr>
            <a:lnSpc>
              <a:spcPct val="100000"/>
            </a:lnSpc>
          </a:pPr>
          <a:r>
            <a:rPr lang="en-US">
              <a:latin typeface="+mj-lt"/>
            </a:rPr>
            <a:t>Answer the questions on page 4 about what information you still need to collect</a:t>
          </a:r>
        </a:p>
      </dgm:t>
    </dgm:pt>
    <dgm:pt modelId="{6BE91D7C-1762-424A-A706-AE3ED7F5BEA1}" type="parTrans" cxnId="{A3E40824-9B62-4AC7-ABAF-BF2A66FBC7D7}">
      <dgm:prSet/>
      <dgm:spPr/>
      <dgm:t>
        <a:bodyPr/>
        <a:lstStyle/>
        <a:p>
          <a:endParaRPr lang="en-US"/>
        </a:p>
      </dgm:t>
    </dgm:pt>
    <dgm:pt modelId="{D9D5778B-1E03-4BB3-B002-4BA66D72F09A}" type="sibTrans" cxnId="{A3E40824-9B62-4AC7-ABAF-BF2A66FBC7D7}">
      <dgm:prSet/>
      <dgm:spPr/>
      <dgm:t>
        <a:bodyPr/>
        <a:lstStyle/>
        <a:p>
          <a:endParaRPr lang="en-US"/>
        </a:p>
      </dgm:t>
    </dgm:pt>
    <dgm:pt modelId="{D6EEA4C2-6D13-4A47-8CE8-AF12BC48D898}">
      <dgm:prSet/>
      <dgm:spPr/>
      <dgm:t>
        <a:bodyPr/>
        <a:lstStyle/>
        <a:p>
          <a:pPr>
            <a:lnSpc>
              <a:spcPct val="100000"/>
            </a:lnSpc>
          </a:pPr>
          <a:r>
            <a:rPr lang="en-US">
              <a:latin typeface="+mj-lt"/>
            </a:rPr>
            <a:t>Discuss for 10 minutes before we re-group</a:t>
          </a:r>
        </a:p>
      </dgm:t>
    </dgm:pt>
    <dgm:pt modelId="{7396474C-735D-4366-8AAD-7FA12FB67518}" type="parTrans" cxnId="{D2C5A5E3-10DB-4E24-9FCC-024E48D0DC46}">
      <dgm:prSet/>
      <dgm:spPr/>
      <dgm:t>
        <a:bodyPr/>
        <a:lstStyle/>
        <a:p>
          <a:endParaRPr lang="en-US"/>
        </a:p>
      </dgm:t>
    </dgm:pt>
    <dgm:pt modelId="{8E366A92-5668-4027-8FA4-3555A9AD34AE}" type="sibTrans" cxnId="{D2C5A5E3-10DB-4E24-9FCC-024E48D0DC46}">
      <dgm:prSet/>
      <dgm:spPr/>
      <dgm:t>
        <a:bodyPr/>
        <a:lstStyle/>
        <a:p>
          <a:endParaRPr lang="en-US"/>
        </a:p>
      </dgm:t>
    </dgm:pt>
    <dgm:pt modelId="{C7B0E389-9313-4ECF-AC37-986F58FED944}" type="pres">
      <dgm:prSet presAssocID="{B19DADCD-2F1D-4D2D-A765-98523547087E}" presName="root" presStyleCnt="0">
        <dgm:presLayoutVars>
          <dgm:dir/>
          <dgm:resizeHandles val="exact"/>
        </dgm:presLayoutVars>
      </dgm:prSet>
      <dgm:spPr/>
    </dgm:pt>
    <dgm:pt modelId="{1D1C0A97-5544-4307-B886-331D415FA868}" type="pres">
      <dgm:prSet presAssocID="{70C8B60B-AF05-4FBE-AF8F-DE2DC6C30A58}" presName="compNode" presStyleCnt="0"/>
      <dgm:spPr/>
    </dgm:pt>
    <dgm:pt modelId="{5BED84B0-4302-4A74-AE15-A7D226A3D34F}" type="pres">
      <dgm:prSet presAssocID="{70C8B60B-AF05-4FBE-AF8F-DE2DC6C30A58}" presName="bgRect" presStyleLbl="bgShp" presStyleIdx="0" presStyleCnt="4" custLinFactNeighborX="-340" custLinFactNeighborY="-5426"/>
      <dgm:spPr>
        <a:solidFill>
          <a:schemeClr val="accent5">
            <a:lumMod val="75000"/>
          </a:schemeClr>
        </a:solidFill>
      </dgm:spPr>
    </dgm:pt>
    <dgm:pt modelId="{ABFD77A1-C774-4501-B1E6-9DF504AF3292}" type="pres">
      <dgm:prSet presAssocID="{70C8B60B-AF05-4FBE-AF8F-DE2DC6C30A5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Document with solid fill"/>
        </a:ext>
      </dgm:extLst>
    </dgm:pt>
    <dgm:pt modelId="{0E049DE3-7685-4607-B0A4-7353989472E0}" type="pres">
      <dgm:prSet presAssocID="{70C8B60B-AF05-4FBE-AF8F-DE2DC6C30A58}" presName="spaceRect" presStyleCnt="0"/>
      <dgm:spPr/>
    </dgm:pt>
    <dgm:pt modelId="{C429A7B0-B39F-4924-94AA-9467E81DCE59}" type="pres">
      <dgm:prSet presAssocID="{70C8B60B-AF05-4FBE-AF8F-DE2DC6C30A58}" presName="parTx" presStyleLbl="revTx" presStyleIdx="0" presStyleCnt="4">
        <dgm:presLayoutVars>
          <dgm:chMax val="0"/>
          <dgm:chPref val="0"/>
        </dgm:presLayoutVars>
      </dgm:prSet>
      <dgm:spPr/>
    </dgm:pt>
    <dgm:pt modelId="{F299EC3B-DDAE-4119-A1CB-0195B7749165}" type="pres">
      <dgm:prSet presAssocID="{E64CAE60-E3D0-4BE8-B7F3-0E925E2CEBC5}" presName="sibTrans" presStyleCnt="0"/>
      <dgm:spPr/>
    </dgm:pt>
    <dgm:pt modelId="{A3C0D183-F5AD-4C76-B3DA-0CCA91F14B6D}" type="pres">
      <dgm:prSet presAssocID="{4BDD6C93-6286-470D-851A-9D5DADCA5656}" presName="compNode" presStyleCnt="0"/>
      <dgm:spPr/>
    </dgm:pt>
    <dgm:pt modelId="{954B16A9-2CA8-4388-AB4A-B73FAD44CB53}" type="pres">
      <dgm:prSet presAssocID="{4BDD6C93-6286-470D-851A-9D5DADCA5656}" presName="bgRect" presStyleLbl="bgShp" presStyleIdx="1" presStyleCnt="4" custLinFactNeighborX="-2962" custLinFactNeighborY="-4156"/>
      <dgm:spPr/>
    </dgm:pt>
    <dgm:pt modelId="{2AD72614-DB52-4CF0-BB46-DFD6DE443F70}" type="pres">
      <dgm:prSet presAssocID="{4BDD6C93-6286-470D-851A-9D5DADCA565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Head with gears with solid fill"/>
        </a:ext>
      </dgm:extLst>
    </dgm:pt>
    <dgm:pt modelId="{7F55D3D0-71FE-469E-8A13-1D40D4140D28}" type="pres">
      <dgm:prSet presAssocID="{4BDD6C93-6286-470D-851A-9D5DADCA5656}" presName="spaceRect" presStyleCnt="0"/>
      <dgm:spPr/>
    </dgm:pt>
    <dgm:pt modelId="{B3D9DBB9-322D-4F20-A703-C020BE8A86AD}" type="pres">
      <dgm:prSet presAssocID="{4BDD6C93-6286-470D-851A-9D5DADCA5656}" presName="parTx" presStyleLbl="revTx" presStyleIdx="1" presStyleCnt="4" custLinFactY="-29712" custLinFactNeighborX="-303" custLinFactNeighborY="-100000">
        <dgm:presLayoutVars>
          <dgm:chMax val="0"/>
          <dgm:chPref val="0"/>
        </dgm:presLayoutVars>
      </dgm:prSet>
      <dgm:spPr/>
    </dgm:pt>
    <dgm:pt modelId="{1B620A8D-CF91-444F-8F2D-E4AB885FE5F2}" type="pres">
      <dgm:prSet presAssocID="{B9A5065E-1305-499E-9E0D-AF6851E15F99}" presName="sibTrans" presStyleCnt="0"/>
      <dgm:spPr/>
    </dgm:pt>
    <dgm:pt modelId="{1A17D67A-9BD8-4FB1-978C-E48049E37100}" type="pres">
      <dgm:prSet presAssocID="{107ABCFF-A520-43B6-BD4F-69533B830216}" presName="compNode" presStyleCnt="0"/>
      <dgm:spPr/>
    </dgm:pt>
    <dgm:pt modelId="{EEA07AD6-CAD3-4F8F-ABD9-31B3E8568CCF}" type="pres">
      <dgm:prSet presAssocID="{107ABCFF-A520-43B6-BD4F-69533B830216}" presName="bgRect" presStyleLbl="bgShp" presStyleIdx="2" presStyleCnt="4"/>
      <dgm:spPr/>
    </dgm:pt>
    <dgm:pt modelId="{705AA19A-22EB-45D0-96D7-91F87B566B2A}" type="pres">
      <dgm:prSet presAssocID="{107ABCFF-A520-43B6-BD4F-69533B830216}"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lp"/>
        </a:ext>
      </dgm:extLst>
    </dgm:pt>
    <dgm:pt modelId="{0E6F6985-65F5-4CAB-95D1-5EFFCEB5F76A}" type="pres">
      <dgm:prSet presAssocID="{107ABCFF-A520-43B6-BD4F-69533B830216}" presName="spaceRect" presStyleCnt="0"/>
      <dgm:spPr/>
    </dgm:pt>
    <dgm:pt modelId="{5B0D355E-16E0-4B05-8FFB-3E72DD4828EE}" type="pres">
      <dgm:prSet presAssocID="{107ABCFF-A520-43B6-BD4F-69533B830216}" presName="parTx" presStyleLbl="revTx" presStyleIdx="2" presStyleCnt="4" custLinFactNeighborX="-303" custLinFactNeighborY="-4123">
        <dgm:presLayoutVars>
          <dgm:chMax val="0"/>
          <dgm:chPref val="0"/>
        </dgm:presLayoutVars>
      </dgm:prSet>
      <dgm:spPr/>
    </dgm:pt>
    <dgm:pt modelId="{F4740E19-B7F8-4760-B1C6-030F6F553D51}" type="pres">
      <dgm:prSet presAssocID="{D9D5778B-1E03-4BB3-B002-4BA66D72F09A}" presName="sibTrans" presStyleCnt="0"/>
      <dgm:spPr/>
    </dgm:pt>
    <dgm:pt modelId="{959191EC-4F74-414F-9FD2-798FABF4BED6}" type="pres">
      <dgm:prSet presAssocID="{D6EEA4C2-6D13-4A47-8CE8-AF12BC48D898}" presName="compNode" presStyleCnt="0"/>
      <dgm:spPr/>
    </dgm:pt>
    <dgm:pt modelId="{376DFF53-2752-4843-9B5F-C2B0BE5E494F}" type="pres">
      <dgm:prSet presAssocID="{D6EEA4C2-6D13-4A47-8CE8-AF12BC48D898}" presName="bgRect" presStyleLbl="bgShp" presStyleIdx="3" presStyleCnt="4" custLinFactNeighborX="17" custLinFactNeighborY="17424"/>
      <dgm:spPr/>
    </dgm:pt>
    <dgm:pt modelId="{DE204DF9-3925-4B5F-BA9A-13789E69D7B5}" type="pres">
      <dgm:prSet presAssocID="{D6EEA4C2-6D13-4A47-8CE8-AF12BC48D89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at"/>
        </a:ext>
      </dgm:extLst>
    </dgm:pt>
    <dgm:pt modelId="{405ADBE4-0854-414A-96D1-95B64AFD0925}" type="pres">
      <dgm:prSet presAssocID="{D6EEA4C2-6D13-4A47-8CE8-AF12BC48D898}" presName="spaceRect" presStyleCnt="0"/>
      <dgm:spPr/>
    </dgm:pt>
    <dgm:pt modelId="{2FA66CF2-EAF8-40C1-A93C-D6D286712BBC}" type="pres">
      <dgm:prSet presAssocID="{D6EEA4C2-6D13-4A47-8CE8-AF12BC48D898}" presName="parTx" presStyleLbl="revTx" presStyleIdx="3" presStyleCnt="4">
        <dgm:presLayoutVars>
          <dgm:chMax val="0"/>
          <dgm:chPref val="0"/>
        </dgm:presLayoutVars>
      </dgm:prSet>
      <dgm:spPr/>
    </dgm:pt>
  </dgm:ptLst>
  <dgm:cxnLst>
    <dgm:cxn modelId="{DF9A8B0E-785C-4BE4-8CE4-8CF20762F778}" srcId="{B19DADCD-2F1D-4D2D-A765-98523547087E}" destId="{4BDD6C93-6286-470D-851A-9D5DADCA5656}" srcOrd="1" destOrd="0" parTransId="{596421A0-4A2A-4ECD-AF2A-49A6DDF19E06}" sibTransId="{B9A5065E-1305-499E-9E0D-AF6851E15F99}"/>
    <dgm:cxn modelId="{A3E40824-9B62-4AC7-ABAF-BF2A66FBC7D7}" srcId="{B19DADCD-2F1D-4D2D-A765-98523547087E}" destId="{107ABCFF-A520-43B6-BD4F-69533B830216}" srcOrd="2" destOrd="0" parTransId="{6BE91D7C-1762-424A-A706-AE3ED7F5BEA1}" sibTransId="{D9D5778B-1E03-4BB3-B002-4BA66D72F09A}"/>
    <dgm:cxn modelId="{F5513E25-9670-42BA-9B5F-21066A63B015}" type="presOf" srcId="{70C8B60B-AF05-4FBE-AF8F-DE2DC6C30A58}" destId="{C429A7B0-B39F-4924-94AA-9467E81DCE59}" srcOrd="0" destOrd="0" presId="urn:microsoft.com/office/officeart/2018/2/layout/IconVerticalSolidList"/>
    <dgm:cxn modelId="{4DDE9626-A5AC-4149-8F22-52AF72E574D1}" type="presOf" srcId="{4BDD6C93-6286-470D-851A-9D5DADCA5656}" destId="{B3D9DBB9-322D-4F20-A703-C020BE8A86AD}" srcOrd="0" destOrd="0" presId="urn:microsoft.com/office/officeart/2018/2/layout/IconVerticalSolidList"/>
    <dgm:cxn modelId="{7501ED27-F335-412B-B454-D7EC7EBDCA71}" srcId="{B19DADCD-2F1D-4D2D-A765-98523547087E}" destId="{70C8B60B-AF05-4FBE-AF8F-DE2DC6C30A58}" srcOrd="0" destOrd="0" parTransId="{A1842677-E8CD-4C07-A46A-CEDBC6DBF2A3}" sibTransId="{E64CAE60-E3D0-4BE8-B7F3-0E925E2CEBC5}"/>
    <dgm:cxn modelId="{20BDCA63-30F7-42F9-8361-A63584F9C896}" type="presOf" srcId="{D6EEA4C2-6D13-4A47-8CE8-AF12BC48D898}" destId="{2FA66CF2-EAF8-40C1-A93C-D6D286712BBC}" srcOrd="0" destOrd="0" presId="urn:microsoft.com/office/officeart/2018/2/layout/IconVerticalSolidList"/>
    <dgm:cxn modelId="{15AB89D7-8717-454D-B8CC-EF8403E27304}" type="presOf" srcId="{107ABCFF-A520-43B6-BD4F-69533B830216}" destId="{5B0D355E-16E0-4B05-8FFB-3E72DD4828EE}" srcOrd="0" destOrd="0" presId="urn:microsoft.com/office/officeart/2018/2/layout/IconVerticalSolidList"/>
    <dgm:cxn modelId="{D2C5A5E3-10DB-4E24-9FCC-024E48D0DC46}" srcId="{B19DADCD-2F1D-4D2D-A765-98523547087E}" destId="{D6EEA4C2-6D13-4A47-8CE8-AF12BC48D898}" srcOrd="3" destOrd="0" parTransId="{7396474C-735D-4366-8AAD-7FA12FB67518}" sibTransId="{8E366A92-5668-4027-8FA4-3555A9AD34AE}"/>
    <dgm:cxn modelId="{A8D83DFB-EF68-4A2F-925B-AEA447DADD16}" type="presOf" srcId="{B19DADCD-2F1D-4D2D-A765-98523547087E}" destId="{C7B0E389-9313-4ECF-AC37-986F58FED944}" srcOrd="0" destOrd="0" presId="urn:microsoft.com/office/officeart/2018/2/layout/IconVerticalSolidList"/>
    <dgm:cxn modelId="{5A985224-E3DD-4618-82C4-339EA2989CC6}" type="presParOf" srcId="{C7B0E389-9313-4ECF-AC37-986F58FED944}" destId="{1D1C0A97-5544-4307-B886-331D415FA868}" srcOrd="0" destOrd="0" presId="urn:microsoft.com/office/officeart/2018/2/layout/IconVerticalSolidList"/>
    <dgm:cxn modelId="{BBE6AE96-4CFE-4841-9ED8-3DD19F89ABBC}" type="presParOf" srcId="{1D1C0A97-5544-4307-B886-331D415FA868}" destId="{5BED84B0-4302-4A74-AE15-A7D226A3D34F}" srcOrd="0" destOrd="0" presId="urn:microsoft.com/office/officeart/2018/2/layout/IconVerticalSolidList"/>
    <dgm:cxn modelId="{FC7E22C0-C52A-4191-B198-B62128BD0641}" type="presParOf" srcId="{1D1C0A97-5544-4307-B886-331D415FA868}" destId="{ABFD77A1-C774-4501-B1E6-9DF504AF3292}" srcOrd="1" destOrd="0" presId="urn:microsoft.com/office/officeart/2018/2/layout/IconVerticalSolidList"/>
    <dgm:cxn modelId="{6F4B8305-C12F-46B5-9CB2-E7AEE2A07B2D}" type="presParOf" srcId="{1D1C0A97-5544-4307-B886-331D415FA868}" destId="{0E049DE3-7685-4607-B0A4-7353989472E0}" srcOrd="2" destOrd="0" presId="urn:microsoft.com/office/officeart/2018/2/layout/IconVerticalSolidList"/>
    <dgm:cxn modelId="{389496D8-821E-4339-9F8D-070B1EF3D6D9}" type="presParOf" srcId="{1D1C0A97-5544-4307-B886-331D415FA868}" destId="{C429A7B0-B39F-4924-94AA-9467E81DCE59}" srcOrd="3" destOrd="0" presId="urn:microsoft.com/office/officeart/2018/2/layout/IconVerticalSolidList"/>
    <dgm:cxn modelId="{EBF56143-22BD-4F1C-BAA9-CA0EF0C83AE7}" type="presParOf" srcId="{C7B0E389-9313-4ECF-AC37-986F58FED944}" destId="{F299EC3B-DDAE-4119-A1CB-0195B7749165}" srcOrd="1" destOrd="0" presId="urn:microsoft.com/office/officeart/2018/2/layout/IconVerticalSolidList"/>
    <dgm:cxn modelId="{CAB7FF7B-E86A-4C3C-A946-E8CAF794E407}" type="presParOf" srcId="{C7B0E389-9313-4ECF-AC37-986F58FED944}" destId="{A3C0D183-F5AD-4C76-B3DA-0CCA91F14B6D}" srcOrd="2" destOrd="0" presId="urn:microsoft.com/office/officeart/2018/2/layout/IconVerticalSolidList"/>
    <dgm:cxn modelId="{73871E05-1353-437A-9888-2FE5D0FD4EAE}" type="presParOf" srcId="{A3C0D183-F5AD-4C76-B3DA-0CCA91F14B6D}" destId="{954B16A9-2CA8-4388-AB4A-B73FAD44CB53}" srcOrd="0" destOrd="0" presId="urn:microsoft.com/office/officeart/2018/2/layout/IconVerticalSolidList"/>
    <dgm:cxn modelId="{8C3D719A-D748-4F50-A90E-F1D25752D4AB}" type="presParOf" srcId="{A3C0D183-F5AD-4C76-B3DA-0CCA91F14B6D}" destId="{2AD72614-DB52-4CF0-BB46-DFD6DE443F70}" srcOrd="1" destOrd="0" presId="urn:microsoft.com/office/officeart/2018/2/layout/IconVerticalSolidList"/>
    <dgm:cxn modelId="{A7A96E06-263A-4B61-ACA3-534DC9809C27}" type="presParOf" srcId="{A3C0D183-F5AD-4C76-B3DA-0CCA91F14B6D}" destId="{7F55D3D0-71FE-469E-8A13-1D40D4140D28}" srcOrd="2" destOrd="0" presId="urn:microsoft.com/office/officeart/2018/2/layout/IconVerticalSolidList"/>
    <dgm:cxn modelId="{9939CD92-7D58-47AC-B2BE-898D1405C022}" type="presParOf" srcId="{A3C0D183-F5AD-4C76-B3DA-0CCA91F14B6D}" destId="{B3D9DBB9-322D-4F20-A703-C020BE8A86AD}" srcOrd="3" destOrd="0" presId="urn:microsoft.com/office/officeart/2018/2/layout/IconVerticalSolidList"/>
    <dgm:cxn modelId="{244AD94E-DC93-400E-93D8-87088198F050}" type="presParOf" srcId="{C7B0E389-9313-4ECF-AC37-986F58FED944}" destId="{1B620A8D-CF91-444F-8F2D-E4AB885FE5F2}" srcOrd="3" destOrd="0" presId="urn:microsoft.com/office/officeart/2018/2/layout/IconVerticalSolidList"/>
    <dgm:cxn modelId="{A40392A9-0900-4090-8EE9-D16142090D0B}" type="presParOf" srcId="{C7B0E389-9313-4ECF-AC37-986F58FED944}" destId="{1A17D67A-9BD8-4FB1-978C-E48049E37100}" srcOrd="4" destOrd="0" presId="urn:microsoft.com/office/officeart/2018/2/layout/IconVerticalSolidList"/>
    <dgm:cxn modelId="{0B79F204-2D5C-4BAE-980E-792F501F4331}" type="presParOf" srcId="{1A17D67A-9BD8-4FB1-978C-E48049E37100}" destId="{EEA07AD6-CAD3-4F8F-ABD9-31B3E8568CCF}" srcOrd="0" destOrd="0" presId="urn:microsoft.com/office/officeart/2018/2/layout/IconVerticalSolidList"/>
    <dgm:cxn modelId="{92C71189-0AFA-405E-9C5F-C79BF8184D07}" type="presParOf" srcId="{1A17D67A-9BD8-4FB1-978C-E48049E37100}" destId="{705AA19A-22EB-45D0-96D7-91F87B566B2A}" srcOrd="1" destOrd="0" presId="urn:microsoft.com/office/officeart/2018/2/layout/IconVerticalSolidList"/>
    <dgm:cxn modelId="{5A44BD24-6346-499F-A341-B9A269BE1F6A}" type="presParOf" srcId="{1A17D67A-9BD8-4FB1-978C-E48049E37100}" destId="{0E6F6985-65F5-4CAB-95D1-5EFFCEB5F76A}" srcOrd="2" destOrd="0" presId="urn:microsoft.com/office/officeart/2018/2/layout/IconVerticalSolidList"/>
    <dgm:cxn modelId="{C80997D1-5C88-4D9E-A127-C7AB0F7DFB9E}" type="presParOf" srcId="{1A17D67A-9BD8-4FB1-978C-E48049E37100}" destId="{5B0D355E-16E0-4B05-8FFB-3E72DD4828EE}" srcOrd="3" destOrd="0" presId="urn:microsoft.com/office/officeart/2018/2/layout/IconVerticalSolidList"/>
    <dgm:cxn modelId="{24E3AAD6-F1EC-4124-8A73-47B381CA4701}" type="presParOf" srcId="{C7B0E389-9313-4ECF-AC37-986F58FED944}" destId="{F4740E19-B7F8-4760-B1C6-030F6F553D51}" srcOrd="5" destOrd="0" presId="urn:microsoft.com/office/officeart/2018/2/layout/IconVerticalSolidList"/>
    <dgm:cxn modelId="{A048DB71-A4AD-4859-9715-049D27DE4B7F}" type="presParOf" srcId="{C7B0E389-9313-4ECF-AC37-986F58FED944}" destId="{959191EC-4F74-414F-9FD2-798FABF4BED6}" srcOrd="6" destOrd="0" presId="urn:microsoft.com/office/officeart/2018/2/layout/IconVerticalSolidList"/>
    <dgm:cxn modelId="{32ADD59E-571B-4FFE-95CA-27A64AB7CEEB}" type="presParOf" srcId="{959191EC-4F74-414F-9FD2-798FABF4BED6}" destId="{376DFF53-2752-4843-9B5F-C2B0BE5E494F}" srcOrd="0" destOrd="0" presId="urn:microsoft.com/office/officeart/2018/2/layout/IconVerticalSolidList"/>
    <dgm:cxn modelId="{11E73AAC-136E-4926-9FE9-0CE5664CBE28}" type="presParOf" srcId="{959191EC-4F74-414F-9FD2-798FABF4BED6}" destId="{DE204DF9-3925-4B5F-BA9A-13789E69D7B5}" srcOrd="1" destOrd="0" presId="urn:microsoft.com/office/officeart/2018/2/layout/IconVerticalSolidList"/>
    <dgm:cxn modelId="{53C6F947-525F-4B21-B9C1-877F148A359E}" type="presParOf" srcId="{959191EC-4F74-414F-9FD2-798FABF4BED6}" destId="{405ADBE4-0854-414A-96D1-95B64AFD0925}" srcOrd="2" destOrd="0" presId="urn:microsoft.com/office/officeart/2018/2/layout/IconVerticalSolidList"/>
    <dgm:cxn modelId="{F9794002-9738-42F0-AF6A-501058A34605}" type="presParOf" srcId="{959191EC-4F74-414F-9FD2-798FABF4BED6}" destId="{2FA66CF2-EAF8-40C1-A93C-D6D286712BB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5A6B1D-149B-41E4-8EDE-9266B7DD0B13}">
      <dsp:nvSpPr>
        <dsp:cNvPr id="0" name=""/>
        <dsp:cNvSpPr/>
      </dsp:nvSpPr>
      <dsp:spPr>
        <a:xfrm>
          <a:off x="0" y="470"/>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F37D2D-613F-484E-A030-BC5331490B55}">
      <dsp:nvSpPr>
        <dsp:cNvPr id="0" name=""/>
        <dsp:cNvSpPr/>
      </dsp:nvSpPr>
      <dsp:spPr>
        <a:xfrm>
          <a:off x="195868" y="146157"/>
          <a:ext cx="356124" cy="3561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8F6862-E885-4203-B602-6B0AD71CD4AF}">
      <dsp:nvSpPr>
        <dsp:cNvPr id="0" name=""/>
        <dsp:cNvSpPr/>
      </dsp:nvSpPr>
      <dsp:spPr>
        <a:xfrm>
          <a:off x="747862" y="470"/>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800100">
            <a:lnSpc>
              <a:spcPct val="100000"/>
            </a:lnSpc>
            <a:spcBef>
              <a:spcPct val="0"/>
            </a:spcBef>
            <a:spcAft>
              <a:spcPct val="35000"/>
            </a:spcAft>
            <a:buNone/>
          </a:pPr>
          <a:r>
            <a:rPr lang="en-US" sz="1800" kern="1200" dirty="0"/>
            <a:t>Environmental Assessments and Resources</a:t>
          </a:r>
        </a:p>
      </dsp:txBody>
      <dsp:txXfrm>
        <a:off x="747862" y="470"/>
        <a:ext cx="5515777" cy="647499"/>
      </dsp:txXfrm>
    </dsp:sp>
    <dsp:sp modelId="{EB9867AC-92CB-4935-9D11-AADA4F3729CE}">
      <dsp:nvSpPr>
        <dsp:cNvPr id="0" name=""/>
        <dsp:cNvSpPr/>
      </dsp:nvSpPr>
      <dsp:spPr>
        <a:xfrm>
          <a:off x="0" y="809844"/>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629BD7-B473-4E49-9B39-A75B6847FBD6}">
      <dsp:nvSpPr>
        <dsp:cNvPr id="0" name=""/>
        <dsp:cNvSpPr/>
      </dsp:nvSpPr>
      <dsp:spPr>
        <a:xfrm>
          <a:off x="195868" y="955532"/>
          <a:ext cx="356124" cy="356124"/>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B9DC137-89F3-4F84-B71C-6EF2E040DC58}">
      <dsp:nvSpPr>
        <dsp:cNvPr id="0" name=""/>
        <dsp:cNvSpPr/>
      </dsp:nvSpPr>
      <dsp:spPr>
        <a:xfrm>
          <a:off x="747862" y="809844"/>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800100">
            <a:lnSpc>
              <a:spcPct val="100000"/>
            </a:lnSpc>
            <a:spcBef>
              <a:spcPct val="0"/>
            </a:spcBef>
            <a:spcAft>
              <a:spcPct val="35000"/>
            </a:spcAft>
            <a:buNone/>
          </a:pPr>
          <a:r>
            <a:rPr lang="en-US" sz="1800" kern="1200"/>
            <a:t>Exercise</a:t>
          </a:r>
          <a:r>
            <a:rPr lang="en-US" sz="1800" kern="1200" baseline="0"/>
            <a:t> 1 (Break Out)</a:t>
          </a:r>
          <a:endParaRPr lang="en-US" sz="1800" kern="1200"/>
        </a:p>
      </dsp:txBody>
      <dsp:txXfrm>
        <a:off x="747862" y="809844"/>
        <a:ext cx="5515777" cy="647499"/>
      </dsp:txXfrm>
    </dsp:sp>
    <dsp:sp modelId="{6AC25603-7E54-4660-8835-290AD68106A4}">
      <dsp:nvSpPr>
        <dsp:cNvPr id="0" name=""/>
        <dsp:cNvSpPr/>
      </dsp:nvSpPr>
      <dsp:spPr>
        <a:xfrm>
          <a:off x="0" y="1619219"/>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201317C-9662-464B-8364-1A82EF985708}">
      <dsp:nvSpPr>
        <dsp:cNvPr id="0" name=""/>
        <dsp:cNvSpPr/>
      </dsp:nvSpPr>
      <dsp:spPr>
        <a:xfrm>
          <a:off x="195868" y="1764906"/>
          <a:ext cx="356124" cy="3561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BD07065-B797-4BE9-AD2D-EC038E6B2BA1}">
      <dsp:nvSpPr>
        <dsp:cNvPr id="0" name=""/>
        <dsp:cNvSpPr/>
      </dsp:nvSpPr>
      <dsp:spPr>
        <a:xfrm>
          <a:off x="747862" y="1619219"/>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800100">
            <a:lnSpc>
              <a:spcPct val="100000"/>
            </a:lnSpc>
            <a:spcBef>
              <a:spcPct val="0"/>
            </a:spcBef>
            <a:spcAft>
              <a:spcPct val="35000"/>
            </a:spcAft>
            <a:buNone/>
          </a:pPr>
          <a:r>
            <a:rPr lang="en-US" sz="1800" kern="1200"/>
            <a:t>Contributing Factors and Environmental Antecedents</a:t>
          </a:r>
        </a:p>
      </dsp:txBody>
      <dsp:txXfrm>
        <a:off x="747862" y="1619219"/>
        <a:ext cx="5515777" cy="647499"/>
      </dsp:txXfrm>
    </dsp:sp>
    <dsp:sp modelId="{0151DFFA-2C52-4C9F-A4CA-DF9F5A99138B}">
      <dsp:nvSpPr>
        <dsp:cNvPr id="0" name=""/>
        <dsp:cNvSpPr/>
      </dsp:nvSpPr>
      <dsp:spPr>
        <a:xfrm>
          <a:off x="0" y="2428594"/>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7F78741-7058-48CD-A6F2-52724489A2B5}">
      <dsp:nvSpPr>
        <dsp:cNvPr id="0" name=""/>
        <dsp:cNvSpPr/>
      </dsp:nvSpPr>
      <dsp:spPr>
        <a:xfrm>
          <a:off x="195868" y="2574281"/>
          <a:ext cx="356124" cy="3561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ED2565-0351-4C5F-A191-06BDECFF626C}">
      <dsp:nvSpPr>
        <dsp:cNvPr id="0" name=""/>
        <dsp:cNvSpPr/>
      </dsp:nvSpPr>
      <dsp:spPr>
        <a:xfrm>
          <a:off x="747862" y="2428594"/>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800100">
            <a:lnSpc>
              <a:spcPct val="100000"/>
            </a:lnSpc>
            <a:spcBef>
              <a:spcPct val="0"/>
            </a:spcBef>
            <a:spcAft>
              <a:spcPct val="35000"/>
            </a:spcAft>
            <a:buNone/>
          </a:pPr>
          <a:r>
            <a:rPr lang="en-US" sz="1800" kern="1200"/>
            <a:t>Exercise 2 (Break Out)</a:t>
          </a:r>
        </a:p>
      </dsp:txBody>
      <dsp:txXfrm>
        <a:off x="747862" y="2428594"/>
        <a:ext cx="5515777" cy="647499"/>
      </dsp:txXfrm>
    </dsp:sp>
    <dsp:sp modelId="{7DDF2690-2518-4251-9E83-83DF376C3964}">
      <dsp:nvSpPr>
        <dsp:cNvPr id="0" name=""/>
        <dsp:cNvSpPr/>
      </dsp:nvSpPr>
      <dsp:spPr>
        <a:xfrm>
          <a:off x="0" y="3237968"/>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6A2944-8AC3-4B09-8F5B-02A12C7C14C7}">
      <dsp:nvSpPr>
        <dsp:cNvPr id="0" name=""/>
        <dsp:cNvSpPr/>
      </dsp:nvSpPr>
      <dsp:spPr>
        <a:xfrm>
          <a:off x="195868" y="3383656"/>
          <a:ext cx="356124" cy="3561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D6A17E8-DC2C-423B-A129-BB4C79B3BA39}">
      <dsp:nvSpPr>
        <dsp:cNvPr id="0" name=""/>
        <dsp:cNvSpPr/>
      </dsp:nvSpPr>
      <dsp:spPr>
        <a:xfrm>
          <a:off x="747862" y="3237968"/>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800100">
            <a:lnSpc>
              <a:spcPct val="100000"/>
            </a:lnSpc>
            <a:spcBef>
              <a:spcPct val="0"/>
            </a:spcBef>
            <a:spcAft>
              <a:spcPct val="35000"/>
            </a:spcAft>
            <a:buNone/>
          </a:pPr>
          <a:r>
            <a:rPr lang="en-US" sz="1800" kern="1200"/>
            <a:t>Control Measures</a:t>
          </a:r>
        </a:p>
      </dsp:txBody>
      <dsp:txXfrm>
        <a:off x="747862" y="3237968"/>
        <a:ext cx="5515777" cy="647499"/>
      </dsp:txXfrm>
    </dsp:sp>
    <dsp:sp modelId="{EBD55E61-0471-46E8-9950-A863F3BE2651}">
      <dsp:nvSpPr>
        <dsp:cNvPr id="0" name=""/>
        <dsp:cNvSpPr/>
      </dsp:nvSpPr>
      <dsp:spPr>
        <a:xfrm>
          <a:off x="0" y="4047343"/>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C138200-9C34-4D15-B06B-485B334D9215}">
      <dsp:nvSpPr>
        <dsp:cNvPr id="0" name=""/>
        <dsp:cNvSpPr/>
      </dsp:nvSpPr>
      <dsp:spPr>
        <a:xfrm>
          <a:off x="195868" y="4193030"/>
          <a:ext cx="356124" cy="3561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DACD71B-0178-4053-9835-8B3FB276B90D}">
      <dsp:nvSpPr>
        <dsp:cNvPr id="0" name=""/>
        <dsp:cNvSpPr/>
      </dsp:nvSpPr>
      <dsp:spPr>
        <a:xfrm>
          <a:off x="747862" y="4047343"/>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800100">
            <a:lnSpc>
              <a:spcPct val="100000"/>
            </a:lnSpc>
            <a:spcBef>
              <a:spcPct val="0"/>
            </a:spcBef>
            <a:spcAft>
              <a:spcPct val="35000"/>
            </a:spcAft>
            <a:buNone/>
          </a:pPr>
          <a:r>
            <a:rPr lang="en-US" sz="1800" kern="1200"/>
            <a:t>Exercise 3 (Break Out)</a:t>
          </a:r>
        </a:p>
      </dsp:txBody>
      <dsp:txXfrm>
        <a:off x="747862" y="4047343"/>
        <a:ext cx="5515777" cy="647499"/>
      </dsp:txXfrm>
    </dsp:sp>
    <dsp:sp modelId="{87A02A55-D9FE-4D30-9FD9-EDCB3F9D742D}">
      <dsp:nvSpPr>
        <dsp:cNvPr id="0" name=""/>
        <dsp:cNvSpPr/>
      </dsp:nvSpPr>
      <dsp:spPr>
        <a:xfrm>
          <a:off x="0" y="4856717"/>
          <a:ext cx="6263640" cy="64749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410790-4ACC-42E4-A392-A470E1F31FFF}">
      <dsp:nvSpPr>
        <dsp:cNvPr id="0" name=""/>
        <dsp:cNvSpPr/>
      </dsp:nvSpPr>
      <dsp:spPr>
        <a:xfrm>
          <a:off x="195868" y="5002405"/>
          <a:ext cx="356124" cy="35612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DE7F678-322A-4757-BA6C-6DD4D087598B}">
      <dsp:nvSpPr>
        <dsp:cNvPr id="0" name=""/>
        <dsp:cNvSpPr/>
      </dsp:nvSpPr>
      <dsp:spPr>
        <a:xfrm>
          <a:off x="747862" y="4856717"/>
          <a:ext cx="5515777" cy="6474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27" tIns="68527" rIns="68527" bIns="68527" numCol="1" spcCol="1270" anchor="ctr" anchorCtr="0">
          <a:noAutofit/>
        </a:bodyPr>
        <a:lstStyle/>
        <a:p>
          <a:pPr marL="0" lvl="0" indent="0" algn="l" defTabSz="800100">
            <a:lnSpc>
              <a:spcPct val="100000"/>
            </a:lnSpc>
            <a:spcBef>
              <a:spcPct val="0"/>
            </a:spcBef>
            <a:spcAft>
              <a:spcPct val="35000"/>
            </a:spcAft>
            <a:buNone/>
          </a:pPr>
          <a:r>
            <a:rPr lang="en-US" sz="1800" kern="1200"/>
            <a:t>Wrap-up</a:t>
          </a:r>
        </a:p>
      </dsp:txBody>
      <dsp:txXfrm>
        <a:off x="747862" y="4856717"/>
        <a:ext cx="5515777" cy="64749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788669" y="0"/>
          <a:ext cx="8938260" cy="43513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5262"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i="1" u="none" kern="1200" dirty="0">
              <a:latin typeface="Calibri Light" panose="020F0302020204030204" pitchFamily="34" charset="0"/>
              <a:cs typeface="Calibri Light" panose="020F0302020204030204" pitchFamily="34" charset="0"/>
            </a:rPr>
            <a:t>Salmonella</a:t>
          </a:r>
          <a:r>
            <a:rPr lang="en-US" sz="2400" u="none" kern="1200" dirty="0">
              <a:latin typeface="Calibri Light" panose="020F0302020204030204" pitchFamily="34" charset="0"/>
              <a:cs typeface="Calibri Light" panose="020F0302020204030204" pitchFamily="34" charset="0"/>
            </a:rPr>
            <a:t> in the salad</a:t>
          </a:r>
          <a:endParaRPr lang="en-US" sz="2400" kern="1200" dirty="0">
            <a:latin typeface="Calibri Light" panose="020F0302020204030204" pitchFamily="34" charset="0"/>
            <a:cs typeface="Calibri Light" panose="020F0302020204030204" pitchFamily="34" charset="0"/>
          </a:endParaRPr>
        </a:p>
      </dsp:txBody>
      <dsp:txXfrm>
        <a:off x="90228" y="1390367"/>
        <a:ext cx="2361411" cy="1570603"/>
      </dsp:txXfrm>
    </dsp:sp>
    <dsp:sp modelId="{B9FBA007-EE76-4B41-B6E9-A1381636FD34}">
      <dsp:nvSpPr>
        <dsp:cNvPr id="0" name=""/>
        <dsp:cNvSpPr/>
      </dsp:nvSpPr>
      <dsp:spPr>
        <a:xfrm>
          <a:off x="266317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latin typeface="Calibri Light" panose="020F0302020204030204" pitchFamily="34" charset="0"/>
              <a:cs typeface="Calibri Light" panose="020F0302020204030204" pitchFamily="34" charset="0"/>
            </a:rPr>
            <a:t>Improper washing and sanitizing between tasks</a:t>
          </a:r>
        </a:p>
      </dsp:txBody>
      <dsp:txXfrm>
        <a:off x="2748139" y="1390367"/>
        <a:ext cx="2361411" cy="1570603"/>
      </dsp:txXfrm>
    </dsp:sp>
    <dsp:sp modelId="{086C3ECB-CD8C-4AEF-B02A-4252FFF56646}">
      <dsp:nvSpPr>
        <dsp:cNvPr id="0" name=""/>
        <dsp:cNvSpPr/>
      </dsp:nvSpPr>
      <dsp:spPr>
        <a:xfrm>
          <a:off x="532108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latin typeface="Calibri Light" panose="020F0302020204030204" pitchFamily="34" charset="0"/>
              <a:cs typeface="Calibri Light" panose="020F0302020204030204" pitchFamily="34" charset="0"/>
            </a:rPr>
            <a:t>High turnover for staff, no training for new hires</a:t>
          </a:r>
        </a:p>
      </dsp:txBody>
      <dsp:txXfrm>
        <a:off x="5406049" y="1390367"/>
        <a:ext cx="2361411" cy="1570603"/>
      </dsp:txXfrm>
    </dsp:sp>
    <dsp:sp modelId="{CEEAF1F7-B8E5-494E-8CD5-ABB4151571EE}">
      <dsp:nvSpPr>
        <dsp:cNvPr id="0" name=""/>
        <dsp:cNvSpPr/>
      </dsp:nvSpPr>
      <dsp:spPr>
        <a:xfrm>
          <a:off x="797899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Calibri Light" panose="020F0302020204030204" pitchFamily="34" charset="0"/>
              <a:cs typeface="Calibri Light" panose="020F0302020204030204" pitchFamily="34" charset="0"/>
            </a:rPr>
            <a:t>Training all staff, creating training protocols for moving forward</a:t>
          </a:r>
        </a:p>
      </dsp:txBody>
      <dsp:txXfrm>
        <a:off x="8063959" y="1390367"/>
        <a:ext cx="2361411" cy="157060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356234" y="0"/>
          <a:ext cx="4037330" cy="196545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2377"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Outbreak Cause</a:t>
          </a:r>
        </a:p>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“What”</a:t>
          </a:r>
        </a:p>
      </dsp:txBody>
      <dsp:txXfrm>
        <a:off x="40755" y="628015"/>
        <a:ext cx="1066628" cy="709427"/>
      </dsp:txXfrm>
    </dsp:sp>
    <dsp:sp modelId="{B9FBA007-EE76-4B41-B6E9-A1381636FD34}">
      <dsp:nvSpPr>
        <dsp:cNvPr id="0" name=""/>
        <dsp:cNvSpPr/>
      </dsp:nvSpPr>
      <dsp:spPr>
        <a:xfrm>
          <a:off x="1202930"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a:latin typeface="Calibri Light" panose="020F0302020204030204" pitchFamily="34" charset="0"/>
              <a:cs typeface="Calibri Light" panose="020F0302020204030204" pitchFamily="34" charset="0"/>
            </a:rPr>
            <a:t>Contributing Factors</a:t>
          </a:r>
        </a:p>
        <a:p>
          <a:pPr marL="0" lvl="0" indent="0" algn="ctr" defTabSz="533400">
            <a:lnSpc>
              <a:spcPct val="90000"/>
            </a:lnSpc>
            <a:spcBef>
              <a:spcPct val="0"/>
            </a:spcBef>
            <a:spcAft>
              <a:spcPct val="35000"/>
            </a:spcAft>
            <a:buNone/>
          </a:pPr>
          <a:r>
            <a:rPr lang="en-US" sz="1200" b="1" kern="1200">
              <a:latin typeface="Calibri Light" panose="020F0302020204030204" pitchFamily="34" charset="0"/>
              <a:cs typeface="Calibri Light" panose="020F0302020204030204" pitchFamily="34" charset="0"/>
            </a:rPr>
            <a:t>“How”</a:t>
          </a:r>
        </a:p>
      </dsp:txBody>
      <dsp:txXfrm>
        <a:off x="1241308" y="628015"/>
        <a:ext cx="1066628" cy="709427"/>
      </dsp:txXfrm>
    </dsp:sp>
    <dsp:sp modelId="{086C3ECB-CD8C-4AEF-B02A-4252FFF56646}">
      <dsp:nvSpPr>
        <dsp:cNvPr id="0" name=""/>
        <dsp:cNvSpPr/>
      </dsp:nvSpPr>
      <dsp:spPr>
        <a:xfrm>
          <a:off x="2403484"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a:latin typeface="Calibri Light" panose="020F0302020204030204" pitchFamily="34" charset="0"/>
              <a:cs typeface="Calibri Light" panose="020F0302020204030204" pitchFamily="34" charset="0"/>
            </a:rPr>
            <a:t>Environmental Antecedent</a:t>
          </a:r>
        </a:p>
        <a:p>
          <a:pPr marL="0" lvl="0" indent="0" algn="ctr" defTabSz="533400">
            <a:lnSpc>
              <a:spcPct val="90000"/>
            </a:lnSpc>
            <a:spcBef>
              <a:spcPct val="0"/>
            </a:spcBef>
            <a:spcAft>
              <a:spcPct val="35000"/>
            </a:spcAft>
            <a:buNone/>
          </a:pPr>
          <a:r>
            <a:rPr lang="en-US" sz="1200" b="1" kern="1200">
              <a:latin typeface="Calibri Light" panose="020F0302020204030204" pitchFamily="34" charset="0"/>
              <a:cs typeface="Calibri Light" panose="020F0302020204030204" pitchFamily="34" charset="0"/>
            </a:rPr>
            <a:t>“Why”</a:t>
          </a:r>
        </a:p>
      </dsp:txBody>
      <dsp:txXfrm>
        <a:off x="2441862" y="628015"/>
        <a:ext cx="1066628" cy="709427"/>
      </dsp:txXfrm>
    </dsp:sp>
    <dsp:sp modelId="{CEEAF1F7-B8E5-494E-8CD5-ABB4151571EE}">
      <dsp:nvSpPr>
        <dsp:cNvPr id="0" name=""/>
        <dsp:cNvSpPr/>
      </dsp:nvSpPr>
      <dsp:spPr>
        <a:xfrm>
          <a:off x="3604038"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Control Measures</a:t>
          </a:r>
        </a:p>
      </dsp:txBody>
      <dsp:txXfrm>
        <a:off x="3642416" y="628015"/>
        <a:ext cx="1066628" cy="70942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ED84B0-4302-4A74-AE15-A7D226A3D34F}">
      <dsp:nvSpPr>
        <dsp:cNvPr id="0" name=""/>
        <dsp:cNvSpPr/>
      </dsp:nvSpPr>
      <dsp:spPr>
        <a:xfrm>
          <a:off x="0" y="0"/>
          <a:ext cx="11303067" cy="976518"/>
        </a:xfrm>
        <a:prstGeom prst="roundRect">
          <a:avLst>
            <a:gd name="adj" fmla="val 1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dsp:style>
    </dsp:sp>
    <dsp:sp modelId="{ABFD77A1-C774-4501-B1E6-9DF504AF3292}">
      <dsp:nvSpPr>
        <dsp:cNvPr id="0" name=""/>
        <dsp:cNvSpPr/>
      </dsp:nvSpPr>
      <dsp:spPr>
        <a:xfrm>
          <a:off x="295396" y="221643"/>
          <a:ext cx="537085" cy="53708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429A7B0-B39F-4924-94AA-9467E81DCE59}">
      <dsp:nvSpPr>
        <dsp:cNvPr id="0" name=""/>
        <dsp:cNvSpPr/>
      </dsp:nvSpPr>
      <dsp:spPr>
        <a:xfrm>
          <a:off x="1127878" y="1926"/>
          <a:ext cx="10175188" cy="976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348" tIns="103348" rIns="103348" bIns="103348" numCol="1" spcCol="1270" anchor="ctr" anchorCtr="0">
          <a:noAutofit/>
        </a:bodyPr>
        <a:lstStyle/>
        <a:p>
          <a:pPr marL="0" lvl="0" indent="0" algn="l" defTabSz="977900">
            <a:lnSpc>
              <a:spcPct val="100000"/>
            </a:lnSpc>
            <a:spcBef>
              <a:spcPct val="0"/>
            </a:spcBef>
            <a:spcAft>
              <a:spcPct val="35000"/>
            </a:spcAft>
            <a:buNone/>
          </a:pPr>
          <a:endParaRPr lang="en-US" sz="2200" kern="1200"/>
        </a:p>
      </dsp:txBody>
      <dsp:txXfrm>
        <a:off x="1127878" y="1926"/>
        <a:ext cx="10175188" cy="976518"/>
      </dsp:txXfrm>
    </dsp:sp>
    <dsp:sp modelId="{954B16A9-2CA8-4388-AB4A-B73FAD44CB53}">
      <dsp:nvSpPr>
        <dsp:cNvPr id="0" name=""/>
        <dsp:cNvSpPr/>
      </dsp:nvSpPr>
      <dsp:spPr>
        <a:xfrm>
          <a:off x="0" y="1222574"/>
          <a:ext cx="11303067" cy="976518"/>
        </a:xfrm>
        <a:prstGeom prst="roundRect">
          <a:avLst>
            <a:gd name="adj" fmla="val 10000"/>
          </a:avLst>
        </a:prstGeom>
        <a:solidFill>
          <a:schemeClr val="accent5">
            <a:hueOff val="2003568"/>
            <a:satOff val="-8793"/>
            <a:lumOff val="2614"/>
            <a:alphaOff val="0"/>
          </a:schemeClr>
        </a:solidFill>
        <a:ln>
          <a:noFill/>
        </a:ln>
        <a:effectLst/>
      </dsp:spPr>
      <dsp:style>
        <a:lnRef idx="0">
          <a:scrgbClr r="0" g="0" b="0"/>
        </a:lnRef>
        <a:fillRef idx="1">
          <a:scrgbClr r="0" g="0" b="0"/>
        </a:fillRef>
        <a:effectRef idx="0">
          <a:scrgbClr r="0" g="0" b="0"/>
        </a:effectRef>
        <a:fontRef idx="minor"/>
      </dsp:style>
    </dsp:sp>
    <dsp:sp modelId="{2AD72614-DB52-4CF0-BB46-DFD6DE443F70}">
      <dsp:nvSpPr>
        <dsp:cNvPr id="0" name=""/>
        <dsp:cNvSpPr/>
      </dsp:nvSpPr>
      <dsp:spPr>
        <a:xfrm>
          <a:off x="295396" y="1442291"/>
          <a:ext cx="537085" cy="53708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D9DBB9-322D-4F20-A703-C020BE8A86AD}">
      <dsp:nvSpPr>
        <dsp:cNvPr id="0" name=""/>
        <dsp:cNvSpPr/>
      </dsp:nvSpPr>
      <dsp:spPr>
        <a:xfrm>
          <a:off x="1063876" y="0"/>
          <a:ext cx="10175188" cy="976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348" tIns="103348" rIns="103348" bIns="103348"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Review environmental findings on page 5</a:t>
          </a:r>
        </a:p>
      </dsp:txBody>
      <dsp:txXfrm>
        <a:off x="1063876" y="0"/>
        <a:ext cx="10175188" cy="976518"/>
      </dsp:txXfrm>
    </dsp:sp>
    <dsp:sp modelId="{EEA07AD6-CAD3-4F8F-ABD9-31B3E8568CCF}">
      <dsp:nvSpPr>
        <dsp:cNvPr id="0" name=""/>
        <dsp:cNvSpPr/>
      </dsp:nvSpPr>
      <dsp:spPr>
        <a:xfrm>
          <a:off x="0" y="2443222"/>
          <a:ext cx="11303067" cy="976518"/>
        </a:xfrm>
        <a:prstGeom prst="roundRect">
          <a:avLst>
            <a:gd name="adj" fmla="val 10000"/>
          </a:avLst>
        </a:prstGeom>
        <a:solidFill>
          <a:schemeClr val="accent5">
            <a:hueOff val="4007135"/>
            <a:satOff val="-17587"/>
            <a:lumOff val="5229"/>
            <a:alphaOff val="0"/>
          </a:schemeClr>
        </a:solidFill>
        <a:ln>
          <a:noFill/>
        </a:ln>
        <a:effectLst/>
      </dsp:spPr>
      <dsp:style>
        <a:lnRef idx="0">
          <a:scrgbClr r="0" g="0" b="0"/>
        </a:lnRef>
        <a:fillRef idx="1">
          <a:scrgbClr r="0" g="0" b="0"/>
        </a:fillRef>
        <a:effectRef idx="0">
          <a:scrgbClr r="0" g="0" b="0"/>
        </a:effectRef>
        <a:fontRef idx="minor"/>
      </dsp:style>
    </dsp:sp>
    <dsp:sp modelId="{705AA19A-22EB-45D0-96D7-91F87B566B2A}">
      <dsp:nvSpPr>
        <dsp:cNvPr id="0" name=""/>
        <dsp:cNvSpPr/>
      </dsp:nvSpPr>
      <dsp:spPr>
        <a:xfrm>
          <a:off x="295396" y="2662938"/>
          <a:ext cx="537085" cy="53708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B0D355E-16E0-4B05-8FFB-3E72DD4828EE}">
      <dsp:nvSpPr>
        <dsp:cNvPr id="0" name=""/>
        <dsp:cNvSpPr/>
      </dsp:nvSpPr>
      <dsp:spPr>
        <a:xfrm>
          <a:off x="1127878" y="2443222"/>
          <a:ext cx="10175188" cy="976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348" tIns="103348" rIns="103348" bIns="103348"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Answer the questions on page 6 about follow-up questions and contributing factors and environmental antecedent categories</a:t>
          </a:r>
        </a:p>
      </dsp:txBody>
      <dsp:txXfrm>
        <a:off x="1127878" y="2443222"/>
        <a:ext cx="10175188" cy="976518"/>
      </dsp:txXfrm>
    </dsp:sp>
    <dsp:sp modelId="{376DFF53-2752-4843-9B5F-C2B0BE5E494F}">
      <dsp:nvSpPr>
        <dsp:cNvPr id="0" name=""/>
        <dsp:cNvSpPr/>
      </dsp:nvSpPr>
      <dsp:spPr>
        <a:xfrm>
          <a:off x="0" y="3665796"/>
          <a:ext cx="11303067" cy="976518"/>
        </a:xfrm>
        <a:prstGeom prst="roundRect">
          <a:avLst>
            <a:gd name="adj" fmla="val 10000"/>
          </a:avLst>
        </a:prstGeom>
        <a:solidFill>
          <a:schemeClr val="accent5">
            <a:hueOff val="6010703"/>
            <a:satOff val="-26380"/>
            <a:lumOff val="7843"/>
            <a:alphaOff val="0"/>
          </a:schemeClr>
        </a:solidFill>
        <a:ln>
          <a:noFill/>
        </a:ln>
        <a:effectLst/>
      </dsp:spPr>
      <dsp:style>
        <a:lnRef idx="0">
          <a:scrgbClr r="0" g="0" b="0"/>
        </a:lnRef>
        <a:fillRef idx="1">
          <a:scrgbClr r="0" g="0" b="0"/>
        </a:fillRef>
        <a:effectRef idx="0">
          <a:scrgbClr r="0" g="0" b="0"/>
        </a:effectRef>
        <a:fontRef idx="minor"/>
      </dsp:style>
    </dsp:sp>
    <dsp:sp modelId="{DE204DF9-3925-4B5F-BA9A-13789E69D7B5}">
      <dsp:nvSpPr>
        <dsp:cNvPr id="0" name=""/>
        <dsp:cNvSpPr/>
      </dsp:nvSpPr>
      <dsp:spPr>
        <a:xfrm>
          <a:off x="295396" y="3883586"/>
          <a:ext cx="537085" cy="53708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FA66CF2-EAF8-40C1-A93C-D6D286712BBC}">
      <dsp:nvSpPr>
        <dsp:cNvPr id="0" name=""/>
        <dsp:cNvSpPr/>
      </dsp:nvSpPr>
      <dsp:spPr>
        <a:xfrm>
          <a:off x="1127878" y="3663870"/>
          <a:ext cx="10175188" cy="9765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348" tIns="103348" rIns="103348" bIns="103348"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Discuss for 10 minutes before we re-group</a:t>
          </a:r>
        </a:p>
      </dsp:txBody>
      <dsp:txXfrm>
        <a:off x="1127878" y="3663870"/>
        <a:ext cx="10175188" cy="97651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ED84B0-4302-4A74-AE15-A7D226A3D34F}">
      <dsp:nvSpPr>
        <dsp:cNvPr id="0" name=""/>
        <dsp:cNvSpPr/>
      </dsp:nvSpPr>
      <dsp:spPr>
        <a:xfrm>
          <a:off x="0" y="0"/>
          <a:ext cx="11303067" cy="1326051"/>
        </a:xfrm>
        <a:prstGeom prst="roundRect">
          <a:avLst>
            <a:gd name="adj" fmla="val 1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dsp:style>
    </dsp:sp>
    <dsp:sp modelId="{ABFD77A1-C774-4501-B1E6-9DF504AF3292}">
      <dsp:nvSpPr>
        <dsp:cNvPr id="0" name=""/>
        <dsp:cNvSpPr/>
      </dsp:nvSpPr>
      <dsp:spPr>
        <a:xfrm>
          <a:off x="401130" y="298928"/>
          <a:ext cx="729328" cy="72932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429A7B0-B39F-4924-94AA-9467E81DCE59}">
      <dsp:nvSpPr>
        <dsp:cNvPr id="0" name=""/>
        <dsp:cNvSpPr/>
      </dsp:nvSpPr>
      <dsp:spPr>
        <a:xfrm>
          <a:off x="1531589" y="566"/>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endParaRPr lang="en-US" sz="2500" kern="1200"/>
        </a:p>
      </dsp:txBody>
      <dsp:txXfrm>
        <a:off x="1531589" y="566"/>
        <a:ext cx="9771477" cy="1326051"/>
      </dsp:txXfrm>
    </dsp:sp>
    <dsp:sp modelId="{EEA07AD6-CAD3-4F8F-ABD9-31B3E8568CCF}">
      <dsp:nvSpPr>
        <dsp:cNvPr id="0" name=""/>
        <dsp:cNvSpPr/>
      </dsp:nvSpPr>
      <dsp:spPr>
        <a:xfrm>
          <a:off x="0" y="1658131"/>
          <a:ext cx="11303067" cy="1326051"/>
        </a:xfrm>
        <a:prstGeom prst="roundRect">
          <a:avLst>
            <a:gd name="adj" fmla="val 10000"/>
          </a:avLst>
        </a:prstGeom>
        <a:solidFill>
          <a:schemeClr val="accent5">
            <a:hueOff val="3005351"/>
            <a:satOff val="-13190"/>
            <a:lumOff val="3921"/>
            <a:alphaOff val="0"/>
          </a:schemeClr>
        </a:solidFill>
        <a:ln>
          <a:noFill/>
        </a:ln>
        <a:effectLst/>
      </dsp:spPr>
      <dsp:style>
        <a:lnRef idx="0">
          <a:scrgbClr r="0" g="0" b="0"/>
        </a:lnRef>
        <a:fillRef idx="1">
          <a:scrgbClr r="0" g="0" b="0"/>
        </a:fillRef>
        <a:effectRef idx="0">
          <a:scrgbClr r="0" g="0" b="0"/>
        </a:effectRef>
        <a:fontRef idx="minor"/>
      </dsp:style>
    </dsp:sp>
    <dsp:sp modelId="{705AA19A-22EB-45D0-96D7-91F87B566B2A}">
      <dsp:nvSpPr>
        <dsp:cNvPr id="0" name=""/>
        <dsp:cNvSpPr/>
      </dsp:nvSpPr>
      <dsp:spPr>
        <a:xfrm>
          <a:off x="401130" y="1956493"/>
          <a:ext cx="729328" cy="72932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B0D355E-16E0-4B05-8FFB-3E72DD4828EE}">
      <dsp:nvSpPr>
        <dsp:cNvPr id="0" name=""/>
        <dsp:cNvSpPr/>
      </dsp:nvSpPr>
      <dsp:spPr>
        <a:xfrm>
          <a:off x="1531589" y="1658131"/>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r>
            <a:rPr lang="en-US" sz="2500" kern="1200" dirty="0">
              <a:latin typeface="+mj-lt"/>
            </a:rPr>
            <a:t>Answer the questions on page 7 about contributing factors and environmental antecedents</a:t>
          </a:r>
        </a:p>
      </dsp:txBody>
      <dsp:txXfrm>
        <a:off x="1531589" y="1658131"/>
        <a:ext cx="9771477" cy="1326051"/>
      </dsp:txXfrm>
    </dsp:sp>
    <dsp:sp modelId="{376DFF53-2752-4843-9B5F-C2B0BE5E494F}">
      <dsp:nvSpPr>
        <dsp:cNvPr id="0" name=""/>
        <dsp:cNvSpPr/>
      </dsp:nvSpPr>
      <dsp:spPr>
        <a:xfrm>
          <a:off x="0" y="3316263"/>
          <a:ext cx="11303067" cy="1326051"/>
        </a:xfrm>
        <a:prstGeom prst="roundRect">
          <a:avLst>
            <a:gd name="adj" fmla="val 10000"/>
          </a:avLst>
        </a:prstGeom>
        <a:solidFill>
          <a:schemeClr val="accent5">
            <a:hueOff val="6010703"/>
            <a:satOff val="-26380"/>
            <a:lumOff val="7843"/>
            <a:alphaOff val="0"/>
          </a:schemeClr>
        </a:solidFill>
        <a:ln>
          <a:noFill/>
        </a:ln>
        <a:effectLst/>
      </dsp:spPr>
      <dsp:style>
        <a:lnRef idx="0">
          <a:scrgbClr r="0" g="0" b="0"/>
        </a:lnRef>
        <a:fillRef idx="1">
          <a:scrgbClr r="0" g="0" b="0"/>
        </a:fillRef>
        <a:effectRef idx="0">
          <a:scrgbClr r="0" g="0" b="0"/>
        </a:effectRef>
        <a:fontRef idx="minor"/>
      </dsp:style>
    </dsp:sp>
    <dsp:sp modelId="{DE204DF9-3925-4B5F-BA9A-13789E69D7B5}">
      <dsp:nvSpPr>
        <dsp:cNvPr id="0" name=""/>
        <dsp:cNvSpPr/>
      </dsp:nvSpPr>
      <dsp:spPr>
        <a:xfrm>
          <a:off x="401130" y="3614058"/>
          <a:ext cx="729328" cy="72932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FA66CF2-EAF8-40C1-A93C-D6D286712BBC}">
      <dsp:nvSpPr>
        <dsp:cNvPr id="0" name=""/>
        <dsp:cNvSpPr/>
      </dsp:nvSpPr>
      <dsp:spPr>
        <a:xfrm>
          <a:off x="1531589" y="3315696"/>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r>
            <a:rPr lang="en-US" sz="2500" kern="1200">
              <a:latin typeface="+mj-lt"/>
            </a:rPr>
            <a:t>Discuss for 10 minutes before we re-group</a:t>
          </a:r>
        </a:p>
      </dsp:txBody>
      <dsp:txXfrm>
        <a:off x="1531589" y="3315696"/>
        <a:ext cx="9771477" cy="1326051"/>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788669" y="0"/>
          <a:ext cx="8938260" cy="43513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5262"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i="1" u="none" kern="1200" dirty="0">
              <a:latin typeface="Calibri Light" panose="020F0302020204030204" pitchFamily="34" charset="0"/>
              <a:cs typeface="Calibri Light" panose="020F0302020204030204" pitchFamily="34" charset="0"/>
            </a:rPr>
            <a:t>Salmonella</a:t>
          </a:r>
          <a:r>
            <a:rPr lang="en-US" sz="2400" u="none" kern="1200" dirty="0">
              <a:latin typeface="Calibri Light" panose="020F0302020204030204" pitchFamily="34" charset="0"/>
              <a:cs typeface="Calibri Light" panose="020F0302020204030204" pitchFamily="34" charset="0"/>
            </a:rPr>
            <a:t> in the salad</a:t>
          </a:r>
          <a:endParaRPr lang="en-US" sz="2400" kern="1200" dirty="0">
            <a:latin typeface="Calibri Light" panose="020F0302020204030204" pitchFamily="34" charset="0"/>
            <a:cs typeface="Calibri Light" panose="020F0302020204030204" pitchFamily="34" charset="0"/>
          </a:endParaRPr>
        </a:p>
      </dsp:txBody>
      <dsp:txXfrm>
        <a:off x="90228" y="1390367"/>
        <a:ext cx="2361411" cy="1570603"/>
      </dsp:txXfrm>
    </dsp:sp>
    <dsp:sp modelId="{B9FBA007-EE76-4B41-B6E9-A1381636FD34}">
      <dsp:nvSpPr>
        <dsp:cNvPr id="0" name=""/>
        <dsp:cNvSpPr/>
      </dsp:nvSpPr>
      <dsp:spPr>
        <a:xfrm>
          <a:off x="266317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Calibri Light" panose="020F0302020204030204" pitchFamily="34" charset="0"/>
              <a:cs typeface="Calibri Light" panose="020F0302020204030204" pitchFamily="34" charset="0"/>
            </a:rPr>
            <a:t>Improper washing and sanitizing between tasks</a:t>
          </a:r>
        </a:p>
      </dsp:txBody>
      <dsp:txXfrm>
        <a:off x="2748139" y="1390367"/>
        <a:ext cx="2361411" cy="1570603"/>
      </dsp:txXfrm>
    </dsp:sp>
    <dsp:sp modelId="{086C3ECB-CD8C-4AEF-B02A-4252FFF56646}">
      <dsp:nvSpPr>
        <dsp:cNvPr id="0" name=""/>
        <dsp:cNvSpPr/>
      </dsp:nvSpPr>
      <dsp:spPr>
        <a:xfrm>
          <a:off x="532108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Calibri Light" panose="020F0302020204030204" pitchFamily="34" charset="0"/>
              <a:cs typeface="Calibri Light" panose="020F0302020204030204" pitchFamily="34" charset="0"/>
            </a:rPr>
            <a:t>High turnover for staff, no training for new hires</a:t>
          </a:r>
        </a:p>
      </dsp:txBody>
      <dsp:txXfrm>
        <a:off x="5406049" y="1390367"/>
        <a:ext cx="2361411" cy="1570603"/>
      </dsp:txXfrm>
    </dsp:sp>
    <dsp:sp modelId="{CEEAF1F7-B8E5-494E-8CD5-ABB4151571EE}">
      <dsp:nvSpPr>
        <dsp:cNvPr id="0" name=""/>
        <dsp:cNvSpPr/>
      </dsp:nvSpPr>
      <dsp:spPr>
        <a:xfrm>
          <a:off x="797899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a:latin typeface="Calibri Light" panose="020F0302020204030204" pitchFamily="34" charset="0"/>
              <a:cs typeface="Calibri Light" panose="020F0302020204030204" pitchFamily="34" charset="0"/>
            </a:rPr>
            <a:t>Training all staff, creating training protocols for moving forward</a:t>
          </a:r>
        </a:p>
      </dsp:txBody>
      <dsp:txXfrm>
        <a:off x="8063959" y="1390367"/>
        <a:ext cx="2361411" cy="157060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356234" y="0"/>
          <a:ext cx="4037330" cy="196545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2377"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Outbreak Cause</a:t>
          </a:r>
        </a:p>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“What”</a:t>
          </a:r>
        </a:p>
      </dsp:txBody>
      <dsp:txXfrm>
        <a:off x="40755" y="628015"/>
        <a:ext cx="1066628" cy="709427"/>
      </dsp:txXfrm>
    </dsp:sp>
    <dsp:sp modelId="{B9FBA007-EE76-4B41-B6E9-A1381636FD34}">
      <dsp:nvSpPr>
        <dsp:cNvPr id="0" name=""/>
        <dsp:cNvSpPr/>
      </dsp:nvSpPr>
      <dsp:spPr>
        <a:xfrm>
          <a:off x="1202930"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Contributing Factors</a:t>
          </a:r>
        </a:p>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“How”</a:t>
          </a:r>
        </a:p>
      </dsp:txBody>
      <dsp:txXfrm>
        <a:off x="1241308" y="628015"/>
        <a:ext cx="1066628" cy="709427"/>
      </dsp:txXfrm>
    </dsp:sp>
    <dsp:sp modelId="{086C3ECB-CD8C-4AEF-B02A-4252FFF56646}">
      <dsp:nvSpPr>
        <dsp:cNvPr id="0" name=""/>
        <dsp:cNvSpPr/>
      </dsp:nvSpPr>
      <dsp:spPr>
        <a:xfrm>
          <a:off x="2403484"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Environmental Antecedent</a:t>
          </a:r>
        </a:p>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“Why”</a:t>
          </a:r>
        </a:p>
      </dsp:txBody>
      <dsp:txXfrm>
        <a:off x="2441862" y="628015"/>
        <a:ext cx="1066628" cy="709427"/>
      </dsp:txXfrm>
    </dsp:sp>
    <dsp:sp modelId="{CEEAF1F7-B8E5-494E-8CD5-ABB4151571EE}">
      <dsp:nvSpPr>
        <dsp:cNvPr id="0" name=""/>
        <dsp:cNvSpPr/>
      </dsp:nvSpPr>
      <dsp:spPr>
        <a:xfrm>
          <a:off x="3604038"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a:latin typeface="Calibri Light" panose="020F0302020204030204" pitchFamily="34" charset="0"/>
              <a:cs typeface="Calibri Light" panose="020F0302020204030204" pitchFamily="34" charset="0"/>
            </a:rPr>
            <a:t>Control Measures</a:t>
          </a:r>
        </a:p>
      </dsp:txBody>
      <dsp:txXfrm>
        <a:off x="3642416" y="628015"/>
        <a:ext cx="1066628" cy="7094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803848" y="0"/>
          <a:ext cx="9406658" cy="473724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4726" y="1421173"/>
          <a:ext cx="2593478" cy="1894897"/>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Calibri Light" panose="020F0302020204030204" pitchFamily="34" charset="0"/>
              <a:cs typeface="Calibri Light" panose="020F0302020204030204" pitchFamily="34" charset="0"/>
            </a:rPr>
            <a:t>Outbreak Cause</a:t>
          </a:r>
        </a:p>
        <a:p>
          <a:pPr marL="0" lvl="0" indent="0" algn="ctr" defTabSz="1289050">
            <a:lnSpc>
              <a:spcPct val="90000"/>
            </a:lnSpc>
            <a:spcBef>
              <a:spcPct val="0"/>
            </a:spcBef>
            <a:spcAft>
              <a:spcPct val="35000"/>
            </a:spcAft>
            <a:buNone/>
          </a:pPr>
          <a:r>
            <a:rPr lang="en-US" sz="2900" b="1" kern="1200">
              <a:latin typeface="Calibri Light" panose="020F0302020204030204" pitchFamily="34" charset="0"/>
              <a:cs typeface="Calibri Light" panose="020F0302020204030204" pitchFamily="34" charset="0"/>
            </a:rPr>
            <a:t>“What”</a:t>
          </a:r>
        </a:p>
      </dsp:txBody>
      <dsp:txXfrm>
        <a:off x="97227" y="1513674"/>
        <a:ext cx="2408476" cy="1709895"/>
      </dsp:txXfrm>
    </dsp:sp>
    <dsp:sp modelId="{B9FBA007-EE76-4B41-B6E9-A1381636FD34}">
      <dsp:nvSpPr>
        <dsp:cNvPr id="0" name=""/>
        <dsp:cNvSpPr/>
      </dsp:nvSpPr>
      <dsp:spPr>
        <a:xfrm>
          <a:off x="2825968" y="1421173"/>
          <a:ext cx="2593478" cy="1894897"/>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Calibri Light" panose="020F0302020204030204" pitchFamily="34" charset="0"/>
              <a:cs typeface="Calibri Light" panose="020F0302020204030204" pitchFamily="34" charset="0"/>
            </a:rPr>
            <a:t>Contributing Factors</a:t>
          </a:r>
        </a:p>
        <a:p>
          <a:pPr marL="0" lvl="0" indent="0" algn="ctr" defTabSz="1289050">
            <a:lnSpc>
              <a:spcPct val="90000"/>
            </a:lnSpc>
            <a:spcBef>
              <a:spcPct val="0"/>
            </a:spcBef>
            <a:spcAft>
              <a:spcPct val="35000"/>
            </a:spcAft>
            <a:buNone/>
          </a:pPr>
          <a:r>
            <a:rPr lang="en-US" sz="2900" b="1" kern="1200">
              <a:latin typeface="Calibri Light" panose="020F0302020204030204" pitchFamily="34" charset="0"/>
              <a:cs typeface="Calibri Light" panose="020F0302020204030204" pitchFamily="34" charset="0"/>
            </a:rPr>
            <a:t>“How”</a:t>
          </a:r>
        </a:p>
      </dsp:txBody>
      <dsp:txXfrm>
        <a:off x="2918469" y="1513674"/>
        <a:ext cx="2408476" cy="1709895"/>
      </dsp:txXfrm>
    </dsp:sp>
    <dsp:sp modelId="{086C3ECB-CD8C-4AEF-B02A-4252FFF56646}">
      <dsp:nvSpPr>
        <dsp:cNvPr id="0" name=""/>
        <dsp:cNvSpPr/>
      </dsp:nvSpPr>
      <dsp:spPr>
        <a:xfrm>
          <a:off x="5647210" y="1421173"/>
          <a:ext cx="2593478" cy="1894897"/>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Calibri Light" panose="020F0302020204030204" pitchFamily="34" charset="0"/>
              <a:cs typeface="Calibri Light" panose="020F0302020204030204" pitchFamily="34" charset="0"/>
            </a:rPr>
            <a:t>Environmental Antecedents</a:t>
          </a:r>
        </a:p>
        <a:p>
          <a:pPr marL="0" lvl="0" indent="0" algn="ctr" defTabSz="1289050">
            <a:lnSpc>
              <a:spcPct val="90000"/>
            </a:lnSpc>
            <a:spcBef>
              <a:spcPct val="0"/>
            </a:spcBef>
            <a:spcAft>
              <a:spcPct val="35000"/>
            </a:spcAft>
            <a:buNone/>
          </a:pPr>
          <a:r>
            <a:rPr lang="en-US" sz="2900" b="1" kern="1200">
              <a:latin typeface="Calibri Light" panose="020F0302020204030204" pitchFamily="34" charset="0"/>
              <a:cs typeface="Calibri Light" panose="020F0302020204030204" pitchFamily="34" charset="0"/>
            </a:rPr>
            <a:t>“Why”</a:t>
          </a:r>
        </a:p>
      </dsp:txBody>
      <dsp:txXfrm>
        <a:off x="5739711" y="1513674"/>
        <a:ext cx="2408476" cy="1709895"/>
      </dsp:txXfrm>
    </dsp:sp>
    <dsp:sp modelId="{CEEAF1F7-B8E5-494E-8CD5-ABB4151571EE}">
      <dsp:nvSpPr>
        <dsp:cNvPr id="0" name=""/>
        <dsp:cNvSpPr/>
      </dsp:nvSpPr>
      <dsp:spPr>
        <a:xfrm>
          <a:off x="8468452" y="1421173"/>
          <a:ext cx="2593478" cy="1894897"/>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Calibri Light" panose="020F0302020204030204" pitchFamily="34" charset="0"/>
              <a:cs typeface="Calibri Light" panose="020F0302020204030204" pitchFamily="34" charset="0"/>
            </a:rPr>
            <a:t>Control Measures</a:t>
          </a:r>
        </a:p>
        <a:p>
          <a:pPr marL="0" lvl="0" indent="0" algn="ctr" defTabSz="1289050">
            <a:lnSpc>
              <a:spcPct val="90000"/>
            </a:lnSpc>
            <a:spcBef>
              <a:spcPct val="0"/>
            </a:spcBef>
            <a:spcAft>
              <a:spcPct val="35000"/>
            </a:spcAft>
            <a:buNone/>
          </a:pPr>
          <a:r>
            <a:rPr lang="en-US" sz="2900" b="1" kern="1200">
              <a:latin typeface="Calibri Light" panose="020F0302020204030204" pitchFamily="34" charset="0"/>
              <a:cs typeface="Calibri Light" panose="020F0302020204030204" pitchFamily="34" charset="0"/>
            </a:rPr>
            <a:t>Prevention</a:t>
          </a:r>
        </a:p>
      </dsp:txBody>
      <dsp:txXfrm>
        <a:off x="8560953" y="1513674"/>
        <a:ext cx="2408476" cy="1709895"/>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ED84B0-4302-4A74-AE15-A7D226A3D34F}">
      <dsp:nvSpPr>
        <dsp:cNvPr id="0" name=""/>
        <dsp:cNvSpPr/>
      </dsp:nvSpPr>
      <dsp:spPr>
        <a:xfrm>
          <a:off x="0" y="0"/>
          <a:ext cx="11303067" cy="1326051"/>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FD77A1-C774-4501-B1E6-9DF504AF3292}">
      <dsp:nvSpPr>
        <dsp:cNvPr id="0" name=""/>
        <dsp:cNvSpPr/>
      </dsp:nvSpPr>
      <dsp:spPr>
        <a:xfrm>
          <a:off x="401130" y="298928"/>
          <a:ext cx="729328" cy="72932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29A7B0-B39F-4924-94AA-9467E81DCE59}">
      <dsp:nvSpPr>
        <dsp:cNvPr id="0" name=""/>
        <dsp:cNvSpPr/>
      </dsp:nvSpPr>
      <dsp:spPr>
        <a:xfrm>
          <a:off x="1531589" y="566"/>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endParaRPr lang="en-US" sz="2500" kern="1200"/>
        </a:p>
      </dsp:txBody>
      <dsp:txXfrm>
        <a:off x="1531589" y="566"/>
        <a:ext cx="9771477" cy="1326051"/>
      </dsp:txXfrm>
    </dsp:sp>
    <dsp:sp modelId="{EEA07AD6-CAD3-4F8F-ABD9-31B3E8568CCF}">
      <dsp:nvSpPr>
        <dsp:cNvPr id="0" name=""/>
        <dsp:cNvSpPr/>
      </dsp:nvSpPr>
      <dsp:spPr>
        <a:xfrm>
          <a:off x="0" y="1658131"/>
          <a:ext cx="11303067" cy="1326051"/>
        </a:xfrm>
        <a:prstGeom prst="roundRect">
          <a:avLst>
            <a:gd name="adj" fmla="val 10000"/>
          </a:avLst>
        </a:prstGeom>
        <a:solidFill>
          <a:schemeClr val="accent5">
            <a:hueOff val="3005351"/>
            <a:satOff val="-13190"/>
            <a:lumOff val="3921"/>
            <a:alphaOff val="0"/>
          </a:schemeClr>
        </a:solidFill>
        <a:ln>
          <a:noFill/>
        </a:ln>
        <a:effectLst/>
      </dsp:spPr>
      <dsp:style>
        <a:lnRef idx="0">
          <a:scrgbClr r="0" g="0" b="0"/>
        </a:lnRef>
        <a:fillRef idx="1">
          <a:scrgbClr r="0" g="0" b="0"/>
        </a:fillRef>
        <a:effectRef idx="0">
          <a:scrgbClr r="0" g="0" b="0"/>
        </a:effectRef>
        <a:fontRef idx="minor"/>
      </dsp:style>
    </dsp:sp>
    <dsp:sp modelId="{705AA19A-22EB-45D0-96D7-91F87B566B2A}">
      <dsp:nvSpPr>
        <dsp:cNvPr id="0" name=""/>
        <dsp:cNvSpPr/>
      </dsp:nvSpPr>
      <dsp:spPr>
        <a:xfrm>
          <a:off x="401130" y="1956493"/>
          <a:ext cx="729328" cy="72932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0D355E-16E0-4B05-8FFB-3E72DD4828EE}">
      <dsp:nvSpPr>
        <dsp:cNvPr id="0" name=""/>
        <dsp:cNvSpPr/>
      </dsp:nvSpPr>
      <dsp:spPr>
        <a:xfrm>
          <a:off x="1531589" y="1658131"/>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r>
            <a:rPr lang="en-US" sz="2500" kern="1200" dirty="0">
              <a:latin typeface="+mj-lt"/>
            </a:rPr>
            <a:t>Answer the questions on page 9 about control measures</a:t>
          </a:r>
        </a:p>
      </dsp:txBody>
      <dsp:txXfrm>
        <a:off x="1531589" y="1658131"/>
        <a:ext cx="9771477" cy="1326051"/>
      </dsp:txXfrm>
    </dsp:sp>
    <dsp:sp modelId="{376DFF53-2752-4843-9B5F-C2B0BE5E494F}">
      <dsp:nvSpPr>
        <dsp:cNvPr id="0" name=""/>
        <dsp:cNvSpPr/>
      </dsp:nvSpPr>
      <dsp:spPr>
        <a:xfrm>
          <a:off x="0" y="3316263"/>
          <a:ext cx="11303067" cy="1326051"/>
        </a:xfrm>
        <a:prstGeom prst="roundRect">
          <a:avLst>
            <a:gd name="adj" fmla="val 10000"/>
          </a:avLst>
        </a:prstGeom>
        <a:solidFill>
          <a:schemeClr val="accent5">
            <a:hueOff val="6010703"/>
            <a:satOff val="-26380"/>
            <a:lumOff val="7843"/>
            <a:alphaOff val="0"/>
          </a:schemeClr>
        </a:solidFill>
        <a:ln>
          <a:noFill/>
        </a:ln>
        <a:effectLst/>
      </dsp:spPr>
      <dsp:style>
        <a:lnRef idx="0">
          <a:scrgbClr r="0" g="0" b="0"/>
        </a:lnRef>
        <a:fillRef idx="1">
          <a:scrgbClr r="0" g="0" b="0"/>
        </a:fillRef>
        <a:effectRef idx="0">
          <a:scrgbClr r="0" g="0" b="0"/>
        </a:effectRef>
        <a:fontRef idx="minor"/>
      </dsp:style>
    </dsp:sp>
    <dsp:sp modelId="{DE204DF9-3925-4B5F-BA9A-13789E69D7B5}">
      <dsp:nvSpPr>
        <dsp:cNvPr id="0" name=""/>
        <dsp:cNvSpPr/>
      </dsp:nvSpPr>
      <dsp:spPr>
        <a:xfrm>
          <a:off x="401130" y="3614058"/>
          <a:ext cx="729328" cy="72932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A66CF2-EAF8-40C1-A93C-D6D286712BBC}">
      <dsp:nvSpPr>
        <dsp:cNvPr id="0" name=""/>
        <dsp:cNvSpPr/>
      </dsp:nvSpPr>
      <dsp:spPr>
        <a:xfrm>
          <a:off x="1531589" y="3315696"/>
          <a:ext cx="9771477" cy="13260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40" tIns="140340" rIns="140340" bIns="140340" numCol="1" spcCol="1270" anchor="ctr" anchorCtr="0">
          <a:noAutofit/>
        </a:bodyPr>
        <a:lstStyle/>
        <a:p>
          <a:pPr marL="0" lvl="0" indent="0" algn="l" defTabSz="1111250">
            <a:lnSpc>
              <a:spcPct val="100000"/>
            </a:lnSpc>
            <a:spcBef>
              <a:spcPct val="0"/>
            </a:spcBef>
            <a:spcAft>
              <a:spcPct val="35000"/>
            </a:spcAft>
            <a:buNone/>
          </a:pPr>
          <a:r>
            <a:rPr lang="en-US" sz="2500" kern="1200">
              <a:latin typeface="+mj-lt"/>
            </a:rPr>
            <a:t>Discuss for 5 minutes before we re-group</a:t>
          </a:r>
        </a:p>
      </dsp:txBody>
      <dsp:txXfrm>
        <a:off x="1531589" y="3315696"/>
        <a:ext cx="9771477" cy="1326051"/>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A3977D-F9EA-4610-9639-A6537B8C402E}">
      <dsp:nvSpPr>
        <dsp:cNvPr id="0" name=""/>
        <dsp:cNvSpPr/>
      </dsp:nvSpPr>
      <dsp:spPr>
        <a:xfrm>
          <a:off x="-5154403" y="-789553"/>
          <a:ext cx="6138136" cy="6138136"/>
        </a:xfrm>
        <a:prstGeom prst="blockArc">
          <a:avLst>
            <a:gd name="adj1" fmla="val 18900000"/>
            <a:gd name="adj2" fmla="val 2700000"/>
            <a:gd name="adj3" fmla="val 352"/>
          </a:avLst>
        </a:prstGeom>
        <a:noFill/>
        <a:ln w="6350" cap="flat" cmpd="sng" algn="ctr">
          <a:solidFill>
            <a:schemeClr val="accent2">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AB8DEA83-62F9-47F1-BB9D-B18F9AD4B5CA}">
      <dsp:nvSpPr>
        <dsp:cNvPr id="0" name=""/>
        <dsp:cNvSpPr/>
      </dsp:nvSpPr>
      <dsp:spPr>
        <a:xfrm>
          <a:off x="430282" y="284848"/>
          <a:ext cx="6636206" cy="570061"/>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Provides structure for your investigations</a:t>
          </a:r>
          <a:endParaRPr lang="en-US" sz="1700" b="1" kern="1200" dirty="0"/>
        </a:p>
      </dsp:txBody>
      <dsp:txXfrm>
        <a:off x="430282" y="284848"/>
        <a:ext cx="6636206" cy="570061"/>
      </dsp:txXfrm>
    </dsp:sp>
    <dsp:sp modelId="{47C24508-C70E-41A4-AF3F-657EFF55FE39}">
      <dsp:nvSpPr>
        <dsp:cNvPr id="0" name=""/>
        <dsp:cNvSpPr/>
      </dsp:nvSpPr>
      <dsp:spPr>
        <a:xfrm>
          <a:off x="73993" y="213590"/>
          <a:ext cx="712576" cy="712576"/>
        </a:xfrm>
        <a:prstGeom prst="ellipse">
          <a:avLst/>
        </a:prstGeom>
        <a:solidFill>
          <a:schemeClr val="lt1">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38A2B59B-B870-43D4-A591-EBB80CBD4C94}">
      <dsp:nvSpPr>
        <dsp:cNvPr id="0" name=""/>
        <dsp:cNvSpPr/>
      </dsp:nvSpPr>
      <dsp:spPr>
        <a:xfrm>
          <a:off x="838771" y="1139666"/>
          <a:ext cx="6227717" cy="570061"/>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Helps identify root causes of outbreaks</a:t>
          </a:r>
        </a:p>
      </dsp:txBody>
      <dsp:txXfrm>
        <a:off x="838771" y="1139666"/>
        <a:ext cx="6227717" cy="570061"/>
      </dsp:txXfrm>
    </dsp:sp>
    <dsp:sp modelId="{89E41106-3A79-4A09-B5C6-342E490DE434}">
      <dsp:nvSpPr>
        <dsp:cNvPr id="0" name=""/>
        <dsp:cNvSpPr/>
      </dsp:nvSpPr>
      <dsp:spPr>
        <a:xfrm>
          <a:off x="482482" y="1068408"/>
          <a:ext cx="712576" cy="712576"/>
        </a:xfrm>
        <a:prstGeom prst="ellipse">
          <a:avLst/>
        </a:prstGeom>
        <a:solidFill>
          <a:schemeClr val="lt1">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9A21F28E-6A37-4DC8-A1E2-3138459E95B5}">
      <dsp:nvSpPr>
        <dsp:cNvPr id="0" name=""/>
        <dsp:cNvSpPr/>
      </dsp:nvSpPr>
      <dsp:spPr>
        <a:xfrm>
          <a:off x="964144" y="1994484"/>
          <a:ext cx="6102344" cy="570061"/>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Informs follow-up action to reduce or prevent future outbreaks</a:t>
          </a:r>
        </a:p>
      </dsp:txBody>
      <dsp:txXfrm>
        <a:off x="964144" y="1994484"/>
        <a:ext cx="6102344" cy="570061"/>
      </dsp:txXfrm>
    </dsp:sp>
    <dsp:sp modelId="{9E5BE1C0-1C19-4223-B4D5-930A05B7E9E9}">
      <dsp:nvSpPr>
        <dsp:cNvPr id="0" name=""/>
        <dsp:cNvSpPr/>
      </dsp:nvSpPr>
      <dsp:spPr>
        <a:xfrm>
          <a:off x="607856" y="1923226"/>
          <a:ext cx="712576" cy="712576"/>
        </a:xfrm>
        <a:prstGeom prst="ellipse">
          <a:avLst/>
        </a:prstGeom>
        <a:solidFill>
          <a:schemeClr val="lt1">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9136EA54-AAE7-4CB1-ABC7-29C77E08B42C}">
      <dsp:nvSpPr>
        <dsp:cNvPr id="0" name=""/>
        <dsp:cNvSpPr/>
      </dsp:nvSpPr>
      <dsp:spPr>
        <a:xfrm>
          <a:off x="838771" y="2849302"/>
          <a:ext cx="6227717" cy="570061"/>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NEARS provides a summary of your outbreak data to help identify trends in your jurisdiction</a:t>
          </a:r>
          <a:endParaRPr lang="en-US" sz="1700" b="1" kern="1200" dirty="0"/>
        </a:p>
      </dsp:txBody>
      <dsp:txXfrm>
        <a:off x="838771" y="2849302"/>
        <a:ext cx="6227717" cy="570061"/>
      </dsp:txXfrm>
    </dsp:sp>
    <dsp:sp modelId="{F81E4D98-74FC-4316-B938-13348D0627D4}">
      <dsp:nvSpPr>
        <dsp:cNvPr id="0" name=""/>
        <dsp:cNvSpPr/>
      </dsp:nvSpPr>
      <dsp:spPr>
        <a:xfrm>
          <a:off x="482482" y="2778044"/>
          <a:ext cx="712576" cy="712576"/>
        </a:xfrm>
        <a:prstGeom prst="ellipse">
          <a:avLst/>
        </a:prstGeom>
        <a:solidFill>
          <a:schemeClr val="lt1">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B0098296-59AA-4792-8EF0-F5ED07EE8402}">
      <dsp:nvSpPr>
        <dsp:cNvPr id="0" name=""/>
        <dsp:cNvSpPr/>
      </dsp:nvSpPr>
      <dsp:spPr>
        <a:xfrm>
          <a:off x="430282" y="3704120"/>
          <a:ext cx="6636206" cy="570061"/>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2486" tIns="43180" rIns="43180" bIns="43180" numCol="1" spcCol="1270" anchor="ctr" anchorCtr="0">
          <a:noAutofit/>
        </a:bodyPr>
        <a:lstStyle/>
        <a:p>
          <a:pPr marL="0" lvl="0" indent="0" algn="l" defTabSz="755650">
            <a:lnSpc>
              <a:spcPct val="90000"/>
            </a:lnSpc>
            <a:spcBef>
              <a:spcPct val="0"/>
            </a:spcBef>
            <a:spcAft>
              <a:spcPct val="35000"/>
            </a:spcAft>
            <a:buNone/>
          </a:pPr>
          <a:r>
            <a:rPr lang="en-US" sz="1700" b="1" kern="1200" dirty="0">
              <a:latin typeface="+mj-lt"/>
            </a:rPr>
            <a:t>Meets the Food and Drug Administration’s Retail Food Program Standards</a:t>
          </a:r>
        </a:p>
      </dsp:txBody>
      <dsp:txXfrm>
        <a:off x="430282" y="3704120"/>
        <a:ext cx="6636206" cy="570061"/>
      </dsp:txXfrm>
    </dsp:sp>
    <dsp:sp modelId="{3C4957CE-06B5-4203-AACF-8920812A2F19}">
      <dsp:nvSpPr>
        <dsp:cNvPr id="0" name=""/>
        <dsp:cNvSpPr/>
      </dsp:nvSpPr>
      <dsp:spPr>
        <a:xfrm>
          <a:off x="73993" y="3632863"/>
          <a:ext cx="712576" cy="712576"/>
        </a:xfrm>
        <a:prstGeom prst="ellipse">
          <a:avLst/>
        </a:prstGeom>
        <a:solidFill>
          <a:schemeClr val="lt1">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788669" y="0"/>
          <a:ext cx="8938260" cy="43513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5262"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i="1" u="none" kern="1200" dirty="0">
              <a:latin typeface="Calibri Light" panose="020F0302020204030204" pitchFamily="34" charset="0"/>
              <a:cs typeface="Calibri Light" panose="020F0302020204030204" pitchFamily="34" charset="0"/>
            </a:rPr>
            <a:t>Salmonella</a:t>
          </a:r>
          <a:r>
            <a:rPr lang="en-US" sz="2400" b="0" u="none" kern="1200" dirty="0">
              <a:latin typeface="Calibri Light" panose="020F0302020204030204" pitchFamily="34" charset="0"/>
              <a:cs typeface="Calibri Light" panose="020F0302020204030204" pitchFamily="34" charset="0"/>
            </a:rPr>
            <a:t> in the salad</a:t>
          </a:r>
          <a:endParaRPr lang="en-US" sz="2400" b="0" kern="1200" dirty="0">
            <a:latin typeface="Calibri Light" panose="020F0302020204030204" pitchFamily="34" charset="0"/>
            <a:cs typeface="Calibri Light" panose="020F0302020204030204" pitchFamily="34" charset="0"/>
          </a:endParaRPr>
        </a:p>
      </dsp:txBody>
      <dsp:txXfrm>
        <a:off x="90228" y="1390367"/>
        <a:ext cx="2361411" cy="1570603"/>
      </dsp:txXfrm>
    </dsp:sp>
    <dsp:sp modelId="{B9FBA007-EE76-4B41-B6E9-A1381636FD34}">
      <dsp:nvSpPr>
        <dsp:cNvPr id="0" name=""/>
        <dsp:cNvSpPr/>
      </dsp:nvSpPr>
      <dsp:spPr>
        <a:xfrm>
          <a:off x="266317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Calibri Light" panose="020F0302020204030204" pitchFamily="34" charset="0"/>
              <a:cs typeface="Calibri Light" panose="020F0302020204030204" pitchFamily="34" charset="0"/>
            </a:rPr>
            <a:t>Improper washing and sanitizing between tasks</a:t>
          </a:r>
        </a:p>
      </dsp:txBody>
      <dsp:txXfrm>
        <a:off x="2748139" y="1390367"/>
        <a:ext cx="2361411" cy="1570603"/>
      </dsp:txXfrm>
    </dsp:sp>
    <dsp:sp modelId="{086C3ECB-CD8C-4AEF-B02A-4252FFF56646}">
      <dsp:nvSpPr>
        <dsp:cNvPr id="0" name=""/>
        <dsp:cNvSpPr/>
      </dsp:nvSpPr>
      <dsp:spPr>
        <a:xfrm>
          <a:off x="532108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Calibri Light" panose="020F0302020204030204" pitchFamily="34" charset="0"/>
              <a:cs typeface="Calibri Light" panose="020F0302020204030204" pitchFamily="34" charset="0"/>
            </a:rPr>
            <a:t>High turnover for staff, no training for new hires</a:t>
          </a:r>
        </a:p>
      </dsp:txBody>
      <dsp:txXfrm>
        <a:off x="5406049" y="1390367"/>
        <a:ext cx="2361411" cy="1570603"/>
      </dsp:txXfrm>
    </dsp:sp>
    <dsp:sp modelId="{CEEAF1F7-B8E5-494E-8CD5-ABB4151571EE}">
      <dsp:nvSpPr>
        <dsp:cNvPr id="0" name=""/>
        <dsp:cNvSpPr/>
      </dsp:nvSpPr>
      <dsp:spPr>
        <a:xfrm>
          <a:off x="7978993" y="1305401"/>
          <a:ext cx="2531343" cy="174053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latin typeface="Calibri Light" panose="020F0302020204030204" pitchFamily="34" charset="0"/>
              <a:cs typeface="Calibri Light" panose="020F0302020204030204" pitchFamily="34" charset="0"/>
            </a:rPr>
            <a:t>Training all staff, creating training protocols for moving forward</a:t>
          </a:r>
        </a:p>
      </dsp:txBody>
      <dsp:txXfrm>
        <a:off x="8063959" y="1390367"/>
        <a:ext cx="2361411" cy="15706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356234" y="0"/>
          <a:ext cx="4037330" cy="196545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2377"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0" kern="1200" dirty="0">
              <a:latin typeface="Calibri Light" panose="020F0302020204030204" pitchFamily="34" charset="0"/>
              <a:cs typeface="Calibri Light" panose="020F0302020204030204" pitchFamily="34" charset="0"/>
            </a:rPr>
            <a:t>Outbreak Cause</a:t>
          </a:r>
        </a:p>
        <a:p>
          <a:pPr marL="0" lvl="0" indent="0" algn="ctr" defTabSz="533400">
            <a:lnSpc>
              <a:spcPct val="90000"/>
            </a:lnSpc>
            <a:spcBef>
              <a:spcPct val="0"/>
            </a:spcBef>
            <a:spcAft>
              <a:spcPct val="35000"/>
            </a:spcAft>
            <a:buNone/>
          </a:pPr>
          <a:r>
            <a:rPr lang="en-US" sz="1200" b="0" kern="1200" dirty="0">
              <a:latin typeface="Calibri Light" panose="020F0302020204030204" pitchFamily="34" charset="0"/>
              <a:cs typeface="Calibri Light" panose="020F0302020204030204" pitchFamily="34" charset="0"/>
            </a:rPr>
            <a:t>“What”</a:t>
          </a:r>
        </a:p>
      </dsp:txBody>
      <dsp:txXfrm>
        <a:off x="40755" y="628015"/>
        <a:ext cx="1066628" cy="709427"/>
      </dsp:txXfrm>
    </dsp:sp>
    <dsp:sp modelId="{B9FBA007-EE76-4B41-B6E9-A1381636FD34}">
      <dsp:nvSpPr>
        <dsp:cNvPr id="0" name=""/>
        <dsp:cNvSpPr/>
      </dsp:nvSpPr>
      <dsp:spPr>
        <a:xfrm>
          <a:off x="1202930"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Contributing Factors</a:t>
          </a:r>
        </a:p>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“How”</a:t>
          </a:r>
        </a:p>
      </dsp:txBody>
      <dsp:txXfrm>
        <a:off x="1241308" y="628015"/>
        <a:ext cx="1066628" cy="709427"/>
      </dsp:txXfrm>
    </dsp:sp>
    <dsp:sp modelId="{086C3ECB-CD8C-4AEF-B02A-4252FFF56646}">
      <dsp:nvSpPr>
        <dsp:cNvPr id="0" name=""/>
        <dsp:cNvSpPr/>
      </dsp:nvSpPr>
      <dsp:spPr>
        <a:xfrm>
          <a:off x="2403484"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Environmental Antecedent</a:t>
          </a:r>
        </a:p>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“Why”</a:t>
          </a:r>
        </a:p>
      </dsp:txBody>
      <dsp:txXfrm>
        <a:off x="2441862" y="628015"/>
        <a:ext cx="1066628" cy="709427"/>
      </dsp:txXfrm>
    </dsp:sp>
    <dsp:sp modelId="{CEEAF1F7-B8E5-494E-8CD5-ABB4151571EE}">
      <dsp:nvSpPr>
        <dsp:cNvPr id="0" name=""/>
        <dsp:cNvSpPr/>
      </dsp:nvSpPr>
      <dsp:spPr>
        <a:xfrm>
          <a:off x="3604038" y="589637"/>
          <a:ext cx="1143384" cy="786183"/>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pitchFamily="34" charset="0"/>
              <a:cs typeface="Calibri Light" panose="020F0302020204030204" pitchFamily="34" charset="0"/>
            </a:rPr>
            <a:t>Control Measures</a:t>
          </a:r>
        </a:p>
      </dsp:txBody>
      <dsp:txXfrm>
        <a:off x="3642416" y="628015"/>
        <a:ext cx="1066628" cy="7094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31520"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Contributing Factors</a:t>
          </a:r>
        </a:p>
        <a:p>
          <a:pPr marL="0" lvl="0" indent="0" algn="ctr" defTabSz="311150">
            <a:lnSpc>
              <a:spcPct val="90000"/>
            </a:lnSpc>
            <a:spcBef>
              <a:spcPct val="0"/>
            </a:spcBef>
            <a:spcAft>
              <a:spcPct val="35000"/>
            </a:spcAft>
            <a:buNone/>
          </a:pPr>
          <a:r>
            <a:rPr lang="en-US" sz="700" kern="1200"/>
            <a:t>“How”</a:t>
          </a:r>
        </a:p>
      </dsp:txBody>
      <dsp:txXfrm>
        <a:off x="754500"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Environmental Antecedent</a:t>
          </a:r>
        </a:p>
        <a:p>
          <a:pPr marL="0" lvl="0" indent="0" algn="ctr" defTabSz="311150">
            <a:lnSpc>
              <a:spcPct val="90000"/>
            </a:lnSpc>
            <a:spcBef>
              <a:spcPct val="0"/>
            </a:spcBef>
            <a:spcAft>
              <a:spcPct val="35000"/>
            </a:spcAft>
            <a:buNone/>
          </a:pPr>
          <a:r>
            <a:rPr lang="en-US" sz="700" kern="120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F669BD-E72B-4F80-916E-FDB69E4E2EA7}">
      <dsp:nvSpPr>
        <dsp:cNvPr id="0" name=""/>
        <dsp:cNvSpPr/>
      </dsp:nvSpPr>
      <dsp:spPr>
        <a:xfrm>
          <a:off x="0" y="3970"/>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F32C498-3F27-4A56-B7F7-A24203FA70CE}">
      <dsp:nvSpPr>
        <dsp:cNvPr id="0" name=""/>
        <dsp:cNvSpPr/>
      </dsp:nvSpPr>
      <dsp:spPr>
        <a:xfrm>
          <a:off x="255861" y="194281"/>
          <a:ext cx="465202" cy="46520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D9D589F-489A-4EB1-96BF-E93C80257F62}">
      <dsp:nvSpPr>
        <dsp:cNvPr id="0" name=""/>
        <dsp:cNvSpPr/>
      </dsp:nvSpPr>
      <dsp:spPr>
        <a:xfrm>
          <a:off x="976924" y="3970"/>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a:latin typeface="+mj-lt"/>
            </a:rPr>
            <a:t>Circumstances at time of exposure</a:t>
          </a:r>
        </a:p>
      </dsp:txBody>
      <dsp:txXfrm>
        <a:off x="976924" y="3970"/>
        <a:ext cx="5693795" cy="845822"/>
      </dsp:txXfrm>
    </dsp:sp>
    <dsp:sp modelId="{9100CAD3-A48C-41EC-918F-A470D6960162}">
      <dsp:nvSpPr>
        <dsp:cNvPr id="0" name=""/>
        <dsp:cNvSpPr/>
      </dsp:nvSpPr>
      <dsp:spPr>
        <a:xfrm>
          <a:off x="0" y="1061249"/>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4A9CF9D-0D13-49F5-B4B7-D73F5907C764}">
      <dsp:nvSpPr>
        <dsp:cNvPr id="0" name=""/>
        <dsp:cNvSpPr/>
      </dsp:nvSpPr>
      <dsp:spPr>
        <a:xfrm>
          <a:off x="255861" y="1251559"/>
          <a:ext cx="465202" cy="46520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7815783-9E6A-44D5-98E1-89E436EE8B64}">
      <dsp:nvSpPr>
        <dsp:cNvPr id="0" name=""/>
        <dsp:cNvSpPr/>
      </dsp:nvSpPr>
      <dsp:spPr>
        <a:xfrm>
          <a:off x="976924" y="1061249"/>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a:latin typeface="+mj-lt"/>
            </a:rPr>
            <a:t>Keep hypothesis in mind</a:t>
          </a:r>
        </a:p>
      </dsp:txBody>
      <dsp:txXfrm>
        <a:off x="976924" y="1061249"/>
        <a:ext cx="5693795" cy="845822"/>
      </dsp:txXfrm>
    </dsp:sp>
    <dsp:sp modelId="{8727E38F-BC9B-489A-92BB-533088156FFE}">
      <dsp:nvSpPr>
        <dsp:cNvPr id="0" name=""/>
        <dsp:cNvSpPr/>
      </dsp:nvSpPr>
      <dsp:spPr>
        <a:xfrm>
          <a:off x="0" y="2118527"/>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E8735F5-8ACB-40C0-B367-8CEE9CBE030C}">
      <dsp:nvSpPr>
        <dsp:cNvPr id="0" name=""/>
        <dsp:cNvSpPr/>
      </dsp:nvSpPr>
      <dsp:spPr>
        <a:xfrm>
          <a:off x="255861" y="2308837"/>
          <a:ext cx="465202" cy="46520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477DF75-0462-4B00-9253-694C512AEAA7}">
      <dsp:nvSpPr>
        <dsp:cNvPr id="0" name=""/>
        <dsp:cNvSpPr/>
      </dsp:nvSpPr>
      <dsp:spPr>
        <a:xfrm>
          <a:off x="976924" y="2118527"/>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a:latin typeface="+mj-lt"/>
            </a:rPr>
            <a:t>Discuss employee health</a:t>
          </a:r>
        </a:p>
      </dsp:txBody>
      <dsp:txXfrm>
        <a:off x="976924" y="2118527"/>
        <a:ext cx="5693795" cy="845822"/>
      </dsp:txXfrm>
    </dsp:sp>
    <dsp:sp modelId="{B7220BC3-D5A7-419E-B0FB-27B559276B68}">
      <dsp:nvSpPr>
        <dsp:cNvPr id="0" name=""/>
        <dsp:cNvSpPr/>
      </dsp:nvSpPr>
      <dsp:spPr>
        <a:xfrm>
          <a:off x="0" y="3175805"/>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0032B4B-9B99-48AD-BDA4-95892F503BE6}">
      <dsp:nvSpPr>
        <dsp:cNvPr id="0" name=""/>
        <dsp:cNvSpPr/>
      </dsp:nvSpPr>
      <dsp:spPr>
        <a:xfrm>
          <a:off x="255861" y="3366115"/>
          <a:ext cx="465202" cy="46520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4E06C3A-03E2-4CF2-A54C-9DDC56880EB1}">
      <dsp:nvSpPr>
        <dsp:cNvPr id="0" name=""/>
        <dsp:cNvSpPr/>
      </dsp:nvSpPr>
      <dsp:spPr>
        <a:xfrm>
          <a:off x="976924" y="3175805"/>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mj-lt"/>
            </a:rPr>
            <a:t>Empower managers</a:t>
          </a:r>
        </a:p>
      </dsp:txBody>
      <dsp:txXfrm>
        <a:off x="976924" y="3175805"/>
        <a:ext cx="5693795" cy="845822"/>
      </dsp:txXfrm>
    </dsp:sp>
    <dsp:sp modelId="{72A53058-E9E2-4A65-ACBD-A387F3720BD2}">
      <dsp:nvSpPr>
        <dsp:cNvPr id="0" name=""/>
        <dsp:cNvSpPr/>
      </dsp:nvSpPr>
      <dsp:spPr>
        <a:xfrm>
          <a:off x="0" y="4233083"/>
          <a:ext cx="6670720" cy="84582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F35526-2E8A-4702-8042-E624FCEE5F8B}">
      <dsp:nvSpPr>
        <dsp:cNvPr id="0" name=""/>
        <dsp:cNvSpPr/>
      </dsp:nvSpPr>
      <dsp:spPr>
        <a:xfrm>
          <a:off x="255861" y="4423393"/>
          <a:ext cx="465202" cy="46520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D39971-8D6E-435B-899A-6AD84D1D1F51}">
      <dsp:nvSpPr>
        <dsp:cNvPr id="0" name=""/>
        <dsp:cNvSpPr/>
      </dsp:nvSpPr>
      <dsp:spPr>
        <a:xfrm>
          <a:off x="976924" y="4233083"/>
          <a:ext cx="5693795" cy="8458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16" tIns="89516" rIns="89516" bIns="89516"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mj-lt"/>
            </a:rPr>
            <a:t>Ask 5 Why’s to get to the root cause </a:t>
          </a:r>
        </a:p>
      </dsp:txBody>
      <dsp:txXfrm>
        <a:off x="976924" y="4233083"/>
        <a:ext cx="5693795" cy="84582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1F9603-B288-4699-9159-D24D448C5AB1}">
      <dsp:nvSpPr>
        <dsp:cNvPr id="0" name=""/>
        <dsp:cNvSpPr/>
      </dsp:nvSpPr>
      <dsp:spPr>
        <a:xfrm>
          <a:off x="213308" y="0"/>
          <a:ext cx="2417494" cy="117688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8A6F60-6EB9-432C-8021-FE187459E204}">
      <dsp:nvSpPr>
        <dsp:cNvPr id="0" name=""/>
        <dsp:cNvSpPr/>
      </dsp:nvSpPr>
      <dsp:spPr>
        <a:xfrm>
          <a:off x="1423"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Outbreak Cause</a:t>
          </a:r>
        </a:p>
        <a:p>
          <a:pPr marL="0" lvl="0" indent="0" algn="ctr" defTabSz="311150">
            <a:lnSpc>
              <a:spcPct val="90000"/>
            </a:lnSpc>
            <a:spcBef>
              <a:spcPct val="0"/>
            </a:spcBef>
            <a:spcAft>
              <a:spcPct val="35000"/>
            </a:spcAft>
            <a:buNone/>
          </a:pPr>
          <a:r>
            <a:rPr lang="en-US" sz="700" kern="1200"/>
            <a:t>“What”</a:t>
          </a:r>
        </a:p>
      </dsp:txBody>
      <dsp:txXfrm>
        <a:off x="24403" y="376046"/>
        <a:ext cx="638681" cy="424795"/>
      </dsp:txXfrm>
    </dsp:sp>
    <dsp:sp modelId="{B9FBA007-EE76-4B41-B6E9-A1381636FD34}">
      <dsp:nvSpPr>
        <dsp:cNvPr id="0" name=""/>
        <dsp:cNvSpPr/>
      </dsp:nvSpPr>
      <dsp:spPr>
        <a:xfrm>
          <a:off x="720297"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Contributing Factors</a:t>
          </a:r>
        </a:p>
        <a:p>
          <a:pPr marL="0" lvl="0" indent="0" algn="ctr" defTabSz="311150">
            <a:lnSpc>
              <a:spcPct val="90000"/>
            </a:lnSpc>
            <a:spcBef>
              <a:spcPct val="0"/>
            </a:spcBef>
            <a:spcAft>
              <a:spcPct val="35000"/>
            </a:spcAft>
            <a:buNone/>
          </a:pPr>
          <a:r>
            <a:rPr lang="en-US" sz="700" kern="1200" dirty="0"/>
            <a:t>“How”</a:t>
          </a:r>
        </a:p>
      </dsp:txBody>
      <dsp:txXfrm>
        <a:off x="743277" y="376046"/>
        <a:ext cx="638681" cy="424795"/>
      </dsp:txXfrm>
    </dsp:sp>
    <dsp:sp modelId="{086C3ECB-CD8C-4AEF-B02A-4252FFF56646}">
      <dsp:nvSpPr>
        <dsp:cNvPr id="0" name=""/>
        <dsp:cNvSpPr/>
      </dsp:nvSpPr>
      <dsp:spPr>
        <a:xfrm>
          <a:off x="1439171"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Environmental Antecedent</a:t>
          </a:r>
        </a:p>
        <a:p>
          <a:pPr marL="0" lvl="0" indent="0" algn="ctr" defTabSz="311150">
            <a:lnSpc>
              <a:spcPct val="90000"/>
            </a:lnSpc>
            <a:spcBef>
              <a:spcPct val="0"/>
            </a:spcBef>
            <a:spcAft>
              <a:spcPct val="35000"/>
            </a:spcAft>
            <a:buNone/>
          </a:pPr>
          <a:r>
            <a:rPr lang="en-US" sz="700" kern="1200" dirty="0"/>
            <a:t>“Why”</a:t>
          </a:r>
        </a:p>
      </dsp:txBody>
      <dsp:txXfrm>
        <a:off x="1462151" y="376046"/>
        <a:ext cx="638681" cy="424795"/>
      </dsp:txXfrm>
    </dsp:sp>
    <dsp:sp modelId="{CEEAF1F7-B8E5-494E-8CD5-ABB4151571EE}">
      <dsp:nvSpPr>
        <dsp:cNvPr id="0" name=""/>
        <dsp:cNvSpPr/>
      </dsp:nvSpPr>
      <dsp:spPr>
        <a:xfrm>
          <a:off x="2158045" y="353066"/>
          <a:ext cx="684641" cy="470755"/>
        </a:xfrm>
        <a:prstGeom prst="roundRect">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a:t>Control Measures</a:t>
          </a:r>
        </a:p>
      </dsp:txBody>
      <dsp:txXfrm>
        <a:off x="2181025" y="376046"/>
        <a:ext cx="638681" cy="42479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ED84B0-4302-4A74-AE15-A7D226A3D34F}">
      <dsp:nvSpPr>
        <dsp:cNvPr id="0" name=""/>
        <dsp:cNvSpPr/>
      </dsp:nvSpPr>
      <dsp:spPr>
        <a:xfrm>
          <a:off x="0" y="0"/>
          <a:ext cx="11510191" cy="985598"/>
        </a:xfrm>
        <a:prstGeom prst="roundRect">
          <a:avLst>
            <a:gd name="adj" fmla="val 1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dsp:style>
    </dsp:sp>
    <dsp:sp modelId="{ABFD77A1-C774-4501-B1E6-9DF504AF3292}">
      <dsp:nvSpPr>
        <dsp:cNvPr id="0" name=""/>
        <dsp:cNvSpPr/>
      </dsp:nvSpPr>
      <dsp:spPr>
        <a:xfrm>
          <a:off x="298143" y="223704"/>
          <a:ext cx="542078" cy="54207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429A7B0-B39F-4924-94AA-9467E81DCE59}">
      <dsp:nvSpPr>
        <dsp:cNvPr id="0" name=""/>
        <dsp:cNvSpPr/>
      </dsp:nvSpPr>
      <dsp:spPr>
        <a:xfrm>
          <a:off x="1138365" y="1944"/>
          <a:ext cx="10371825" cy="985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309" tIns="104309" rIns="104309" bIns="104309" numCol="1" spcCol="1270" anchor="ctr" anchorCtr="0">
          <a:noAutofit/>
        </a:bodyPr>
        <a:lstStyle/>
        <a:p>
          <a:pPr marL="0" lvl="0" indent="0" algn="l" defTabSz="977900">
            <a:lnSpc>
              <a:spcPct val="100000"/>
            </a:lnSpc>
            <a:spcBef>
              <a:spcPct val="0"/>
            </a:spcBef>
            <a:spcAft>
              <a:spcPct val="35000"/>
            </a:spcAft>
            <a:buNone/>
          </a:pPr>
          <a:endParaRPr lang="en-US" sz="2200" kern="1200"/>
        </a:p>
      </dsp:txBody>
      <dsp:txXfrm>
        <a:off x="1138365" y="1944"/>
        <a:ext cx="10371825" cy="985598"/>
      </dsp:txXfrm>
    </dsp:sp>
    <dsp:sp modelId="{954B16A9-2CA8-4388-AB4A-B73FAD44CB53}">
      <dsp:nvSpPr>
        <dsp:cNvPr id="0" name=""/>
        <dsp:cNvSpPr/>
      </dsp:nvSpPr>
      <dsp:spPr>
        <a:xfrm>
          <a:off x="0" y="1192980"/>
          <a:ext cx="11510191" cy="985598"/>
        </a:xfrm>
        <a:prstGeom prst="roundRect">
          <a:avLst>
            <a:gd name="adj" fmla="val 10000"/>
          </a:avLst>
        </a:prstGeom>
        <a:solidFill>
          <a:schemeClr val="accent5">
            <a:hueOff val="2003568"/>
            <a:satOff val="-8793"/>
            <a:lumOff val="2614"/>
            <a:alphaOff val="0"/>
          </a:schemeClr>
        </a:solidFill>
        <a:ln>
          <a:noFill/>
        </a:ln>
        <a:effectLst/>
      </dsp:spPr>
      <dsp:style>
        <a:lnRef idx="0">
          <a:scrgbClr r="0" g="0" b="0"/>
        </a:lnRef>
        <a:fillRef idx="1">
          <a:scrgbClr r="0" g="0" b="0"/>
        </a:fillRef>
        <a:effectRef idx="0">
          <a:scrgbClr r="0" g="0" b="0"/>
        </a:effectRef>
        <a:fontRef idx="minor"/>
      </dsp:style>
    </dsp:sp>
    <dsp:sp modelId="{2AD72614-DB52-4CF0-BB46-DFD6DE443F70}">
      <dsp:nvSpPr>
        <dsp:cNvPr id="0" name=""/>
        <dsp:cNvSpPr/>
      </dsp:nvSpPr>
      <dsp:spPr>
        <a:xfrm>
          <a:off x="298143" y="1455701"/>
          <a:ext cx="542078" cy="54207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D9DBB9-322D-4F20-A703-C020BE8A86AD}">
      <dsp:nvSpPr>
        <dsp:cNvPr id="0" name=""/>
        <dsp:cNvSpPr/>
      </dsp:nvSpPr>
      <dsp:spPr>
        <a:xfrm>
          <a:off x="1106939" y="0"/>
          <a:ext cx="10371825" cy="985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309" tIns="104309" rIns="104309" bIns="104309"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Review outbreak information on page 2</a:t>
          </a:r>
        </a:p>
      </dsp:txBody>
      <dsp:txXfrm>
        <a:off x="1106939" y="0"/>
        <a:ext cx="10371825" cy="985598"/>
      </dsp:txXfrm>
    </dsp:sp>
    <dsp:sp modelId="{EEA07AD6-CAD3-4F8F-ABD9-31B3E8568CCF}">
      <dsp:nvSpPr>
        <dsp:cNvPr id="0" name=""/>
        <dsp:cNvSpPr/>
      </dsp:nvSpPr>
      <dsp:spPr>
        <a:xfrm>
          <a:off x="0" y="2465939"/>
          <a:ext cx="11510191" cy="985598"/>
        </a:xfrm>
        <a:prstGeom prst="roundRect">
          <a:avLst>
            <a:gd name="adj" fmla="val 10000"/>
          </a:avLst>
        </a:prstGeom>
        <a:solidFill>
          <a:schemeClr val="accent5">
            <a:hueOff val="4007135"/>
            <a:satOff val="-17587"/>
            <a:lumOff val="5229"/>
            <a:alphaOff val="0"/>
          </a:schemeClr>
        </a:solidFill>
        <a:ln>
          <a:noFill/>
        </a:ln>
        <a:effectLst/>
      </dsp:spPr>
      <dsp:style>
        <a:lnRef idx="0">
          <a:scrgbClr r="0" g="0" b="0"/>
        </a:lnRef>
        <a:fillRef idx="1">
          <a:scrgbClr r="0" g="0" b="0"/>
        </a:fillRef>
        <a:effectRef idx="0">
          <a:scrgbClr r="0" g="0" b="0"/>
        </a:effectRef>
        <a:fontRef idx="minor"/>
      </dsp:style>
    </dsp:sp>
    <dsp:sp modelId="{705AA19A-22EB-45D0-96D7-91F87B566B2A}">
      <dsp:nvSpPr>
        <dsp:cNvPr id="0" name=""/>
        <dsp:cNvSpPr/>
      </dsp:nvSpPr>
      <dsp:spPr>
        <a:xfrm>
          <a:off x="298143" y="2687699"/>
          <a:ext cx="542078" cy="54207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B0D355E-16E0-4B05-8FFB-3E72DD4828EE}">
      <dsp:nvSpPr>
        <dsp:cNvPr id="0" name=""/>
        <dsp:cNvSpPr/>
      </dsp:nvSpPr>
      <dsp:spPr>
        <a:xfrm>
          <a:off x="1106939" y="2425303"/>
          <a:ext cx="10371825" cy="985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309" tIns="104309" rIns="104309" bIns="104309"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Answer the questions on page 4 about what information you still need to collect</a:t>
          </a:r>
        </a:p>
      </dsp:txBody>
      <dsp:txXfrm>
        <a:off x="1106939" y="2425303"/>
        <a:ext cx="10371825" cy="985598"/>
      </dsp:txXfrm>
    </dsp:sp>
    <dsp:sp modelId="{376DFF53-2752-4843-9B5F-C2B0BE5E494F}">
      <dsp:nvSpPr>
        <dsp:cNvPr id="0" name=""/>
        <dsp:cNvSpPr/>
      </dsp:nvSpPr>
      <dsp:spPr>
        <a:xfrm>
          <a:off x="0" y="3699881"/>
          <a:ext cx="11510191" cy="985598"/>
        </a:xfrm>
        <a:prstGeom prst="roundRect">
          <a:avLst>
            <a:gd name="adj" fmla="val 10000"/>
          </a:avLst>
        </a:prstGeom>
        <a:solidFill>
          <a:schemeClr val="accent5">
            <a:hueOff val="6010703"/>
            <a:satOff val="-26380"/>
            <a:lumOff val="7843"/>
            <a:alphaOff val="0"/>
          </a:schemeClr>
        </a:solidFill>
        <a:ln>
          <a:noFill/>
        </a:ln>
        <a:effectLst/>
      </dsp:spPr>
      <dsp:style>
        <a:lnRef idx="0">
          <a:scrgbClr r="0" g="0" b="0"/>
        </a:lnRef>
        <a:fillRef idx="1">
          <a:scrgbClr r="0" g="0" b="0"/>
        </a:fillRef>
        <a:effectRef idx="0">
          <a:scrgbClr r="0" g="0" b="0"/>
        </a:effectRef>
        <a:fontRef idx="minor"/>
      </dsp:style>
    </dsp:sp>
    <dsp:sp modelId="{DE204DF9-3925-4B5F-BA9A-13789E69D7B5}">
      <dsp:nvSpPr>
        <dsp:cNvPr id="0" name=""/>
        <dsp:cNvSpPr/>
      </dsp:nvSpPr>
      <dsp:spPr>
        <a:xfrm>
          <a:off x="298143" y="3919696"/>
          <a:ext cx="542078" cy="54207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FA66CF2-EAF8-40C1-A93C-D6D286712BBC}">
      <dsp:nvSpPr>
        <dsp:cNvPr id="0" name=""/>
        <dsp:cNvSpPr/>
      </dsp:nvSpPr>
      <dsp:spPr>
        <a:xfrm>
          <a:off x="1138365" y="3697937"/>
          <a:ext cx="10371825" cy="985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309" tIns="104309" rIns="104309" bIns="104309" numCol="1" spcCol="1270" anchor="ctr" anchorCtr="0">
          <a:noAutofit/>
        </a:bodyPr>
        <a:lstStyle/>
        <a:p>
          <a:pPr marL="0" lvl="0" indent="0" algn="l" defTabSz="977900">
            <a:lnSpc>
              <a:spcPct val="100000"/>
            </a:lnSpc>
            <a:spcBef>
              <a:spcPct val="0"/>
            </a:spcBef>
            <a:spcAft>
              <a:spcPct val="35000"/>
            </a:spcAft>
            <a:buNone/>
          </a:pPr>
          <a:r>
            <a:rPr lang="en-US" sz="2200" kern="1200">
              <a:latin typeface="+mj-lt"/>
            </a:rPr>
            <a:t>Discuss for 10 minutes before we re-group</a:t>
          </a:r>
        </a:p>
      </dsp:txBody>
      <dsp:txXfrm>
        <a:off x="1138365" y="3697937"/>
        <a:ext cx="10371825" cy="98559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8D619E-8F3A-4A01-9757-6885BC8D9B1D}" type="datetimeFigureOut">
              <a:rPr lang="en-US" smtClean="0"/>
              <a:t>10/23/2024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D634E0-89B3-42AA-98AC-0435385FBF93}" type="slidenum">
              <a:rPr lang="en-US" smtClean="0"/>
              <a:t>‹#›</a:t>
            </a:fld>
            <a:endParaRPr lang="en-US" dirty="0"/>
          </a:p>
        </p:txBody>
      </p:sp>
    </p:spTree>
    <p:extLst>
      <p:ext uri="{BB962C8B-B14F-4D97-AF65-F5344CB8AC3E}">
        <p14:creationId xmlns:p14="http://schemas.microsoft.com/office/powerpoint/2010/main" val="1320354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2930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interviewing, things to keep in mind</a:t>
            </a:r>
          </a:p>
          <a:p>
            <a:pPr marL="228600" indent="-228600">
              <a:buAutoNum type="arabicParenBoth"/>
            </a:pPr>
            <a:r>
              <a:rPr lang="en-US" dirty="0"/>
              <a:t>What was going on during the time of exposure when the individuals got sick? Were there any major events? Who was working? Were there any menu or process changes?</a:t>
            </a:r>
          </a:p>
          <a:p>
            <a:pPr marL="228600" indent="-228600">
              <a:buAutoNum type="arabicParenBoth"/>
            </a:pPr>
            <a:r>
              <a:rPr lang="en-US" dirty="0"/>
              <a:t>Keep the hypothesis in mind – if the question isn’t going to give us information we need; skip it!</a:t>
            </a:r>
          </a:p>
          <a:p>
            <a:pPr marL="228600" indent="-228600">
              <a:buAutoNum type="arabicParenBoth"/>
            </a:pPr>
            <a:r>
              <a:rPr lang="en-US" dirty="0"/>
              <a:t>Discuss employee health – were any employees out sick around that time? How about in the days before or after? Was anyone sick at work?</a:t>
            </a:r>
          </a:p>
          <a:p>
            <a:pPr marL="228600" indent="-228600">
              <a:buAutoNum type="arabicParenBoth"/>
            </a:pPr>
            <a:r>
              <a:rPr lang="en-US" dirty="0"/>
              <a:t>Empower the managers – they know their restaurant the best. Ask them what they think might have happened. </a:t>
            </a:r>
          </a:p>
          <a:p>
            <a:pPr marL="228600" indent="-228600">
              <a:buAutoNum type="arabicParenBoth"/>
            </a:pPr>
            <a:r>
              <a:rPr lang="en-US" dirty="0"/>
              <a:t>Ask 5 why’s – Continue asking probing questions, the more you ask the better the chances you get to the underlying cause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228600" indent="-228600">
              <a:buAutoNum type="arabicParenBoth"/>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6891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major resource for getting your investigation program running is the CIFOR Guidelines for Foodborne Disease Outbreak Response. CIFOR also created the Outbreaks of Undetermined Etiology Agent List which organizes outlines pathogens symptoms, incubation periods, and the notable exposures to focus on. This is great for helping you develop your hypothesis and focus before you go into the restaurant on your environmental assessment. In the first exercise, you will have the opportunity to apply this guide to the outbreak.</a:t>
            </a:r>
          </a:p>
          <a:p>
            <a:endParaRPr lang="en-US" dirty="0"/>
          </a:p>
          <a:p>
            <a:r>
              <a:rPr lang="en-US" dirty="0"/>
              <a:t>Resource: </a:t>
            </a:r>
          </a:p>
          <a:p>
            <a:r>
              <a:rPr lang="en-US" u="sng" dirty="0"/>
              <a:t>CIFOR agent list</a:t>
            </a:r>
            <a:r>
              <a:rPr lang="en-US" dirty="0"/>
              <a:t>: http://cifor.us/uploads/resources/CIFOR-OUE-Agent-List_FINAL.pdf</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868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Here’s another free resource available to you for determining your focus when you conduct your environmental assessment. Your epi or lab team may identify the agent or pathogen. Then you can look it up on the IAFP keys to understand the risk factor. There are keys for many different implicated food items, which are then broken down into more specific food items and pathogen.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We’re focusing on the retail environment, but it could be used for earlier stages in the food process. </a:t>
            </a:r>
          </a:p>
          <a:p>
            <a:r>
              <a:rPr lang="en-US" dirty="0"/>
              <a:t>Example of salmonella in salad – we can see that we should be focusing on cross-contamination, improper cleaning of equipment, inadequate refrigeration, prolonged storage, and holding temperatures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Resource: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sng" dirty="0">
                <a:effectLst/>
                <a:latin typeface="Calibri" panose="020F0502020204030204" pitchFamily="34" charset="0"/>
                <a:ea typeface="Calibri" panose="020F0502020204030204" pitchFamily="34" charset="0"/>
                <a:cs typeface="Times New Roman" panose="02020603050405020304" pitchFamily="18" charset="0"/>
              </a:rPr>
              <a:t>IAFP Keys</a:t>
            </a:r>
            <a:r>
              <a:rPr lang="en-US" sz="1200" b="0" dirty="0">
                <a:effectLst/>
                <a:latin typeface="Calibri" panose="020F0502020204030204" pitchFamily="34" charset="0"/>
                <a:ea typeface="Calibri" panose="020F0502020204030204" pitchFamily="34" charset="0"/>
                <a:cs typeface="Times New Roman" panose="02020603050405020304" pitchFamily="18" charset="0"/>
              </a:rPr>
              <a:t>: https://www.foodprotection.org/upl/downloads/publications/other/free-procedures-keys.pdf</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78349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activity]</a:t>
            </a:r>
          </a:p>
          <a:p>
            <a:r>
              <a:rPr lang="en-US" dirty="0"/>
              <a:t>-Find your workbook and open it up to the first page which should provide information on the outbreak. </a:t>
            </a:r>
          </a:p>
          <a:p>
            <a:r>
              <a:rPr lang="en-US" dirty="0"/>
              <a:t>-This notebook is yours to take, so please write in it and take notes if you’d like. </a:t>
            </a:r>
          </a:p>
          <a:p>
            <a:r>
              <a:rPr lang="en-US" dirty="0"/>
              <a:t>-As we mentioned at the beginning, we’ll be walking through one outbreak scenario, and we’ll have three exercises to complete.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3446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When we break, you’ll review the outbreak information on page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You’ll then use the CIFOR and IAFP resources which we just went over, to think about the outbreak may have happened. The keys are on page 3 of your workbook.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Then, you’ll answer the questions on page 4 about what information you still need to collect.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Please work with your group for about 10 minutes then we’ll discuss as a group. The questions you need to answer on page 4 will also be on the screen.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40589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9259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6FC0"/>
                </a:solidFill>
                <a:latin typeface="Calibri" panose="020F0502020204030204" pitchFamily="34" charset="0"/>
              </a:rPr>
              <a:t>First, let’s review the information we have: </a:t>
            </a:r>
          </a:p>
          <a:p>
            <a:endParaRPr lang="en-US" sz="1800" b="1" i="0" u="none" strike="noStrike" baseline="0" dirty="0">
              <a:solidFill>
                <a:srgbClr val="006FC0"/>
              </a:solidFill>
              <a:latin typeface="Calibri" panose="020F0502020204030204" pitchFamily="34" charset="0"/>
            </a:endParaRPr>
          </a:p>
          <a:p>
            <a:r>
              <a:rPr lang="en-US" sz="1800" b="1" i="0" u="none" strike="noStrike" baseline="0" dirty="0">
                <a:solidFill>
                  <a:srgbClr val="006FC0"/>
                </a:solidFill>
                <a:latin typeface="Calibri" panose="020F0502020204030204" pitchFamily="34" charset="0"/>
              </a:rPr>
              <a:t>Outbreak Identification: </a:t>
            </a:r>
          </a:p>
          <a:p>
            <a:pPr lvl="1"/>
            <a:r>
              <a:rPr lang="en-US" sz="1800" b="0" i="0" u="none" strike="noStrike" baseline="0" dirty="0">
                <a:solidFill>
                  <a:srgbClr val="006FC0"/>
                </a:solidFill>
                <a:latin typeface="Calibri" panose="020F0502020204030204" pitchFamily="34" charset="0"/>
              </a:rPr>
              <a:t>-The cases dined at the same restaurant on May 15</a:t>
            </a:r>
            <a:r>
              <a:rPr lang="en-US" sz="1800" b="0" i="0" u="none" strike="noStrike" baseline="30000" dirty="0">
                <a:solidFill>
                  <a:srgbClr val="006FC0"/>
                </a:solidFill>
                <a:latin typeface="Calibri" panose="020F0502020204030204" pitchFamily="34" charset="0"/>
              </a:rPr>
              <a:t>th</a:t>
            </a:r>
            <a:r>
              <a:rPr lang="en-US" sz="1800" b="0" i="0" u="none" strike="noStrike" baseline="0" dirty="0">
                <a:solidFill>
                  <a:srgbClr val="006FC0"/>
                </a:solidFill>
                <a:latin typeface="Calibri" panose="020F0502020204030204" pitchFamily="34" charset="0"/>
              </a:rPr>
              <a:t> and had no other meal in common leading up to the illness</a:t>
            </a:r>
          </a:p>
          <a:p>
            <a:pPr lvl="1"/>
            <a:r>
              <a:rPr lang="en-US" sz="1800" b="0" i="0" u="none" strike="noStrike" baseline="0" dirty="0">
                <a:solidFill>
                  <a:srgbClr val="006FC0"/>
                </a:solidFill>
                <a:latin typeface="Calibri" panose="020F0502020204030204" pitchFamily="34" charset="0"/>
              </a:rPr>
              <a:t>-The health department received the group’s complaint on May 22nd</a:t>
            </a:r>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006FC0"/>
                </a:solidFill>
                <a:latin typeface="Calibri" panose="020F0502020204030204" pitchFamily="34" charset="0"/>
              </a:rPr>
              <a:t>Epi Findings: </a:t>
            </a:r>
          </a:p>
          <a:p>
            <a:pPr lvl="1"/>
            <a:r>
              <a:rPr lang="en-US" sz="1800" b="1" i="0" u="none" strike="noStrike" baseline="0" dirty="0">
                <a:solidFill>
                  <a:srgbClr val="006FC0"/>
                </a:solidFill>
                <a:latin typeface="Calibri" panose="020F0502020204030204" pitchFamily="34" charset="0"/>
              </a:rPr>
              <a:t>-</a:t>
            </a:r>
            <a:r>
              <a:rPr lang="en-US" sz="1800" b="0" i="0" u="none" strike="noStrike" baseline="0" dirty="0">
                <a:solidFill>
                  <a:srgbClr val="000000"/>
                </a:solidFill>
                <a:latin typeface="Calibri" panose="020F0502020204030204" pitchFamily="34" charset="0"/>
              </a:rPr>
              <a:t>3 of the 4 cases were interviewed</a:t>
            </a:r>
          </a:p>
          <a:p>
            <a:pPr lvl="1"/>
            <a:r>
              <a:rPr lang="en-US" sz="1800" b="0" i="0" u="none" strike="noStrike" baseline="0" dirty="0">
                <a:solidFill>
                  <a:srgbClr val="000000"/>
                </a:solidFill>
                <a:latin typeface="Calibri" panose="020F0502020204030204" pitchFamily="34" charset="0"/>
              </a:rPr>
              <a:t>-Their symptoms included diarrhea, fever, abdominal cramps, body aches, and chills</a:t>
            </a:r>
          </a:p>
          <a:p>
            <a:pPr lvl="1"/>
            <a:r>
              <a:rPr lang="en-US" sz="1800" b="0" i="0" u="none" strike="noStrike" baseline="0" dirty="0">
                <a:solidFill>
                  <a:srgbClr val="000000"/>
                </a:solidFill>
                <a:latin typeface="Calibri" panose="020F0502020204030204" pitchFamily="34" charset="0"/>
              </a:rPr>
              <a:t>-The incubation period was between 1 and 4 days </a:t>
            </a:r>
          </a:p>
          <a:p>
            <a:pPr lvl="1"/>
            <a:r>
              <a:rPr lang="en-US" sz="1800" b="0" i="0" u="none" strike="noStrike" baseline="0" dirty="0">
                <a:solidFill>
                  <a:srgbClr val="000000"/>
                </a:solidFill>
                <a:latin typeface="Calibri" panose="020F0502020204030204" pitchFamily="34" charset="0"/>
              </a:rPr>
              <a:t>-The duration of illness was between 3 and 5 days</a:t>
            </a:r>
          </a:p>
          <a:p>
            <a:pPr lvl="1"/>
            <a:r>
              <a:rPr lang="en-US" sz="1800" b="0" i="0" u="none" strike="noStrike" baseline="0" dirty="0">
                <a:solidFill>
                  <a:srgbClr val="000000"/>
                </a:solidFill>
                <a:latin typeface="Calibri" panose="020F0502020204030204" pitchFamily="34" charset="0"/>
              </a:rPr>
              <a:t>-The group ate multiple chicken dishes and campylobacter is the suspected agent.</a:t>
            </a:r>
          </a:p>
          <a:p>
            <a:pPr lvl="1"/>
            <a:r>
              <a:rPr lang="en-US" sz="1800" b="0" i="0" u="none" strike="noStrike" baseline="0" dirty="0">
                <a:solidFill>
                  <a:srgbClr val="000000"/>
                </a:solidFill>
                <a:latin typeface="Calibri" panose="020F0502020204030204" pitchFamily="34" charset="0"/>
              </a:rPr>
              <a:t>-However, the health department received an independent complaint from another diner who mentioned they had a Salmonella diagnosis but investigators weren’t able to reach the individual for an interview.</a:t>
            </a:r>
          </a:p>
          <a:p>
            <a:pPr lvl="1"/>
            <a:endParaRPr lang="en-US" sz="1800" b="0" i="0" u="none" strike="noStrike" baseline="0" dirty="0">
              <a:solidFill>
                <a:srgbClr val="000000"/>
              </a:solidFill>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674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Let’s also look at the IAFP key, which explains situations that likely contributed to outbreaks of foodborne diseases when meat or poultry were implicated as vehicles. If we look on the campylobacter line and under Retail Store/Food Service/Home, we can see a few factors to consider including: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-cross-contamination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-improper cleaning or equipment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-heat process failure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80352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a:lnSpc>
                <a:spcPct val="119000"/>
              </a:lnSpc>
              <a:spcBef>
                <a:spcPts val="0"/>
              </a:spcBef>
              <a:spcAft>
                <a:spcPts val="600"/>
              </a:spcAft>
              <a:buNone/>
            </a:pPr>
            <a:r>
              <a:rPr lang="en-US" sz="900" b="0" kern="1400" dirty="0">
                <a:ln>
                  <a:noFill/>
                </a:ln>
                <a:solidFill>
                  <a:srgbClr val="000000"/>
                </a:solidFill>
                <a:effectLst/>
                <a:latin typeface="Calibri Light" panose="020F0302020204030204" pitchFamily="34" charset="0"/>
                <a:cs typeface="Calibri Light" panose="020F0302020204030204" pitchFamily="34" charset="0"/>
              </a:rPr>
              <a:t>Let’s discuss exercise 1</a:t>
            </a:r>
          </a:p>
          <a:p>
            <a:pPr marL="0" marR="0" indent="0" algn="l">
              <a:lnSpc>
                <a:spcPct val="119000"/>
              </a:lnSpc>
              <a:spcBef>
                <a:spcPts val="0"/>
              </a:spcBef>
              <a:spcAft>
                <a:spcPts val="600"/>
              </a:spcAft>
              <a:buNone/>
            </a:pPr>
            <a:endParaRPr lang="en-US" sz="900" b="1" kern="1400" dirty="0">
              <a:ln>
                <a:noFill/>
              </a:ln>
              <a:solidFill>
                <a:srgbClr val="000000"/>
              </a:solidFill>
              <a:effectLst/>
              <a:latin typeface="Calibri Light" panose="020F0302020204030204" pitchFamily="34" charset="0"/>
              <a:cs typeface="Calibri Light" panose="020F0302020204030204" pitchFamily="34" charset="0"/>
            </a:endParaRPr>
          </a:p>
          <a:p>
            <a:pPr marL="0" marR="0" indent="0" algn="l">
              <a:lnSpc>
                <a:spcPct val="119000"/>
              </a:lnSpc>
              <a:spcBef>
                <a:spcPts val="0"/>
              </a:spcBef>
              <a:spcAft>
                <a:spcPts val="600"/>
              </a:spcAft>
              <a:buNone/>
            </a:pPr>
            <a:r>
              <a:rPr lang="en-US" sz="900" b="1" kern="1400" dirty="0">
                <a:ln>
                  <a:noFill/>
                </a:ln>
                <a:solidFill>
                  <a:srgbClr val="000000"/>
                </a:solidFill>
                <a:effectLst/>
                <a:latin typeface="Calibri Light" panose="020F0302020204030204" pitchFamily="34" charset="0"/>
                <a:cs typeface="Calibri Light" panose="020F0302020204030204" pitchFamily="34" charset="0"/>
              </a:rPr>
              <a:t>Observations</a:t>
            </a: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a:t>
            </a:r>
            <a:r>
              <a:rPr lang="en-US" sz="1800" kern="1400" dirty="0">
                <a:ln>
                  <a:noFill/>
                </a:ln>
                <a:solidFill>
                  <a:srgbClr val="000000"/>
                </a:solidFill>
                <a:effectLst/>
                <a:latin typeface="Calibri Light" panose="020F0302020204030204" pitchFamily="34" charset="0"/>
              </a:rPr>
              <a:t>Preparation of chicken liver, specifically measuring cooking temperatures</a:t>
            </a:r>
          </a:p>
          <a:p>
            <a:pPr marL="685800" marR="0" indent="-228600" algn="l">
              <a:lnSpc>
                <a:spcPct val="75000"/>
              </a:lnSpc>
              <a:spcBef>
                <a:spcPts val="0"/>
              </a:spcBef>
              <a:spcAft>
                <a:spcPts val="800"/>
              </a:spcAft>
            </a:pPr>
            <a:r>
              <a:rPr lang="en-US" sz="1800" kern="1400" dirty="0">
                <a:ln>
                  <a:noFill/>
                </a:ln>
                <a:solidFill>
                  <a:srgbClr val="000000"/>
                </a:solidFill>
                <a:effectLst/>
                <a:latin typeface="Calibri Light" panose="020F0302020204030204" pitchFamily="34" charset="0"/>
              </a:rPr>
              <a:t>-Physical flow of raw chicken liver within kitchen to evaluate if there is evidence for cross-contamination</a:t>
            </a:r>
          </a:p>
          <a:p>
            <a:pPr marL="685800" marR="0" indent="-228600" algn="l">
              <a:lnSpc>
                <a:spcPct val="75000"/>
              </a:lnSpc>
              <a:spcBef>
                <a:spcPts val="0"/>
              </a:spcBef>
              <a:spcAft>
                <a:spcPts val="800"/>
              </a:spcAft>
            </a:pPr>
            <a:r>
              <a:rPr lang="en-US" sz="1800" kern="1400" dirty="0">
                <a:ln>
                  <a:noFill/>
                </a:ln>
                <a:solidFill>
                  <a:srgbClr val="000000"/>
                </a:solidFill>
                <a:effectLst/>
                <a:latin typeface="Calibri Light" panose="020F0302020204030204" pitchFamily="34" charset="0"/>
              </a:rPr>
              <a:t>-Other poor food safety practices, maybe those related to cross-contamination</a:t>
            </a:r>
          </a:p>
          <a:p>
            <a:pPr marL="0" marR="0" indent="0" algn="l">
              <a:lnSpc>
                <a:spcPct val="119000"/>
              </a:lnSpc>
              <a:spcBef>
                <a:spcPts val="0"/>
              </a:spcBef>
              <a:spcAft>
                <a:spcPts val="600"/>
              </a:spcAft>
              <a:buNone/>
            </a:pPr>
            <a:endParaRPr lang="en-US" sz="900" kern="1400" dirty="0">
              <a:ln>
                <a:noFill/>
              </a:ln>
              <a:effectLst/>
              <a:latin typeface="Calibri Light" panose="020F0302020204030204" pitchFamily="34" charset="0"/>
              <a:cs typeface="Calibri Light" panose="020F0302020204030204" pitchFamily="34" charset="0"/>
            </a:endParaRPr>
          </a:p>
          <a:p>
            <a:pPr marL="0" marR="0" indent="0" algn="l">
              <a:lnSpc>
                <a:spcPct val="119000"/>
              </a:lnSpc>
              <a:spcBef>
                <a:spcPts val="0"/>
              </a:spcBef>
              <a:spcAft>
                <a:spcPts val="600"/>
              </a:spcAft>
              <a:buNone/>
            </a:pPr>
            <a:r>
              <a:rPr lang="en-US" sz="900" b="1" kern="1400" dirty="0">
                <a:ln>
                  <a:noFill/>
                </a:ln>
                <a:effectLst/>
                <a:latin typeface="Calibri Light" panose="020F0302020204030204" pitchFamily="34" charset="0"/>
                <a:cs typeface="Calibri Light" panose="020F0302020204030204" pitchFamily="34" charset="0"/>
              </a:rPr>
              <a:t>Record Review</a:t>
            </a:r>
            <a:endParaRPr lang="en-US" sz="900" kern="1400" dirty="0">
              <a:ln>
                <a:noFill/>
              </a:ln>
              <a:effectLst/>
              <a:latin typeface="Calibri Light" panose="020F0302020204030204" pitchFamily="34" charset="0"/>
              <a:cs typeface="Calibri Light" panose="020F0302020204030204" pitchFamily="34" charset="0"/>
            </a:endParaRP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 </a:t>
            </a:r>
            <a:r>
              <a:rPr lang="en-US" sz="1800" kern="1400" dirty="0">
                <a:ln>
                  <a:noFill/>
                </a:ln>
                <a:solidFill>
                  <a:srgbClr val="000000"/>
                </a:solidFill>
                <a:effectLst/>
                <a:latin typeface="Calibri Light" panose="020F0302020204030204" pitchFamily="34" charset="0"/>
              </a:rPr>
              <a:t>Temperature logs</a:t>
            </a:r>
            <a:endParaRPr lang="en-US" sz="1800" kern="1400" dirty="0">
              <a:ln>
                <a:noFill/>
              </a:ln>
              <a:solidFill>
                <a:srgbClr val="000000"/>
              </a:solidFill>
              <a:effectLst/>
              <a:latin typeface="Calibri" panose="020F0502020204030204" pitchFamily="34" charset="0"/>
            </a:endParaRP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 </a:t>
            </a:r>
            <a:r>
              <a:rPr lang="en-US" sz="1800" kern="1400" dirty="0">
                <a:ln>
                  <a:noFill/>
                </a:ln>
                <a:solidFill>
                  <a:srgbClr val="000000"/>
                </a:solidFill>
                <a:effectLst/>
                <a:latin typeface="Calibri Light" panose="020F0302020204030204" pitchFamily="34" charset="0"/>
              </a:rPr>
              <a:t>Training materials</a:t>
            </a:r>
            <a:endParaRPr lang="en-US" sz="1800" kern="1400" dirty="0">
              <a:ln>
                <a:noFill/>
              </a:ln>
              <a:solidFill>
                <a:srgbClr val="000000"/>
              </a:solidFill>
              <a:effectLst/>
              <a:latin typeface="Calibri" panose="020F0502020204030204" pitchFamily="34" charset="0"/>
            </a:endParaRP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 </a:t>
            </a:r>
            <a:r>
              <a:rPr lang="en-US" sz="1800" kern="1400" dirty="0">
                <a:ln>
                  <a:noFill/>
                </a:ln>
                <a:solidFill>
                  <a:srgbClr val="000000"/>
                </a:solidFill>
                <a:effectLst/>
                <a:latin typeface="Calibri Light" panose="020F0302020204030204" pitchFamily="34" charset="0"/>
              </a:rPr>
              <a:t>Recipe cards</a:t>
            </a:r>
            <a:endParaRPr lang="en-US" sz="1800" kern="1400" dirty="0">
              <a:ln>
                <a:noFill/>
              </a:ln>
              <a:solidFill>
                <a:srgbClr val="000000"/>
              </a:solidFill>
              <a:effectLst/>
              <a:latin typeface="Calibri" panose="020F0502020204030204" pitchFamily="34" charset="0"/>
            </a:endParaRPr>
          </a:p>
          <a:p>
            <a:pPr marL="0" marR="0" indent="0" algn="l">
              <a:lnSpc>
                <a:spcPct val="119000"/>
              </a:lnSpc>
              <a:spcBef>
                <a:spcPts val="0"/>
              </a:spcBef>
              <a:spcAft>
                <a:spcPts val="600"/>
              </a:spcAft>
            </a:pPr>
            <a:endParaRPr lang="en-US" sz="900" kern="1400" dirty="0">
              <a:ln>
                <a:noFill/>
              </a:ln>
              <a:solidFill>
                <a:srgbClr val="000000"/>
              </a:solidFill>
              <a:effectLst/>
              <a:latin typeface="Calibri Light" panose="020F0302020204030204" pitchFamily="34" charset="0"/>
              <a:cs typeface="Calibri Light" panose="020F0302020204030204" pitchFamily="34" charset="0"/>
            </a:endParaRPr>
          </a:p>
          <a:p>
            <a:pPr marL="0" marR="0" indent="0" algn="l">
              <a:lnSpc>
                <a:spcPct val="107000"/>
              </a:lnSpc>
              <a:spcBef>
                <a:spcPts val="0"/>
              </a:spcBef>
              <a:spcAft>
                <a:spcPts val="800"/>
              </a:spcAft>
              <a:buNone/>
            </a:pPr>
            <a:r>
              <a:rPr lang="en-US" sz="900" b="1" kern="1400" dirty="0">
                <a:ln>
                  <a:noFill/>
                </a:ln>
                <a:solidFill>
                  <a:srgbClr val="000000"/>
                </a:solidFill>
                <a:effectLst/>
                <a:latin typeface="Calibri Light" panose="020F0302020204030204" pitchFamily="34" charset="0"/>
                <a:cs typeface="Calibri Light" panose="020F0302020204030204" pitchFamily="34" charset="0"/>
              </a:rPr>
              <a:t>Interview</a:t>
            </a: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-Preparation process of liver to reconstruct food flow. Have the food worker who prepared implicated food walk through process (show you and talk through it).</a:t>
            </a:r>
          </a:p>
          <a:p>
            <a:pPr marL="685800" marR="0" indent="-228600" algn="l">
              <a:lnSpc>
                <a:spcPct val="75000"/>
              </a:lnSpc>
              <a:spcBef>
                <a:spcPts val="0"/>
              </a:spcBef>
              <a:spcAft>
                <a:spcPts val="800"/>
              </a:spcAft>
            </a:pPr>
            <a:r>
              <a:rPr lang="en-US" sz="1800" kern="1400" dirty="0">
                <a:ln>
                  <a:noFill/>
                </a:ln>
                <a:solidFill>
                  <a:srgbClr val="000000"/>
                </a:solidFill>
                <a:effectLst/>
                <a:latin typeface="Symbol" panose="05050102010706020507" pitchFamily="18" charset="2"/>
              </a:rPr>
              <a:t>-Ask the manager about oversight of food operations, verification of  cooking temperatures, and other food safety practices.</a:t>
            </a:r>
          </a:p>
          <a:p>
            <a:pPr marL="0" marR="0" indent="0" algn="l">
              <a:lnSpc>
                <a:spcPct val="119000"/>
              </a:lnSpc>
              <a:spcBef>
                <a:spcPts val="0"/>
              </a:spcBef>
              <a:spcAft>
                <a:spcPts val="600"/>
              </a:spcAft>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0072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 to our example, let’s continue with looking at the how and why, the contributing factors and environmental antecedents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8811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PowerPoint and the resources we’ll go over has been a collaboration between the CDC and state and local jurisdictions who are part of the Environmental Health Specialists Network, also known as EHS-Net. EHS-Net is a collaborative forum of environmental health specialists that researches restaurant food safety policies and practices. You can see the current EHS-Net sites on the map on the screen.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1360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contributing factors are the how did this happen part of the outbreak. They are the preventable causes. </a:t>
            </a:r>
          </a:p>
          <a:p>
            <a:endParaRPr lang="en-US" dirty="0"/>
          </a:p>
          <a:p>
            <a:r>
              <a:rPr lang="en-US" dirty="0"/>
              <a:t>Contributing factors are split into 3 categories: </a:t>
            </a:r>
          </a:p>
          <a:p>
            <a:pPr lvl="1"/>
            <a:r>
              <a:rPr lang="en-US" dirty="0"/>
              <a:t>Contamination or ways the pathogen entered the food item </a:t>
            </a:r>
          </a:p>
          <a:p>
            <a:pPr lvl="1"/>
            <a:r>
              <a:rPr lang="en-US" dirty="0"/>
              <a:t>Proliferation ways the pathogen was allowed to grow in the food</a:t>
            </a:r>
          </a:p>
          <a:p>
            <a:pPr lvl="1"/>
            <a:r>
              <a:rPr lang="en-US" dirty="0"/>
              <a:t>Survival ways the pathogen survived the kill step. </a:t>
            </a:r>
          </a:p>
          <a:p>
            <a:endParaRPr lang="en-US" dirty="0"/>
          </a:p>
          <a:p>
            <a:r>
              <a:rPr lang="en-US" dirty="0"/>
              <a:t>Here are some examples of contributing factors in each category. These all come from a list produced by the CDC.</a:t>
            </a:r>
          </a:p>
          <a:p>
            <a:r>
              <a:rPr lang="en-US" dirty="0"/>
              <a:t>C9 is contamination from infectious food worker/handler through bare hand contact with food. </a:t>
            </a:r>
          </a:p>
          <a:p>
            <a:r>
              <a:rPr lang="en-US" dirty="0"/>
              <a:t>	-An example of this is an infectious food worker/handler preparing deli meat without wearing gloves contaminated the food served to restaurant patrons.</a:t>
            </a:r>
          </a:p>
          <a:p>
            <a:endParaRPr lang="en-US" dirty="0"/>
          </a:p>
          <a:p>
            <a:r>
              <a:rPr lang="en-US" dirty="0"/>
              <a:t>P7 is improper cooling of food. </a:t>
            </a:r>
          </a:p>
          <a:p>
            <a:r>
              <a:rPr lang="en-US" dirty="0"/>
              <a:t>	-An example of this is when foods were refrigerated in large masses or as large volumes of foods in containers, which did not allow proper cooling.</a:t>
            </a:r>
          </a:p>
          <a:p>
            <a:endParaRPr lang="en-US" dirty="0"/>
          </a:p>
          <a:p>
            <a:r>
              <a:rPr lang="en-US" dirty="0"/>
              <a:t>S2 is inadequate time and temperature during reheating of food. </a:t>
            </a:r>
          </a:p>
          <a:p>
            <a:r>
              <a:rPr lang="en-US" dirty="0"/>
              <a:t>	-An example of this is reheating of sauces or roasts to a temperature insufficient to reduce the level of contamination to below an infectious dose</a:t>
            </a:r>
          </a:p>
          <a:p>
            <a:endParaRPr lang="en-US" dirty="0"/>
          </a:p>
          <a:p>
            <a:r>
              <a:rPr lang="en-US" dirty="0"/>
              <a:t>Resource: </a:t>
            </a:r>
          </a:p>
          <a:p>
            <a:r>
              <a:rPr lang="en-US" u="sng" dirty="0"/>
              <a:t>Contributing factor list: </a:t>
            </a:r>
            <a:r>
              <a:rPr lang="en-US" dirty="0"/>
              <a:t>https://www.cdc.gov/restaurant-food-safety/php/investigations/cf-definitions.html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2078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the contributing factor list on your tables and will use it during the activity. </a:t>
            </a:r>
          </a:p>
          <a:p>
            <a:endParaRPr lang="en-US" dirty="0"/>
          </a:p>
          <a:p>
            <a:r>
              <a:rPr lang="en-US" dirty="0"/>
              <a:t>They can also be found on the CDC website and there is a QR code to the link on the back of your workbook.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78402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up are the environmental antecedents, or root causes. These are the underlying issues that allowed a contributing factor to happen. Each contributing factor will have at least one environmental antecedent precluding it. They fall into 5 categories: people, processes, equipment, food, and economics. One tool to get at the environmental antecedents is to use the 5 why’s- asking why 5 times until you get to the root cause.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16036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the environmental antecedent field guide on your tables and will use it during the activity. The image on the screen is only one page of the document. You can see that many clues lie in the observation and staff interviews where we used the 5 whys.</a:t>
            </a:r>
          </a:p>
          <a:p>
            <a:endParaRPr lang="en-US" dirty="0"/>
          </a:p>
          <a:p>
            <a:r>
              <a:rPr lang="en-US" dirty="0"/>
              <a:t>The environmental antecedent resource can be found in a smaller and larger size on the CDC website. This medium sized document that we’ll use for the activity can also be found on the QR code on the back of your workbook.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06684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go back to the workbook and we’ll start exercise 2, which has a part A and B.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33007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we break, you’ll review the environmental findings on page 5</a:t>
            </a:r>
          </a:p>
          <a:p>
            <a:endParaRPr lang="en-US" dirty="0"/>
          </a:p>
          <a:p>
            <a:r>
              <a:rPr lang="en-US" dirty="0"/>
              <a:t>You’ll then think about some follow-up questions you would ask the manager and/or food worker</a:t>
            </a:r>
          </a:p>
          <a:p>
            <a:endParaRPr lang="en-US" dirty="0"/>
          </a:p>
          <a:p>
            <a:r>
              <a:rPr lang="en-US" dirty="0"/>
              <a:t>Then, you’ll answer the questions on page 6 about follow-up questions and potential categories for contributing factors and environmental antecedents. You won’t identify them yet, but just determine which categories may be applicable to the outbreak.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Please work with your group for about 10 minutes then we’ll discuss as a group. The questions you need to answer on page 6 will also be on the screen.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25587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94430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solidFill>
                  <a:srgbClr val="006FC0"/>
                </a:solidFill>
                <a:latin typeface="Calibri" panose="020F0502020204030204" pitchFamily="34" charset="0"/>
              </a:rPr>
              <a:t>Let’s review the environmental findings:</a:t>
            </a:r>
          </a:p>
          <a:p>
            <a:endParaRPr lang="en-US" sz="1200" b="1" i="0" u="none" strike="noStrike" baseline="0" dirty="0">
              <a:solidFill>
                <a:srgbClr val="006FC0"/>
              </a:solidFill>
              <a:latin typeface="Calibri" panose="020F0502020204030204" pitchFamily="34" charset="0"/>
            </a:endParaRPr>
          </a:p>
          <a:p>
            <a:r>
              <a:rPr lang="en-US" sz="1200" b="1" i="0" u="none" strike="noStrike" baseline="0" dirty="0">
                <a:solidFill>
                  <a:srgbClr val="006FC0"/>
                </a:solidFill>
                <a:latin typeface="Calibri" panose="020F0502020204030204" pitchFamily="34" charset="0"/>
              </a:rPr>
              <a:t>Environmental Findings: </a:t>
            </a:r>
          </a:p>
          <a:p>
            <a:r>
              <a:rPr lang="en-US" sz="1200" b="0" i="0" u="none" strike="noStrike" baseline="0" dirty="0">
                <a:solidFill>
                  <a:srgbClr val="000000"/>
                </a:solidFill>
                <a:latin typeface="Calibri" panose="020F0502020204030204" pitchFamily="34" charset="0"/>
              </a:rPr>
              <a:t>Inspectors visited the restaurant on May 27</a:t>
            </a:r>
            <a:r>
              <a:rPr lang="en-US" sz="1200" b="0" i="0" u="none" strike="noStrike" baseline="30000" dirty="0">
                <a:solidFill>
                  <a:srgbClr val="000000"/>
                </a:solidFill>
                <a:latin typeface="Calibri" panose="020F0502020204030204" pitchFamily="34" charset="0"/>
              </a:rPr>
              <a:t>th</a:t>
            </a:r>
            <a:r>
              <a:rPr lang="en-US" sz="1200" b="0" i="0" u="none" strike="noStrike" baseline="0" dirty="0">
                <a:solidFill>
                  <a:srgbClr val="000000"/>
                </a:solidFill>
                <a:latin typeface="Calibri" panose="020F0502020204030204" pitchFamily="34" charset="0"/>
              </a:rPr>
              <a:t> to conduct an environmental assessment. </a:t>
            </a:r>
          </a:p>
          <a:p>
            <a:pPr lvl="1"/>
            <a:r>
              <a:rPr lang="en-US" sz="1200" b="0" i="0" u="none" strike="noStrike" kern="1400" baseline="0" dirty="0">
                <a:ln>
                  <a:noFill/>
                </a:ln>
                <a:solidFill>
                  <a:srgbClr val="000000"/>
                </a:solidFill>
                <a:effectLst/>
                <a:latin typeface="Calibri" panose="020F0502020204030204" pitchFamily="34" charset="0"/>
              </a:rPr>
              <a:t>-During the environmental assessment chicken liver skewers were found to be habitually undercooked, with measured temperatures of 153°F. </a:t>
            </a:r>
          </a:p>
          <a:p>
            <a:pPr lvl="1"/>
            <a:r>
              <a:rPr lang="en-US" sz="1200" b="0" i="0" u="none" strike="noStrike" kern="1400" baseline="0" dirty="0">
                <a:ln>
                  <a:noFill/>
                </a:ln>
                <a:solidFill>
                  <a:srgbClr val="000000"/>
                </a:solidFill>
                <a:effectLst/>
                <a:latin typeface="Calibri" panose="020F0502020204030204" pitchFamily="34" charset="0"/>
              </a:rPr>
              <a:t>-When the chef was instructed to cook the livers to 165°F, the chef said he couldn’t serve those skewers because they were overcooked and dry. </a:t>
            </a:r>
          </a:p>
          <a:p>
            <a:pPr lvl="2"/>
            <a:r>
              <a:rPr lang="en-US" sz="1800" kern="1400" dirty="0">
                <a:ln>
                  <a:noFill/>
                </a:ln>
                <a:solidFill>
                  <a:srgbClr val="000000"/>
                </a:solidFill>
                <a:effectLst/>
                <a:latin typeface="Calibri" panose="020F0502020204030204" pitchFamily="34" charset="0"/>
              </a:rPr>
              <a:t>-Additionally, the employees couldn’t find a metal stem thermometer, and the chef did not know the minimum cooking temperature for chicken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400" baseline="0" dirty="0">
                <a:ln>
                  <a:noFill/>
                </a:ln>
                <a:solidFill>
                  <a:srgbClr val="000000"/>
                </a:solidFill>
                <a:effectLst/>
                <a:latin typeface="Calibri" panose="020F0502020204030204" pitchFamily="34" charset="0"/>
              </a:rPr>
              <a:t>-All other chicken dishes were at or above 165°F.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400" baseline="0" dirty="0">
                <a:ln>
                  <a:noFill/>
                </a:ln>
                <a:solidFill>
                  <a:srgbClr val="000000"/>
                </a:solidFill>
                <a:effectLst/>
                <a:latin typeface="Calibri" panose="020F0502020204030204" pitchFamily="34" charset="0"/>
              </a:rPr>
              <a:t>-No other hazardous food safety practices (bare hand contact, cross-contamination, etc.) were observed</a:t>
            </a:r>
          </a:p>
          <a:p>
            <a:endParaRPr lang="en-US" sz="1800" kern="1400" dirty="0">
              <a:ln>
                <a:noFill/>
              </a:ln>
              <a:solidFill>
                <a:srgbClr val="000000"/>
              </a:solidFill>
              <a:effectLst/>
              <a:latin typeface="Calibri" panose="020F0502020204030204" pitchFamily="34" charset="0"/>
            </a:endParaRPr>
          </a:p>
          <a:p>
            <a:endParaRPr lang="en-US" sz="1200" b="0" i="0" u="none" strike="noStrike" baseline="0" dirty="0">
              <a:solidFill>
                <a:srgbClr val="000000"/>
              </a:solidFill>
              <a:latin typeface="Calibri" panose="020F050202020403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04794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some follow-up questions your groups discussed?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presenter: guide the discussion based on the answers and encourage additional questions to get to an antecedent. </a:t>
            </a:r>
            <a:r>
              <a:rPr lang="en-US" b="1" i="0" dirty="0"/>
              <a:t>(Move to next slide when ready to reveal follow-up questions)</a:t>
            </a:r>
            <a:endParaRPr lang="en-US" b="1" i="1" dirty="0"/>
          </a:p>
          <a:p>
            <a:endParaRPr lang="en-US" dirty="0"/>
          </a:p>
          <a:p>
            <a:endParaRPr lang="en-US" sz="1200" kern="1400" dirty="0">
              <a:solidFill>
                <a:srgbClr val="000000"/>
              </a:solidFill>
              <a:effectLst/>
              <a:latin typeface="Calibri" panose="020F0502020204030204" pitchFamily="34"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0B00E-BFA3-4B66-9092-36FC13AA70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16946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dirty="0"/>
              <a:t>Why did the chicken liver make people sick?</a:t>
            </a:r>
          </a:p>
          <a:p>
            <a:pPr marL="0" indent="0">
              <a:buNone/>
            </a:pPr>
            <a:r>
              <a:rPr lang="en-US" dirty="0"/>
              <a:t>	A: It was undercooked (not cooked to 165°F).</a:t>
            </a:r>
          </a:p>
          <a:p>
            <a:pPr marL="0" indent="0">
              <a:buNone/>
            </a:pPr>
            <a:r>
              <a:rPr lang="en-US" b="0" dirty="0"/>
              <a:t>Why was the chicken liver not cooked to 165°F?</a:t>
            </a:r>
          </a:p>
          <a:p>
            <a:pPr marL="0" indent="0">
              <a:buNone/>
            </a:pPr>
            <a:r>
              <a:rPr lang="en-US" dirty="0"/>
              <a:t>	A: The chef did not want to overcook and dry out food.</a:t>
            </a:r>
          </a:p>
          <a:p>
            <a:pPr marL="0" indent="0">
              <a:buNone/>
            </a:pPr>
            <a:r>
              <a:rPr lang="en-US" b="0" dirty="0"/>
              <a:t>Why does the chef prioritize food quality over food safety?</a:t>
            </a:r>
          </a:p>
          <a:p>
            <a:pPr marL="0" indent="0">
              <a:buNone/>
            </a:pPr>
            <a:r>
              <a:rPr lang="en-US" dirty="0"/>
              <a:t>	A: There was a lack of food safety culture demonstrated through poor </a:t>
            </a:r>
          </a:p>
          <a:p>
            <a:pPr marL="0" indent="0">
              <a:buNone/>
            </a:pPr>
            <a:r>
              <a:rPr lang="en-US" dirty="0"/>
              <a:t>	attitudes towards food safety.  Manager prioritized chicken texture over </a:t>
            </a:r>
          </a:p>
          <a:p>
            <a:pPr marL="0" indent="0">
              <a:buNone/>
            </a:pPr>
            <a:r>
              <a:rPr lang="en-US" dirty="0"/>
              <a:t>	ensuring chicken was fully cooked.</a:t>
            </a:r>
          </a:p>
          <a:p>
            <a:pPr marL="0" indent="0">
              <a:buNone/>
            </a:pPr>
            <a:r>
              <a:rPr lang="en-US" b="0" dirty="0"/>
              <a:t>Why isn’t a metal stem thermometer available?</a:t>
            </a:r>
          </a:p>
          <a:p>
            <a:pPr marL="0" indent="0">
              <a:buNone/>
            </a:pPr>
            <a:r>
              <a:rPr lang="en-US" dirty="0"/>
              <a:t>	A: Employees did not know they needed to measure cooking temperatures and </a:t>
            </a:r>
            <a:r>
              <a:rPr lang="en-US" u="sng" dirty="0"/>
              <a:t>did not have the money for thermometer</a:t>
            </a:r>
            <a:r>
              <a:rPr lang="en-US" dirty="0"/>
              <a:t>.</a:t>
            </a:r>
          </a:p>
          <a:p>
            <a:pPr marL="0" indent="0">
              <a:buNone/>
            </a:pPr>
            <a:r>
              <a:rPr lang="en-US" b="0" dirty="0"/>
              <a:t>Why does the chef not know about cooking temperatures?</a:t>
            </a:r>
            <a:r>
              <a:rPr lang="en-US" dirty="0"/>
              <a:t>	</a:t>
            </a:r>
          </a:p>
          <a:p>
            <a:pPr marL="0" indent="0">
              <a:buNone/>
            </a:pPr>
            <a:r>
              <a:rPr lang="en-US" dirty="0"/>
              <a:t>	A: Manager was not utilizing plan or process to fully cook chicken livers.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t>Additional questions to consider:</a:t>
            </a:r>
          </a:p>
          <a:p>
            <a:pPr marL="0" indent="0">
              <a:buNone/>
            </a:pPr>
            <a:r>
              <a:rPr lang="en-US" b="0" dirty="0"/>
              <a:t>Why did the chicken liver make people sick?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Why are employees not trained on cooking temperatures?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Why does manager not know about cooking temperatures?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Is manager certified in food safety? Why not?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0B00E-BFA3-4B66-9092-36FC13AA70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732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Calibri Light" panose="020F0302020204030204" pitchFamily="34" charset="0"/>
                <a:cs typeface="Calibri Light" panose="020F0302020204030204" pitchFamily="34" charset="0"/>
              </a:rPr>
              <a:t>-Identify and utilize resources and tools to aid in conducting an outbreak investigation</a:t>
            </a:r>
          </a:p>
          <a:p>
            <a:endParaRPr lang="en-US" b="0" dirty="0">
              <a:latin typeface="Calibri Light" panose="020F0302020204030204" pitchFamily="34" charset="0"/>
              <a:cs typeface="Calibri Light" panose="020F0302020204030204" pitchFamily="34" charset="0"/>
            </a:endParaRPr>
          </a:p>
          <a:p>
            <a:r>
              <a:rPr lang="en-US" b="0" dirty="0">
                <a:latin typeface="Calibri Light" panose="020F0302020204030204" pitchFamily="34" charset="0"/>
                <a:cs typeface="Calibri Light" panose="020F0302020204030204" pitchFamily="34" charset="0"/>
              </a:rPr>
              <a:t>-Gain skills and abilities to use evidence and findings from an environmental assessment to identify outbreak contributing factor(s)</a:t>
            </a:r>
          </a:p>
          <a:p>
            <a:endParaRPr lang="en-US" b="0" dirty="0">
              <a:latin typeface="Calibri Light" panose="020F0302020204030204" pitchFamily="34" charset="0"/>
              <a:cs typeface="Calibri Light" panose="020F0302020204030204" pitchFamily="34" charset="0"/>
            </a:endParaRPr>
          </a:p>
          <a:p>
            <a:r>
              <a:rPr lang="en-US" b="0" dirty="0">
                <a:latin typeface="Calibri Light" panose="020F0302020204030204" pitchFamily="34" charset="0"/>
                <a:cs typeface="Calibri Light" panose="020F0302020204030204" pitchFamily="34" charset="0"/>
              </a:rPr>
              <a:t>-Practice asking the “5 whys” to understand why those contributing factors occurred</a:t>
            </a:r>
          </a:p>
          <a:p>
            <a:endParaRPr lang="en-US" b="0" dirty="0">
              <a:latin typeface="Calibri Light" panose="020F0302020204030204" pitchFamily="34" charset="0"/>
              <a:cs typeface="Calibri Light" panose="020F0302020204030204" pitchFamily="34" charset="0"/>
            </a:endParaRPr>
          </a:p>
          <a:p>
            <a:r>
              <a:rPr lang="en-US" b="0" dirty="0">
                <a:latin typeface="Calibri Light" panose="020F0302020204030204" pitchFamily="34" charset="0"/>
                <a:cs typeface="Calibri Light" panose="020F0302020204030204" pitchFamily="34" charset="0"/>
              </a:rPr>
              <a:t>-Employ critical thinking to identify appropriate environmental antecedents</a:t>
            </a:r>
          </a:p>
          <a:p>
            <a:endParaRPr lang="en-US" b="0" dirty="0">
              <a:latin typeface="Calibri Light" panose="020F0302020204030204" pitchFamily="34" charset="0"/>
              <a:cs typeface="Calibri Light" panose="020F0302020204030204" pitchFamily="34" charset="0"/>
            </a:endParaRPr>
          </a:p>
          <a:p>
            <a:r>
              <a:rPr lang="en-US" b="0" dirty="0">
                <a:latin typeface="Calibri Light" panose="020F0302020204030204" pitchFamily="34" charset="0"/>
                <a:cs typeface="Calibri Light" panose="020F0302020204030204" pitchFamily="34" charset="0"/>
              </a:rPr>
              <a:t>-Describe best control measures to prevent future outbreaks</a:t>
            </a:r>
          </a:p>
          <a:p>
            <a:endParaRPr lang="en-US" dirty="0"/>
          </a:p>
        </p:txBody>
      </p:sp>
      <p:sp>
        <p:nvSpPr>
          <p:cNvPr id="4" name="Slide Number Placeholder 3"/>
          <p:cNvSpPr>
            <a:spLocks noGrp="1"/>
          </p:cNvSpPr>
          <p:nvPr>
            <p:ph type="sldNum" sz="quarter" idx="5"/>
          </p:nvPr>
        </p:nvSpPr>
        <p:spPr/>
        <p:txBody>
          <a:bodyPr/>
          <a:lstStyle/>
          <a:p>
            <a:fld id="{0BD634E0-89B3-42AA-98AC-0435385FBF93}" type="slidenum">
              <a:rPr lang="en-US" smtClean="0"/>
              <a:t>3</a:t>
            </a:fld>
            <a:endParaRPr lang="en-US" dirty="0"/>
          </a:p>
        </p:txBody>
      </p:sp>
    </p:spTree>
    <p:extLst>
      <p:ext uri="{BB962C8B-B14F-4D97-AF65-F5344CB8AC3E}">
        <p14:creationId xmlns:p14="http://schemas.microsoft.com/office/powerpoint/2010/main" val="9855371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move on to part B of exercise 2</a:t>
            </a:r>
          </a:p>
          <a:p>
            <a:endParaRPr lang="en-US" dirty="0"/>
          </a:p>
          <a:p>
            <a:r>
              <a:rPr lang="en-US" dirty="0"/>
              <a:t>You’ll answer the questions on page 7 about contributing factors and environmental antecedents.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Please work with your group for about 10 minutes then we’ll discuss as a group. The questions you need to answer on page 7 will also be on the screen.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cs typeface="Times New Roman" panose="02020603050405020304" pitchFamily="18" charset="0"/>
              </a:rPr>
              <a:t>Remember, if there are not enough handouts of the contributing factors list and environmental antecedent resource, there are QR codes on the back of your workbook that will pull up the resources.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21193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45833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have the contributing factors and environmental antecedents listed for each outbreak. We’ll start with the contributing factors. </a:t>
            </a:r>
          </a:p>
          <a:p>
            <a:endParaRPr lang="en-US" sz="1200" b="0" kern="1400" dirty="0">
              <a:solidFill>
                <a:srgbClr val="000000"/>
              </a:solidFill>
              <a:effectLst/>
              <a:latin typeface="Calibri" panose="020F0502020204030204" pitchFamily="34" charset="0"/>
              <a:ea typeface="Times New Roman" panose="02020603050405020304" pitchFamily="18" charset="0"/>
            </a:endParaRPr>
          </a:p>
          <a:p>
            <a:r>
              <a:rPr lang="en-US" sz="1200" b="1" kern="1400" dirty="0">
                <a:solidFill>
                  <a:srgbClr val="000000"/>
                </a:solidFill>
                <a:effectLst/>
                <a:latin typeface="Calibri" panose="020F0502020204030204" pitchFamily="34" charset="0"/>
                <a:ea typeface="Times New Roman" panose="02020603050405020304" pitchFamily="18" charset="0"/>
              </a:rPr>
              <a:t>Contributing Factors</a:t>
            </a:r>
          </a:p>
          <a:p>
            <a:r>
              <a:rPr lang="en-US" sz="1200" b="0" kern="14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C7: </a:t>
            </a:r>
            <a:r>
              <a:rPr lang="en-US" sz="1200" dirty="0">
                <a:effectLst/>
                <a:latin typeface="Calibri" panose="020F0502020204030204" pitchFamily="34" charset="0"/>
                <a:ea typeface="Calibri" panose="020F0502020204030204" pitchFamily="34" charset="0"/>
                <a:cs typeface="Calibri" panose="020F0502020204030204" pitchFamily="34" charset="0"/>
              </a:rPr>
              <a:t>The food was contaminated before arriving at the point of final preparation by animal or environmental sources, either </a:t>
            </a:r>
            <a:r>
              <a:rPr lang="en-US" sz="1200" u="sng" dirty="0">
                <a:effectLst/>
                <a:latin typeface="Calibri" panose="020F0502020204030204" pitchFamily="34" charset="0"/>
                <a:ea typeface="Calibri" panose="020F0502020204030204" pitchFamily="34" charset="0"/>
                <a:cs typeface="Calibri" panose="020F0502020204030204" pitchFamily="34" charset="0"/>
              </a:rPr>
              <a:t>pre-harvest</a:t>
            </a:r>
            <a:r>
              <a:rPr lang="en-US" sz="1200" dirty="0">
                <a:effectLst/>
                <a:latin typeface="Calibri" panose="020F0502020204030204" pitchFamily="34" charset="0"/>
                <a:ea typeface="Calibri" panose="020F0502020204030204" pitchFamily="34" charset="0"/>
                <a:cs typeface="Calibri" panose="020F0502020204030204" pitchFamily="34" charset="0"/>
              </a:rPr>
              <a:t> (e.g., growing field, harvest area, irrigation water, etc.) </a:t>
            </a:r>
            <a:r>
              <a:rPr lang="en-US" sz="1200" u="sng" dirty="0">
                <a:effectLst/>
                <a:latin typeface="Calibri" panose="020F0502020204030204" pitchFamily="34" charset="0"/>
                <a:ea typeface="Calibri" panose="020F0502020204030204" pitchFamily="34" charset="0"/>
                <a:cs typeface="Calibri" panose="020F0502020204030204" pitchFamily="34" charset="0"/>
              </a:rPr>
              <a:t>or post-harvest</a:t>
            </a:r>
            <a:r>
              <a:rPr lang="en-US" sz="1200" dirty="0">
                <a:effectLst/>
                <a:latin typeface="Calibri" panose="020F0502020204030204" pitchFamily="34" charset="0"/>
                <a:ea typeface="Calibri" panose="020F0502020204030204" pitchFamily="34" charset="0"/>
                <a:cs typeface="Calibri" panose="020F0502020204030204" pitchFamily="34" charset="0"/>
              </a:rPr>
              <a:t> (e.g., processing or distribution facility, in warehouse storage, during transit, etc.).</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dirty="0">
                <a:effectLst/>
                <a:latin typeface="Calibri" panose="020F0502020204030204" pitchFamily="34" charset="0"/>
                <a:ea typeface="Calibri" panose="020F0502020204030204" pitchFamily="34" charset="0"/>
                <a:cs typeface="Times New Roman" panose="02020603050405020304" pitchFamily="18" charset="0"/>
              </a:rPr>
              <a:t>-It is important to note that t</a:t>
            </a:r>
            <a:r>
              <a:rPr lang="en-US" sz="1200" dirty="0">
                <a:effectLst/>
                <a:latin typeface="Calibri" panose="020F0502020204030204" pitchFamily="34" charset="0"/>
                <a:ea typeface="Calibri" panose="020F0502020204030204" pitchFamily="34" charset="0"/>
                <a:cs typeface="Calibri" panose="020F0502020204030204" pitchFamily="34" charset="0"/>
              </a:rPr>
              <a:t>raceback may implicate the identification of where the food was contaminated (pre-harvest versus post-harvest).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400" dirty="0">
              <a:solidFill>
                <a:srgbClr val="000000"/>
              </a:solidFill>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400" dirty="0">
                <a:solidFill>
                  <a:srgbClr val="000000"/>
                </a:solidFill>
                <a:effectLst/>
                <a:latin typeface="Calibri" panose="020F0502020204030204" pitchFamily="34" charset="0"/>
                <a:ea typeface="Times New Roman" panose="02020603050405020304" pitchFamily="18" charset="0"/>
              </a:rPr>
              <a:t>Environmental Antecedents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400" dirty="0">
                <a:solidFill>
                  <a:srgbClr val="000000"/>
                </a:solidFill>
                <a:effectLst/>
                <a:latin typeface="Calibri" panose="020F0502020204030204" pitchFamily="34" charset="0"/>
                <a:ea typeface="Times New Roman" panose="02020603050405020304" pitchFamily="18" charset="0"/>
              </a:rPr>
              <a:t>People</a:t>
            </a:r>
          </a:p>
          <a:p>
            <a:pPr marL="0" marR="0" lvl="0" indent="0">
              <a:lnSpc>
                <a:spcPct val="107000"/>
              </a:lnSpc>
              <a:spcBef>
                <a:spcPts val="0"/>
              </a:spcBef>
              <a:spcAft>
                <a:spcPts val="0"/>
              </a:spcAft>
              <a:buFont typeface="Symbol" panose="05050102010706020507" pitchFamily="18" charset="2"/>
              <a:buNone/>
            </a:pPr>
            <a:r>
              <a:rPr lang="en-US" sz="1100" dirty="0">
                <a:effectLst/>
                <a:latin typeface="Calibri" panose="020F0502020204030204" pitchFamily="34" charset="0"/>
                <a:ea typeface="Calibri" panose="020F0502020204030204" pitchFamily="34" charset="0"/>
                <a:cs typeface="Times New Roman" panose="02020603050405020304" pitchFamily="18" charset="0"/>
              </a:rPr>
              <a:t>-Lack of training of employees on specific processes </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Employees did not know the proper cooking temperature for chicken.</a:t>
            </a:r>
          </a:p>
          <a:p>
            <a:pPr marL="0" marR="0" lvl="0" indent="0">
              <a:lnSpc>
                <a:spcPct val="107000"/>
              </a:lnSpc>
              <a:spcBef>
                <a:spcPts val="0"/>
              </a:spcBef>
              <a:spcAft>
                <a:spcPts val="0"/>
              </a:spcAft>
              <a:buFont typeface="Symbol" panose="05050102010706020507" pitchFamily="18" charset="2"/>
              <a:buNone/>
            </a:pPr>
            <a:r>
              <a:rPr lang="en-US" sz="1100" dirty="0">
                <a:effectLst/>
                <a:latin typeface="Calibri" panose="020F0502020204030204" pitchFamily="34" charset="0"/>
                <a:ea typeface="Calibri" panose="020F0502020204030204" pitchFamily="34" charset="0"/>
                <a:cs typeface="Times New Roman" panose="02020603050405020304" pitchFamily="18" charset="0"/>
              </a:rPr>
              <a:t>-Lack of a food safety culture/ attitude towards food safety </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Manager prioritized chicken texture over ensuring chicken was fully cooked.</a:t>
            </a:r>
          </a:p>
          <a:p>
            <a:pPr marL="742950" marR="0" lvl="1" indent="-285750">
              <a:lnSpc>
                <a:spcPct val="107000"/>
              </a:lnSpc>
              <a:spcBef>
                <a:spcPts val="0"/>
              </a:spcBef>
              <a:spcAft>
                <a:spcPts val="0"/>
              </a:spcAft>
              <a:buFont typeface="Courier New" panose="02070309020205020404" pitchFamily="49" charset="0"/>
              <a:buChar char="o"/>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Font typeface="Courier New" panose="02070309020205020404" pitchFamily="49" charset="0"/>
              <a:buNone/>
            </a:pPr>
            <a:r>
              <a:rPr lang="en-US" sz="1100" b="1" dirty="0">
                <a:effectLst/>
                <a:latin typeface="Calibri" panose="020F0502020204030204" pitchFamily="34" charset="0"/>
                <a:ea typeface="Calibri" panose="020F0502020204030204" pitchFamily="34" charset="0"/>
                <a:cs typeface="Times New Roman" panose="02020603050405020304" pitchFamily="18" charset="0"/>
              </a:rPr>
              <a:t>Economics</a:t>
            </a:r>
          </a:p>
          <a:p>
            <a:pPr marL="0" marR="0" lvl="0" indent="0">
              <a:lnSpc>
                <a:spcPct val="107000"/>
              </a:lnSpc>
              <a:spcBef>
                <a:spcPts val="0"/>
              </a:spcBef>
              <a:spcAft>
                <a:spcPts val="0"/>
              </a:spcAft>
              <a:buFont typeface="Symbol" panose="05050102010706020507" pitchFamily="18" charset="2"/>
              <a:buNone/>
            </a:pPr>
            <a:r>
              <a:rPr lang="en-US" sz="1100" dirty="0">
                <a:effectLst/>
                <a:latin typeface="Calibri" panose="020F0502020204030204" pitchFamily="34" charset="0"/>
                <a:ea typeface="Calibri" panose="020F0502020204030204" pitchFamily="34" charset="0"/>
                <a:cs typeface="Times New Roman" panose="02020603050405020304" pitchFamily="18" charset="0"/>
              </a:rPr>
              <a:t>-Lack of needed supplies for the operation of the restaurant </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No metal thermometer available.</a:t>
            </a:r>
          </a:p>
          <a:p>
            <a:pPr marL="457200" marR="0" lvl="1" indent="0">
              <a:lnSpc>
                <a:spcPct val="107000"/>
              </a:lnSpc>
              <a:spcBef>
                <a:spcPts val="0"/>
              </a:spcBef>
              <a:spcAft>
                <a:spcPts val="0"/>
              </a:spcAft>
              <a:buFont typeface="Courier New" panose="02070309020205020404" pitchFamily="49" charset="0"/>
              <a:buNone/>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Font typeface="Courier New" panose="02070309020205020404" pitchFamily="49" charset="0"/>
              <a:buNone/>
            </a:pPr>
            <a:r>
              <a:rPr lang="en-US" sz="1100" b="1" dirty="0">
                <a:effectLst/>
                <a:latin typeface="Calibri" panose="020F0502020204030204" pitchFamily="34" charset="0"/>
                <a:ea typeface="Calibri" panose="020F0502020204030204" pitchFamily="34" charset="0"/>
                <a:cs typeface="Times New Roman" panose="02020603050405020304" pitchFamily="18" charset="0"/>
              </a:rPr>
              <a:t>Processes</a:t>
            </a:r>
          </a:p>
          <a:p>
            <a:pPr marL="0" marR="0" lvl="0" indent="0">
              <a:lnSpc>
                <a:spcPct val="107000"/>
              </a:lnSpc>
              <a:spcBef>
                <a:spcPts val="0"/>
              </a:spcBef>
              <a:spcAft>
                <a:spcPts val="0"/>
              </a:spcAft>
              <a:buFont typeface="Symbol" panose="05050102010706020507" pitchFamily="18" charset="2"/>
              <a:buNone/>
            </a:pPr>
            <a:r>
              <a:rPr lang="en-US" sz="1100" dirty="0">
                <a:effectLst/>
                <a:latin typeface="Calibri" panose="020F0502020204030204" pitchFamily="34" charset="0"/>
                <a:ea typeface="Calibri" panose="020F0502020204030204" pitchFamily="34" charset="0"/>
                <a:cs typeface="Times New Roman" panose="02020603050405020304" pitchFamily="18" charset="0"/>
              </a:rPr>
              <a:t>-Insufficient process to mitigate the hazard </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Manager was not utilizing plan to fully cook chicken livers.</a:t>
            </a:r>
          </a:p>
          <a:p>
            <a:pPr marL="742950" marR="0" lvl="1" indent="-285750">
              <a:lnSpc>
                <a:spcPct val="107000"/>
              </a:lnSpc>
              <a:spcBef>
                <a:spcPts val="0"/>
              </a:spcBef>
              <a:spcAft>
                <a:spcPts val="0"/>
              </a:spcAft>
              <a:buFont typeface="Courier New" panose="02070309020205020404" pitchFamily="49" charset="0"/>
              <a:buChar char="o"/>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Font typeface="Courier New" panose="02070309020205020404" pitchFamily="49" charset="0"/>
              <a:buNone/>
            </a:pPr>
            <a:r>
              <a:rPr lang="en-US" sz="1100" b="1" dirty="0">
                <a:effectLst/>
                <a:latin typeface="Calibri" panose="020F0502020204030204" pitchFamily="34" charset="0"/>
                <a:ea typeface="Calibri" panose="020F0502020204030204" pitchFamily="34" charset="0"/>
                <a:cs typeface="Times New Roman" panose="02020603050405020304" pitchFamily="18" charset="0"/>
              </a:rPr>
              <a:t>Other potential antecedents</a:t>
            </a:r>
          </a:p>
          <a:p>
            <a:pPr marL="0" marR="0" lvl="0" indent="0">
              <a:lnSpc>
                <a:spcPct val="107000"/>
              </a:lnSpc>
              <a:spcBef>
                <a:spcPts val="0"/>
              </a:spcBef>
              <a:spcAft>
                <a:spcPts val="0"/>
              </a:spcAft>
              <a:buFont typeface="Symbol" panose="05050102010706020507" pitchFamily="18" charset="2"/>
              <a:buNone/>
            </a:pPr>
            <a:r>
              <a:rPr lang="en-US" sz="1100" dirty="0">
                <a:effectLst/>
                <a:latin typeface="Calibri" panose="020F0502020204030204" pitchFamily="34" charset="0"/>
                <a:ea typeface="Calibri" panose="020F0502020204030204" pitchFamily="34" charset="0"/>
                <a:cs typeface="Times New Roman" panose="02020603050405020304" pitchFamily="18" charset="0"/>
              </a:rPr>
              <a:t>-Lack of oversight of employees/ enforcement of policies </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Manager didn’t check cook temperatures or enforce these practices.</a:t>
            </a:r>
          </a:p>
          <a:p>
            <a:pPr marL="0" marR="0" lvl="0" indent="0">
              <a:lnSpc>
                <a:spcPct val="107000"/>
              </a:lnSpc>
              <a:spcBef>
                <a:spcPts val="0"/>
              </a:spcBef>
              <a:spcAft>
                <a:spcPts val="0"/>
              </a:spcAft>
              <a:buFont typeface="Courier New" panose="02070309020205020404" pitchFamily="49" charset="0"/>
              <a:buNone/>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0"/>
              </a:spcAft>
              <a:buFont typeface="Symbol" panose="05050102010706020507" pitchFamily="18" charset="2"/>
              <a:buNone/>
            </a:pPr>
            <a:r>
              <a:rPr lang="en-US" sz="1100" dirty="0">
                <a:effectLst/>
                <a:latin typeface="Calibri" panose="020F0502020204030204" pitchFamily="34" charset="0"/>
                <a:ea typeface="Calibri" panose="020F0502020204030204" pitchFamily="34" charset="0"/>
                <a:cs typeface="Times New Roman" panose="02020603050405020304" pitchFamily="18" charset="0"/>
              </a:rPr>
              <a:t>-Food not treated as TCS (may include non-TCS foods that have been contaminated) </a:t>
            </a:r>
          </a:p>
          <a:p>
            <a:pPr marL="742950" marR="0" lvl="1" indent="-285750">
              <a:lnSpc>
                <a:spcPct val="107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Manager was judging doneness of chicken based on appearance.</a:t>
            </a:r>
          </a:p>
          <a:p>
            <a:pPr marL="742950" marR="0" lvl="1" indent="-285750">
              <a:lnSpc>
                <a:spcPct val="107000"/>
              </a:lnSpc>
              <a:spcBef>
                <a:spcPts val="0"/>
              </a:spcBef>
              <a:spcAft>
                <a:spcPts val="800"/>
              </a:spcAft>
              <a:buFont typeface="Courier New" panose="02070309020205020404" pitchFamily="49" charset="0"/>
              <a:buChar char="o"/>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EB0B00E-BFA3-4B66-9092-36FC13AA7025}" type="slidenum">
              <a:rPr lang="en-US" smtClean="0"/>
              <a:t>32</a:t>
            </a:fld>
            <a:endParaRPr lang="en-US"/>
          </a:p>
        </p:txBody>
      </p:sp>
    </p:spTree>
    <p:extLst>
      <p:ext uri="{BB962C8B-B14F-4D97-AF65-F5344CB8AC3E}">
        <p14:creationId xmlns:p14="http://schemas.microsoft.com/office/powerpoint/2010/main" val="28816946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identified the how and why and now need to Focus on preventing future outbreaks</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15595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know why it happened; now how do we prevent it from happening again? This list has a few examples of things to consider. Some are short term, some are long term. Some are enacted by the facility itself and others by the health department.</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22293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go back to the workbook and we’ll start exercise 3 where we will identify some control measures for the establishment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75191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You’ll use the control measures lists, to think about short and long term corrective actions.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Then, you’ll answer the questions on page 9 about what information you still need to collect.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Please work with your group for about 5 minutes then we’ll discuss as a group. The questions you need to answer on page 8 will also be on the screen.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0779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51386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u="sng" kern="1400" dirty="0">
                <a:solidFill>
                  <a:srgbClr val="000000"/>
                </a:solidFill>
                <a:effectLst/>
                <a:latin typeface="Calibri" panose="020F0502020204030204" pitchFamily="34" charset="0"/>
                <a:ea typeface="Times New Roman" panose="02020603050405020304" pitchFamily="18" charset="0"/>
              </a:rPr>
              <a:t>Short-term: </a:t>
            </a:r>
          </a:p>
          <a:p>
            <a:pPr marL="285750" indent="-285750">
              <a:buFont typeface="Wingdings" panose="05000000000000000000" pitchFamily="2" charset="2"/>
              <a:buChar char="§"/>
            </a:pPr>
            <a:r>
              <a:rPr lang="en-US" dirty="0">
                <a:latin typeface="Calibri Light" panose="020F0302020204030204" pitchFamily="34" charset="0"/>
                <a:cs typeface="Calibri Light" panose="020F0302020204030204" pitchFamily="34" charset="0"/>
              </a:rPr>
              <a:t>Restaurant purchase metal stem thermometers.</a:t>
            </a:r>
          </a:p>
          <a:p>
            <a:pPr marL="285750" indent="-285750">
              <a:buFont typeface="Wingdings" panose="05000000000000000000" pitchFamily="2" charset="2"/>
              <a:buChar char="§"/>
            </a:pPr>
            <a:r>
              <a:rPr lang="en-US" dirty="0">
                <a:latin typeface="Calibri Light" panose="020F0302020204030204" pitchFamily="34" charset="0"/>
                <a:cs typeface="Calibri Light" panose="020F0302020204030204" pitchFamily="34" charset="0"/>
              </a:rPr>
              <a:t>Staff are educated on the importance of cooking all chicken components to 165°F and use of a metal stem thermometer to measure internal temperatures.</a:t>
            </a:r>
          </a:p>
          <a:p>
            <a:pPr marL="285750" indent="-285750">
              <a:buFont typeface="Wingdings" panose="05000000000000000000" pitchFamily="2" charset="2"/>
              <a:buChar char="§"/>
            </a:pPr>
            <a:r>
              <a:rPr lang="en-US" dirty="0">
                <a:latin typeface="Calibri Light" panose="020F0302020204030204" pitchFamily="34" charset="0"/>
                <a:cs typeface="Calibri Light" panose="020F0302020204030204" pitchFamily="34" charset="0"/>
              </a:rPr>
              <a:t>Validate chicken liver preparation plan to ensure cook temperature (165°F) are achieved.</a:t>
            </a:r>
          </a:p>
          <a:p>
            <a:pPr marL="285750" indent="-285750">
              <a:buFont typeface="Wingdings" panose="05000000000000000000" pitchFamily="2" charset="2"/>
              <a:buChar char="§"/>
            </a:pPr>
            <a:endParaRPr lang="en-US" dirty="0">
              <a:latin typeface="Calibri Light" panose="020F0302020204030204" pitchFamily="34" charset="0"/>
              <a:cs typeface="Calibri Light" panose="020F0302020204030204" pitchFamily="34" charset="0"/>
            </a:endParaRPr>
          </a:p>
          <a:p>
            <a:pPr marL="0" indent="0">
              <a:buFont typeface="Wingdings" panose="05000000000000000000" pitchFamily="2" charset="2"/>
              <a:buNone/>
            </a:pPr>
            <a:r>
              <a:rPr lang="en-US" u="sng" dirty="0">
                <a:latin typeface="Calibri Light" panose="020F0302020204030204" pitchFamily="34" charset="0"/>
                <a:cs typeface="Calibri Light" panose="020F0302020204030204" pitchFamily="34" charset="0"/>
              </a:rPr>
              <a:t>Long-term: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After the original environmental assessment, a second inspector went out to do a compliance inspection on June 29th to review the plan that was put in place for cooking the chicken livers. The restaurant had decided to stop serving chicken liver, and the chef was observed using a metal thermometer to measure the temperature of the other chicken skewers.</a:t>
            </a:r>
          </a:p>
          <a:p>
            <a:pPr marL="228600" marR="0" indent="-228600" algn="l">
              <a:lnSpc>
                <a:spcPct val="119000"/>
              </a:lnSpc>
              <a:spcBef>
                <a:spcPts val="0"/>
              </a:spcBef>
              <a:spcAft>
                <a:spcPts val="600"/>
              </a:spcAft>
              <a:buFont typeface="Wingdings" panose="05000000000000000000" pitchFamily="2" charset="2"/>
              <a:buChar char="§"/>
            </a:pPr>
            <a:r>
              <a:rPr lang="en-US" sz="1200" kern="1400" dirty="0">
                <a:ln>
                  <a:noFill/>
                </a:ln>
                <a:solidFill>
                  <a:srgbClr val="000000"/>
                </a:solidFill>
                <a:effectLst/>
                <a:latin typeface="Calibri" panose="020F0502020204030204" pitchFamily="34" charset="0"/>
              </a:rPr>
              <a:t>Implement mandatory training on food safety to include hazard analysis (cooking temperatures to kill pathogens) and plan validation (how and why to use thermometer; actions to take if temperature not achieved).</a:t>
            </a:r>
            <a:endParaRPr lang="en-US" sz="800" kern="1400" dirty="0">
              <a:ln>
                <a:noFill/>
              </a:ln>
              <a:solidFill>
                <a:srgbClr val="000000"/>
              </a:solidFill>
              <a:effectLst/>
              <a:latin typeface="Calibri" panose="020F0502020204030204" pitchFamily="34" charset="0"/>
            </a:endParaRPr>
          </a:p>
          <a:p>
            <a:pPr marL="228600" marR="0" indent="-228600" algn="l">
              <a:lnSpc>
                <a:spcPct val="119000"/>
              </a:lnSpc>
              <a:spcBef>
                <a:spcPts val="0"/>
              </a:spcBef>
              <a:spcAft>
                <a:spcPts val="600"/>
              </a:spcAft>
              <a:buFont typeface="Wingdings" panose="05000000000000000000" pitchFamily="2" charset="2"/>
              <a:buChar char="§"/>
            </a:pPr>
            <a:r>
              <a:rPr lang="en-US" sz="1200" kern="1400" dirty="0">
                <a:ln>
                  <a:noFill/>
                </a:ln>
                <a:solidFill>
                  <a:srgbClr val="000000"/>
                </a:solidFill>
                <a:effectLst/>
                <a:latin typeface="Calibri" panose="020F0502020204030204" pitchFamily="34" charset="0"/>
              </a:rPr>
              <a:t>Instill a strong food safety culture. Management influences food safety attitudes, perceptions, and opinions. Ensure management provides oversight and reinforces food safety practices with training (focus on the public health reasoning) and reminders.</a:t>
            </a:r>
            <a:endParaRPr lang="en-US" sz="800" kern="1400" dirty="0">
              <a:ln>
                <a:noFill/>
              </a:ln>
              <a:solidFill>
                <a:srgbClr val="000000"/>
              </a:solidFill>
              <a:effectLst/>
              <a:latin typeface="Calibri" panose="020F050202020403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0B00E-BFA3-4B66-9092-36FC13AA70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99732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u="sng" dirty="0">
                <a:latin typeface="Calibri Light" panose="020F0302020204030204" pitchFamily="34" charset="0"/>
                <a:cs typeface="Calibri Light" panose="020F0302020204030204" pitchFamily="34" charset="0"/>
              </a:rPr>
              <a:t>Community Level: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-Findings from outbreaks can reduce future foodborne illness outbreaks by providing corrective actions to outbreak establishments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-Lessons learned from outbreaks can help create resources for establishments. We’ll show a great example on the next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-Your investigations can help influence policy. For example, New York City used findings from their environmental assessments to support a policy for mandatory paid sick leave in all establishments within their jurisdiction.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u="sng" dirty="0"/>
              <a:t>National Level:</a:t>
            </a:r>
          </a:p>
          <a:p>
            <a:r>
              <a:rPr lang="en-US" dirty="0"/>
              <a:t>-Data from environmental assessments were used to inform CIFOR’s outbreak response guidelines and the revision of Epi-Ready, a foodborne illness response training. </a:t>
            </a:r>
          </a:p>
          <a:p>
            <a:r>
              <a:rPr lang="en-US" dirty="0"/>
              <a:t>-These data can also provide evidence for policies, such as support for new food code provisions.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B0B00E-BFA3-4B66-9092-36FC13AA70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8215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here’s the plan for today. We’re going to be walking you through some investigation principles and newly developed resources and then using them to work through an outbreak scenario that is based on real life events. You’ll also be able to work in a group through 3 exercises.</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76791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a:lnSpc>
                <a:spcPct val="119000"/>
              </a:lnSpc>
              <a:spcBef>
                <a:spcPts val="0"/>
              </a:spcBef>
              <a:spcAft>
                <a:spcPts val="600"/>
              </a:spcAft>
            </a:pPr>
            <a:r>
              <a:rPr lang="en-US" sz="1200" b="0" kern="1400" dirty="0">
                <a:ln>
                  <a:noFill/>
                </a:ln>
                <a:solidFill>
                  <a:srgbClr val="000000"/>
                </a:solidFill>
                <a:effectLst/>
                <a:latin typeface="+mj-lt"/>
              </a:rPr>
              <a:t>Here are two CDC infographics that were made as a result of food safety research using outbreak data. </a:t>
            </a:r>
          </a:p>
          <a:p>
            <a:pPr marL="0" marR="0" indent="0" algn="l">
              <a:lnSpc>
                <a:spcPct val="119000"/>
              </a:lnSpc>
              <a:spcBef>
                <a:spcPts val="0"/>
              </a:spcBef>
              <a:spcAft>
                <a:spcPts val="600"/>
              </a:spcAft>
            </a:pPr>
            <a:endParaRPr lang="en-US" sz="1200" b="1" kern="1400" dirty="0">
              <a:ln>
                <a:noFill/>
              </a:ln>
              <a:solidFill>
                <a:srgbClr val="000000"/>
              </a:solidFill>
              <a:effectLst/>
              <a:latin typeface="+mj-lt"/>
            </a:endParaRPr>
          </a:p>
          <a:p>
            <a:pPr marL="0" marR="0" indent="0" algn="l">
              <a:lnSpc>
                <a:spcPct val="119000"/>
              </a:lnSpc>
              <a:spcBef>
                <a:spcPts val="0"/>
              </a:spcBef>
              <a:spcAft>
                <a:spcPts val="600"/>
              </a:spcAft>
            </a:pPr>
            <a:r>
              <a:rPr lang="en-US" sz="1200" b="0" kern="1400" dirty="0">
                <a:ln>
                  <a:noFill/>
                </a:ln>
                <a:solidFill>
                  <a:srgbClr val="000000"/>
                </a:solidFill>
                <a:effectLst/>
                <a:latin typeface="+mj-lt"/>
              </a:rPr>
              <a:t>On the left, </a:t>
            </a:r>
            <a:r>
              <a:rPr lang="en-US" sz="1200" kern="1400" dirty="0">
                <a:ln>
                  <a:noFill/>
                </a:ln>
                <a:solidFill>
                  <a:srgbClr val="000000"/>
                </a:solidFill>
                <a:effectLst/>
                <a:latin typeface="+mj-lt"/>
              </a:rPr>
              <a:t>CDC and USDA created an infographic to educate food workers on cooking chicken livers to the proper temperatures. These food safety resources may be shared at national conferences, in publications, and as an infographic on public-facing websites. </a:t>
            </a:r>
          </a:p>
          <a:p>
            <a:pPr algn="l"/>
            <a:endParaRPr lang="en-US" sz="1200" b="1" i="0" dirty="0">
              <a:solidFill>
                <a:srgbClr val="000000"/>
              </a:solidFill>
              <a:effectLst/>
              <a:latin typeface="+mj-lt"/>
            </a:endParaRPr>
          </a:p>
          <a:p>
            <a:pPr algn="l"/>
            <a:r>
              <a:rPr lang="en-US" sz="1200" b="0" i="0" dirty="0">
                <a:solidFill>
                  <a:srgbClr val="000000"/>
                </a:solidFill>
                <a:effectLst/>
                <a:latin typeface="+mj-lt"/>
              </a:rPr>
              <a:t>On the right is another infographic encouraging kitchen managers to be certified. These infographics can be distributed to local establishments for information and recommendations in layman terms. </a:t>
            </a:r>
          </a:p>
          <a:p>
            <a:endParaRPr lang="en-US" dirty="0"/>
          </a:p>
          <a:p>
            <a:endParaRPr lang="en-US" dirty="0"/>
          </a:p>
        </p:txBody>
      </p:sp>
      <p:sp>
        <p:nvSpPr>
          <p:cNvPr id="4" name="Slide Number Placeholder 3"/>
          <p:cNvSpPr>
            <a:spLocks noGrp="1"/>
          </p:cNvSpPr>
          <p:nvPr>
            <p:ph type="sldNum" sz="quarter" idx="5"/>
          </p:nvPr>
        </p:nvSpPr>
        <p:spPr/>
        <p:txBody>
          <a:bodyPr/>
          <a:lstStyle/>
          <a:p>
            <a:fld id="{4EB0B00E-BFA3-4B66-9092-36FC13AA7025}" type="slidenum">
              <a:rPr lang="en-US" smtClean="0"/>
              <a:t>40</a:t>
            </a:fld>
            <a:endParaRPr lang="en-US"/>
          </a:p>
        </p:txBody>
      </p:sp>
    </p:spTree>
    <p:extLst>
      <p:ext uri="{BB962C8B-B14F-4D97-AF65-F5344CB8AC3E}">
        <p14:creationId xmlns:p14="http://schemas.microsoft.com/office/powerpoint/2010/main" val="28564599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environmental antecedents are key to identifying root causes. Understanding root causes can help inform the outbreak establishment on corrective actions to avoid a similar outbreak again.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41884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 there are many resources available to help identify contributing factors and environmental antecedents and assist with trainings. CDC recently released two resources that are available on their website: </a:t>
            </a:r>
          </a:p>
          <a:p>
            <a:pPr marL="228600" indent="-228600">
              <a:buAutoNum type="arabicPeriod"/>
            </a:pPr>
            <a:r>
              <a:rPr lang="en-US" dirty="0"/>
              <a:t>A contributing factor video on the importance of identifying practices and factors that contribute to an outbreak. This 9 minute training video explains contributing factors and how they are identified in an outbreak. </a:t>
            </a:r>
          </a:p>
          <a:p>
            <a:pPr marL="228600" indent="-228600">
              <a:buAutoNum type="arabicPeriod"/>
            </a:pPr>
            <a:endParaRPr lang="en-US" dirty="0"/>
          </a:p>
          <a:p>
            <a:pPr marL="228600" indent="-228600">
              <a:buAutoNum type="arabicPeriod"/>
            </a:pPr>
            <a:r>
              <a:rPr lang="en-US" dirty="0"/>
              <a:t>Environmental antecedent resources to assist in identifying the antecedents of an outbreak. As we mentioned earlier, these will come in three sizes, depending your need. The small one is a quick one-pager that you see on the right side of the screen. The medium size is what you used for the exercise today – this serves as a field guide. The large document is 13 pages and goes into detail on each of the antecedents. </a:t>
            </a:r>
          </a:p>
          <a:p>
            <a:pPr marL="228600" indent="-228600">
              <a:buAutoNum type="arabicPeriod"/>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48470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Lastly, report your outbreak data to the National Environmental Assessment Reporting System, also known as NEARS, to contribute to the advancement of outbreak science. NEARS captures environmental assessment data from foodborne illness outbreak investigations. </a:t>
            </a:r>
          </a:p>
          <a:p>
            <a:endParaRPr lang="en-US" dirty="0"/>
          </a:p>
          <a:p>
            <a:r>
              <a:rPr lang="en-US" dirty="0"/>
              <a:t>For more information on the program, please reach out to nears@cdc.gov. Any of the presenters of facilitators today can also answer questions about the program. </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Calibri" panose="020F0502020204030204" pitchFamily="34" charset="0"/>
                <a:ea typeface="Calibri" panose="020F0502020204030204" pitchFamily="34" charset="0"/>
                <a:cs typeface="Times New Roman" panose="02020603050405020304" pitchFamily="18" charset="0"/>
              </a:rPr>
              <a:t>Resources: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sng" dirty="0">
                <a:effectLst/>
                <a:latin typeface="Calibri" panose="020F0502020204030204" pitchFamily="34" charset="0"/>
                <a:cs typeface="Times New Roman" panose="02020603050405020304" pitchFamily="18" charset="0"/>
              </a:rPr>
              <a:t>NEARS webpage</a:t>
            </a:r>
            <a:r>
              <a:rPr lang="en-US" sz="1200" b="0" dirty="0">
                <a:effectLst/>
                <a:latin typeface="Calibri" panose="020F0502020204030204" pitchFamily="34" charset="0"/>
                <a:cs typeface="Times New Roman" panose="02020603050405020304" pitchFamily="18" charset="0"/>
              </a:rPr>
              <a:t>: https://www.cdc.gov/restaurant-food-safety/php/investigations/nears.html</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07187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673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As you know, outbreaks involve an agent, the environment, and a host.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And their investigations require collaboration from epidemiology, laboratory, and environmental health.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Today we’re focusing on guidance for the environmental health specialist to gather data on the environment which allowed the agent to infect the host. When we </a:t>
            </a:r>
            <a:r>
              <a:rPr lang="en-US" b="0" baseline="0" dirty="0"/>
              <a:t>understand why this happened, we can work on prevention for the future.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4870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great visual of how we work through several layers to get to the root cause of the outbreak and ultimately work to prevent it from happening again. The What is typically the agent, which comes from the Lab or Epi. Then, the environmental health specialist works to understand how it happened, and what underlying scenarios were in place that allowed it to happen. Let’s pair this with an example.</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6765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Ok, so here let’s go through a classic outbreak scenario. Maybe the what is salmonella in the salad. I think the general public thinks this is where the investigation stops-great, you found it, the end. But we really want to dive in deeper. So with further investigation we find that maybe bowl used to marinate the raw chicken wasn’t cleaned and sanitized properly before being used again to dress the salad. That’s our contributing factor. Again, some people might think that this would be the end of the investigation. But we want to dive deeper again. Why was this even possible when we know that’s dangerous? Ok, because maybe they have new staff coming in all the time without proper training. Those are our environmental antecedents. Now we have a really clear idea of what’s going on in this kitchen and what control measures to push for to prevent it from happening again.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9981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environmental health specialists’ main tool for figuring out how and why (the contributing factor and environmental antecedent) is the environmental assessment. An environmental assessment is a structured investigation the environmental health specialist performs.</a:t>
            </a:r>
          </a:p>
          <a:p>
            <a:endParaRPr lang="en-US" dirty="0"/>
          </a:p>
          <a:p>
            <a:r>
              <a:rPr lang="en-US" dirty="0"/>
              <a:t>Environmental assessments are different from routine inspections because they are targeted; go in with a specific idea as to what may have caused the outbreak and are looking for information to confirm or disprove that hypothesis. </a:t>
            </a:r>
          </a:p>
          <a:p>
            <a:endParaRPr lang="en-US" dirty="0"/>
          </a:p>
          <a:p>
            <a:r>
              <a:rPr lang="en-US" dirty="0"/>
              <a:t>Environmental assessments can include but are not limited to:</a:t>
            </a:r>
          </a:p>
          <a:p>
            <a:pPr marL="228600" indent="-228600">
              <a:buAutoNum type="arabicPeriod"/>
            </a:pPr>
            <a:r>
              <a:rPr lang="en-US" dirty="0"/>
              <a:t>Staff interviews</a:t>
            </a:r>
          </a:p>
          <a:p>
            <a:pPr marL="228600" indent="-228600">
              <a:buAutoNum type="arabicPeriod"/>
            </a:pPr>
            <a:r>
              <a:rPr lang="en-US" dirty="0"/>
              <a:t>Observing food prep and cooking</a:t>
            </a:r>
          </a:p>
          <a:p>
            <a:pPr marL="228600" indent="-228600">
              <a:buAutoNum type="arabicPeriod"/>
            </a:pPr>
            <a:r>
              <a:rPr lang="en-US" dirty="0"/>
              <a:t>Reviewing relevant records, such as cooling logs, inventory receipts, etc.</a:t>
            </a:r>
          </a:p>
          <a:p>
            <a:pPr marL="228600" indent="-228600">
              <a:buAutoNum type="arabicPeriod"/>
            </a:pPr>
            <a:r>
              <a:rPr lang="en-US" dirty="0"/>
              <a:t>Taking food samples or swabbing surfaces in the kitchen</a:t>
            </a:r>
          </a:p>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7233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focus of the observation will vary depending on what information is known when you go in. For example, if you have an agent or pathogen identified but no known food, then you’ll focus on the risk factors for that pathogen. For example, if you know it’s listeria, you’ll look at long-term refrigeration practices and expiration dates. But if it’s Clostridium perfringens, you’ll look at cooling practices. </a:t>
            </a:r>
          </a:p>
          <a:p>
            <a:endParaRPr lang="en-US" dirty="0"/>
          </a:p>
          <a:p>
            <a:r>
              <a:rPr lang="en-US" dirty="0"/>
              <a:t>Other times, you may know the food item but not the agent, in which case you’ll work through a food flow of that item, starting from when it enters the facility to when it is served to the customer.</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D634E0-89B3-42AA-98AC-0435385FBF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69467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D5F80-8CF5-49A3-97CB-F5013E2BAA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07AF53-80CD-4769-AE29-63D06F4479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B59971B-340C-4338-91C9-5ACA3098FB8B}"/>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5" name="Footer Placeholder 4">
            <a:extLst>
              <a:ext uri="{FF2B5EF4-FFF2-40B4-BE49-F238E27FC236}">
                <a16:creationId xmlns:a16="http://schemas.microsoft.com/office/drawing/2014/main" id="{DAAEF161-E695-47AE-BDBF-8C995613484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44F935A-B4B5-48C9-BDC0-1C1BB9FFD7EF}"/>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16768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BE69E-3066-44A3-960A-D796D885D8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CAD712B-A55E-46CE-97EB-FFB1509F08E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163E8E-5173-4310-86A7-D13A40C22657}"/>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5" name="Footer Placeholder 4">
            <a:extLst>
              <a:ext uri="{FF2B5EF4-FFF2-40B4-BE49-F238E27FC236}">
                <a16:creationId xmlns:a16="http://schemas.microsoft.com/office/drawing/2014/main" id="{08349082-2598-4E17-AC33-A68A73A9A68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0C84DB8-ED80-4CD4-9E4B-449AD7B77E9D}"/>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1408694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16749C-DE63-498C-BBAD-DE82E1285A6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145638-C52F-40C7-B802-F317E760BC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44450D-8080-4BCA-9B2E-94C2E747FE1D}"/>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5" name="Footer Placeholder 4">
            <a:extLst>
              <a:ext uri="{FF2B5EF4-FFF2-40B4-BE49-F238E27FC236}">
                <a16:creationId xmlns:a16="http://schemas.microsoft.com/office/drawing/2014/main" id="{CC25ED46-F785-4BB9-8462-CEA8680AC0A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D14864C-131C-40C0-8A25-748D836E83FA}"/>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4039997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CA395-E5FD-49A7-B2F6-A583DD636F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1C4468-F5DA-4AC9-8F3D-61FEFF8B0B7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534F9C-2D86-41AB-9BEC-C52E09182298}"/>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5" name="Footer Placeholder 4">
            <a:extLst>
              <a:ext uri="{FF2B5EF4-FFF2-40B4-BE49-F238E27FC236}">
                <a16:creationId xmlns:a16="http://schemas.microsoft.com/office/drawing/2014/main" id="{10BB701A-3790-4741-ACBA-AA0BBC625BF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AABEDD3-7145-4F60-9F38-C6D010538DFE}"/>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3815979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8FA2F-04EB-4994-9B55-CEC3BA6134F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A2187B-A3B6-411A-A56D-609D8BD535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42DD559-DB14-4963-AD69-A9923161A3E8}"/>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5" name="Footer Placeholder 4">
            <a:extLst>
              <a:ext uri="{FF2B5EF4-FFF2-40B4-BE49-F238E27FC236}">
                <a16:creationId xmlns:a16="http://schemas.microsoft.com/office/drawing/2014/main" id="{49A15B5E-CD88-409E-9AB2-BC2FB0B041D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157103A-C4C4-4BA9-81F3-795EDE0AF21B}"/>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576115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E2967-6749-4BE2-B482-6867F4AD50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32261-07FB-443A-B10F-18F0C54B6B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0F25A7-043E-45F7-A1AC-0D7CCEC4B99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CD3FD83-CF73-4555-AA5C-CC9B43EC1F08}"/>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6" name="Footer Placeholder 5">
            <a:extLst>
              <a:ext uri="{FF2B5EF4-FFF2-40B4-BE49-F238E27FC236}">
                <a16:creationId xmlns:a16="http://schemas.microsoft.com/office/drawing/2014/main" id="{FB723D1E-F53F-4739-A356-D18500CF9FA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67894C5-A61E-4BE2-90F3-6679169A79D5}"/>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244495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6A85B-B0BD-418F-AC07-AE4510BA317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7F39E5B-BE90-47E8-B6DD-B368C52BD6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1D1747A-499E-4D97-9482-58729187C5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AAE58D1-0BF9-4880-90F9-C8A52BEF7E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A9B275C-AC84-4B94-9A7C-1BDD07FD654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A34D6B4-6017-4008-BE20-909C3906D39D}"/>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8" name="Footer Placeholder 7">
            <a:extLst>
              <a:ext uri="{FF2B5EF4-FFF2-40B4-BE49-F238E27FC236}">
                <a16:creationId xmlns:a16="http://schemas.microsoft.com/office/drawing/2014/main" id="{CD1ED346-AA42-4FD9-97E5-F2C1876C051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0B349F86-B4C6-4941-83FD-0F0AC25DA708}"/>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2160164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F8C26-E918-4DF6-8F49-03A13F176A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8193548-7AE1-4A0F-ADBF-E6972329184C}"/>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4" name="Footer Placeholder 3">
            <a:extLst>
              <a:ext uri="{FF2B5EF4-FFF2-40B4-BE49-F238E27FC236}">
                <a16:creationId xmlns:a16="http://schemas.microsoft.com/office/drawing/2014/main" id="{22CFA423-5F91-4C38-A47A-6CFA5DED19D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F89BF4BC-7BC6-4EAE-9CF6-57F052AE9888}"/>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241261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8A05EF-DC2F-4A3D-A188-B2567CC1E784}"/>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3" name="Footer Placeholder 2">
            <a:extLst>
              <a:ext uri="{FF2B5EF4-FFF2-40B4-BE49-F238E27FC236}">
                <a16:creationId xmlns:a16="http://schemas.microsoft.com/office/drawing/2014/main" id="{007F35C2-6577-412E-B4DC-9C3DCF03D6F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5C102C7-F781-423E-AE20-744B750AACB0}"/>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549260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31DC0-4C44-42EC-A7D9-21CA8FABC4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D8E78F-9DB4-4D76-9E34-3AD23421A4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0573B2-2B08-42CB-9D4A-C71FF6B9E9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ED6626-8584-4BD3-9424-E78D5B665E61}"/>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6" name="Footer Placeholder 5">
            <a:extLst>
              <a:ext uri="{FF2B5EF4-FFF2-40B4-BE49-F238E27FC236}">
                <a16:creationId xmlns:a16="http://schemas.microsoft.com/office/drawing/2014/main" id="{058DA525-7049-4576-9CEF-E9A0020B24B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DEA0EEC-9B65-4427-B6FF-85F8CA976975}"/>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3040906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E6F99-7F1C-4DAA-ABF1-F787C32FA4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C6E85A1-E7FC-47B7-9E3E-3EDE3C2AC5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CDF37709-F50B-45BA-A296-43BF5C390D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0CDC34-18A2-4218-A8A6-A265EA7C5257}"/>
              </a:ext>
            </a:extLst>
          </p:cNvPr>
          <p:cNvSpPr>
            <a:spLocks noGrp="1"/>
          </p:cNvSpPr>
          <p:nvPr>
            <p:ph type="dt" sz="half" idx="10"/>
          </p:nvPr>
        </p:nvSpPr>
        <p:spPr/>
        <p:txBody>
          <a:bodyPr/>
          <a:lstStyle/>
          <a:p>
            <a:fld id="{1579FA40-CB6F-4266-B773-0423E17AA18E}" type="datetimeFigureOut">
              <a:rPr lang="en-US" smtClean="0"/>
              <a:t>10/23/2024</a:t>
            </a:fld>
            <a:endParaRPr lang="en-US" dirty="0"/>
          </a:p>
        </p:txBody>
      </p:sp>
      <p:sp>
        <p:nvSpPr>
          <p:cNvPr id="6" name="Footer Placeholder 5">
            <a:extLst>
              <a:ext uri="{FF2B5EF4-FFF2-40B4-BE49-F238E27FC236}">
                <a16:creationId xmlns:a16="http://schemas.microsoft.com/office/drawing/2014/main" id="{9965C12B-2A80-4915-BB22-EA7A8CE4B69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C1E2EB1-50EB-488E-90F1-F9307C5BFA6C}"/>
              </a:ext>
            </a:extLst>
          </p:cNvPr>
          <p:cNvSpPr>
            <a:spLocks noGrp="1"/>
          </p:cNvSpPr>
          <p:nvPr>
            <p:ph type="sldNum" sz="quarter" idx="12"/>
          </p:nvPr>
        </p:nvSpPr>
        <p:spPr/>
        <p:txBody>
          <a:bodyPr/>
          <a:lstStyle/>
          <a:p>
            <a:fld id="{709A4A04-1F0C-4A1A-828E-6BC51CD50326}" type="slidenum">
              <a:rPr lang="en-US" smtClean="0"/>
              <a:t>‹#›</a:t>
            </a:fld>
            <a:endParaRPr lang="en-US" dirty="0"/>
          </a:p>
        </p:txBody>
      </p:sp>
    </p:spTree>
    <p:extLst>
      <p:ext uri="{BB962C8B-B14F-4D97-AF65-F5344CB8AC3E}">
        <p14:creationId xmlns:p14="http://schemas.microsoft.com/office/powerpoint/2010/main" val="118106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F6B83B-7B51-4220-8B0B-1B7A6A1E01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BC0E052-B78D-4347-9319-77F60B26BC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FA8087-E981-4C08-98B3-FE03B65684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79FA40-CB6F-4266-B773-0423E17AA18E}" type="datetimeFigureOut">
              <a:rPr lang="en-US" smtClean="0"/>
              <a:t>10/23/2024</a:t>
            </a:fld>
            <a:endParaRPr lang="en-US" dirty="0"/>
          </a:p>
        </p:txBody>
      </p:sp>
      <p:sp>
        <p:nvSpPr>
          <p:cNvPr id="5" name="Footer Placeholder 4">
            <a:extLst>
              <a:ext uri="{FF2B5EF4-FFF2-40B4-BE49-F238E27FC236}">
                <a16:creationId xmlns:a16="http://schemas.microsoft.com/office/drawing/2014/main" id="{1081FCF2-F337-4C27-BB48-E235F4B7BE9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ABAD5B94-05FF-4E0F-A142-CE5BFE3877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9A4A04-1F0C-4A1A-828E-6BC51CD50326}" type="slidenum">
              <a:rPr lang="en-US" smtClean="0"/>
              <a:t>‹#›</a:t>
            </a:fld>
            <a:endParaRPr lang="en-US" dirty="0"/>
          </a:p>
        </p:txBody>
      </p:sp>
    </p:spTree>
    <p:extLst>
      <p:ext uri="{BB962C8B-B14F-4D97-AF65-F5344CB8AC3E}">
        <p14:creationId xmlns:p14="http://schemas.microsoft.com/office/powerpoint/2010/main" val="3248026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slides/_rels/slide19.xml.rels><?xml version="1.0" encoding="UTF-8" standalone="yes"?>
<Relationships xmlns="http://schemas.openxmlformats.org/package/2006/relationships"><Relationship Id="rId8" Type="http://schemas.openxmlformats.org/officeDocument/2006/relationships/diagramData" Target="../diagrams/data11.xml"/><Relationship Id="rId3" Type="http://schemas.openxmlformats.org/officeDocument/2006/relationships/diagramData" Target="../diagrams/data10.xml"/><Relationship Id="rId7" Type="http://schemas.microsoft.com/office/2007/relationships/diagramDrawing" Target="../diagrams/drawing10.xml"/><Relationship Id="rId12" Type="http://schemas.microsoft.com/office/2007/relationships/diagramDrawing" Target="../diagrams/drawing11.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0" Type="http://schemas.openxmlformats.org/officeDocument/2006/relationships/diagramQuickStyle" Target="../diagrams/quickStyle11.xml"/><Relationship Id="rId4" Type="http://schemas.openxmlformats.org/officeDocument/2006/relationships/diagramLayout" Target="../diagrams/layout10.xml"/><Relationship Id="rId9" Type="http://schemas.openxmlformats.org/officeDocument/2006/relationships/diagramLayout" Target="../diagrams/layout1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10" Type="http://schemas.openxmlformats.org/officeDocument/2006/relationships/image" Target="../media/image57.png"/><Relationship Id="rId4" Type="http://schemas.openxmlformats.org/officeDocument/2006/relationships/diagramLayout" Target="../diagrams/layout12.xml"/><Relationship Id="rId9" Type="http://schemas.openxmlformats.org/officeDocument/2006/relationships/image" Target="../media/image56.png"/></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13.xml"/><Relationship Id="rId3" Type="http://schemas.openxmlformats.org/officeDocument/2006/relationships/image" Target="../media/image58.png"/><Relationship Id="rId7" Type="http://schemas.openxmlformats.org/officeDocument/2006/relationships/diagramQuickStyle" Target="../diagrams/quickStyle13.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Layout" Target="../diagrams/layout13.xml"/><Relationship Id="rId5" Type="http://schemas.openxmlformats.org/officeDocument/2006/relationships/diagramData" Target="../diagrams/data13.xml"/><Relationship Id="rId4" Type="http://schemas.openxmlformats.org/officeDocument/2006/relationships/image" Target="../media/image59.png"/><Relationship Id="rId9" Type="http://schemas.microsoft.com/office/2007/relationships/diagramDrawing" Target="../diagrams/drawing1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svg"/></Relationships>
</file>

<file path=ppt/slides/_rels/slide33.xml.rels><?xml version="1.0" encoding="UTF-8" standalone="yes"?>
<Relationships xmlns="http://schemas.openxmlformats.org/package/2006/relationships"><Relationship Id="rId8" Type="http://schemas.openxmlformats.org/officeDocument/2006/relationships/diagramData" Target="../diagrams/data19.xml"/><Relationship Id="rId3" Type="http://schemas.openxmlformats.org/officeDocument/2006/relationships/diagramData" Target="../diagrams/data18.xml"/><Relationship Id="rId7" Type="http://schemas.microsoft.com/office/2007/relationships/diagramDrawing" Target="../diagrams/drawing18.xml"/><Relationship Id="rId12" Type="http://schemas.microsoft.com/office/2007/relationships/diagramDrawing" Target="../diagrams/drawing19.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18.xml"/><Relationship Id="rId11" Type="http://schemas.openxmlformats.org/officeDocument/2006/relationships/diagramColors" Target="../diagrams/colors19.xml"/><Relationship Id="rId5" Type="http://schemas.openxmlformats.org/officeDocument/2006/relationships/diagramQuickStyle" Target="../diagrams/quickStyle18.xml"/><Relationship Id="rId10" Type="http://schemas.openxmlformats.org/officeDocument/2006/relationships/diagramQuickStyle" Target="../diagrams/quickStyle19.xml"/><Relationship Id="rId4" Type="http://schemas.openxmlformats.org/officeDocument/2006/relationships/diagramLayout" Target="../diagrams/layout18.xml"/><Relationship Id="rId9" Type="http://schemas.openxmlformats.org/officeDocument/2006/relationships/diagramLayout" Target="../diagrams/layout19.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4.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71.png"/></Relationships>
</file>

<file path=ppt/slides/_rels/slide43.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72.png"/><Relationship Id="rId7" Type="http://schemas.openxmlformats.org/officeDocument/2006/relationships/diagramColors" Target="../diagrams/colors22.xml"/><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4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7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6.xml"/><Relationship Id="rId7" Type="http://schemas.openxmlformats.org/officeDocument/2006/relationships/diagramColors" Target="../diagrams/colors2.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3" Type="http://schemas.openxmlformats.org/officeDocument/2006/relationships/notesSlide" Target="../notesSlides/notesSlide7.xml"/><Relationship Id="rId7" Type="http://schemas.openxmlformats.org/officeDocument/2006/relationships/diagramColors" Target="../diagrams/colors3.xml"/><Relationship Id="rId12" Type="http://schemas.openxmlformats.org/officeDocument/2006/relationships/diagramColors" Target="../diagrams/colors4.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s>
</file>

<file path=ppt/slides/_rels/slide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5.png"/><Relationship Id="rId7" Type="http://schemas.openxmlformats.org/officeDocument/2006/relationships/diagramColors" Target="../diagrams/colors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DA1A2E9-63FE-408D-A803-8E306ECAB4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058" y="450221"/>
            <a:ext cx="11272742" cy="3918123"/>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C6FDC29-576C-4A16-83C0-7FECAC10F770}"/>
              </a:ext>
            </a:extLst>
          </p:cNvPr>
          <p:cNvSpPr>
            <a:spLocks noGrp="1"/>
          </p:cNvSpPr>
          <p:nvPr>
            <p:ph type="ctrTitle"/>
          </p:nvPr>
        </p:nvSpPr>
        <p:spPr>
          <a:xfrm>
            <a:off x="1088488" y="1097339"/>
            <a:ext cx="10011831" cy="2623885"/>
          </a:xfrm>
        </p:spPr>
        <p:txBody>
          <a:bodyPr anchor="ctr">
            <a:normAutofit fontScale="90000"/>
          </a:bodyPr>
          <a:lstStyle/>
          <a:p>
            <a:r>
              <a:rPr lang="en-US" sz="7300" b="1" dirty="0">
                <a:solidFill>
                  <a:srgbClr val="FFFFFF"/>
                </a:solidFill>
              </a:rPr>
              <a:t>Understanding the Root Cause of an Outbreak</a:t>
            </a:r>
            <a:br>
              <a:rPr lang="en-US" sz="4600" b="1" dirty="0">
                <a:solidFill>
                  <a:srgbClr val="FFFFFF"/>
                </a:solidFill>
              </a:rPr>
            </a:br>
            <a:br>
              <a:rPr lang="en-US" sz="4600" dirty="0">
                <a:solidFill>
                  <a:srgbClr val="FFFFFF"/>
                </a:solidFill>
              </a:rPr>
            </a:br>
            <a:r>
              <a:rPr lang="en-US" sz="4400" dirty="0">
                <a:solidFill>
                  <a:srgbClr val="FFFFFF"/>
                </a:solidFill>
              </a:rPr>
              <a:t>Identifying Contributing Factors and Environmental Antecedents</a:t>
            </a:r>
          </a:p>
        </p:txBody>
      </p:sp>
      <p:sp>
        <p:nvSpPr>
          <p:cNvPr id="10" name="Rectangle 9">
            <a:extLst>
              <a:ext uri="{FF2B5EF4-FFF2-40B4-BE49-F238E27FC236}">
                <a16:creationId xmlns:a16="http://schemas.microsoft.com/office/drawing/2014/main" id="{DAE8F46F-D590-45CD-AF41-A04DC11D1B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4517136"/>
            <a:ext cx="2112264" cy="1892808"/>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FBE9F90C-C163-435B-9A68-D15C92D1CF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33989" y="4521269"/>
            <a:ext cx="6720830" cy="1877811"/>
          </a:xfrm>
          <a:prstGeom prst="rect">
            <a:avLst/>
          </a:prstGeom>
          <a:solidFill>
            <a:srgbClr val="7F7F7F">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1A882A9F-F4E9-4E23-8F0B-20B5DF42EA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19345" y="4521270"/>
            <a:ext cx="2115455" cy="1890204"/>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83AA519A-5EFA-45E5-955B-A97B8C01BC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1420" y="4589783"/>
            <a:ext cx="4765965" cy="1740022"/>
          </a:xfrm>
          <a:prstGeom prst="rect">
            <a:avLst/>
          </a:prstGeom>
        </p:spPr>
      </p:pic>
    </p:spTree>
    <p:custDataLst>
      <p:tags r:id="rId1"/>
    </p:custDataLst>
    <p:extLst>
      <p:ext uri="{BB962C8B-B14F-4D97-AF65-F5344CB8AC3E}">
        <p14:creationId xmlns:p14="http://schemas.microsoft.com/office/powerpoint/2010/main" val="39590827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A5B4632-C963-4296-86F0-79AA9EA5A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8328" y="303591"/>
            <a:ext cx="4335327" cy="5896743"/>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D5DB282-0663-4F46-A572-D6A1FCD83D2B}"/>
              </a:ext>
            </a:extLst>
          </p:cNvPr>
          <p:cNvSpPr>
            <a:spLocks noGrp="1"/>
          </p:cNvSpPr>
          <p:nvPr>
            <p:ph type="title"/>
          </p:nvPr>
        </p:nvSpPr>
        <p:spPr>
          <a:xfrm>
            <a:off x="594360" y="637125"/>
            <a:ext cx="3802276" cy="5256371"/>
          </a:xfrm>
        </p:spPr>
        <p:txBody>
          <a:bodyPr vert="horz" lIns="91440" tIns="45720" rIns="91440" bIns="45720" rtlCol="0" anchor="ctr">
            <a:normAutofit/>
          </a:bodyPr>
          <a:lstStyle/>
          <a:p>
            <a:pPr algn="ctr"/>
            <a:r>
              <a:rPr lang="en-US" sz="4800" kern="1200" dirty="0">
                <a:solidFill>
                  <a:schemeClr val="bg1"/>
                </a:solidFill>
                <a:latin typeface="+mj-lt"/>
                <a:ea typeface="+mj-ea"/>
                <a:cs typeface="+mj-cs"/>
              </a:rPr>
              <a:t>Environmental Assessment Interviewing</a:t>
            </a:r>
            <a:br>
              <a:rPr lang="en-US" sz="4800" kern="1200" dirty="0">
                <a:solidFill>
                  <a:schemeClr val="bg1"/>
                </a:solidFill>
                <a:latin typeface="+mj-lt"/>
                <a:ea typeface="+mj-ea"/>
                <a:cs typeface="+mj-cs"/>
              </a:rPr>
            </a:br>
            <a:r>
              <a:rPr lang="en-US" sz="4800" kern="1200" dirty="0">
                <a:solidFill>
                  <a:schemeClr val="bg1"/>
                </a:solidFill>
                <a:latin typeface="+mj-lt"/>
                <a:ea typeface="+mj-ea"/>
                <a:cs typeface="+mj-cs"/>
              </a:rPr>
              <a:t>Tips</a:t>
            </a:r>
          </a:p>
        </p:txBody>
      </p:sp>
      <p:graphicFrame>
        <p:nvGraphicFramePr>
          <p:cNvPr id="5" name="TextBox 2">
            <a:extLst>
              <a:ext uri="{FF2B5EF4-FFF2-40B4-BE49-F238E27FC236}">
                <a16:creationId xmlns:a16="http://schemas.microsoft.com/office/drawing/2014/main" id="{66405129-BEC0-C5F9-88FF-4D79A133B15A}"/>
              </a:ext>
            </a:extLst>
          </p:cNvPr>
          <p:cNvGraphicFramePr/>
          <p:nvPr>
            <p:extLst>
              <p:ext uri="{D42A27DB-BD31-4B8C-83A1-F6EECF244321}">
                <p14:modId xmlns:p14="http://schemas.microsoft.com/office/powerpoint/2010/main" val="3530785160"/>
              </p:ext>
            </p:extLst>
          </p:nvPr>
        </p:nvGraphicFramePr>
        <p:xfrm>
          <a:off x="5084957" y="303592"/>
          <a:ext cx="6670720" cy="5082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1" name="Content Placeholder 3">
            <a:extLst>
              <a:ext uri="{FF2B5EF4-FFF2-40B4-BE49-F238E27FC236}">
                <a16:creationId xmlns:a16="http://schemas.microsoft.com/office/drawing/2014/main" id="{5C361ED6-2DC4-4A6B-AA25-324EF6294FFB}"/>
              </a:ext>
            </a:extLst>
          </p:cNvPr>
          <p:cNvGraphicFramePr>
            <a:graphicFrameLocks/>
          </p:cNvGraphicFramePr>
          <p:nvPr/>
        </p:nvGraphicFramePr>
        <p:xfrm>
          <a:off x="9165678" y="5611887"/>
          <a:ext cx="2844111" cy="117688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2" name="Rectangle 21">
            <a:extLst>
              <a:ext uri="{FF2B5EF4-FFF2-40B4-BE49-F238E27FC236}">
                <a16:creationId xmlns:a16="http://schemas.microsoft.com/office/drawing/2014/main" id="{C1BE3974-090E-42B0-AD78-428BF01BDC21}"/>
              </a:ext>
            </a:extLst>
          </p:cNvPr>
          <p:cNvSpPr/>
          <p:nvPr/>
        </p:nvSpPr>
        <p:spPr>
          <a:xfrm>
            <a:off x="9006806" y="5889765"/>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8274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5528B3E-BDE4-41D6-BF57-B6862D1CD6DB}"/>
              </a:ext>
            </a:extLst>
          </p:cNvPr>
          <p:cNvSpPr>
            <a:spLocks noGrp="1"/>
          </p:cNvSpPr>
          <p:nvPr>
            <p:ph type="title"/>
          </p:nvPr>
        </p:nvSpPr>
        <p:spPr>
          <a:xfrm>
            <a:off x="546351" y="192553"/>
            <a:ext cx="11139854" cy="1255720"/>
          </a:xfrm>
        </p:spPr>
        <p:txBody>
          <a:bodyPr vert="horz" lIns="91440" tIns="45720" rIns="91440" bIns="45720" rtlCol="0" anchor="b">
            <a:normAutofit/>
          </a:bodyPr>
          <a:lstStyle/>
          <a:p>
            <a:pPr algn="ctr"/>
            <a:r>
              <a:rPr lang="en-US" sz="3600" b="1">
                <a:solidFill>
                  <a:srgbClr val="FFFFFF"/>
                </a:solidFill>
              </a:rPr>
              <a:t>Resource</a:t>
            </a:r>
            <a:br>
              <a:rPr lang="en-US" sz="2800" b="1">
                <a:solidFill>
                  <a:srgbClr val="FFFFFF"/>
                </a:solidFill>
              </a:rPr>
            </a:br>
            <a:r>
              <a:rPr lang="en-US" sz="2800" b="1">
                <a:solidFill>
                  <a:srgbClr val="FFFFFF"/>
                </a:solidFill>
              </a:rPr>
              <a:t>CIFOR Book: </a:t>
            </a:r>
            <a:r>
              <a:rPr lang="en-US" sz="2800">
                <a:solidFill>
                  <a:srgbClr val="FFFFFF"/>
                </a:solidFill>
              </a:rPr>
              <a:t>Outbreaks of Undetermined Etiology (OUE) Agent List</a:t>
            </a:r>
          </a:p>
        </p:txBody>
      </p:sp>
      <p:cxnSp>
        <p:nvCxnSpPr>
          <p:cNvPr id="56" name="Straight Connector 55">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A9877532-C5E3-43FE-887C-F77540AF590E}"/>
              </a:ext>
            </a:extLst>
          </p:cNvPr>
          <p:cNvPicPr>
            <a:picLocks noChangeAspect="1"/>
          </p:cNvPicPr>
          <p:nvPr/>
        </p:nvPicPr>
        <p:blipFill rotWithShape="1">
          <a:blip r:embed="rId3"/>
          <a:srcRect l="15833" t="11481" r="65833" b="2593"/>
          <a:stretch/>
        </p:blipFill>
        <p:spPr>
          <a:xfrm>
            <a:off x="393493" y="2305696"/>
            <a:ext cx="3274212" cy="4335034"/>
          </a:xfrm>
          <a:prstGeom prst="rect">
            <a:avLst/>
          </a:prstGeom>
        </p:spPr>
      </p:pic>
      <p:sp>
        <p:nvSpPr>
          <p:cNvPr id="4" name="Content Placeholder 2">
            <a:extLst>
              <a:ext uri="{FF2B5EF4-FFF2-40B4-BE49-F238E27FC236}">
                <a16:creationId xmlns:a16="http://schemas.microsoft.com/office/drawing/2014/main" id="{8F7D2B53-6C4F-4866-BFA2-868FDEC5034A}"/>
              </a:ext>
            </a:extLst>
          </p:cNvPr>
          <p:cNvSpPr txBox="1">
            <a:spLocks/>
          </p:cNvSpPr>
          <p:nvPr/>
        </p:nvSpPr>
        <p:spPr>
          <a:xfrm>
            <a:off x="457200" y="1920479"/>
            <a:ext cx="8229600" cy="3143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26A9C354-DDA2-BF97-4AF7-3F9B84749919}"/>
              </a:ext>
            </a:extLst>
          </p:cNvPr>
          <p:cNvSpPr txBox="1"/>
          <p:nvPr/>
        </p:nvSpPr>
        <p:spPr>
          <a:xfrm>
            <a:off x="5575300" y="2368800"/>
            <a:ext cx="914400" cy="4208826"/>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1F132532-75C4-4F00-9B50-7950EA4DD1AC}"/>
              </a:ext>
            </a:extLst>
          </p:cNvPr>
          <p:cNvPicPr>
            <a:picLocks noChangeAspect="1"/>
          </p:cNvPicPr>
          <p:nvPr/>
        </p:nvPicPr>
        <p:blipFill>
          <a:blip r:embed="rId4"/>
          <a:stretch>
            <a:fillRect/>
          </a:stretch>
        </p:blipFill>
        <p:spPr>
          <a:xfrm>
            <a:off x="3995495" y="3809213"/>
            <a:ext cx="7974263" cy="2824062"/>
          </a:xfrm>
          <a:prstGeom prst="rect">
            <a:avLst/>
          </a:prstGeom>
        </p:spPr>
      </p:pic>
      <p:sp>
        <p:nvSpPr>
          <p:cNvPr id="6" name="TextBox 5">
            <a:extLst>
              <a:ext uri="{FF2B5EF4-FFF2-40B4-BE49-F238E27FC236}">
                <a16:creationId xmlns:a16="http://schemas.microsoft.com/office/drawing/2014/main" id="{8FDF957E-85AB-6147-FC2D-2A8A1E24FF81}"/>
              </a:ext>
            </a:extLst>
          </p:cNvPr>
          <p:cNvSpPr txBox="1"/>
          <p:nvPr/>
        </p:nvSpPr>
        <p:spPr>
          <a:xfrm>
            <a:off x="4401809" y="2730642"/>
            <a:ext cx="695836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Don’t know the pathogen? Use the symptoms and incubation periods as clues and refer to the OUE Agent List in CIFOR.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4903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5528B3E-BDE4-41D6-BF57-B6862D1CD6DB}"/>
              </a:ext>
            </a:extLst>
          </p:cNvPr>
          <p:cNvSpPr>
            <a:spLocks noGrp="1"/>
          </p:cNvSpPr>
          <p:nvPr>
            <p:ph type="title"/>
          </p:nvPr>
        </p:nvSpPr>
        <p:spPr>
          <a:xfrm>
            <a:off x="526073" y="355199"/>
            <a:ext cx="11139854" cy="1129512"/>
          </a:xfrm>
        </p:spPr>
        <p:txBody>
          <a:bodyPr vert="horz" lIns="91440" tIns="45720" rIns="91440" bIns="45720" rtlCol="0" anchor="b">
            <a:normAutofit/>
          </a:bodyPr>
          <a:lstStyle/>
          <a:p>
            <a:pPr algn="ctr"/>
            <a:r>
              <a:rPr lang="en-US" sz="3600" b="1">
                <a:solidFill>
                  <a:srgbClr val="FFFFFF"/>
                </a:solidFill>
              </a:rPr>
              <a:t>Resource</a:t>
            </a:r>
            <a:br>
              <a:rPr lang="en-US" sz="3000" b="1">
                <a:solidFill>
                  <a:srgbClr val="FFFFFF"/>
                </a:solidFill>
              </a:rPr>
            </a:br>
            <a:r>
              <a:rPr lang="en-US" sz="3000" b="1">
                <a:solidFill>
                  <a:srgbClr val="FFFFFF"/>
                </a:solidFill>
              </a:rPr>
              <a:t>IAFP: </a:t>
            </a:r>
            <a:r>
              <a:rPr lang="en-US" sz="2800">
                <a:solidFill>
                  <a:schemeClr val="bg1"/>
                </a:solidFill>
              </a:rPr>
              <a:t>Identifying Contributing Factors</a:t>
            </a:r>
            <a:endParaRPr lang="en-US" sz="3000">
              <a:solidFill>
                <a:schemeClr val="bg1"/>
              </a:solidFill>
            </a:endParaRPr>
          </a:p>
        </p:txBody>
      </p:sp>
      <p:cxnSp>
        <p:nvCxnSpPr>
          <p:cNvPr id="56" name="Straight Connector 55">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8F7D2B53-6C4F-4866-BFA2-868FDEC5034A}"/>
              </a:ext>
            </a:extLst>
          </p:cNvPr>
          <p:cNvSpPr txBox="1">
            <a:spLocks/>
          </p:cNvSpPr>
          <p:nvPr/>
        </p:nvSpPr>
        <p:spPr>
          <a:xfrm>
            <a:off x="457200" y="1920479"/>
            <a:ext cx="8229600" cy="3143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 name="Picture 4">
            <a:extLst>
              <a:ext uri="{FF2B5EF4-FFF2-40B4-BE49-F238E27FC236}">
                <a16:creationId xmlns:a16="http://schemas.microsoft.com/office/drawing/2014/main" id="{6F72CE7C-988A-A845-B96D-586A5526F1F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758" t="12645" r="32582"/>
          <a:stretch/>
        </p:blipFill>
        <p:spPr bwMode="auto">
          <a:xfrm>
            <a:off x="164272" y="2635223"/>
            <a:ext cx="2597481" cy="3446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Group 5">
            <a:extLst>
              <a:ext uri="{FF2B5EF4-FFF2-40B4-BE49-F238E27FC236}">
                <a16:creationId xmlns:a16="http://schemas.microsoft.com/office/drawing/2014/main" id="{A050A968-2380-8B26-F3C1-8C4001A3F574}"/>
              </a:ext>
            </a:extLst>
          </p:cNvPr>
          <p:cNvGrpSpPr>
            <a:grpSpLocks noChangeAspect="1"/>
          </p:cNvGrpSpPr>
          <p:nvPr/>
        </p:nvGrpSpPr>
        <p:grpSpPr>
          <a:xfrm>
            <a:off x="2966638" y="2343083"/>
            <a:ext cx="9061090" cy="4165106"/>
            <a:chOff x="-7315200" y="2173791"/>
            <a:chExt cx="18868782" cy="8673402"/>
          </a:xfrm>
        </p:grpSpPr>
        <p:pic>
          <p:nvPicPr>
            <p:cNvPr id="7" name="Picture 4">
              <a:extLst>
                <a:ext uri="{FF2B5EF4-FFF2-40B4-BE49-F238E27FC236}">
                  <a16:creationId xmlns:a16="http://schemas.microsoft.com/office/drawing/2014/main" id="{418991EE-0278-8188-F18D-DEDD961C8D7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120" t="12443" r="23407"/>
            <a:stretch/>
          </p:blipFill>
          <p:spPr bwMode="auto">
            <a:xfrm>
              <a:off x="2140300" y="2173791"/>
              <a:ext cx="9413282" cy="8673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a:extLst>
                <a:ext uri="{FF2B5EF4-FFF2-40B4-BE49-F238E27FC236}">
                  <a16:creationId xmlns:a16="http://schemas.microsoft.com/office/drawing/2014/main" id="{D83C63E7-7A37-BB0D-B4B3-8FCD01B540D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4744" t="12214" r="23553" b="752"/>
            <a:stretch/>
          </p:blipFill>
          <p:spPr bwMode="auto">
            <a:xfrm>
              <a:off x="-7315200" y="2195565"/>
              <a:ext cx="9455500" cy="8621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5" name="Rectangle 4">
            <a:extLst>
              <a:ext uri="{FF2B5EF4-FFF2-40B4-BE49-F238E27FC236}">
                <a16:creationId xmlns:a16="http://schemas.microsoft.com/office/drawing/2014/main" id="{09037B23-26D4-8E3A-E7AC-76CCD14D7D7E}"/>
              </a:ext>
            </a:extLst>
          </p:cNvPr>
          <p:cNvSpPr/>
          <p:nvPr/>
        </p:nvSpPr>
        <p:spPr>
          <a:xfrm>
            <a:off x="9809825" y="4332303"/>
            <a:ext cx="1386413" cy="1864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81E9F6EA-4BE2-2C7A-B340-E54B8452508D}"/>
              </a:ext>
            </a:extLst>
          </p:cNvPr>
          <p:cNvSpPr txBox="1"/>
          <p:nvPr/>
        </p:nvSpPr>
        <p:spPr>
          <a:xfrm>
            <a:off x="4724400" y="1603762"/>
            <a:ext cx="27432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Good for known pathogens</a:t>
            </a:r>
          </a:p>
        </p:txBody>
      </p:sp>
    </p:spTree>
    <p:extLst>
      <p:ext uri="{BB962C8B-B14F-4D97-AF65-F5344CB8AC3E}">
        <p14:creationId xmlns:p14="http://schemas.microsoft.com/office/powerpoint/2010/main" val="2817827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195B98F-AAAF-44A8-9B98-42599998B8B6}"/>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b="1" kern="1200" dirty="0">
                <a:solidFill>
                  <a:srgbClr val="FFFFFF"/>
                </a:solidFill>
                <a:latin typeface="+mj-lt"/>
                <a:ea typeface="+mj-ea"/>
                <a:cs typeface="+mj-cs"/>
              </a:rPr>
              <a:t>Tabletop Exercise 1</a:t>
            </a:r>
          </a:p>
        </p:txBody>
      </p:sp>
      <p:cxnSp>
        <p:nvCxnSpPr>
          <p:cNvPr id="12" name="Straight Connector 11">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39C5F4D-846B-F03A-71DC-033F23D97B23}"/>
              </a:ext>
            </a:extLst>
          </p:cNvPr>
          <p:cNvSpPr txBox="1"/>
          <p:nvPr/>
        </p:nvSpPr>
        <p:spPr>
          <a:xfrm>
            <a:off x="823526" y="4055568"/>
            <a:ext cx="3359021"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Light" panose="020F0302020204030204"/>
                <a:ea typeface="+mn-ea"/>
                <a:cs typeface="+mn-cs"/>
              </a:rPr>
              <a:t>Environmental Assessments</a:t>
            </a:r>
          </a:p>
        </p:txBody>
      </p:sp>
      <p:pic>
        <p:nvPicPr>
          <p:cNvPr id="9" name="Picture 8">
            <a:extLst>
              <a:ext uri="{FF2B5EF4-FFF2-40B4-BE49-F238E27FC236}">
                <a16:creationId xmlns:a16="http://schemas.microsoft.com/office/drawing/2014/main" id="{99D980C8-CF1F-848F-159E-8A996493424D}"/>
              </a:ext>
            </a:extLst>
          </p:cNvPr>
          <p:cNvPicPr>
            <a:picLocks noChangeAspect="1"/>
          </p:cNvPicPr>
          <p:nvPr/>
        </p:nvPicPr>
        <p:blipFill>
          <a:blip r:embed="rId3"/>
          <a:stretch>
            <a:fillRect/>
          </a:stretch>
        </p:blipFill>
        <p:spPr>
          <a:xfrm>
            <a:off x="5006544" y="228600"/>
            <a:ext cx="6848572" cy="6272129"/>
          </a:xfrm>
          <a:prstGeom prst="rect">
            <a:avLst/>
          </a:prstGeom>
        </p:spPr>
      </p:pic>
    </p:spTree>
    <p:extLst>
      <p:ext uri="{BB962C8B-B14F-4D97-AF65-F5344CB8AC3E}">
        <p14:creationId xmlns:p14="http://schemas.microsoft.com/office/powerpoint/2010/main" val="3886559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2">
            <a:extLst>
              <a:ext uri="{FF2B5EF4-FFF2-40B4-BE49-F238E27FC236}">
                <a16:creationId xmlns:a16="http://schemas.microsoft.com/office/drawing/2014/main" id="{F44A25D6-633F-4224-5209-8AEF4CD3984B}"/>
              </a:ext>
            </a:extLst>
          </p:cNvPr>
          <p:cNvGraphicFramePr>
            <a:graphicFrameLocks/>
          </p:cNvGraphicFramePr>
          <p:nvPr/>
        </p:nvGraphicFramePr>
        <p:xfrm>
          <a:off x="340904" y="1499420"/>
          <a:ext cx="11510191" cy="4685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B9FD49B3-B5E7-A693-06C0-C433BF9EDA1A}"/>
              </a:ext>
            </a:extLst>
          </p:cNvPr>
          <p:cNvSpPr txBox="1"/>
          <p:nvPr/>
        </p:nvSpPr>
        <p:spPr>
          <a:xfrm>
            <a:off x="1447800" y="2791460"/>
            <a:ext cx="10147300" cy="76944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Light" panose="020F0302020204030204"/>
                <a:ea typeface="+mn-ea"/>
                <a:cs typeface="+mn-cs"/>
              </a:rPr>
              <a:t>Using the CIFOR and IAFP resources on page 3, review the risk factors for </a:t>
            </a:r>
            <a:r>
              <a:rPr kumimoji="0" lang="en-US" sz="2200" b="0" i="1" u="none" strike="noStrike" kern="1200" cap="none" spc="0" normalizeH="0" baseline="0" noProof="0" dirty="0">
                <a:ln>
                  <a:noFill/>
                </a:ln>
                <a:solidFill>
                  <a:prstClr val="white"/>
                </a:solidFill>
                <a:effectLst/>
                <a:uLnTx/>
                <a:uFillTx/>
                <a:latin typeface="Calibri Light" panose="020F0302020204030204"/>
                <a:ea typeface="+mn-ea"/>
                <a:cs typeface="+mn-cs"/>
              </a:rPr>
              <a:t>Campylobacter </a:t>
            </a:r>
            <a:r>
              <a:rPr kumimoji="0" lang="en-US" sz="2200" b="0" i="0" u="none" strike="noStrike" kern="1200" cap="none" spc="0" normalizeH="0" baseline="0" noProof="0" dirty="0">
                <a:ln>
                  <a:noFill/>
                </a:ln>
                <a:solidFill>
                  <a:prstClr val="white"/>
                </a:solidFill>
                <a:effectLst/>
                <a:uLnTx/>
                <a:uFillTx/>
                <a:latin typeface="Calibri Light" panose="020F0302020204030204"/>
                <a:ea typeface="+mn-ea"/>
                <a:cs typeface="+mn-cs"/>
              </a:rPr>
              <a:t>and think about how this outbreak may have happened</a:t>
            </a:r>
          </a:p>
        </p:txBody>
      </p:sp>
      <p:sp>
        <p:nvSpPr>
          <p:cNvPr id="12" name="Title 1">
            <a:extLst>
              <a:ext uri="{FF2B5EF4-FFF2-40B4-BE49-F238E27FC236}">
                <a16:creationId xmlns:a16="http://schemas.microsoft.com/office/drawing/2014/main" id="{D5810B33-85A3-6474-A181-4C3FB7B7F205}"/>
              </a:ext>
            </a:extLst>
          </p:cNvPr>
          <p:cNvSpPr>
            <a:spLocks noGrp="1"/>
          </p:cNvSpPr>
          <p:nvPr>
            <p:ph type="title"/>
          </p:nvPr>
        </p:nvSpPr>
        <p:spPr>
          <a:xfrm>
            <a:off x="2647949" y="106253"/>
            <a:ext cx="6896100" cy="1133693"/>
          </a:xfrm>
        </p:spPr>
        <p:txBody>
          <a:bodyPr>
            <a:normAutofit/>
          </a:bodyPr>
          <a:lstStyle/>
          <a:p>
            <a:r>
              <a:rPr lang="en-US" sz="5200" b="1" dirty="0"/>
              <a:t>Exercise 1 Instructions</a:t>
            </a:r>
          </a:p>
        </p:txBody>
      </p:sp>
    </p:spTree>
    <p:extLst>
      <p:ext uri="{BB962C8B-B14F-4D97-AF65-F5344CB8AC3E}">
        <p14:creationId xmlns:p14="http://schemas.microsoft.com/office/powerpoint/2010/main" val="4139457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AB18158-5F2C-446F-97B7-37D2DBB7E878}"/>
              </a:ext>
            </a:extLst>
          </p:cNvPr>
          <p:cNvSpPr>
            <a:spLocks noGrp="1"/>
          </p:cNvSpPr>
          <p:nvPr>
            <p:ph type="title"/>
          </p:nvPr>
        </p:nvSpPr>
        <p:spPr>
          <a:xfrm>
            <a:off x="737062" y="1256422"/>
            <a:ext cx="9910296" cy="2590027"/>
          </a:xfrm>
        </p:spPr>
        <p:txBody>
          <a:bodyPr vert="horz" lIns="91440" tIns="45720" rIns="91440" bIns="45720" rtlCol="0" anchor="t">
            <a:normAutofit/>
          </a:bodyPr>
          <a:lstStyle/>
          <a:p>
            <a:r>
              <a:rPr lang="en-US" sz="6600" kern="1200">
                <a:solidFill>
                  <a:schemeClr val="tx1"/>
                </a:solidFill>
                <a:latin typeface="+mj-lt"/>
                <a:ea typeface="+mj-ea"/>
                <a:cs typeface="+mj-cs"/>
              </a:rPr>
              <a:t>Exercise 1 Questions</a:t>
            </a:r>
          </a:p>
        </p:txBody>
      </p:sp>
      <p:sp>
        <p:nvSpPr>
          <p:cNvPr id="3" name="Text Placeholder 2">
            <a:extLst>
              <a:ext uri="{FF2B5EF4-FFF2-40B4-BE49-F238E27FC236}">
                <a16:creationId xmlns:a16="http://schemas.microsoft.com/office/drawing/2014/main" id="{C2C673BE-9F58-464A-9CA8-FC4E18991D32}"/>
              </a:ext>
            </a:extLst>
          </p:cNvPr>
          <p:cNvSpPr>
            <a:spLocks noGrp="1"/>
          </p:cNvSpPr>
          <p:nvPr>
            <p:ph type="body" idx="1"/>
          </p:nvPr>
        </p:nvSpPr>
        <p:spPr>
          <a:xfrm>
            <a:off x="1140851" y="3591543"/>
            <a:ext cx="9910295" cy="2035117"/>
          </a:xfrm>
        </p:spPr>
        <p:txBody>
          <a:bodyPr vert="horz" lIns="91440" tIns="45720" rIns="91440" bIns="45720" rtlCol="0" anchor="b">
            <a:noAutofit/>
          </a:bodyPr>
          <a:lstStyle/>
          <a:p>
            <a:pPr marL="457200" indent="-457200">
              <a:buFont typeface="Wingdings" panose="05000000000000000000" pitchFamily="2" charset="2"/>
              <a:buChar char="§"/>
            </a:pPr>
            <a:r>
              <a:rPr lang="en-US" sz="2800" kern="1200">
                <a:solidFill>
                  <a:schemeClr val="tx1"/>
                </a:solidFill>
                <a:latin typeface="+mj-lt"/>
                <a:cs typeface="Calibri Light" panose="020F0302020204030204" pitchFamily="34" charset="0"/>
              </a:rPr>
              <a:t>What practices would investigators want to observe?</a:t>
            </a:r>
          </a:p>
          <a:p>
            <a:pPr marL="457200" indent="-457200">
              <a:buFont typeface="Wingdings" panose="05000000000000000000" pitchFamily="2" charset="2"/>
              <a:buChar char="§"/>
            </a:pPr>
            <a:endParaRPr lang="en-US" sz="2800" kern="1200">
              <a:solidFill>
                <a:schemeClr val="tx1"/>
              </a:solidFill>
              <a:latin typeface="+mj-lt"/>
              <a:cs typeface="Calibri Light" panose="020F0302020204030204" pitchFamily="34" charset="0"/>
            </a:endParaRPr>
          </a:p>
          <a:p>
            <a:pPr marL="457200" indent="-457200">
              <a:buFont typeface="Wingdings" panose="05000000000000000000" pitchFamily="2" charset="2"/>
              <a:buChar char="§"/>
            </a:pPr>
            <a:r>
              <a:rPr lang="en-US" sz="2800">
                <a:solidFill>
                  <a:schemeClr val="tx1"/>
                </a:solidFill>
                <a:latin typeface="+mj-lt"/>
                <a:cs typeface="Calibri Light" panose="020F0302020204030204" pitchFamily="34" charset="0"/>
              </a:rPr>
              <a:t>What records would investigators want to review?</a:t>
            </a:r>
          </a:p>
          <a:p>
            <a:pPr marL="457200" indent="-457200">
              <a:buFont typeface="Wingdings" panose="05000000000000000000" pitchFamily="2" charset="2"/>
              <a:buChar char="§"/>
            </a:pPr>
            <a:endParaRPr lang="en-US" sz="2800">
              <a:solidFill>
                <a:schemeClr val="tx1"/>
              </a:solidFill>
              <a:latin typeface="+mj-lt"/>
              <a:cs typeface="Calibri Light" panose="020F0302020204030204" pitchFamily="34" charset="0"/>
            </a:endParaRPr>
          </a:p>
          <a:p>
            <a:pPr marL="457200" indent="-457200">
              <a:buFont typeface="Wingdings" panose="05000000000000000000" pitchFamily="2" charset="2"/>
              <a:buChar char="§"/>
            </a:pPr>
            <a:r>
              <a:rPr lang="en-US" sz="2800" kern="1200">
                <a:solidFill>
                  <a:schemeClr val="tx1"/>
                </a:solidFill>
                <a:latin typeface="+mj-lt"/>
                <a:cs typeface="Calibri Light" panose="020F0302020204030204" pitchFamily="34" charset="0"/>
              </a:rPr>
              <a:t>What might be some questions investigators ask the manager and/or food worker?</a:t>
            </a:r>
          </a:p>
        </p:txBody>
      </p:sp>
      <p:sp>
        <p:nvSpPr>
          <p:cNvPr id="16" name="Rectangle 15">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2673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a:extLst>
              <a:ext uri="{FF2B5EF4-FFF2-40B4-BE49-F238E27FC236}">
                <a16:creationId xmlns:a16="http://schemas.microsoft.com/office/drawing/2014/main" id="{9D74BE75-6BC8-14C5-D675-2D8E6FC24C64}"/>
              </a:ext>
            </a:extLst>
          </p:cNvPr>
          <p:cNvCxnSpPr>
            <a:cxnSpLocks/>
          </p:cNvCxnSpPr>
          <p:nvPr/>
        </p:nvCxnSpPr>
        <p:spPr>
          <a:xfrm>
            <a:off x="1337842" y="445398"/>
            <a:ext cx="0" cy="6174858"/>
          </a:xfrm>
          <a:prstGeom prst="straightConnector1">
            <a:avLst/>
          </a:prstGeom>
          <a:ln w="571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17C78D4A-523D-131D-D397-C8C71CFF3E6C}"/>
              </a:ext>
            </a:extLst>
          </p:cNvPr>
          <p:cNvSpPr/>
          <p:nvPr/>
        </p:nvSpPr>
        <p:spPr>
          <a:xfrm>
            <a:off x="122273" y="85062"/>
            <a:ext cx="11924947" cy="997316"/>
          </a:xfrm>
          <a:prstGeom prst="rect">
            <a:avLst/>
          </a:prstGeom>
          <a:solidFill>
            <a:schemeClr val="bg1">
              <a:lumMod val="65000"/>
            </a:schemeClr>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D4B6E974-FC93-2EFE-E87D-7369A4D72BFF}"/>
              </a:ext>
            </a:extLst>
          </p:cNvPr>
          <p:cNvSpPr/>
          <p:nvPr/>
        </p:nvSpPr>
        <p:spPr>
          <a:xfrm>
            <a:off x="1210291" y="4633994"/>
            <a:ext cx="249862" cy="2445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1" name="Straight Arrow Connector 10">
            <a:extLst>
              <a:ext uri="{FF2B5EF4-FFF2-40B4-BE49-F238E27FC236}">
                <a16:creationId xmlns:a16="http://schemas.microsoft.com/office/drawing/2014/main" id="{73D9BEC6-6D91-CFE8-AF85-2DC3A20C47B7}"/>
              </a:ext>
            </a:extLst>
          </p:cNvPr>
          <p:cNvCxnSpPr>
            <a:cxnSpLocks/>
          </p:cNvCxnSpPr>
          <p:nvPr/>
        </p:nvCxnSpPr>
        <p:spPr>
          <a:xfrm flipH="1">
            <a:off x="1521448" y="4764291"/>
            <a:ext cx="616689" cy="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BBEBE56F-9899-30D2-93A1-D01758AAE0DC}"/>
              </a:ext>
            </a:extLst>
          </p:cNvPr>
          <p:cNvSpPr/>
          <p:nvPr/>
        </p:nvSpPr>
        <p:spPr>
          <a:xfrm>
            <a:off x="2160183" y="4444595"/>
            <a:ext cx="637950" cy="637953"/>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5" name="Graphic 14" descr="Clipboard with solid fill">
            <a:extLst>
              <a:ext uri="{FF2B5EF4-FFF2-40B4-BE49-F238E27FC236}">
                <a16:creationId xmlns:a16="http://schemas.microsoft.com/office/drawing/2014/main" id="{7C2328D3-F4CD-762B-5726-238CC57A1CD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249170" y="4527670"/>
            <a:ext cx="457195" cy="457195"/>
          </a:xfrm>
          <a:prstGeom prst="rect">
            <a:avLst/>
          </a:prstGeom>
        </p:spPr>
      </p:pic>
      <p:sp>
        <p:nvSpPr>
          <p:cNvPr id="16" name="TextBox 15">
            <a:extLst>
              <a:ext uri="{FF2B5EF4-FFF2-40B4-BE49-F238E27FC236}">
                <a16:creationId xmlns:a16="http://schemas.microsoft.com/office/drawing/2014/main" id="{DB094695-EDFA-0623-ACDD-D0F80F258D27}"/>
              </a:ext>
            </a:extLst>
          </p:cNvPr>
          <p:cNvSpPr txBox="1"/>
          <p:nvPr/>
        </p:nvSpPr>
        <p:spPr>
          <a:xfrm>
            <a:off x="1349034" y="5127432"/>
            <a:ext cx="2177547"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u="none" strike="noStrike" kern="1200" cap="none" spc="0" normalizeH="0" baseline="0" noProof="0" dirty="0">
                <a:ln>
                  <a:noFill/>
                </a:ln>
                <a:solidFill>
                  <a:prstClr val="black"/>
                </a:solidFill>
                <a:effectLst/>
                <a:uLnTx/>
                <a:uFillTx/>
                <a:latin typeface="Calibri Light" panose="020F0302020204030204"/>
                <a:ea typeface="+mn-ea"/>
                <a:cs typeface="+mn-cs"/>
              </a:rPr>
              <a:t>Health department received complaint</a:t>
            </a:r>
          </a:p>
        </p:txBody>
      </p:sp>
      <p:sp>
        <p:nvSpPr>
          <p:cNvPr id="17" name="TextBox 16">
            <a:extLst>
              <a:ext uri="{FF2B5EF4-FFF2-40B4-BE49-F238E27FC236}">
                <a16:creationId xmlns:a16="http://schemas.microsoft.com/office/drawing/2014/main" id="{521527D6-AA4B-751A-9E7D-004C8805134D}"/>
              </a:ext>
            </a:extLst>
          </p:cNvPr>
          <p:cNvSpPr txBox="1"/>
          <p:nvPr/>
        </p:nvSpPr>
        <p:spPr>
          <a:xfrm>
            <a:off x="219327" y="4385105"/>
            <a:ext cx="1004776"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Light" panose="020F0302020204030204"/>
                <a:ea typeface="+mn-ea"/>
                <a:cs typeface="+mn-cs"/>
              </a:rPr>
              <a:t>May 22nd</a:t>
            </a:r>
          </a:p>
        </p:txBody>
      </p:sp>
      <p:sp>
        <p:nvSpPr>
          <p:cNvPr id="19" name="Oval 18">
            <a:extLst>
              <a:ext uri="{FF2B5EF4-FFF2-40B4-BE49-F238E27FC236}">
                <a16:creationId xmlns:a16="http://schemas.microsoft.com/office/drawing/2014/main" id="{CB879E8F-0E48-40E5-C91E-C82EE9BA2EC5}"/>
              </a:ext>
            </a:extLst>
          </p:cNvPr>
          <p:cNvSpPr/>
          <p:nvPr/>
        </p:nvSpPr>
        <p:spPr>
          <a:xfrm>
            <a:off x="1224103" y="1938053"/>
            <a:ext cx="249862" cy="244549"/>
          </a:xfrm>
          <a:prstGeom prst="ellipse">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8954330D-1440-AD98-80EE-1BE558ED5E8D}"/>
              </a:ext>
            </a:extLst>
          </p:cNvPr>
          <p:cNvSpPr txBox="1"/>
          <p:nvPr/>
        </p:nvSpPr>
        <p:spPr>
          <a:xfrm>
            <a:off x="276199" y="1736929"/>
            <a:ext cx="100477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Light" panose="020F0302020204030204"/>
                <a:ea typeface="+mn-ea"/>
                <a:cs typeface="+mn-cs"/>
              </a:rPr>
              <a:t>May 15th</a:t>
            </a:r>
          </a:p>
        </p:txBody>
      </p:sp>
      <p:cxnSp>
        <p:nvCxnSpPr>
          <p:cNvPr id="24" name="Straight Arrow Connector 23">
            <a:extLst>
              <a:ext uri="{FF2B5EF4-FFF2-40B4-BE49-F238E27FC236}">
                <a16:creationId xmlns:a16="http://schemas.microsoft.com/office/drawing/2014/main" id="{4EAC557B-4DBA-214D-0901-458BD3C5F806}"/>
              </a:ext>
            </a:extLst>
          </p:cNvPr>
          <p:cNvCxnSpPr>
            <a:cxnSpLocks/>
          </p:cNvCxnSpPr>
          <p:nvPr/>
        </p:nvCxnSpPr>
        <p:spPr>
          <a:xfrm flipH="1">
            <a:off x="1572860" y="2060327"/>
            <a:ext cx="616689" cy="0"/>
          </a:xfrm>
          <a:prstGeom prst="straightConnector1">
            <a:avLst/>
          </a:prstGeom>
          <a:ln w="1905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777574A4-FEED-63DA-5DD3-7E2F64D19CC9}"/>
              </a:ext>
            </a:extLst>
          </p:cNvPr>
          <p:cNvSpPr/>
          <p:nvPr/>
        </p:nvSpPr>
        <p:spPr>
          <a:xfrm>
            <a:off x="2239461" y="1756958"/>
            <a:ext cx="637950" cy="637953"/>
          </a:xfrm>
          <a:prstGeom prst="ellipse">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7" name="Graphic 26" descr="Fork with solid fill">
            <a:extLst>
              <a:ext uri="{FF2B5EF4-FFF2-40B4-BE49-F238E27FC236}">
                <a16:creationId xmlns:a16="http://schemas.microsoft.com/office/drawing/2014/main" id="{09A04ADE-2057-8977-45EB-F554B893A33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40933" y="1847334"/>
            <a:ext cx="457200" cy="457200"/>
          </a:xfrm>
          <a:prstGeom prst="rect">
            <a:avLst/>
          </a:prstGeom>
        </p:spPr>
      </p:pic>
      <p:sp>
        <p:nvSpPr>
          <p:cNvPr id="28" name="TextBox 27">
            <a:extLst>
              <a:ext uri="{FF2B5EF4-FFF2-40B4-BE49-F238E27FC236}">
                <a16:creationId xmlns:a16="http://schemas.microsoft.com/office/drawing/2014/main" id="{72387A31-7FE7-B556-E6C7-973C5F47306C}"/>
              </a:ext>
            </a:extLst>
          </p:cNvPr>
          <p:cNvSpPr txBox="1"/>
          <p:nvPr/>
        </p:nvSpPr>
        <p:spPr>
          <a:xfrm>
            <a:off x="1577407" y="2414164"/>
            <a:ext cx="192222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Light" panose="020F0302020204030204"/>
                <a:ea typeface="+mn-ea"/>
                <a:cs typeface="+mn-cs"/>
              </a:rPr>
              <a:t>Meal</a:t>
            </a:r>
          </a:p>
        </p:txBody>
      </p:sp>
      <p:sp>
        <p:nvSpPr>
          <p:cNvPr id="29" name="TextBox 28">
            <a:extLst>
              <a:ext uri="{FF2B5EF4-FFF2-40B4-BE49-F238E27FC236}">
                <a16:creationId xmlns:a16="http://schemas.microsoft.com/office/drawing/2014/main" id="{727C6F11-FC77-2AB5-9F4F-ADE561A09309}"/>
              </a:ext>
            </a:extLst>
          </p:cNvPr>
          <p:cNvSpPr txBox="1"/>
          <p:nvPr/>
        </p:nvSpPr>
        <p:spPr>
          <a:xfrm>
            <a:off x="3498163" y="1788287"/>
            <a:ext cx="4911502" cy="4093428"/>
          </a:xfrm>
          <a:prstGeom prst="rect">
            <a:avLst/>
          </a:prstGeom>
          <a:solidFill>
            <a:schemeClr val="bg1">
              <a:lumMod val="85000"/>
            </a:schemeClr>
          </a:solidFill>
          <a:effectLst>
            <a:outerShdw blurRad="50800" dist="38100" dir="5400000" algn="t"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Light" panose="020F0302020204030204"/>
                <a:ea typeface="+mn-ea"/>
                <a:cs typeface="+mn-cs"/>
              </a:rPr>
              <a:t>Epi Findings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sng" strike="noStrike" kern="1200" cap="none" spc="0" normalizeH="0" baseline="0" noProof="0" dirty="0">
                <a:ln>
                  <a:noFill/>
                </a:ln>
                <a:solidFill>
                  <a:prstClr val="black"/>
                </a:solidFill>
                <a:effectLst/>
                <a:uLnTx/>
                <a:uFillTx/>
                <a:latin typeface="Calibri Light" panose="020F0302020204030204"/>
                <a:ea typeface="+mn-ea"/>
                <a:cs typeface="+mn-cs"/>
              </a:rPr>
              <a:t>Ill people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	-4 cases (group who dined 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sng" strike="noStrike" kern="1200" cap="none" spc="0" normalizeH="0" baseline="0" noProof="0" dirty="0">
                <a:ln>
                  <a:noFill/>
                </a:ln>
                <a:solidFill>
                  <a:prstClr val="black"/>
                </a:solidFill>
                <a:effectLst/>
                <a:uLnTx/>
                <a:uFillTx/>
                <a:latin typeface="Calibri Light" panose="020F0302020204030204"/>
                <a:ea typeface="+mn-ea"/>
                <a:cs typeface="+mn-cs"/>
              </a:rPr>
              <a:t>Common symptoms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	-diarrhea, fever, abdominal cramps, 	body ache, and chills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u="sng" dirty="0">
                <a:solidFill>
                  <a:prstClr val="black"/>
                </a:solidFill>
                <a:latin typeface="Calibri Light" panose="020F0302020204030204"/>
              </a:rPr>
              <a:t>I</a:t>
            </a:r>
            <a:r>
              <a:rPr kumimoji="0" lang="en-US" sz="2000" b="0" i="0" u="sng" strike="noStrike" kern="1200" cap="none" spc="0" normalizeH="0" baseline="0" noProof="0" dirty="0" err="1">
                <a:ln>
                  <a:noFill/>
                </a:ln>
                <a:solidFill>
                  <a:prstClr val="black"/>
                </a:solidFill>
                <a:effectLst/>
                <a:uLnTx/>
                <a:uFillTx/>
                <a:latin typeface="Calibri Light" panose="020F0302020204030204"/>
                <a:ea typeface="+mn-ea"/>
                <a:cs typeface="+mn-cs"/>
              </a:rPr>
              <a:t>ncubation</a:t>
            </a:r>
            <a:r>
              <a:rPr kumimoji="0" lang="en-US" sz="2000" b="0" i="0" u="sng" strike="noStrike" kern="1200" cap="none" spc="0" normalizeH="0" baseline="0" noProof="0" dirty="0">
                <a:ln>
                  <a:noFill/>
                </a:ln>
                <a:solidFill>
                  <a:prstClr val="black"/>
                </a:solidFill>
                <a:effectLst/>
                <a:uLnTx/>
                <a:uFillTx/>
                <a:latin typeface="Calibri Light" panose="020F0302020204030204"/>
                <a:ea typeface="+mn-ea"/>
                <a:cs typeface="+mn-cs"/>
              </a:rPr>
              <a:t> period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	-1-4 days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sng"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u="sng" dirty="0">
                <a:solidFill>
                  <a:prstClr val="black"/>
                </a:solidFill>
                <a:latin typeface="Calibri Light" panose="020F0302020204030204"/>
              </a:rPr>
              <a:t>D</a:t>
            </a:r>
            <a:r>
              <a:rPr kumimoji="0" lang="en-US" sz="2000" b="0" i="0" u="sng" strike="noStrike" kern="1200" cap="none" spc="0" normalizeH="0" baseline="0" noProof="0" dirty="0" err="1">
                <a:ln>
                  <a:noFill/>
                </a:ln>
                <a:solidFill>
                  <a:prstClr val="black"/>
                </a:solidFill>
                <a:effectLst/>
                <a:uLnTx/>
                <a:uFillTx/>
                <a:latin typeface="Calibri Light" panose="020F0302020204030204"/>
                <a:ea typeface="+mn-ea"/>
                <a:cs typeface="+mn-cs"/>
              </a:rPr>
              <a:t>uration</a:t>
            </a:r>
            <a:r>
              <a:rPr kumimoji="0" lang="en-US" sz="2000" b="0" i="0" u="sng" strike="noStrike" kern="1200" cap="none" spc="0" normalizeH="0" baseline="0" noProof="0" dirty="0">
                <a:ln>
                  <a:noFill/>
                </a:ln>
                <a:solidFill>
                  <a:prstClr val="black"/>
                </a:solidFill>
                <a:effectLst/>
                <a:uLnTx/>
                <a:uFillTx/>
                <a:latin typeface="Calibri Light" panose="020F0302020204030204"/>
                <a:ea typeface="+mn-ea"/>
                <a:cs typeface="+mn-cs"/>
              </a:rPr>
              <a:t> of illness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	-3-5 days</a:t>
            </a:r>
            <a:endParaRPr kumimoji="0" lang="en-US" sz="22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30" name="TextBox 29">
            <a:extLst>
              <a:ext uri="{FF2B5EF4-FFF2-40B4-BE49-F238E27FC236}">
                <a16:creationId xmlns:a16="http://schemas.microsoft.com/office/drawing/2014/main" id="{6300DCC2-F80A-BC07-D1BC-A0113B4328D7}"/>
              </a:ext>
            </a:extLst>
          </p:cNvPr>
          <p:cNvSpPr txBox="1"/>
          <p:nvPr/>
        </p:nvSpPr>
        <p:spPr>
          <a:xfrm>
            <a:off x="3790307" y="229777"/>
            <a:ext cx="432721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Calibri Light" panose="020F0302020204030204"/>
                <a:ea typeface="+mn-ea"/>
                <a:cs typeface="+mn-cs"/>
              </a:rPr>
              <a:t>Scenario Review</a:t>
            </a:r>
          </a:p>
        </p:txBody>
      </p:sp>
      <p:pic>
        <p:nvPicPr>
          <p:cNvPr id="6" name="Picture 5">
            <a:extLst>
              <a:ext uri="{FF2B5EF4-FFF2-40B4-BE49-F238E27FC236}">
                <a16:creationId xmlns:a16="http://schemas.microsoft.com/office/drawing/2014/main" id="{391AF792-ED08-E88E-357E-D363A0580AC1}"/>
              </a:ext>
            </a:extLst>
          </p:cNvPr>
          <p:cNvPicPr>
            <a:picLocks noChangeAspect="1"/>
          </p:cNvPicPr>
          <p:nvPr/>
        </p:nvPicPr>
        <p:blipFill>
          <a:blip r:embed="rId7"/>
          <a:stretch>
            <a:fillRect/>
          </a:stretch>
        </p:blipFill>
        <p:spPr>
          <a:xfrm>
            <a:off x="8503920" y="2758448"/>
            <a:ext cx="3543300" cy="2324100"/>
          </a:xfrm>
          <a:prstGeom prst="rect">
            <a:avLst/>
          </a:prstGeom>
          <a:effectLst>
            <a:softEdge rad="31750"/>
          </a:effectLst>
        </p:spPr>
      </p:pic>
    </p:spTree>
    <p:extLst>
      <p:ext uri="{BB962C8B-B14F-4D97-AF65-F5344CB8AC3E}">
        <p14:creationId xmlns:p14="http://schemas.microsoft.com/office/powerpoint/2010/main" val="322027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8E8CA6C-5E07-D054-752B-326B42D25DDC}"/>
              </a:ext>
            </a:extLst>
          </p:cNvPr>
          <p:cNvPicPr>
            <a:picLocks noChangeAspect="1"/>
          </p:cNvPicPr>
          <p:nvPr/>
        </p:nvPicPr>
        <p:blipFill>
          <a:blip r:embed="rId3"/>
          <a:stretch>
            <a:fillRect/>
          </a:stretch>
        </p:blipFill>
        <p:spPr>
          <a:xfrm>
            <a:off x="6250199" y="4515555"/>
            <a:ext cx="5723004" cy="1594223"/>
          </a:xfrm>
          <a:prstGeom prst="rect">
            <a:avLst/>
          </a:prstGeom>
        </p:spPr>
      </p:pic>
      <p:sp>
        <p:nvSpPr>
          <p:cNvPr id="9" name="TextBox 8">
            <a:extLst>
              <a:ext uri="{FF2B5EF4-FFF2-40B4-BE49-F238E27FC236}">
                <a16:creationId xmlns:a16="http://schemas.microsoft.com/office/drawing/2014/main" id="{6A31E5EA-6E76-62A7-9A33-8C52CF67C62D}"/>
              </a:ext>
            </a:extLst>
          </p:cNvPr>
          <p:cNvSpPr txBox="1"/>
          <p:nvPr/>
        </p:nvSpPr>
        <p:spPr>
          <a:xfrm>
            <a:off x="268343" y="407775"/>
            <a:ext cx="11660098" cy="1366015"/>
          </a:xfrm>
          <a:prstGeom prst="rect">
            <a:avLst/>
          </a:prstGeom>
          <a:noFill/>
        </p:spPr>
        <p:txBody>
          <a:bodyPr wrap="square">
            <a:spAutoFit/>
          </a:bodyPr>
          <a:lstStyle/>
          <a:p>
            <a:pPr marL="0" marR="0" lvl="0" indent="0" algn="l" defTabSz="914400" rtl="0" eaLnBrk="1" fontAlgn="auto" latinLnBrk="0" hangingPunct="1">
              <a:lnSpc>
                <a:spcPct val="119000"/>
              </a:lnSpc>
              <a:spcBef>
                <a:spcPts val="0"/>
              </a:spcBef>
              <a:spcAft>
                <a:spcPts val="600"/>
              </a:spcAft>
              <a:buClrTx/>
              <a:buSzTx/>
              <a:buFontTx/>
              <a:buNone/>
              <a:tabLst/>
              <a:defRPr/>
            </a:pPr>
            <a:r>
              <a:rPr kumimoji="0" lang="en-US" sz="2800" b="1" i="0" u="none" strike="noStrike" kern="1400" cap="none" spc="0" normalizeH="0" baseline="0" noProof="0" dirty="0">
                <a:ln>
                  <a:noFill/>
                </a:ln>
                <a:solidFill>
                  <a:prstClr val="black"/>
                </a:solidFill>
                <a:effectLst/>
                <a:uLnTx/>
                <a:uFillTx/>
                <a:latin typeface="Calibri Light" panose="020F0302020204030204"/>
                <a:ea typeface="+mn-ea"/>
                <a:cs typeface="+mn-cs"/>
              </a:rPr>
              <a:t>IAFP Key A. Situations that likely contributed to outbreaks of foodborne diseases when meat or poultry were implicated as vehicles</a:t>
            </a:r>
            <a:endParaRPr kumimoji="0" lang="en-US" sz="2800" b="0" i="0" u="none" strike="noStrike" kern="14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119000"/>
              </a:lnSpc>
              <a:spcBef>
                <a:spcPts val="0"/>
              </a:spcBef>
              <a:spcAft>
                <a:spcPts val="600"/>
              </a:spcAft>
              <a:buClrTx/>
              <a:buSzTx/>
              <a:buFontTx/>
              <a:buNone/>
              <a:tabLst/>
              <a:defRPr/>
            </a:pPr>
            <a:r>
              <a:rPr kumimoji="0" lang="en-US" sz="900" b="0" i="0" u="none" strike="noStrike" kern="1400" cap="none" spc="0" normalizeH="0" baseline="0" noProof="0" dirty="0">
                <a:ln>
                  <a:noFill/>
                </a:ln>
                <a:solidFill>
                  <a:srgbClr val="000000"/>
                </a:solidFill>
                <a:effectLst/>
                <a:uLnTx/>
                <a:uFillTx/>
                <a:latin typeface="Calibri" panose="020F0502020204030204" pitchFamily="34" charset="0"/>
                <a:ea typeface="+mn-ea"/>
                <a:cs typeface="+mn-cs"/>
              </a:rPr>
              <a:t> </a:t>
            </a:r>
          </a:p>
        </p:txBody>
      </p:sp>
      <p:pic>
        <p:nvPicPr>
          <p:cNvPr id="4" name="Picture 3">
            <a:extLst>
              <a:ext uri="{FF2B5EF4-FFF2-40B4-BE49-F238E27FC236}">
                <a16:creationId xmlns:a16="http://schemas.microsoft.com/office/drawing/2014/main" id="{690D7A32-D873-AA7A-548F-0081E7A00F15}"/>
              </a:ext>
            </a:extLst>
          </p:cNvPr>
          <p:cNvPicPr>
            <a:picLocks noChangeAspect="1"/>
          </p:cNvPicPr>
          <p:nvPr/>
        </p:nvPicPr>
        <p:blipFill>
          <a:blip r:embed="rId4"/>
          <a:stretch>
            <a:fillRect/>
          </a:stretch>
        </p:blipFill>
        <p:spPr>
          <a:xfrm>
            <a:off x="263559" y="1920239"/>
            <a:ext cx="5986641" cy="2595317"/>
          </a:xfrm>
          <a:prstGeom prst="rect">
            <a:avLst/>
          </a:prstGeom>
        </p:spPr>
      </p:pic>
      <p:sp>
        <p:nvSpPr>
          <p:cNvPr id="2" name="Rectangle 1">
            <a:extLst>
              <a:ext uri="{FF2B5EF4-FFF2-40B4-BE49-F238E27FC236}">
                <a16:creationId xmlns:a16="http://schemas.microsoft.com/office/drawing/2014/main" id="{781C3401-D2A5-C95E-BA02-C4430D399797}"/>
              </a:ext>
            </a:extLst>
          </p:cNvPr>
          <p:cNvSpPr/>
          <p:nvPr/>
        </p:nvSpPr>
        <p:spPr>
          <a:xfrm>
            <a:off x="8705178" y="5099551"/>
            <a:ext cx="3269593" cy="2370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6C735E6B-1E2B-5414-7482-896A5EC490B2}"/>
              </a:ext>
            </a:extLst>
          </p:cNvPr>
          <p:cNvPicPr>
            <a:picLocks noChangeAspect="1"/>
          </p:cNvPicPr>
          <p:nvPr/>
        </p:nvPicPr>
        <p:blipFill>
          <a:blip r:embed="rId5"/>
          <a:stretch>
            <a:fillRect/>
          </a:stretch>
        </p:blipFill>
        <p:spPr>
          <a:xfrm>
            <a:off x="6250199" y="1920240"/>
            <a:ext cx="5723005" cy="2595316"/>
          </a:xfrm>
          <a:prstGeom prst="rect">
            <a:avLst/>
          </a:prstGeom>
        </p:spPr>
      </p:pic>
      <p:pic>
        <p:nvPicPr>
          <p:cNvPr id="8" name="Picture 7">
            <a:extLst>
              <a:ext uri="{FF2B5EF4-FFF2-40B4-BE49-F238E27FC236}">
                <a16:creationId xmlns:a16="http://schemas.microsoft.com/office/drawing/2014/main" id="{54CA9A03-6535-9BB4-B26B-D234C1328C2A}"/>
              </a:ext>
            </a:extLst>
          </p:cNvPr>
          <p:cNvPicPr>
            <a:picLocks noChangeAspect="1"/>
          </p:cNvPicPr>
          <p:nvPr/>
        </p:nvPicPr>
        <p:blipFill>
          <a:blip r:embed="rId6"/>
          <a:stretch>
            <a:fillRect/>
          </a:stretch>
        </p:blipFill>
        <p:spPr>
          <a:xfrm>
            <a:off x="263559" y="4515556"/>
            <a:ext cx="5986638" cy="1594223"/>
          </a:xfrm>
          <a:prstGeom prst="rect">
            <a:avLst/>
          </a:prstGeom>
        </p:spPr>
      </p:pic>
    </p:spTree>
    <p:extLst>
      <p:ext uri="{BB962C8B-B14F-4D97-AF65-F5344CB8AC3E}">
        <p14:creationId xmlns:p14="http://schemas.microsoft.com/office/powerpoint/2010/main" val="1143967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BEBA4702-3439-4D74-A58A-B64EED998323}"/>
              </a:ext>
            </a:extLst>
          </p:cNvPr>
          <p:cNvSpPr txBox="1"/>
          <p:nvPr/>
        </p:nvSpPr>
        <p:spPr>
          <a:xfrm>
            <a:off x="85549" y="65723"/>
            <a:ext cx="11946835" cy="9144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E0B4DD1E-8E78-CB61-ABCB-34F000561F5C}"/>
              </a:ext>
            </a:extLst>
          </p:cNvPr>
          <p:cNvSpPr/>
          <p:nvPr/>
        </p:nvSpPr>
        <p:spPr>
          <a:xfrm>
            <a:off x="4133685" y="1924971"/>
            <a:ext cx="3875964" cy="4709578"/>
          </a:xfrm>
          <a:prstGeom prst="rect">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C000"/>
              </a:solidFill>
              <a:effectLst/>
              <a:uLnTx/>
              <a:uFillTx/>
              <a:latin typeface="Myriad Web Pro"/>
              <a:ea typeface="+mn-ea"/>
              <a:cs typeface="+mn-cs"/>
            </a:endParaRPr>
          </a:p>
        </p:txBody>
      </p:sp>
      <p:sp>
        <p:nvSpPr>
          <p:cNvPr id="16" name="Rectangle 15">
            <a:extLst>
              <a:ext uri="{FF2B5EF4-FFF2-40B4-BE49-F238E27FC236}">
                <a16:creationId xmlns:a16="http://schemas.microsoft.com/office/drawing/2014/main" id="{B63258C5-38ED-EB07-78B4-1167CE255481}"/>
              </a:ext>
            </a:extLst>
          </p:cNvPr>
          <p:cNvSpPr/>
          <p:nvPr/>
        </p:nvSpPr>
        <p:spPr>
          <a:xfrm>
            <a:off x="183229" y="1919617"/>
            <a:ext cx="3875964" cy="4714932"/>
          </a:xfrm>
          <a:prstGeom prst="rect">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C000"/>
              </a:solidFill>
              <a:effectLst/>
              <a:uLnTx/>
              <a:uFillTx/>
              <a:latin typeface="Myriad Web Pro"/>
              <a:ea typeface="+mn-ea"/>
              <a:cs typeface="+mn-cs"/>
            </a:endParaRPr>
          </a:p>
        </p:txBody>
      </p:sp>
      <p:sp>
        <p:nvSpPr>
          <p:cNvPr id="4" name="Rectangle 3">
            <a:extLst>
              <a:ext uri="{FF2B5EF4-FFF2-40B4-BE49-F238E27FC236}">
                <a16:creationId xmlns:a16="http://schemas.microsoft.com/office/drawing/2014/main" id="{FD23EBEE-8DDD-D60D-F2D9-6889F6908C42}"/>
              </a:ext>
            </a:extLst>
          </p:cNvPr>
          <p:cNvSpPr/>
          <p:nvPr/>
        </p:nvSpPr>
        <p:spPr>
          <a:xfrm>
            <a:off x="8094497" y="1924971"/>
            <a:ext cx="3875964" cy="4714932"/>
          </a:xfrm>
          <a:prstGeom prst="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C000"/>
              </a:solidFill>
              <a:effectLst/>
              <a:uLnTx/>
              <a:uFillTx/>
              <a:latin typeface="Myriad Web Pro"/>
              <a:ea typeface="+mn-ea"/>
              <a:cs typeface="+mn-cs"/>
            </a:endParaRPr>
          </a:p>
        </p:txBody>
      </p:sp>
      <p:sp>
        <p:nvSpPr>
          <p:cNvPr id="6" name="TextBox 5">
            <a:extLst>
              <a:ext uri="{FF2B5EF4-FFF2-40B4-BE49-F238E27FC236}">
                <a16:creationId xmlns:a16="http://schemas.microsoft.com/office/drawing/2014/main" id="{ADFA0CCB-A503-32B1-B61B-0ECB00A480DD}"/>
              </a:ext>
            </a:extLst>
          </p:cNvPr>
          <p:cNvSpPr txBox="1"/>
          <p:nvPr/>
        </p:nvSpPr>
        <p:spPr>
          <a:xfrm>
            <a:off x="221539" y="1999071"/>
            <a:ext cx="3806132" cy="2677656"/>
          </a:xfrm>
          <a:prstGeom prst="rect">
            <a:avLst/>
          </a:prstGeom>
          <a:noFill/>
        </p:spPr>
        <p:txBody>
          <a:bodyPr wrap="square" rtlCol="0">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-Preparation of chicken liver</a:t>
            </a:r>
          </a:p>
          <a:p>
            <a:pPr marL="0" marR="0" lvl="0" indent="0" algn="l" defTabSz="1219170" rtl="0" eaLnBrk="0" fontAlgn="base" latinLnBrk="0" hangingPunct="0">
              <a:lnSpc>
                <a:spcPct val="100000"/>
              </a:lnSpc>
              <a:spcBef>
                <a:spcPct val="0"/>
              </a:spcBef>
              <a:spcAft>
                <a:spcPct val="0"/>
              </a:spcAft>
              <a:buClrTx/>
              <a:buSzTx/>
              <a:buFontTx/>
              <a:buNone/>
              <a:tabLst/>
              <a:defRPr/>
            </a:pPr>
            <a:endParaRPr lang="en-US" sz="2400" dirty="0">
              <a:solidFill>
                <a:srgbClr val="000000"/>
              </a:solidFill>
              <a:latin typeface="Calibri Light" panose="020F0302020204030204" pitchFamily="34" charset="0"/>
              <a:cs typeface="Calibri Light" panose="020F0302020204030204" pitchFamily="34" charset="0"/>
            </a:endParaRPr>
          </a:p>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-Physical flow of raw chicken liver within kitchen</a:t>
            </a:r>
          </a:p>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a:p>
            <a:pPr marL="0" marR="0" lvl="0" indent="0" algn="l" defTabSz="1219170" rtl="0" eaLnBrk="0" fontAlgn="base" latinLnBrk="0" hangingPunct="0">
              <a:lnSpc>
                <a:spcPct val="100000"/>
              </a:lnSpc>
              <a:spcBef>
                <a:spcPct val="0"/>
              </a:spcBef>
              <a:spcAft>
                <a:spcPct val="0"/>
              </a:spcAft>
              <a:buClrTx/>
              <a:buSzTx/>
              <a:buFontTx/>
              <a:buNone/>
              <a:tabLst/>
              <a:defRPr/>
            </a:pPr>
            <a:r>
              <a:rPr lang="en-US" sz="2400" dirty="0">
                <a:solidFill>
                  <a:srgbClr val="000000"/>
                </a:solidFill>
                <a:latin typeface="Calibri Light" panose="020F0302020204030204" pitchFamily="34" charset="0"/>
                <a:cs typeface="Calibri Light" panose="020F0302020204030204" pitchFamily="34" charset="0"/>
              </a:rPr>
              <a:t>-</a:t>
            </a: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Other general, poor food safety practices</a:t>
            </a:r>
          </a:p>
        </p:txBody>
      </p:sp>
      <p:sp>
        <p:nvSpPr>
          <p:cNvPr id="7" name="TextBox 6">
            <a:extLst>
              <a:ext uri="{FF2B5EF4-FFF2-40B4-BE49-F238E27FC236}">
                <a16:creationId xmlns:a16="http://schemas.microsoft.com/office/drawing/2014/main" id="{C8E5DE74-D909-58AB-E6B2-42C290A25A2E}"/>
              </a:ext>
            </a:extLst>
          </p:cNvPr>
          <p:cNvSpPr txBox="1"/>
          <p:nvPr/>
        </p:nvSpPr>
        <p:spPr>
          <a:xfrm>
            <a:off x="8119160" y="2024907"/>
            <a:ext cx="3826637" cy="2354491"/>
          </a:xfrm>
          <a:prstGeom prst="rect">
            <a:avLst/>
          </a:prstGeom>
          <a:noFill/>
        </p:spPr>
        <p:txBody>
          <a:bodyPr wrap="square" rtlCol="0">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Light" panose="020F0302020204030204" pitchFamily="34" charset="0"/>
                <a:ea typeface="+mn-ea"/>
                <a:cs typeface="Calibri Light" panose="020F0302020204030204" pitchFamily="34" charset="0"/>
              </a:rPr>
              <a:t>-Preparation process of liver to reconstruct food flow</a:t>
            </a:r>
          </a:p>
          <a:p>
            <a:pPr marL="0" marR="0" lvl="0" indent="0" algn="l" defTabSz="1219170" rtl="0" eaLnBrk="0" fontAlgn="base" latinLnBrk="0" hangingPunct="0">
              <a:lnSpc>
                <a:spcPct val="100000"/>
              </a:lnSpc>
              <a:spcBef>
                <a:spcPct val="0"/>
              </a:spcBef>
              <a:spcAft>
                <a:spcPct val="0"/>
              </a:spcAft>
              <a:buClrTx/>
              <a:buSzTx/>
              <a:buFontTx/>
              <a:buNone/>
              <a:tabLst/>
              <a:defRPr/>
            </a:pPr>
            <a:endParaRPr lang="en-US" sz="2100" dirty="0">
              <a:solidFill>
                <a:prstClr val="white"/>
              </a:solidFill>
              <a:latin typeface="Calibri Light" panose="020F0302020204030204" pitchFamily="34" charset="0"/>
              <a:cs typeface="Calibri Light" panose="020F0302020204030204" pitchFamily="34" charset="0"/>
            </a:endParaRPr>
          </a:p>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Light" panose="020F0302020204030204" pitchFamily="34" charset="0"/>
                <a:ea typeface="+mn-ea"/>
                <a:cs typeface="Calibri Light" panose="020F0302020204030204" pitchFamily="34" charset="0"/>
              </a:rPr>
              <a:t>-Ask manager about oversight of food operations, verification of cooking temperatures, and other food safety practices</a:t>
            </a:r>
          </a:p>
        </p:txBody>
      </p:sp>
      <p:sp>
        <p:nvSpPr>
          <p:cNvPr id="8" name="Rectangle 7">
            <a:extLst>
              <a:ext uri="{FF2B5EF4-FFF2-40B4-BE49-F238E27FC236}">
                <a16:creationId xmlns:a16="http://schemas.microsoft.com/office/drawing/2014/main" id="{3BC247C0-4D5E-D0D3-C7E3-7DC38E672242}"/>
              </a:ext>
            </a:extLst>
          </p:cNvPr>
          <p:cNvSpPr/>
          <p:nvPr/>
        </p:nvSpPr>
        <p:spPr>
          <a:xfrm>
            <a:off x="172873" y="1037725"/>
            <a:ext cx="3875964" cy="809767"/>
          </a:xfrm>
          <a:prstGeom prst="rect">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C000"/>
              </a:solidFill>
              <a:effectLst/>
              <a:uLnTx/>
              <a:uFillTx/>
              <a:latin typeface="Myriad Web Pro"/>
              <a:ea typeface="+mn-ea"/>
              <a:cs typeface="+mn-cs"/>
            </a:endParaRPr>
          </a:p>
        </p:txBody>
      </p:sp>
      <p:sp>
        <p:nvSpPr>
          <p:cNvPr id="9" name="Rectangle 8">
            <a:extLst>
              <a:ext uri="{FF2B5EF4-FFF2-40B4-BE49-F238E27FC236}">
                <a16:creationId xmlns:a16="http://schemas.microsoft.com/office/drawing/2014/main" id="{43069F86-31C9-F99E-D399-C078F4AFB8F0}"/>
              </a:ext>
            </a:extLst>
          </p:cNvPr>
          <p:cNvSpPr/>
          <p:nvPr/>
        </p:nvSpPr>
        <p:spPr>
          <a:xfrm>
            <a:off x="4133685" y="1037724"/>
            <a:ext cx="3875964" cy="809767"/>
          </a:xfrm>
          <a:prstGeom prst="rect">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C000"/>
              </a:solidFill>
              <a:effectLst/>
              <a:uLnTx/>
              <a:uFillTx/>
              <a:latin typeface="Myriad Web Pro"/>
              <a:ea typeface="+mn-ea"/>
              <a:cs typeface="+mn-cs"/>
            </a:endParaRPr>
          </a:p>
        </p:txBody>
      </p:sp>
      <p:sp>
        <p:nvSpPr>
          <p:cNvPr id="10" name="Rectangle 9">
            <a:extLst>
              <a:ext uri="{FF2B5EF4-FFF2-40B4-BE49-F238E27FC236}">
                <a16:creationId xmlns:a16="http://schemas.microsoft.com/office/drawing/2014/main" id="{8093A54E-4E85-91BD-EC41-9246718B3BD6}"/>
              </a:ext>
            </a:extLst>
          </p:cNvPr>
          <p:cNvSpPr/>
          <p:nvPr/>
        </p:nvSpPr>
        <p:spPr>
          <a:xfrm>
            <a:off x="8094497" y="1037723"/>
            <a:ext cx="3875964" cy="809767"/>
          </a:xfrm>
          <a:prstGeom prst="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C000"/>
              </a:solidFill>
              <a:effectLst/>
              <a:uLnTx/>
              <a:uFillTx/>
              <a:latin typeface="Myriad Web Pro"/>
              <a:ea typeface="+mn-ea"/>
              <a:cs typeface="+mn-cs"/>
            </a:endParaRPr>
          </a:p>
        </p:txBody>
      </p:sp>
      <p:sp>
        <p:nvSpPr>
          <p:cNvPr id="11" name="TextBox 10">
            <a:extLst>
              <a:ext uri="{FF2B5EF4-FFF2-40B4-BE49-F238E27FC236}">
                <a16:creationId xmlns:a16="http://schemas.microsoft.com/office/drawing/2014/main" id="{6A0E673F-AB16-8C9E-0688-4EAAF62F0914}"/>
              </a:ext>
            </a:extLst>
          </p:cNvPr>
          <p:cNvSpPr txBox="1"/>
          <p:nvPr/>
        </p:nvSpPr>
        <p:spPr>
          <a:xfrm>
            <a:off x="1085900" y="1183035"/>
            <a:ext cx="3827296" cy="502766"/>
          </a:xfrm>
          <a:prstGeom prst="rect">
            <a:avLst/>
          </a:prstGeom>
          <a:noFill/>
        </p:spPr>
        <p:txBody>
          <a:bodyPr wrap="square" rtlCol="0">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2667" b="1" i="0" u="none" strike="noStrike" kern="1200" cap="none" spc="0" normalizeH="0" baseline="0" noProof="0">
                <a:ln>
                  <a:noFill/>
                </a:ln>
                <a:solidFill>
                  <a:srgbClr val="000000"/>
                </a:solidFill>
                <a:effectLst/>
                <a:uLnTx/>
                <a:uFillTx/>
                <a:latin typeface="Calibri Light" panose="020F0302020204030204" pitchFamily="34" charset="0"/>
                <a:ea typeface="+mn-ea"/>
                <a:cs typeface="Calibri Light" panose="020F0302020204030204" pitchFamily="34" charset="0"/>
              </a:rPr>
              <a:t>Observations</a:t>
            </a:r>
          </a:p>
        </p:txBody>
      </p:sp>
      <p:sp>
        <p:nvSpPr>
          <p:cNvPr id="12" name="TextBox 11">
            <a:extLst>
              <a:ext uri="{FF2B5EF4-FFF2-40B4-BE49-F238E27FC236}">
                <a16:creationId xmlns:a16="http://schemas.microsoft.com/office/drawing/2014/main" id="{B1890A94-E43D-8ABB-474A-7B539493EDB7}"/>
              </a:ext>
            </a:extLst>
          </p:cNvPr>
          <p:cNvSpPr txBox="1"/>
          <p:nvPr/>
        </p:nvSpPr>
        <p:spPr>
          <a:xfrm>
            <a:off x="4955620" y="1195621"/>
            <a:ext cx="3096453" cy="502766"/>
          </a:xfrm>
          <a:prstGeom prst="rect">
            <a:avLst/>
          </a:prstGeom>
          <a:noFill/>
        </p:spPr>
        <p:txBody>
          <a:bodyPr wrap="square" rtlCol="0">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2667" b="1" i="0" u="none" strike="noStrike" kern="1200" cap="none" spc="0" normalizeH="0" baseline="0" noProof="0">
                <a:ln>
                  <a:noFill/>
                </a:ln>
                <a:solidFill>
                  <a:srgbClr val="000000"/>
                </a:solidFill>
                <a:effectLst/>
                <a:uLnTx/>
                <a:uFillTx/>
                <a:latin typeface="Calibri Light" panose="020F0302020204030204" pitchFamily="34" charset="0"/>
                <a:ea typeface="+mn-ea"/>
                <a:cs typeface="Calibri Light" panose="020F0302020204030204" pitchFamily="34" charset="0"/>
              </a:rPr>
              <a:t>Record Review</a:t>
            </a:r>
          </a:p>
        </p:txBody>
      </p:sp>
      <p:sp>
        <p:nvSpPr>
          <p:cNvPr id="13" name="TextBox 12">
            <a:extLst>
              <a:ext uri="{FF2B5EF4-FFF2-40B4-BE49-F238E27FC236}">
                <a16:creationId xmlns:a16="http://schemas.microsoft.com/office/drawing/2014/main" id="{5C90A168-87EF-5068-7C1B-DFBC073C7084}"/>
              </a:ext>
            </a:extLst>
          </p:cNvPr>
          <p:cNvSpPr txBox="1"/>
          <p:nvPr/>
        </p:nvSpPr>
        <p:spPr>
          <a:xfrm>
            <a:off x="9302294" y="1183035"/>
            <a:ext cx="3607612" cy="502766"/>
          </a:xfrm>
          <a:prstGeom prst="rect">
            <a:avLst/>
          </a:prstGeom>
          <a:noFill/>
        </p:spPr>
        <p:txBody>
          <a:bodyPr wrap="square" rtlCol="0">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2667" b="1" i="0" u="none" strike="noStrike" kern="1200" cap="none" spc="0" normalizeH="0" baseline="0" noProof="0" dirty="0">
                <a:ln>
                  <a:noFill/>
                </a:ln>
                <a:solidFill>
                  <a:prstClr val="white"/>
                </a:solidFill>
                <a:effectLst/>
                <a:uLnTx/>
                <a:uFillTx/>
                <a:latin typeface="Calibri Light" panose="020F0302020204030204" pitchFamily="34" charset="0"/>
                <a:ea typeface="+mn-ea"/>
                <a:cs typeface="Calibri Light" panose="020F0302020204030204" pitchFamily="34" charset="0"/>
              </a:rPr>
              <a:t>Interview</a:t>
            </a:r>
          </a:p>
        </p:txBody>
      </p:sp>
      <p:sp>
        <p:nvSpPr>
          <p:cNvPr id="18" name="TextBox 17">
            <a:extLst>
              <a:ext uri="{FF2B5EF4-FFF2-40B4-BE49-F238E27FC236}">
                <a16:creationId xmlns:a16="http://schemas.microsoft.com/office/drawing/2014/main" id="{4B109DF4-E047-FBF0-1A52-AADE3304FB7E}"/>
              </a:ext>
            </a:extLst>
          </p:cNvPr>
          <p:cNvSpPr txBox="1"/>
          <p:nvPr/>
        </p:nvSpPr>
        <p:spPr>
          <a:xfrm>
            <a:off x="4191234" y="2046994"/>
            <a:ext cx="4201099" cy="1938992"/>
          </a:xfrm>
          <a:prstGeom prst="rect">
            <a:avLst/>
          </a:prstGeom>
          <a:noFill/>
        </p:spPr>
        <p:txBody>
          <a:bodyPr wrap="square" rtlCol="0">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-Temperature logs</a:t>
            </a:r>
          </a:p>
          <a:p>
            <a:pPr marL="0" marR="0" lvl="0" indent="0" algn="l" defTabSz="1219170" rtl="0" eaLnBrk="0" fontAlgn="base" latinLnBrk="0" hangingPunct="0">
              <a:lnSpc>
                <a:spcPct val="100000"/>
              </a:lnSpc>
              <a:spcBef>
                <a:spcPct val="0"/>
              </a:spcBef>
              <a:spcAft>
                <a:spcPct val="0"/>
              </a:spcAft>
              <a:buClrTx/>
              <a:buSzTx/>
              <a:buFontTx/>
              <a:buNone/>
              <a:tabLst/>
              <a:defRPr/>
            </a:pPr>
            <a:endParaRPr lang="en-US" sz="2400" dirty="0">
              <a:solidFill>
                <a:srgbClr val="000000"/>
              </a:solidFill>
              <a:latin typeface="Calibri Light" panose="020F0302020204030204" pitchFamily="34" charset="0"/>
              <a:cs typeface="Calibri Light" panose="020F0302020204030204" pitchFamily="34" charset="0"/>
            </a:endParaRPr>
          </a:p>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-Training materials</a:t>
            </a:r>
          </a:p>
          <a:p>
            <a:pPr marL="0" marR="0" lvl="0" indent="0" algn="l" defTabSz="1219170" rtl="0" eaLnBrk="0" fontAlgn="base" latinLnBrk="0" hangingPunct="0">
              <a:lnSpc>
                <a:spcPct val="100000"/>
              </a:lnSpc>
              <a:spcBef>
                <a:spcPct val="0"/>
              </a:spcBef>
              <a:spcAft>
                <a:spcPct val="0"/>
              </a:spcAft>
              <a:buClrTx/>
              <a:buSzTx/>
              <a:buFontTx/>
              <a:buNone/>
              <a:tabLst/>
              <a:defRPr/>
            </a:pPr>
            <a:endParaRPr lang="en-US" sz="2400" dirty="0">
              <a:solidFill>
                <a:srgbClr val="000000"/>
              </a:solidFill>
              <a:latin typeface="Calibri Light" panose="020F0302020204030204" pitchFamily="34" charset="0"/>
              <a:cs typeface="Calibri Light" panose="020F0302020204030204" pitchFamily="34" charset="0"/>
            </a:endParaRPr>
          </a:p>
          <a:p>
            <a:pPr marL="0" marR="0" lvl="0" indent="0" algn="l" defTabSz="121917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-Recipe cards</a:t>
            </a:r>
          </a:p>
        </p:txBody>
      </p:sp>
      <p:pic>
        <p:nvPicPr>
          <p:cNvPr id="19" name="Graphic 18" descr="Germ with solid fill">
            <a:extLst>
              <a:ext uri="{FF2B5EF4-FFF2-40B4-BE49-F238E27FC236}">
                <a16:creationId xmlns:a16="http://schemas.microsoft.com/office/drawing/2014/main" id="{C1055560-2871-9CBA-9A00-5624E1F4D0E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23011" y="2640144"/>
            <a:ext cx="3273878" cy="3273878"/>
          </a:xfrm>
          <a:prstGeom prst="rect">
            <a:avLst/>
          </a:prstGeom>
        </p:spPr>
      </p:pic>
      <p:pic>
        <p:nvPicPr>
          <p:cNvPr id="21" name="Graphic 20" descr="Clipboard with solid fill">
            <a:extLst>
              <a:ext uri="{FF2B5EF4-FFF2-40B4-BE49-F238E27FC236}">
                <a16:creationId xmlns:a16="http://schemas.microsoft.com/office/drawing/2014/main" id="{85C2488D-4B66-69AC-8704-5D3358BA14F7}"/>
              </a:ext>
            </a:extLst>
          </p:cNvPr>
          <p:cNvPicPr>
            <a:picLocks noChangeAspect="1"/>
          </p:cNvPicPr>
          <p:nvPr/>
        </p:nvPicPr>
        <p:blipFill>
          <a:blip r:embed="rId5">
            <a:alphaModFix amt="14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55489" y="2500487"/>
            <a:ext cx="3461105" cy="3461105"/>
          </a:xfrm>
          <a:prstGeom prst="rect">
            <a:avLst/>
          </a:prstGeom>
        </p:spPr>
      </p:pic>
      <p:pic>
        <p:nvPicPr>
          <p:cNvPr id="23" name="Graphic 22" descr="Catering with solid fill">
            <a:extLst>
              <a:ext uri="{FF2B5EF4-FFF2-40B4-BE49-F238E27FC236}">
                <a16:creationId xmlns:a16="http://schemas.microsoft.com/office/drawing/2014/main" id="{AFB1C2A3-F2EA-507A-B1E1-A52F27BC26E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7770" y="2734179"/>
            <a:ext cx="2993720" cy="2993720"/>
          </a:xfrm>
          <a:prstGeom prst="rect">
            <a:avLst/>
          </a:prstGeom>
        </p:spPr>
      </p:pic>
      <p:sp>
        <p:nvSpPr>
          <p:cNvPr id="22" name="Title 1">
            <a:extLst>
              <a:ext uri="{FF2B5EF4-FFF2-40B4-BE49-F238E27FC236}">
                <a16:creationId xmlns:a16="http://schemas.microsoft.com/office/drawing/2014/main" id="{648BF41B-386F-450D-9537-EB2A6B4D8A75}"/>
              </a:ext>
            </a:extLst>
          </p:cNvPr>
          <p:cNvSpPr>
            <a:spLocks noGrp="1"/>
          </p:cNvSpPr>
          <p:nvPr>
            <p:ph type="title"/>
          </p:nvPr>
        </p:nvSpPr>
        <p:spPr>
          <a:xfrm>
            <a:off x="2642666" y="370289"/>
            <a:ext cx="6858000" cy="877715"/>
          </a:xfrm>
        </p:spPr>
        <p:txBody>
          <a:bodyPr>
            <a:noAutofit/>
          </a:bodyPr>
          <a:lstStyle/>
          <a:p>
            <a:pPr algn="ctr"/>
            <a:r>
              <a:rPr lang="en-US" b="1" dirty="0"/>
              <a:t>Exercise 1 Summary </a:t>
            </a:r>
            <a:br>
              <a:rPr lang="en-US" b="1" dirty="0"/>
            </a:br>
            <a:endParaRPr lang="en-US" b="1" dirty="0"/>
          </a:p>
        </p:txBody>
      </p:sp>
    </p:spTree>
    <p:extLst>
      <p:ext uri="{BB962C8B-B14F-4D97-AF65-F5344CB8AC3E}">
        <p14:creationId xmlns:p14="http://schemas.microsoft.com/office/powerpoint/2010/main" val="89015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0A2EEDDF-A3C9-4261-8F8E-DF8311DBBFE3}"/>
              </a:ext>
            </a:extLst>
          </p:cNvPr>
          <p:cNvSpPr/>
          <p:nvPr/>
        </p:nvSpPr>
        <p:spPr>
          <a:xfrm rot="16200000">
            <a:off x="5449279" y="-5146132"/>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1EFBC65-D265-4AD3-941E-E534A2BB2011}"/>
              </a:ext>
            </a:extLst>
          </p:cNvPr>
          <p:cNvSpPr>
            <a:spLocks noGrp="1"/>
          </p:cNvSpPr>
          <p:nvPr>
            <p:ph type="title"/>
          </p:nvPr>
        </p:nvSpPr>
        <p:spPr>
          <a:xfrm>
            <a:off x="838199" y="58382"/>
            <a:ext cx="10515600" cy="1325563"/>
          </a:xfrm>
        </p:spPr>
        <p:txBody>
          <a:bodyPr/>
          <a:lstStyle/>
          <a:p>
            <a:pPr algn="ctr"/>
            <a:r>
              <a:rPr lang="en-US" b="1">
                <a:solidFill>
                  <a:schemeClr val="bg1"/>
                </a:solidFill>
              </a:rPr>
              <a:t>Investigative Process Overview</a:t>
            </a:r>
          </a:p>
        </p:txBody>
      </p:sp>
      <p:graphicFrame>
        <p:nvGraphicFramePr>
          <p:cNvPr id="4" name="Content Placeholder 3">
            <a:extLst>
              <a:ext uri="{FF2B5EF4-FFF2-40B4-BE49-F238E27FC236}">
                <a16:creationId xmlns:a16="http://schemas.microsoft.com/office/drawing/2014/main" id="{C9EEE2A7-4BB9-40E4-BA60-ABCB2BDCDB4A}"/>
              </a:ext>
            </a:extLst>
          </p:cNvPr>
          <p:cNvGraphicFramePr>
            <a:graphicFrameLocks noGrp="1"/>
          </p:cNvGraphicFramePr>
          <p:nvPr>
            <p:ph idx="1"/>
            <p:extLst>
              <p:ext uri="{D42A27DB-BD31-4B8C-83A1-F6EECF244321}">
                <p14:modId xmlns:p14="http://schemas.microsoft.com/office/powerpoint/2010/main" val="852182946"/>
              </p:ext>
            </p:extLst>
          </p:nvPr>
        </p:nvGraphicFramePr>
        <p:xfrm>
          <a:off x="838200" y="2141537"/>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3">
            <a:extLst>
              <a:ext uri="{FF2B5EF4-FFF2-40B4-BE49-F238E27FC236}">
                <a16:creationId xmlns:a16="http://schemas.microsoft.com/office/drawing/2014/main" id="{1D9CD781-5506-4B5E-A2E4-06CA65A3E0E4}"/>
              </a:ext>
            </a:extLst>
          </p:cNvPr>
          <p:cNvGraphicFramePr>
            <a:graphicFrameLocks/>
          </p:cNvGraphicFramePr>
          <p:nvPr/>
        </p:nvGraphicFramePr>
        <p:xfrm>
          <a:off x="3200400" y="1158807"/>
          <a:ext cx="4749800" cy="19654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6" name="Straight Arrow Connector 5">
            <a:extLst>
              <a:ext uri="{FF2B5EF4-FFF2-40B4-BE49-F238E27FC236}">
                <a16:creationId xmlns:a16="http://schemas.microsoft.com/office/drawing/2014/main" id="{E4354EEA-1995-4F97-92CE-C98A33AE3C33}"/>
              </a:ext>
            </a:extLst>
          </p:cNvPr>
          <p:cNvCxnSpPr/>
          <p:nvPr/>
        </p:nvCxnSpPr>
        <p:spPr>
          <a:xfrm flipH="1">
            <a:off x="2187146" y="2520778"/>
            <a:ext cx="1606378"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7" name="Straight Arrow Connector 6">
            <a:extLst>
              <a:ext uri="{FF2B5EF4-FFF2-40B4-BE49-F238E27FC236}">
                <a16:creationId xmlns:a16="http://schemas.microsoft.com/office/drawing/2014/main" id="{4F3054D8-0FC2-458D-904F-BA1A70A932CA}"/>
              </a:ext>
            </a:extLst>
          </p:cNvPr>
          <p:cNvCxnSpPr>
            <a:cxnSpLocks/>
          </p:cNvCxnSpPr>
          <p:nvPr/>
        </p:nvCxnSpPr>
        <p:spPr>
          <a:xfrm flipH="1">
            <a:off x="4806779" y="2520778"/>
            <a:ext cx="185351"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a:extLst>
              <a:ext uri="{FF2B5EF4-FFF2-40B4-BE49-F238E27FC236}">
                <a16:creationId xmlns:a16="http://schemas.microsoft.com/office/drawing/2014/main" id="{40B7DD5A-CD21-483E-BFEB-021F4D1A73D8}"/>
              </a:ext>
            </a:extLst>
          </p:cNvPr>
          <p:cNvCxnSpPr>
            <a:cxnSpLocks/>
          </p:cNvCxnSpPr>
          <p:nvPr/>
        </p:nvCxnSpPr>
        <p:spPr>
          <a:xfrm>
            <a:off x="6155725" y="2520778"/>
            <a:ext cx="1198605"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FEC7E90D-73AE-4F78-8CEF-FED72325B039}"/>
              </a:ext>
            </a:extLst>
          </p:cNvPr>
          <p:cNvCxnSpPr>
            <a:cxnSpLocks/>
          </p:cNvCxnSpPr>
          <p:nvPr/>
        </p:nvCxnSpPr>
        <p:spPr>
          <a:xfrm>
            <a:off x="7283624" y="2520778"/>
            <a:ext cx="2721230"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9" name="Rectangle 8">
            <a:extLst>
              <a:ext uri="{FF2B5EF4-FFF2-40B4-BE49-F238E27FC236}">
                <a16:creationId xmlns:a16="http://schemas.microsoft.com/office/drawing/2014/main" id="{C80A2BF5-74C0-4841-BD7A-35AC211CDB7C}"/>
              </a:ext>
            </a:extLst>
          </p:cNvPr>
          <p:cNvSpPr/>
          <p:nvPr/>
        </p:nvSpPr>
        <p:spPr>
          <a:xfrm>
            <a:off x="4379495" y="1459705"/>
            <a:ext cx="2406315" cy="13255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038C7632-46C7-4E33-A07F-1C5D1A3DDFE2}"/>
              </a:ext>
            </a:extLst>
          </p:cNvPr>
          <p:cNvSpPr/>
          <p:nvPr/>
        </p:nvSpPr>
        <p:spPr>
          <a:xfrm>
            <a:off x="3416831" y="2974889"/>
            <a:ext cx="5358335" cy="27243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2757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D403D7B-2422-4758-AC17-76E906053325}"/>
              </a:ext>
            </a:extLst>
          </p:cNvPr>
          <p:cNvSpPr/>
          <p:nvPr/>
        </p:nvSpPr>
        <p:spPr>
          <a:xfrm rot="16200000">
            <a:off x="5449279" y="-5301600"/>
            <a:ext cx="1293441" cy="12192000"/>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EF8DAFC-B393-4F93-B567-C93F1EBC97F4}"/>
              </a:ext>
            </a:extLst>
          </p:cNvPr>
          <p:cNvSpPr>
            <a:spLocks noGrp="1"/>
          </p:cNvSpPr>
          <p:nvPr>
            <p:ph type="title"/>
          </p:nvPr>
        </p:nvSpPr>
        <p:spPr>
          <a:xfrm>
            <a:off x="3604129" y="264272"/>
            <a:ext cx="4776166" cy="1060256"/>
          </a:xfrm>
        </p:spPr>
        <p:txBody>
          <a:bodyPr>
            <a:normAutofit/>
          </a:bodyPr>
          <a:lstStyle/>
          <a:p>
            <a:pPr algn="ctr"/>
            <a:r>
              <a:rPr lang="en-US" b="1" dirty="0">
                <a:solidFill>
                  <a:schemeClr val="bg1"/>
                </a:solidFill>
              </a:rPr>
              <a:t>Acknowledgments</a:t>
            </a:r>
          </a:p>
        </p:txBody>
      </p:sp>
      <p:pic>
        <p:nvPicPr>
          <p:cNvPr id="23" name="Picture 22">
            <a:extLst>
              <a:ext uri="{FF2B5EF4-FFF2-40B4-BE49-F238E27FC236}">
                <a16:creationId xmlns:a16="http://schemas.microsoft.com/office/drawing/2014/main" id="{586DF422-2C58-29EF-FE17-80120A3BF115}"/>
              </a:ext>
            </a:extLst>
          </p:cNvPr>
          <p:cNvPicPr>
            <a:picLocks noChangeAspect="1"/>
          </p:cNvPicPr>
          <p:nvPr/>
        </p:nvPicPr>
        <p:blipFill>
          <a:blip r:embed="rId4"/>
          <a:stretch>
            <a:fillRect/>
          </a:stretch>
        </p:blipFill>
        <p:spPr>
          <a:xfrm>
            <a:off x="101536" y="2343793"/>
            <a:ext cx="5890676" cy="3661591"/>
          </a:xfrm>
          <a:prstGeom prst="rect">
            <a:avLst/>
          </a:prstGeom>
        </p:spPr>
      </p:pic>
      <p:pic>
        <p:nvPicPr>
          <p:cNvPr id="21" name="Picture 20">
            <a:extLst>
              <a:ext uri="{FF2B5EF4-FFF2-40B4-BE49-F238E27FC236}">
                <a16:creationId xmlns:a16="http://schemas.microsoft.com/office/drawing/2014/main" id="{F7472AE5-0D5B-E8A1-578E-6115752CB1C6}"/>
              </a:ext>
            </a:extLst>
          </p:cNvPr>
          <p:cNvPicPr>
            <a:picLocks noChangeAspect="1"/>
          </p:cNvPicPr>
          <p:nvPr/>
        </p:nvPicPr>
        <p:blipFill>
          <a:blip r:embed="rId5"/>
          <a:stretch>
            <a:fillRect/>
          </a:stretch>
        </p:blipFill>
        <p:spPr>
          <a:xfrm>
            <a:off x="5875004" y="3766408"/>
            <a:ext cx="6215460" cy="816359"/>
          </a:xfrm>
          <a:prstGeom prst="rect">
            <a:avLst/>
          </a:prstGeom>
        </p:spPr>
      </p:pic>
    </p:spTree>
    <p:custDataLst>
      <p:tags r:id="rId1"/>
    </p:custDataLst>
    <p:extLst>
      <p:ext uri="{BB962C8B-B14F-4D97-AF65-F5344CB8AC3E}">
        <p14:creationId xmlns:p14="http://schemas.microsoft.com/office/powerpoint/2010/main" val="19059313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3D69C916-53F1-34FA-1929-3C2952930E4B}"/>
              </a:ext>
            </a:extLst>
          </p:cNvPr>
          <p:cNvSpPr txBox="1"/>
          <p:nvPr/>
        </p:nvSpPr>
        <p:spPr>
          <a:xfrm>
            <a:off x="8150391" y="3802535"/>
            <a:ext cx="3931919" cy="1477328"/>
          </a:xfrm>
          <a:prstGeom prst="rect">
            <a:avLst/>
          </a:prstGeom>
          <a:solidFill>
            <a:schemeClr val="accent1">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00101ADE-6CB9-5FAE-49BE-F5A24B64E842}"/>
              </a:ext>
            </a:extLst>
          </p:cNvPr>
          <p:cNvSpPr txBox="1"/>
          <p:nvPr/>
        </p:nvSpPr>
        <p:spPr>
          <a:xfrm>
            <a:off x="4170667" y="3802535"/>
            <a:ext cx="3931919" cy="1477328"/>
          </a:xfrm>
          <a:prstGeom prst="rect">
            <a:avLst/>
          </a:prstGeom>
          <a:solidFill>
            <a:schemeClr val="accent1">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F696B9E1-D57D-3B7D-DB12-D85EDA27A30B}"/>
              </a:ext>
            </a:extLst>
          </p:cNvPr>
          <p:cNvSpPr txBox="1"/>
          <p:nvPr/>
        </p:nvSpPr>
        <p:spPr>
          <a:xfrm>
            <a:off x="172516" y="3802535"/>
            <a:ext cx="3931919" cy="1477328"/>
          </a:xfrm>
          <a:prstGeom prst="rect">
            <a:avLst/>
          </a:prstGeom>
          <a:solidFill>
            <a:schemeClr val="accent1">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D124FB63-1A09-47F5-BA2D-2B7FBB554226}"/>
              </a:ext>
            </a:extLst>
          </p:cNvPr>
          <p:cNvSpPr/>
          <p:nvPr/>
        </p:nvSpPr>
        <p:spPr>
          <a:xfrm rot="16200000">
            <a:off x="5449279" y="-5146132"/>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F21F1A8-1C99-426B-9C13-720CBF4AC8DC}"/>
              </a:ext>
            </a:extLst>
          </p:cNvPr>
          <p:cNvSpPr>
            <a:spLocks noGrp="1"/>
          </p:cNvSpPr>
          <p:nvPr>
            <p:ph type="title"/>
          </p:nvPr>
        </p:nvSpPr>
        <p:spPr>
          <a:xfrm>
            <a:off x="838199" y="94457"/>
            <a:ext cx="10515600" cy="1325563"/>
          </a:xfrm>
        </p:spPr>
        <p:txBody>
          <a:bodyPr/>
          <a:lstStyle/>
          <a:p>
            <a:pPr algn="ctr"/>
            <a:r>
              <a:rPr lang="en-US" b="1">
                <a:solidFill>
                  <a:schemeClr val="bg1"/>
                </a:solidFill>
              </a:rPr>
              <a:t>Contributing Factors</a:t>
            </a:r>
            <a:br>
              <a:rPr lang="en-US" b="1">
                <a:solidFill>
                  <a:schemeClr val="bg1"/>
                </a:solidFill>
              </a:rPr>
            </a:br>
            <a:r>
              <a:rPr lang="en-US" b="1">
                <a:solidFill>
                  <a:schemeClr val="bg1"/>
                </a:solidFill>
              </a:rPr>
              <a:t> “How”</a:t>
            </a:r>
          </a:p>
        </p:txBody>
      </p:sp>
      <p:sp>
        <p:nvSpPr>
          <p:cNvPr id="3" name="TextBox 2">
            <a:extLst>
              <a:ext uri="{FF2B5EF4-FFF2-40B4-BE49-F238E27FC236}">
                <a16:creationId xmlns:a16="http://schemas.microsoft.com/office/drawing/2014/main" id="{09B01680-27C6-4058-9C20-29FC52F338CF}"/>
              </a:ext>
            </a:extLst>
          </p:cNvPr>
          <p:cNvSpPr txBox="1"/>
          <p:nvPr/>
        </p:nvSpPr>
        <p:spPr>
          <a:xfrm>
            <a:off x="182445" y="3783723"/>
            <a:ext cx="3931919" cy="1569660"/>
          </a:xfrm>
          <a:prstGeom prst="rect">
            <a:avLst/>
          </a:prstGeom>
          <a:noFill/>
          <a:ln>
            <a:noFill/>
          </a:ln>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C9</a:t>
            </a: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Contamination from infectious food worker/handler through </a:t>
            </a:r>
            <a:r>
              <a:rPr kumimoji="0" lang="en-US" sz="2400" b="0" i="1"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bare hand </a:t>
            </a: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contact with food </a:t>
            </a:r>
            <a:endParaRPr kumimoji="0" lang="en-US" sz="24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endParaRPr>
          </a:p>
        </p:txBody>
      </p:sp>
      <p:sp>
        <p:nvSpPr>
          <p:cNvPr id="11" name="TextBox 10">
            <a:extLst>
              <a:ext uri="{FF2B5EF4-FFF2-40B4-BE49-F238E27FC236}">
                <a16:creationId xmlns:a16="http://schemas.microsoft.com/office/drawing/2014/main" id="{2E5CE2B9-BC75-4481-8CF3-4780F2BE36BA}"/>
              </a:ext>
            </a:extLst>
          </p:cNvPr>
          <p:cNvSpPr txBox="1"/>
          <p:nvPr/>
        </p:nvSpPr>
        <p:spPr>
          <a:xfrm>
            <a:off x="4130944" y="4286624"/>
            <a:ext cx="3931919" cy="769441"/>
          </a:xfrm>
          <a:prstGeom prst="rect">
            <a:avLst/>
          </a:prstGeom>
          <a:noFill/>
          <a:ln>
            <a:noFill/>
          </a:ln>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P7</a:t>
            </a: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Improper cooling of food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endParaRPr>
          </a:p>
        </p:txBody>
      </p:sp>
      <p:sp>
        <p:nvSpPr>
          <p:cNvPr id="12" name="TextBox 11">
            <a:extLst>
              <a:ext uri="{FF2B5EF4-FFF2-40B4-BE49-F238E27FC236}">
                <a16:creationId xmlns:a16="http://schemas.microsoft.com/office/drawing/2014/main" id="{6A210A2C-FFCE-43A7-BDC4-E84EA6990613}"/>
              </a:ext>
            </a:extLst>
          </p:cNvPr>
          <p:cNvSpPr txBox="1"/>
          <p:nvPr/>
        </p:nvSpPr>
        <p:spPr>
          <a:xfrm>
            <a:off x="8102586" y="3936182"/>
            <a:ext cx="3964711" cy="1200329"/>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S2</a:t>
            </a: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Inadequate time and temperature during </a:t>
            </a:r>
            <a:r>
              <a:rPr kumimoji="0" lang="en-US" sz="2400" b="0" i="1"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reheating</a:t>
            </a: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 of food </a:t>
            </a:r>
            <a:endParaRPr kumimoji="0" lang="en-US" sz="24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endParaRPr>
          </a:p>
        </p:txBody>
      </p:sp>
      <p:graphicFrame>
        <p:nvGraphicFramePr>
          <p:cNvPr id="19" name="Content Placeholder 3">
            <a:extLst>
              <a:ext uri="{FF2B5EF4-FFF2-40B4-BE49-F238E27FC236}">
                <a16:creationId xmlns:a16="http://schemas.microsoft.com/office/drawing/2014/main" id="{BDD0EBF1-D30E-45BA-A5B8-DE35E6553848}"/>
              </a:ext>
            </a:extLst>
          </p:cNvPr>
          <p:cNvGraphicFramePr>
            <a:graphicFrameLocks/>
          </p:cNvGraphicFramePr>
          <p:nvPr/>
        </p:nvGraphicFramePr>
        <p:xfrm>
          <a:off x="9155259" y="5605797"/>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Rectangle 19">
            <a:extLst>
              <a:ext uri="{FF2B5EF4-FFF2-40B4-BE49-F238E27FC236}">
                <a16:creationId xmlns:a16="http://schemas.microsoft.com/office/drawing/2014/main" id="{B2C15FDE-A089-41BE-98D4-06E19403A514}"/>
              </a:ext>
            </a:extLst>
          </p:cNvPr>
          <p:cNvSpPr/>
          <p:nvPr/>
        </p:nvSpPr>
        <p:spPr>
          <a:xfrm>
            <a:off x="9774125" y="5831216"/>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04EDCF21-9D4B-D016-EE7B-CE8767894BFC}"/>
              </a:ext>
            </a:extLst>
          </p:cNvPr>
          <p:cNvPicPr>
            <a:picLocks noChangeAspect="1"/>
          </p:cNvPicPr>
          <p:nvPr/>
        </p:nvPicPr>
        <p:blipFill>
          <a:blip r:embed="rId8"/>
          <a:stretch>
            <a:fillRect/>
          </a:stretch>
        </p:blipFill>
        <p:spPr>
          <a:xfrm>
            <a:off x="1450155" y="1831477"/>
            <a:ext cx="1358875" cy="1456938"/>
          </a:xfrm>
          <a:prstGeom prst="rect">
            <a:avLst/>
          </a:prstGeom>
        </p:spPr>
      </p:pic>
      <p:sp>
        <p:nvSpPr>
          <p:cNvPr id="5" name="TextBox 4">
            <a:extLst>
              <a:ext uri="{FF2B5EF4-FFF2-40B4-BE49-F238E27FC236}">
                <a16:creationId xmlns:a16="http://schemas.microsoft.com/office/drawing/2014/main" id="{87327507-F598-0D27-6EB4-DB5BB61CF649}"/>
              </a:ext>
            </a:extLst>
          </p:cNvPr>
          <p:cNvSpPr txBox="1"/>
          <p:nvPr/>
        </p:nvSpPr>
        <p:spPr>
          <a:xfrm>
            <a:off x="687476" y="3013501"/>
            <a:ext cx="296964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Pathogens and other hazards get into food</a:t>
            </a:r>
          </a:p>
        </p:txBody>
      </p:sp>
      <p:pic>
        <p:nvPicPr>
          <p:cNvPr id="6" name="Picture 5">
            <a:extLst>
              <a:ext uri="{FF2B5EF4-FFF2-40B4-BE49-F238E27FC236}">
                <a16:creationId xmlns:a16="http://schemas.microsoft.com/office/drawing/2014/main" id="{DB22B8B1-2DAA-77A6-805D-462F61ACA411}"/>
              </a:ext>
            </a:extLst>
          </p:cNvPr>
          <p:cNvPicPr>
            <a:picLocks noChangeAspect="1"/>
          </p:cNvPicPr>
          <p:nvPr/>
        </p:nvPicPr>
        <p:blipFill>
          <a:blip r:embed="rId9"/>
          <a:stretch>
            <a:fillRect/>
          </a:stretch>
        </p:blipFill>
        <p:spPr>
          <a:xfrm>
            <a:off x="5443868" y="1804315"/>
            <a:ext cx="1477483" cy="1365975"/>
          </a:xfrm>
          <a:prstGeom prst="rect">
            <a:avLst/>
          </a:prstGeom>
        </p:spPr>
      </p:pic>
      <p:sp>
        <p:nvSpPr>
          <p:cNvPr id="10" name="TextBox 9">
            <a:extLst>
              <a:ext uri="{FF2B5EF4-FFF2-40B4-BE49-F238E27FC236}">
                <a16:creationId xmlns:a16="http://schemas.microsoft.com/office/drawing/2014/main" id="{E770FBE2-74B8-7EBF-46E1-4BB4720883B1}"/>
              </a:ext>
            </a:extLst>
          </p:cNvPr>
          <p:cNvSpPr txBox="1"/>
          <p:nvPr/>
        </p:nvSpPr>
        <p:spPr>
          <a:xfrm>
            <a:off x="4969662" y="3013501"/>
            <a:ext cx="2431311"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Pathogens already in food grow</a:t>
            </a:r>
          </a:p>
        </p:txBody>
      </p:sp>
      <p:pic>
        <p:nvPicPr>
          <p:cNvPr id="13" name="Picture 12">
            <a:extLst>
              <a:ext uri="{FF2B5EF4-FFF2-40B4-BE49-F238E27FC236}">
                <a16:creationId xmlns:a16="http://schemas.microsoft.com/office/drawing/2014/main" id="{A44723A7-382B-8AAF-EF83-CECB17DD6630}"/>
              </a:ext>
            </a:extLst>
          </p:cNvPr>
          <p:cNvPicPr>
            <a:picLocks noChangeAspect="1"/>
          </p:cNvPicPr>
          <p:nvPr/>
        </p:nvPicPr>
        <p:blipFill>
          <a:blip r:embed="rId10"/>
          <a:stretch>
            <a:fillRect/>
          </a:stretch>
        </p:blipFill>
        <p:spPr>
          <a:xfrm>
            <a:off x="9303028" y="1804315"/>
            <a:ext cx="1486566" cy="1368474"/>
          </a:xfrm>
          <a:prstGeom prst="rect">
            <a:avLst/>
          </a:prstGeom>
        </p:spPr>
      </p:pic>
      <p:sp>
        <p:nvSpPr>
          <p:cNvPr id="14" name="TextBox 13">
            <a:extLst>
              <a:ext uri="{FF2B5EF4-FFF2-40B4-BE49-F238E27FC236}">
                <a16:creationId xmlns:a16="http://schemas.microsoft.com/office/drawing/2014/main" id="{738073ED-4CB3-8246-1366-A7A25B37A311}"/>
              </a:ext>
            </a:extLst>
          </p:cNvPr>
          <p:cNvSpPr txBox="1"/>
          <p:nvPr/>
        </p:nvSpPr>
        <p:spPr>
          <a:xfrm>
            <a:off x="8226960" y="3020330"/>
            <a:ext cx="381719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Light" panose="020F0302020204030204" pitchFamily="34" charset="0"/>
                <a:ea typeface="+mn-ea"/>
                <a:cs typeface="Calibri Light" panose="020F0302020204030204" pitchFamily="34" charset="0"/>
              </a:rPr>
              <a:t>Pathogens survive a process to kill or reduce them</a:t>
            </a:r>
          </a:p>
        </p:txBody>
      </p:sp>
      <p:sp>
        <p:nvSpPr>
          <p:cNvPr id="9" name="TextBox 8">
            <a:extLst>
              <a:ext uri="{FF2B5EF4-FFF2-40B4-BE49-F238E27FC236}">
                <a16:creationId xmlns:a16="http://schemas.microsoft.com/office/drawing/2014/main" id="{A997D562-3692-4781-AA71-B3B975D9F2E6}"/>
              </a:ext>
            </a:extLst>
          </p:cNvPr>
          <p:cNvSpPr txBox="1"/>
          <p:nvPr/>
        </p:nvSpPr>
        <p:spPr>
          <a:xfrm>
            <a:off x="8145181" y="1455095"/>
            <a:ext cx="3840480" cy="461665"/>
          </a:xfrm>
          <a:prstGeom prst="rect">
            <a:avLst/>
          </a:prstGeom>
          <a:solidFill>
            <a:schemeClr val="accent1">
              <a:lumMod val="40000"/>
              <a:lumOff val="6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Survival</a:t>
            </a:r>
          </a:p>
        </p:txBody>
      </p:sp>
      <p:sp>
        <p:nvSpPr>
          <p:cNvPr id="8" name="TextBox 7">
            <a:extLst>
              <a:ext uri="{FF2B5EF4-FFF2-40B4-BE49-F238E27FC236}">
                <a16:creationId xmlns:a16="http://schemas.microsoft.com/office/drawing/2014/main" id="{0811A983-299E-4E26-B735-5095123CFAE4}"/>
              </a:ext>
            </a:extLst>
          </p:cNvPr>
          <p:cNvSpPr txBox="1"/>
          <p:nvPr/>
        </p:nvSpPr>
        <p:spPr>
          <a:xfrm>
            <a:off x="4175760" y="1455095"/>
            <a:ext cx="3931920" cy="461665"/>
          </a:xfrm>
          <a:prstGeom prst="rect">
            <a:avLst/>
          </a:prstGeom>
          <a:solidFill>
            <a:schemeClr val="accent1">
              <a:lumMod val="40000"/>
              <a:lumOff val="6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Proliferation</a:t>
            </a:r>
          </a:p>
        </p:txBody>
      </p:sp>
      <p:sp>
        <p:nvSpPr>
          <p:cNvPr id="7" name="TextBox 6">
            <a:extLst>
              <a:ext uri="{FF2B5EF4-FFF2-40B4-BE49-F238E27FC236}">
                <a16:creationId xmlns:a16="http://schemas.microsoft.com/office/drawing/2014/main" id="{5E418D0A-3493-492A-87AA-24BE0D4EEAD1}"/>
              </a:ext>
            </a:extLst>
          </p:cNvPr>
          <p:cNvSpPr txBox="1"/>
          <p:nvPr/>
        </p:nvSpPr>
        <p:spPr>
          <a:xfrm>
            <a:off x="206339" y="1459556"/>
            <a:ext cx="3931920" cy="461665"/>
          </a:xfrm>
          <a:prstGeom prst="rect">
            <a:avLst/>
          </a:prstGeom>
          <a:solidFill>
            <a:schemeClr val="accent1">
              <a:lumMod val="40000"/>
              <a:lumOff val="6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Contamination</a:t>
            </a:r>
          </a:p>
        </p:txBody>
      </p:sp>
    </p:spTree>
    <p:extLst>
      <p:ext uri="{BB962C8B-B14F-4D97-AF65-F5344CB8AC3E}">
        <p14:creationId xmlns:p14="http://schemas.microsoft.com/office/powerpoint/2010/main" val="352448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C5E413D-59C3-41D5-B74B-79948815D064}"/>
              </a:ext>
            </a:extLst>
          </p:cNvPr>
          <p:cNvSpPr>
            <a:spLocks noGrp="1"/>
          </p:cNvSpPr>
          <p:nvPr>
            <p:ph type="title"/>
          </p:nvPr>
        </p:nvSpPr>
        <p:spPr>
          <a:xfrm>
            <a:off x="546351" y="433545"/>
            <a:ext cx="11139854" cy="930447"/>
          </a:xfrm>
        </p:spPr>
        <p:txBody>
          <a:bodyPr vert="horz" lIns="91440" tIns="45720" rIns="91440" bIns="45720" rtlCol="0" anchor="b">
            <a:normAutofit fontScale="90000"/>
          </a:bodyPr>
          <a:lstStyle/>
          <a:p>
            <a:pPr algn="ctr"/>
            <a:r>
              <a:rPr lang="en-US" sz="4000" b="1">
                <a:solidFill>
                  <a:srgbClr val="FFFFFF"/>
                </a:solidFill>
              </a:rPr>
              <a:t>Resource</a:t>
            </a:r>
            <a:br>
              <a:rPr lang="en-US" sz="3000" b="1">
                <a:solidFill>
                  <a:srgbClr val="FFFFFF"/>
                </a:solidFill>
              </a:rPr>
            </a:br>
            <a:r>
              <a:rPr lang="en-US" sz="3000">
                <a:solidFill>
                  <a:srgbClr val="FFFFFF"/>
                </a:solidFill>
              </a:rPr>
              <a:t>Contributing Factors</a:t>
            </a:r>
          </a:p>
        </p:txBody>
      </p:sp>
      <p:cxnSp>
        <p:nvCxnSpPr>
          <p:cNvPr id="29" name="Straight Connector 28">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20491C5F-0640-4CCE-832D-629EB6038CF4}"/>
              </a:ext>
            </a:extLst>
          </p:cNvPr>
          <p:cNvPicPr>
            <a:picLocks noChangeAspect="1"/>
          </p:cNvPicPr>
          <p:nvPr/>
        </p:nvPicPr>
        <p:blipFill>
          <a:blip r:embed="rId3"/>
          <a:stretch>
            <a:fillRect/>
          </a:stretch>
        </p:blipFill>
        <p:spPr>
          <a:xfrm>
            <a:off x="131540" y="2650624"/>
            <a:ext cx="5903625" cy="3542174"/>
          </a:xfrm>
          <a:prstGeom prst="rect">
            <a:avLst/>
          </a:prstGeom>
        </p:spPr>
      </p:pic>
      <p:cxnSp>
        <p:nvCxnSpPr>
          <p:cNvPr id="31" name="Straight Connector 30">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A8181DD-6E29-437C-AA32-B2A9EC08E901}"/>
              </a:ext>
            </a:extLst>
          </p:cNvPr>
          <p:cNvPicPr>
            <a:picLocks noChangeAspect="1"/>
          </p:cNvPicPr>
          <p:nvPr/>
        </p:nvPicPr>
        <p:blipFill>
          <a:blip r:embed="rId4"/>
          <a:stretch>
            <a:fillRect/>
          </a:stretch>
        </p:blipFill>
        <p:spPr>
          <a:xfrm>
            <a:off x="6230289" y="2596836"/>
            <a:ext cx="5803209" cy="3104717"/>
          </a:xfrm>
          <a:prstGeom prst="rect">
            <a:avLst/>
          </a:prstGeom>
        </p:spPr>
      </p:pic>
      <p:graphicFrame>
        <p:nvGraphicFramePr>
          <p:cNvPr id="25" name="Content Placeholder 3">
            <a:extLst>
              <a:ext uri="{FF2B5EF4-FFF2-40B4-BE49-F238E27FC236}">
                <a16:creationId xmlns:a16="http://schemas.microsoft.com/office/drawing/2014/main" id="{88AE59B7-1B52-48E3-9D3F-28B6086964AE}"/>
              </a:ext>
            </a:extLst>
          </p:cNvPr>
          <p:cNvGraphicFramePr>
            <a:graphicFrameLocks/>
          </p:cNvGraphicFramePr>
          <p:nvPr/>
        </p:nvGraphicFramePr>
        <p:xfrm>
          <a:off x="9254489" y="5665991"/>
          <a:ext cx="2844111" cy="117688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6" name="Rectangle 25">
            <a:extLst>
              <a:ext uri="{FF2B5EF4-FFF2-40B4-BE49-F238E27FC236}">
                <a16:creationId xmlns:a16="http://schemas.microsoft.com/office/drawing/2014/main" id="{12398180-2169-4D03-8B99-8C46F632581F}"/>
              </a:ext>
            </a:extLst>
          </p:cNvPr>
          <p:cNvSpPr/>
          <p:nvPr/>
        </p:nvSpPr>
        <p:spPr>
          <a:xfrm>
            <a:off x="9873355" y="5891410"/>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20960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907E7376-662E-4FDE-9329-D80FE5F95891}"/>
              </a:ext>
            </a:extLst>
          </p:cNvPr>
          <p:cNvSpPr/>
          <p:nvPr/>
        </p:nvSpPr>
        <p:spPr>
          <a:xfrm rot="16200000">
            <a:off x="5449279" y="-5146132"/>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BF47B9B-F4B5-4B6D-9545-B6E88C8D851D}"/>
              </a:ext>
            </a:extLst>
          </p:cNvPr>
          <p:cNvSpPr>
            <a:spLocks noGrp="1"/>
          </p:cNvSpPr>
          <p:nvPr>
            <p:ph type="title"/>
          </p:nvPr>
        </p:nvSpPr>
        <p:spPr>
          <a:xfrm>
            <a:off x="838199" y="110518"/>
            <a:ext cx="10515600" cy="1325563"/>
          </a:xfrm>
        </p:spPr>
        <p:txBody>
          <a:bodyPr/>
          <a:lstStyle/>
          <a:p>
            <a:pPr algn="ctr"/>
            <a:r>
              <a:rPr lang="en-US" b="1">
                <a:solidFill>
                  <a:schemeClr val="bg1"/>
                </a:solidFill>
              </a:rPr>
              <a:t>Environmental Antecedents</a:t>
            </a:r>
            <a:br>
              <a:rPr lang="en-US" b="1">
                <a:solidFill>
                  <a:schemeClr val="bg1"/>
                </a:solidFill>
              </a:rPr>
            </a:br>
            <a:r>
              <a:rPr lang="en-US" b="1">
                <a:solidFill>
                  <a:schemeClr val="bg1"/>
                </a:solidFill>
              </a:rPr>
              <a:t>“Why”</a:t>
            </a:r>
          </a:p>
        </p:txBody>
      </p:sp>
      <p:sp>
        <p:nvSpPr>
          <p:cNvPr id="4" name="Rectangle 3">
            <a:extLst>
              <a:ext uri="{FF2B5EF4-FFF2-40B4-BE49-F238E27FC236}">
                <a16:creationId xmlns:a16="http://schemas.microsoft.com/office/drawing/2014/main" id="{6F5CAE7A-41A0-42F7-B768-82C7FF878859}"/>
              </a:ext>
            </a:extLst>
          </p:cNvPr>
          <p:cNvSpPr/>
          <p:nvPr/>
        </p:nvSpPr>
        <p:spPr>
          <a:xfrm>
            <a:off x="192628" y="2597327"/>
            <a:ext cx="2522379" cy="249459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We know HOW it happened</a:t>
            </a:r>
          </a:p>
        </p:txBody>
      </p:sp>
      <p:sp>
        <p:nvSpPr>
          <p:cNvPr id="5" name="Right Arrow 10">
            <a:extLst>
              <a:ext uri="{FF2B5EF4-FFF2-40B4-BE49-F238E27FC236}">
                <a16:creationId xmlns:a16="http://schemas.microsoft.com/office/drawing/2014/main" id="{21F53434-49A2-4230-AF53-92A2E0310E90}"/>
              </a:ext>
            </a:extLst>
          </p:cNvPr>
          <p:cNvSpPr/>
          <p:nvPr/>
        </p:nvSpPr>
        <p:spPr>
          <a:xfrm>
            <a:off x="3109291" y="2924837"/>
            <a:ext cx="3097665" cy="1325563"/>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a:extLst>
              <a:ext uri="{FF2B5EF4-FFF2-40B4-BE49-F238E27FC236}">
                <a16:creationId xmlns:a16="http://schemas.microsoft.com/office/drawing/2014/main" id="{6735F2AA-6959-4760-B983-8C6589322C16}"/>
              </a:ext>
            </a:extLst>
          </p:cNvPr>
          <p:cNvGrpSpPr/>
          <p:nvPr/>
        </p:nvGrpSpPr>
        <p:grpSpPr>
          <a:xfrm>
            <a:off x="6601241" y="2597326"/>
            <a:ext cx="3931922" cy="3020911"/>
            <a:chOff x="352098" y="1063230"/>
            <a:chExt cx="2206571" cy="3547064"/>
          </a:xfrm>
        </p:grpSpPr>
        <p:sp>
          <p:nvSpPr>
            <p:cNvPr id="7" name="Rectangle 6">
              <a:extLst>
                <a:ext uri="{FF2B5EF4-FFF2-40B4-BE49-F238E27FC236}">
                  <a16:creationId xmlns:a16="http://schemas.microsoft.com/office/drawing/2014/main" id="{E4424AE5-3223-4247-AB91-FE7B642CAF20}"/>
                </a:ext>
              </a:extLst>
            </p:cNvPr>
            <p:cNvSpPr/>
            <p:nvPr/>
          </p:nvSpPr>
          <p:spPr>
            <a:xfrm>
              <a:off x="352100" y="1063230"/>
              <a:ext cx="2206569"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People</a:t>
              </a:r>
            </a:p>
          </p:txBody>
        </p:sp>
        <p:sp>
          <p:nvSpPr>
            <p:cNvPr id="8" name="Rectangle 7">
              <a:extLst>
                <a:ext uri="{FF2B5EF4-FFF2-40B4-BE49-F238E27FC236}">
                  <a16:creationId xmlns:a16="http://schemas.microsoft.com/office/drawing/2014/main" id="{47CE9ABB-245D-41E1-961B-B98B55E93682}"/>
                </a:ext>
              </a:extLst>
            </p:cNvPr>
            <p:cNvSpPr/>
            <p:nvPr/>
          </p:nvSpPr>
          <p:spPr>
            <a:xfrm>
              <a:off x="352100" y="1806592"/>
              <a:ext cx="2206568"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Processes</a:t>
              </a:r>
            </a:p>
          </p:txBody>
        </p:sp>
        <p:sp>
          <p:nvSpPr>
            <p:cNvPr id="9" name="Rectangle 8">
              <a:extLst>
                <a:ext uri="{FF2B5EF4-FFF2-40B4-BE49-F238E27FC236}">
                  <a16:creationId xmlns:a16="http://schemas.microsoft.com/office/drawing/2014/main" id="{4EECE5DA-B67C-47BB-94A3-15AE6B9EAE44}"/>
                </a:ext>
              </a:extLst>
            </p:cNvPr>
            <p:cNvSpPr/>
            <p:nvPr/>
          </p:nvSpPr>
          <p:spPr>
            <a:xfrm>
              <a:off x="352098" y="3293316"/>
              <a:ext cx="2206567"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Food</a:t>
              </a:r>
            </a:p>
          </p:txBody>
        </p:sp>
        <p:sp>
          <p:nvSpPr>
            <p:cNvPr id="10" name="Rectangle 9">
              <a:extLst>
                <a:ext uri="{FF2B5EF4-FFF2-40B4-BE49-F238E27FC236}">
                  <a16:creationId xmlns:a16="http://schemas.microsoft.com/office/drawing/2014/main" id="{C67E3478-7DF8-4A4D-9B58-9C43CAD3C67C}"/>
                </a:ext>
              </a:extLst>
            </p:cNvPr>
            <p:cNvSpPr/>
            <p:nvPr/>
          </p:nvSpPr>
          <p:spPr>
            <a:xfrm>
              <a:off x="352100" y="2549954"/>
              <a:ext cx="2206569"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Equipment</a:t>
              </a:r>
            </a:p>
          </p:txBody>
        </p:sp>
        <p:sp>
          <p:nvSpPr>
            <p:cNvPr id="11" name="Rectangle 10">
              <a:extLst>
                <a:ext uri="{FF2B5EF4-FFF2-40B4-BE49-F238E27FC236}">
                  <a16:creationId xmlns:a16="http://schemas.microsoft.com/office/drawing/2014/main" id="{A499AB49-A2ED-4B5B-835A-10FE9E773AEF}"/>
                </a:ext>
              </a:extLst>
            </p:cNvPr>
            <p:cNvSpPr/>
            <p:nvPr/>
          </p:nvSpPr>
          <p:spPr>
            <a:xfrm>
              <a:off x="352099" y="4036678"/>
              <a:ext cx="2206570" cy="5736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Economics</a:t>
              </a:r>
            </a:p>
          </p:txBody>
        </p:sp>
      </p:grpSp>
      <p:graphicFrame>
        <p:nvGraphicFramePr>
          <p:cNvPr id="18" name="Content Placeholder 3">
            <a:extLst>
              <a:ext uri="{FF2B5EF4-FFF2-40B4-BE49-F238E27FC236}">
                <a16:creationId xmlns:a16="http://schemas.microsoft.com/office/drawing/2014/main" id="{DFD8AF63-4C5A-473A-BD93-3B70C59D4E81}"/>
              </a:ext>
            </a:extLst>
          </p:cNvPr>
          <p:cNvGraphicFramePr>
            <a:graphicFrameLocks/>
          </p:cNvGraphicFramePr>
          <p:nvPr/>
        </p:nvGraphicFramePr>
        <p:xfrm>
          <a:off x="9255383" y="5532829"/>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Rectangle 18">
            <a:extLst>
              <a:ext uri="{FF2B5EF4-FFF2-40B4-BE49-F238E27FC236}">
                <a16:creationId xmlns:a16="http://schemas.microsoft.com/office/drawing/2014/main" id="{C3CD39FF-F441-4061-9242-9D9D9A1401EE}"/>
              </a:ext>
            </a:extLst>
          </p:cNvPr>
          <p:cNvSpPr/>
          <p:nvPr/>
        </p:nvSpPr>
        <p:spPr>
          <a:xfrm>
            <a:off x="10588913" y="5763826"/>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63E1DE55-25FD-4DDF-8B6B-F71B50F21B55}"/>
              </a:ext>
            </a:extLst>
          </p:cNvPr>
          <p:cNvSpPr txBox="1"/>
          <p:nvPr/>
        </p:nvSpPr>
        <p:spPr>
          <a:xfrm>
            <a:off x="211732" y="2119890"/>
            <a:ext cx="2510183" cy="400110"/>
          </a:xfrm>
          <a:prstGeom prst="rect">
            <a:avLst/>
          </a:prstGeom>
          <a:solidFill>
            <a:schemeClr val="accent1">
              <a:lumMod val="40000"/>
              <a:lumOff val="6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000000"/>
                </a:solidFill>
                <a:effectLst/>
                <a:uLnTx/>
                <a:uFillTx/>
                <a:latin typeface="Calibri" panose="020F0502020204030204" pitchFamily="34" charset="0"/>
                <a:ea typeface="+mn-ea"/>
                <a:cs typeface="+mn-cs"/>
              </a:rPr>
              <a:t>Contributing Factors</a:t>
            </a:r>
          </a:p>
        </p:txBody>
      </p:sp>
      <p:sp>
        <p:nvSpPr>
          <p:cNvPr id="22" name="TextBox 21">
            <a:extLst>
              <a:ext uri="{FF2B5EF4-FFF2-40B4-BE49-F238E27FC236}">
                <a16:creationId xmlns:a16="http://schemas.microsoft.com/office/drawing/2014/main" id="{2F8C3054-4ADC-46E4-91B9-9554C84C7969}"/>
              </a:ext>
            </a:extLst>
          </p:cNvPr>
          <p:cNvSpPr txBox="1"/>
          <p:nvPr/>
        </p:nvSpPr>
        <p:spPr>
          <a:xfrm>
            <a:off x="6601236" y="1467750"/>
            <a:ext cx="3931920" cy="1015663"/>
          </a:xfrm>
          <a:prstGeom prst="rect">
            <a:avLst/>
          </a:prstGeom>
          <a:solidFill>
            <a:schemeClr val="accent1">
              <a:lumMod val="40000"/>
              <a:lumOff val="6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Environmental Antecedents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Why it Happened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5 Categories:</a:t>
            </a:r>
          </a:p>
        </p:txBody>
      </p:sp>
    </p:spTree>
    <p:extLst>
      <p:ext uri="{BB962C8B-B14F-4D97-AF65-F5344CB8AC3E}">
        <p14:creationId xmlns:p14="http://schemas.microsoft.com/office/powerpoint/2010/main" val="25784108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29">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27215F6-998D-4E01-BC41-85702D2D1B5D}"/>
              </a:ext>
            </a:extLst>
          </p:cNvPr>
          <p:cNvSpPr>
            <a:spLocks noGrp="1"/>
          </p:cNvSpPr>
          <p:nvPr>
            <p:ph type="title"/>
          </p:nvPr>
        </p:nvSpPr>
        <p:spPr>
          <a:xfrm>
            <a:off x="487532" y="1978822"/>
            <a:ext cx="3656671" cy="2233887"/>
          </a:xfrm>
        </p:spPr>
        <p:txBody>
          <a:bodyPr vert="horz" lIns="91440" tIns="45720" rIns="91440" bIns="45720" rtlCol="0" anchor="b">
            <a:normAutofit/>
          </a:bodyPr>
          <a:lstStyle/>
          <a:p>
            <a:pPr algn="ctr"/>
            <a:r>
              <a:rPr lang="en-US" sz="4600" b="1" kern="1200">
                <a:solidFill>
                  <a:schemeClr val="tx1"/>
                </a:solidFill>
                <a:latin typeface="+mj-lt"/>
                <a:ea typeface="+mj-ea"/>
                <a:cs typeface="+mj-cs"/>
              </a:rPr>
              <a:t>Resource </a:t>
            </a:r>
            <a:br>
              <a:rPr lang="en-US" sz="4600" b="1" kern="1200">
                <a:solidFill>
                  <a:schemeClr val="tx1"/>
                </a:solidFill>
                <a:latin typeface="+mj-lt"/>
                <a:ea typeface="+mj-ea"/>
                <a:cs typeface="+mj-cs"/>
              </a:rPr>
            </a:br>
            <a:r>
              <a:rPr lang="en-US" sz="4600" kern="1200">
                <a:solidFill>
                  <a:schemeClr val="tx1"/>
                </a:solidFill>
                <a:latin typeface="+mj-lt"/>
                <a:ea typeface="+mj-ea"/>
                <a:cs typeface="+mj-cs"/>
              </a:rPr>
              <a:t>Environmental Antecedents</a:t>
            </a:r>
          </a:p>
        </p:txBody>
      </p:sp>
      <p:sp>
        <p:nvSpPr>
          <p:cNvPr id="35"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20" name="Content Placeholder 3">
            <a:extLst>
              <a:ext uri="{FF2B5EF4-FFF2-40B4-BE49-F238E27FC236}">
                <a16:creationId xmlns:a16="http://schemas.microsoft.com/office/drawing/2014/main" id="{4FDEBFBB-FAA9-45A9-BAD8-7316809BA5C1}"/>
              </a:ext>
            </a:extLst>
          </p:cNvPr>
          <p:cNvGraphicFramePr>
            <a:graphicFrameLocks/>
          </p:cNvGraphicFramePr>
          <p:nvPr/>
        </p:nvGraphicFramePr>
        <p:xfrm>
          <a:off x="9255383" y="5532829"/>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Rectangle 21">
            <a:extLst>
              <a:ext uri="{FF2B5EF4-FFF2-40B4-BE49-F238E27FC236}">
                <a16:creationId xmlns:a16="http://schemas.microsoft.com/office/drawing/2014/main" id="{5F97C097-4432-4579-85E0-A5ADC82C5579}"/>
              </a:ext>
            </a:extLst>
          </p:cNvPr>
          <p:cNvSpPr/>
          <p:nvPr/>
        </p:nvSpPr>
        <p:spPr>
          <a:xfrm>
            <a:off x="10588913" y="5763826"/>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2D48741B-071A-61C8-BF23-ED1C10AEDB85}"/>
              </a:ext>
            </a:extLst>
          </p:cNvPr>
          <p:cNvPicPr>
            <a:picLocks noChangeAspect="1"/>
          </p:cNvPicPr>
          <p:nvPr/>
        </p:nvPicPr>
        <p:blipFill>
          <a:blip r:embed="rId8"/>
          <a:stretch>
            <a:fillRect/>
          </a:stretch>
        </p:blipFill>
        <p:spPr>
          <a:xfrm>
            <a:off x="4144203" y="0"/>
            <a:ext cx="5065280" cy="6858000"/>
          </a:xfrm>
          <a:prstGeom prst="rect">
            <a:avLst/>
          </a:prstGeom>
        </p:spPr>
      </p:pic>
    </p:spTree>
    <p:extLst>
      <p:ext uri="{BB962C8B-B14F-4D97-AF65-F5344CB8AC3E}">
        <p14:creationId xmlns:p14="http://schemas.microsoft.com/office/powerpoint/2010/main" val="7039626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195B98F-AAAF-44A8-9B98-42599998B8B6}"/>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b="1" kern="1200">
                <a:solidFill>
                  <a:srgbClr val="FFFFFF"/>
                </a:solidFill>
                <a:latin typeface="+mj-lt"/>
                <a:ea typeface="+mj-ea"/>
                <a:cs typeface="+mj-cs"/>
              </a:rPr>
              <a:t>Tabletop Exercise 2</a:t>
            </a:r>
          </a:p>
        </p:txBody>
      </p:sp>
      <p:cxnSp>
        <p:nvCxnSpPr>
          <p:cNvPr id="12" name="Straight Connector 11">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B305488-482C-9CA0-5B84-65022B2BDAF5}"/>
              </a:ext>
            </a:extLst>
          </p:cNvPr>
          <p:cNvPicPr>
            <a:picLocks noChangeAspect="1"/>
          </p:cNvPicPr>
          <p:nvPr/>
        </p:nvPicPr>
        <p:blipFill>
          <a:blip r:embed="rId3"/>
          <a:stretch>
            <a:fillRect/>
          </a:stretch>
        </p:blipFill>
        <p:spPr>
          <a:xfrm>
            <a:off x="5069338" y="228600"/>
            <a:ext cx="6715225" cy="6349482"/>
          </a:xfrm>
          <a:prstGeom prst="rect">
            <a:avLst/>
          </a:prstGeom>
        </p:spPr>
      </p:pic>
      <p:sp>
        <p:nvSpPr>
          <p:cNvPr id="7" name="TextBox 6">
            <a:extLst>
              <a:ext uri="{FF2B5EF4-FFF2-40B4-BE49-F238E27FC236}">
                <a16:creationId xmlns:a16="http://schemas.microsoft.com/office/drawing/2014/main" id="{8279F259-569A-B3A2-F333-D58CEE9E24B9}"/>
              </a:ext>
            </a:extLst>
          </p:cNvPr>
          <p:cNvSpPr txBox="1"/>
          <p:nvPr/>
        </p:nvSpPr>
        <p:spPr>
          <a:xfrm>
            <a:off x="568876" y="4016505"/>
            <a:ext cx="3868322"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Light" panose="020F0302020204030204"/>
                <a:ea typeface="+mn-ea"/>
                <a:cs typeface="+mn-cs"/>
              </a:rPr>
              <a:t>Contributing Factors and Environmental Antecedents</a:t>
            </a:r>
          </a:p>
        </p:txBody>
      </p:sp>
    </p:spTree>
    <p:extLst>
      <p:ext uri="{BB962C8B-B14F-4D97-AF65-F5344CB8AC3E}">
        <p14:creationId xmlns:p14="http://schemas.microsoft.com/office/powerpoint/2010/main" val="27552218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7" name="Content Placeholder 2">
            <a:extLst>
              <a:ext uri="{FF2B5EF4-FFF2-40B4-BE49-F238E27FC236}">
                <a16:creationId xmlns:a16="http://schemas.microsoft.com/office/drawing/2014/main" id="{09164DD2-6A42-52F2-64B5-02182F0523F6}"/>
              </a:ext>
            </a:extLst>
          </p:cNvPr>
          <p:cNvGraphicFramePr>
            <a:graphicFrameLocks noGrp="1"/>
          </p:cNvGraphicFramePr>
          <p:nvPr>
            <p:ph idx="1"/>
          </p:nvPr>
        </p:nvGraphicFramePr>
        <p:xfrm>
          <a:off x="467174" y="1843544"/>
          <a:ext cx="11303067" cy="4642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DCC7A189-54B7-43B7-A7A0-16F621028797}"/>
              </a:ext>
            </a:extLst>
          </p:cNvPr>
          <p:cNvSpPr/>
          <p:nvPr/>
        </p:nvSpPr>
        <p:spPr>
          <a:xfrm>
            <a:off x="467174" y="576073"/>
            <a:ext cx="10994065" cy="10313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0E11327-0085-4DF3-940A-0961F13DE2A2}"/>
              </a:ext>
            </a:extLst>
          </p:cNvPr>
          <p:cNvSpPr>
            <a:spLocks noGrp="1"/>
          </p:cNvSpPr>
          <p:nvPr>
            <p:ph type="title"/>
          </p:nvPr>
        </p:nvSpPr>
        <p:spPr>
          <a:xfrm>
            <a:off x="2454101" y="372141"/>
            <a:ext cx="7280747" cy="1133693"/>
          </a:xfrm>
        </p:spPr>
        <p:txBody>
          <a:bodyPr>
            <a:normAutofit/>
          </a:bodyPr>
          <a:lstStyle/>
          <a:p>
            <a:r>
              <a:rPr lang="en-US" sz="5200" b="1" dirty="0"/>
              <a:t>Exercise 2A Instructions</a:t>
            </a:r>
          </a:p>
        </p:txBody>
      </p:sp>
      <p:sp>
        <p:nvSpPr>
          <p:cNvPr id="3" name="TextBox 2">
            <a:extLst>
              <a:ext uri="{FF2B5EF4-FFF2-40B4-BE49-F238E27FC236}">
                <a16:creationId xmlns:a16="http://schemas.microsoft.com/office/drawing/2014/main" id="{06814D4C-E35D-A22C-BC2B-DB95C71B809B}"/>
              </a:ext>
            </a:extLst>
          </p:cNvPr>
          <p:cNvSpPr txBox="1"/>
          <p:nvPr/>
        </p:nvSpPr>
        <p:spPr>
          <a:xfrm>
            <a:off x="1531065" y="3149511"/>
            <a:ext cx="982273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Calibri Light" panose="020F0302020204030204"/>
                <a:ea typeface="+mn-ea"/>
                <a:cs typeface="+mn-cs"/>
              </a:rPr>
              <a:t>Using the environmental findings, start thinking about some follow-up questions you would ask the manager and/or food worker</a:t>
            </a:r>
          </a:p>
        </p:txBody>
      </p:sp>
    </p:spTree>
    <p:extLst>
      <p:ext uri="{BB962C8B-B14F-4D97-AF65-F5344CB8AC3E}">
        <p14:creationId xmlns:p14="http://schemas.microsoft.com/office/powerpoint/2010/main" val="32037146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AB18158-5F2C-446F-97B7-37D2DBB7E878}"/>
              </a:ext>
            </a:extLst>
          </p:cNvPr>
          <p:cNvSpPr>
            <a:spLocks noGrp="1"/>
          </p:cNvSpPr>
          <p:nvPr>
            <p:ph type="title"/>
          </p:nvPr>
        </p:nvSpPr>
        <p:spPr>
          <a:xfrm>
            <a:off x="659750" y="937299"/>
            <a:ext cx="9910296" cy="2590027"/>
          </a:xfrm>
        </p:spPr>
        <p:txBody>
          <a:bodyPr vert="horz" lIns="91440" tIns="45720" rIns="91440" bIns="45720" rtlCol="0" anchor="t">
            <a:normAutofit/>
          </a:bodyPr>
          <a:lstStyle/>
          <a:p>
            <a:r>
              <a:rPr lang="en-US" kern="1200">
                <a:solidFill>
                  <a:schemeClr val="tx1"/>
                </a:solidFill>
                <a:latin typeface="+mj-lt"/>
                <a:ea typeface="+mj-ea"/>
                <a:cs typeface="+mj-cs"/>
              </a:rPr>
              <a:t>Exercise 2A Questions</a:t>
            </a:r>
          </a:p>
        </p:txBody>
      </p:sp>
      <p:sp>
        <p:nvSpPr>
          <p:cNvPr id="3" name="Text Placeholder 2">
            <a:extLst>
              <a:ext uri="{FF2B5EF4-FFF2-40B4-BE49-F238E27FC236}">
                <a16:creationId xmlns:a16="http://schemas.microsoft.com/office/drawing/2014/main" id="{C2C673BE-9F58-464A-9CA8-FC4E18991D32}"/>
              </a:ext>
            </a:extLst>
          </p:cNvPr>
          <p:cNvSpPr>
            <a:spLocks noGrp="1"/>
          </p:cNvSpPr>
          <p:nvPr>
            <p:ph type="body" idx="1"/>
          </p:nvPr>
        </p:nvSpPr>
        <p:spPr>
          <a:xfrm>
            <a:off x="860235" y="2322449"/>
            <a:ext cx="10471527" cy="3200401"/>
          </a:xfrm>
        </p:spPr>
        <p:txBody>
          <a:bodyPr vert="horz" lIns="91440" tIns="45720" rIns="91440" bIns="45720" rtlCol="0" anchor="b">
            <a:noAutofit/>
          </a:bodyPr>
          <a:lstStyle/>
          <a:p>
            <a:pPr marL="342900" indent="-342900">
              <a:buFont typeface="Wingdings" panose="05000000000000000000" pitchFamily="2" charset="2"/>
              <a:buChar char="§"/>
            </a:pPr>
            <a:r>
              <a:rPr lang="en-US" kern="1200">
                <a:solidFill>
                  <a:schemeClr val="tx1"/>
                </a:solidFill>
                <a:latin typeface="Calibri Light" panose="020F0302020204030204" pitchFamily="34" charset="0"/>
                <a:cs typeface="Calibri Light" panose="020F0302020204030204" pitchFamily="34" charset="0"/>
              </a:rPr>
              <a:t>Based on the </a:t>
            </a:r>
            <a:r>
              <a:rPr lang="en-US" i="1" kern="1200">
                <a:solidFill>
                  <a:schemeClr val="tx1"/>
                </a:solidFill>
                <a:latin typeface="Calibri Light" panose="020F0302020204030204" pitchFamily="34" charset="0"/>
                <a:cs typeface="Calibri Light" panose="020F0302020204030204" pitchFamily="34" charset="0"/>
              </a:rPr>
              <a:t>think</a:t>
            </a:r>
            <a:r>
              <a:rPr lang="en-US" kern="1200">
                <a:solidFill>
                  <a:schemeClr val="tx1"/>
                </a:solidFill>
                <a:latin typeface="Calibri Light" panose="020F0302020204030204" pitchFamily="34" charset="0"/>
                <a:cs typeface="Calibri Light" panose="020F0302020204030204" pitchFamily="34" charset="0"/>
              </a:rPr>
              <a:t> questions from the environmental findings, what are some follow-up questions you would ask the manager and/or a food worker?</a:t>
            </a:r>
          </a:p>
          <a:p>
            <a:pPr marL="342900" indent="-342900">
              <a:buFont typeface="Wingdings" panose="05000000000000000000" pitchFamily="2" charset="2"/>
              <a:buChar char="§"/>
            </a:pPr>
            <a:endParaRPr lang="en-US" kern="120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r>
              <a:rPr lang="en-US">
                <a:solidFill>
                  <a:schemeClr val="tx1"/>
                </a:solidFill>
                <a:latin typeface="Calibri Light" panose="020F0302020204030204" pitchFamily="34" charset="0"/>
                <a:cs typeface="Calibri Light" panose="020F0302020204030204" pitchFamily="34" charset="0"/>
              </a:rPr>
              <a:t>Which category(</a:t>
            </a:r>
            <a:r>
              <a:rPr lang="en-US" err="1">
                <a:solidFill>
                  <a:schemeClr val="tx1"/>
                </a:solidFill>
                <a:latin typeface="Calibri Light" panose="020F0302020204030204" pitchFamily="34" charset="0"/>
                <a:cs typeface="Calibri Light" panose="020F0302020204030204" pitchFamily="34" charset="0"/>
              </a:rPr>
              <a:t>ies</a:t>
            </a:r>
            <a:r>
              <a:rPr lang="en-US">
                <a:solidFill>
                  <a:schemeClr val="tx1"/>
                </a:solidFill>
                <a:latin typeface="Calibri Light" panose="020F0302020204030204" pitchFamily="34" charset="0"/>
                <a:cs typeface="Calibri Light" panose="020F0302020204030204" pitchFamily="34" charset="0"/>
              </a:rPr>
              <a:t>) would the contributing factor(s) fall into (Contamination?  Proliferation? Survival?)</a:t>
            </a:r>
          </a:p>
          <a:p>
            <a:pPr marL="457200" indent="-457200">
              <a:buFont typeface="Wingdings" panose="05000000000000000000" pitchFamily="2" charset="2"/>
              <a:buChar char="§"/>
            </a:pPr>
            <a:endParaRPr lang="en-US">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r>
              <a:rPr lang="en-US">
                <a:solidFill>
                  <a:schemeClr val="tx1"/>
                </a:solidFill>
                <a:latin typeface="Calibri Light" panose="020F0302020204030204" pitchFamily="34" charset="0"/>
                <a:cs typeface="Calibri Light" panose="020F0302020204030204" pitchFamily="34" charset="0"/>
              </a:rPr>
              <a:t>Which category(</a:t>
            </a:r>
            <a:r>
              <a:rPr lang="en-US" err="1">
                <a:solidFill>
                  <a:schemeClr val="tx1"/>
                </a:solidFill>
                <a:latin typeface="Calibri Light" panose="020F0302020204030204" pitchFamily="34" charset="0"/>
                <a:cs typeface="Calibri Light" panose="020F0302020204030204" pitchFamily="34" charset="0"/>
              </a:rPr>
              <a:t>ies</a:t>
            </a:r>
            <a:r>
              <a:rPr lang="en-US">
                <a:solidFill>
                  <a:schemeClr val="tx1"/>
                </a:solidFill>
                <a:latin typeface="Calibri Light" panose="020F0302020204030204" pitchFamily="34" charset="0"/>
                <a:cs typeface="Calibri Light" panose="020F0302020204030204" pitchFamily="34" charset="0"/>
              </a:rPr>
              <a:t>) would the environmental antecedents fall into? (People? Process? Equipment? Food? Economics?)</a:t>
            </a:r>
          </a:p>
        </p:txBody>
      </p:sp>
      <p:sp>
        <p:nvSpPr>
          <p:cNvPr id="16" name="Rectangle 15">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8563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B415D3D-29DC-1114-D420-1ED107B727D8}"/>
              </a:ext>
            </a:extLst>
          </p:cNvPr>
          <p:cNvSpPr txBox="1"/>
          <p:nvPr/>
        </p:nvSpPr>
        <p:spPr>
          <a:xfrm>
            <a:off x="4258332" y="297712"/>
            <a:ext cx="436467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black"/>
                </a:solidFill>
                <a:effectLst/>
                <a:uLnTx/>
                <a:uFillTx/>
                <a:latin typeface="Calibri Light" panose="020F0302020204030204"/>
                <a:ea typeface="+mn-ea"/>
                <a:cs typeface="+mn-cs"/>
              </a:rPr>
              <a:t>Scenario Review</a:t>
            </a:r>
          </a:p>
        </p:txBody>
      </p:sp>
      <p:sp>
        <p:nvSpPr>
          <p:cNvPr id="11" name="TextBox 10">
            <a:extLst>
              <a:ext uri="{FF2B5EF4-FFF2-40B4-BE49-F238E27FC236}">
                <a16:creationId xmlns:a16="http://schemas.microsoft.com/office/drawing/2014/main" id="{BE216FF0-6023-1D7B-3FCE-285A6F195722}"/>
              </a:ext>
            </a:extLst>
          </p:cNvPr>
          <p:cNvSpPr txBox="1"/>
          <p:nvPr/>
        </p:nvSpPr>
        <p:spPr>
          <a:xfrm>
            <a:off x="4531955" y="1678334"/>
            <a:ext cx="6916011"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rPr>
              <a:t>During the environmental assessment chicken liver skewers were found to be habitually undercooked, with measured temperatures of 153°F.</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prstClr val="black"/>
              </a:solidFill>
              <a:latin typeface="Calibri Light" panose="020F0302020204030204"/>
            </a:endParaRPr>
          </a:p>
          <a:p>
            <a:pPr algn="ctr"/>
            <a:r>
              <a:rPr lang="en-US" sz="1800" kern="1400" dirty="0">
                <a:ln>
                  <a:noFill/>
                </a:ln>
                <a:solidFill>
                  <a:srgbClr val="000000"/>
                </a:solidFill>
                <a:effectLst/>
                <a:latin typeface="Calibri Light" panose="020F0302020204030204" pitchFamily="34" charset="0"/>
              </a:rPr>
              <a:t>When the chef was instructed to cook the livers to 165°F, the chef said he couldn’t serve those skewers because they were overcooked and dry. </a:t>
            </a:r>
            <a:endParaRPr lang="en-US" sz="1800" kern="1400" dirty="0">
              <a:ln>
                <a:noFill/>
              </a:ln>
              <a:solidFill>
                <a:srgbClr val="000000"/>
              </a:solidFill>
              <a:effectLst/>
              <a:latin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8" name="TextBox 7">
            <a:extLst>
              <a:ext uri="{FF2B5EF4-FFF2-40B4-BE49-F238E27FC236}">
                <a16:creationId xmlns:a16="http://schemas.microsoft.com/office/drawing/2014/main" id="{54B297D8-885C-57A1-3911-0181BA339B56}"/>
              </a:ext>
            </a:extLst>
          </p:cNvPr>
          <p:cNvSpPr txBox="1"/>
          <p:nvPr/>
        </p:nvSpPr>
        <p:spPr>
          <a:xfrm>
            <a:off x="4531954" y="4188492"/>
            <a:ext cx="6916011" cy="1543308"/>
          </a:xfrm>
          <a:prstGeom prst="rect">
            <a:avLst/>
          </a:prstGeom>
          <a:noFill/>
        </p:spPr>
        <p:txBody>
          <a:bodyPr wrap="square">
            <a:spAutoFit/>
          </a:bodyPr>
          <a:lstStyle/>
          <a:p>
            <a:pPr marL="0" marR="0" lvl="0" indent="0" algn="ctr" defTabSz="914400" rtl="0" eaLnBrk="1" fontAlgn="auto" latinLnBrk="0" hangingPunct="1">
              <a:lnSpc>
                <a:spcPct val="119000"/>
              </a:lnSpc>
              <a:spcBef>
                <a:spcPts val="0"/>
              </a:spcBef>
              <a:spcAft>
                <a:spcPts val="600"/>
              </a:spcAft>
              <a:buClrTx/>
              <a:buSzTx/>
              <a:buFontTx/>
              <a:buNone/>
              <a:tabLst/>
              <a:defRPr/>
            </a:pPr>
            <a:r>
              <a:rPr kumimoji="0" lang="en-US" sz="1800" b="0" i="0" u="none" strike="noStrike" kern="1400" cap="none" spc="0" normalizeH="0" baseline="0" noProof="0" dirty="0">
                <a:ln>
                  <a:noFill/>
                </a:ln>
                <a:solidFill>
                  <a:srgbClr val="000000"/>
                </a:solidFill>
                <a:effectLst/>
                <a:uLnTx/>
                <a:uFillTx/>
                <a:latin typeface="Calibri Light" panose="020F0302020204030204" pitchFamily="34" charset="0"/>
                <a:ea typeface="+mn-ea"/>
                <a:cs typeface="+mn-cs"/>
              </a:rPr>
              <a:t>The employees couldn’t find a metal stem thermometer and the chef did not know the minimum cooking temperature for chicken.</a:t>
            </a:r>
          </a:p>
          <a:p>
            <a:pPr marL="0" marR="0" lvl="0" indent="0" algn="ctr" defTabSz="914400" rtl="0" eaLnBrk="1" fontAlgn="auto" latinLnBrk="0" hangingPunct="1">
              <a:lnSpc>
                <a:spcPct val="119000"/>
              </a:lnSpc>
              <a:spcBef>
                <a:spcPts val="0"/>
              </a:spcBef>
              <a:spcAft>
                <a:spcPts val="600"/>
              </a:spcAft>
              <a:buClrTx/>
              <a:buSzTx/>
              <a:buFontTx/>
              <a:buNone/>
              <a:tabLst/>
              <a:defRPr/>
            </a:pPr>
            <a:endParaRPr lang="en-US" kern="1400" dirty="0">
              <a:solidFill>
                <a:srgbClr val="000000"/>
              </a:solidFill>
              <a:latin typeface="Calibri Light" panose="020F0302020204030204" pitchFamily="34" charset="0"/>
            </a:endParaRPr>
          </a:p>
          <a:p>
            <a:pPr marL="0" marR="0" lvl="0" indent="0" algn="ctr" defTabSz="914400" rtl="0" eaLnBrk="1" fontAlgn="auto" latinLnBrk="0" hangingPunct="1">
              <a:lnSpc>
                <a:spcPct val="119000"/>
              </a:lnSpc>
              <a:spcBef>
                <a:spcPts val="0"/>
              </a:spcBef>
              <a:spcAft>
                <a:spcPts val="600"/>
              </a:spcAft>
              <a:buClrTx/>
              <a:buSzTx/>
              <a:buFontTx/>
              <a:buNone/>
              <a:tabLst/>
              <a:defRPr/>
            </a:pPr>
            <a:r>
              <a:rPr kumimoji="0" lang="en-US" b="0" i="0" u="none" strike="noStrike" kern="1400" cap="none" spc="0" normalizeH="0" baseline="0" noProof="0" dirty="0">
                <a:ln>
                  <a:noFill/>
                </a:ln>
                <a:solidFill>
                  <a:srgbClr val="000000"/>
                </a:solidFill>
                <a:effectLst/>
                <a:uLnTx/>
                <a:uFillTx/>
                <a:latin typeface="Calibri Light" panose="020F0302020204030204" pitchFamily="34" charset="0"/>
                <a:ea typeface="+mn-ea"/>
                <a:cs typeface="+mn-cs"/>
              </a:rPr>
              <a:t>All other chicken dishes were at or above 165°F. </a:t>
            </a:r>
          </a:p>
        </p:txBody>
      </p:sp>
      <p:pic>
        <p:nvPicPr>
          <p:cNvPr id="5" name="Picture 4">
            <a:extLst>
              <a:ext uri="{FF2B5EF4-FFF2-40B4-BE49-F238E27FC236}">
                <a16:creationId xmlns:a16="http://schemas.microsoft.com/office/drawing/2014/main" id="{354B0A74-3CCD-4550-35A9-0CC1A01A59E9}"/>
              </a:ext>
            </a:extLst>
          </p:cNvPr>
          <p:cNvPicPr>
            <a:picLocks noChangeAspect="1"/>
          </p:cNvPicPr>
          <p:nvPr/>
        </p:nvPicPr>
        <p:blipFill>
          <a:blip r:embed="rId3"/>
          <a:stretch>
            <a:fillRect/>
          </a:stretch>
        </p:blipFill>
        <p:spPr>
          <a:xfrm>
            <a:off x="744034" y="1360377"/>
            <a:ext cx="3402395" cy="2390241"/>
          </a:xfrm>
          <a:prstGeom prst="rect">
            <a:avLst/>
          </a:prstGeom>
        </p:spPr>
      </p:pic>
      <p:pic>
        <p:nvPicPr>
          <p:cNvPr id="14" name="Picture 13">
            <a:extLst>
              <a:ext uri="{FF2B5EF4-FFF2-40B4-BE49-F238E27FC236}">
                <a16:creationId xmlns:a16="http://schemas.microsoft.com/office/drawing/2014/main" id="{CA713886-13F6-5730-C611-4777B4DC974C}"/>
              </a:ext>
            </a:extLst>
          </p:cNvPr>
          <p:cNvPicPr>
            <a:picLocks noChangeAspect="1"/>
          </p:cNvPicPr>
          <p:nvPr/>
        </p:nvPicPr>
        <p:blipFill>
          <a:blip r:embed="rId4"/>
          <a:stretch>
            <a:fillRect/>
          </a:stretch>
        </p:blipFill>
        <p:spPr>
          <a:xfrm>
            <a:off x="744035" y="3824586"/>
            <a:ext cx="3402395" cy="2271120"/>
          </a:xfrm>
          <a:prstGeom prst="rect">
            <a:avLst/>
          </a:prstGeom>
        </p:spPr>
      </p:pic>
    </p:spTree>
    <p:extLst>
      <p:ext uri="{BB962C8B-B14F-4D97-AF65-F5344CB8AC3E}">
        <p14:creationId xmlns:p14="http://schemas.microsoft.com/office/powerpoint/2010/main" val="19876397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2F8258-3D61-E6BE-4CD8-5984CDD2A71F}"/>
              </a:ext>
            </a:extLst>
          </p:cNvPr>
          <p:cNvSpPr txBox="1"/>
          <p:nvPr/>
        </p:nvSpPr>
        <p:spPr>
          <a:xfrm>
            <a:off x="89452" y="129209"/>
            <a:ext cx="11946835" cy="1162955"/>
          </a:xfrm>
          <a:prstGeom prst="rect">
            <a:avLst/>
          </a:prstGeom>
          <a:solidFill>
            <a:schemeClr val="accent5">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2633869" y="573475"/>
            <a:ext cx="6858000" cy="877715"/>
          </a:xfrm>
        </p:spPr>
        <p:txBody>
          <a:bodyPr>
            <a:noAutofit/>
          </a:bodyPr>
          <a:lstStyle/>
          <a:p>
            <a:pPr algn="ctr"/>
            <a:r>
              <a:rPr lang="en-US" b="1" dirty="0">
                <a:solidFill>
                  <a:schemeClr val="bg1"/>
                </a:solidFill>
              </a:rPr>
              <a:t>Exercise 2A Summary </a:t>
            </a:r>
            <a:br>
              <a:rPr lang="en-US" b="1" dirty="0">
                <a:solidFill>
                  <a:schemeClr val="bg1"/>
                </a:solidFill>
              </a:rPr>
            </a:br>
            <a:endParaRPr lang="en-US" b="1" dirty="0">
              <a:solidFill>
                <a:schemeClr val="bg1"/>
              </a:solidFill>
            </a:endParaRPr>
          </a:p>
        </p:txBody>
      </p:sp>
      <p:sp>
        <p:nvSpPr>
          <p:cNvPr id="3" name="TextBox 2">
            <a:extLst>
              <a:ext uri="{FF2B5EF4-FFF2-40B4-BE49-F238E27FC236}">
                <a16:creationId xmlns:a16="http://schemas.microsoft.com/office/drawing/2014/main" id="{B98EC77A-B122-9521-5406-68C99212F70D}"/>
              </a:ext>
            </a:extLst>
          </p:cNvPr>
          <p:cNvSpPr txBox="1"/>
          <p:nvPr/>
        </p:nvSpPr>
        <p:spPr>
          <a:xfrm>
            <a:off x="193260" y="3044279"/>
            <a:ext cx="11739218"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Calibri Light" panose="020F0302020204030204"/>
                <a:ea typeface="+mn-ea"/>
                <a:cs typeface="+mn-cs"/>
              </a:rPr>
              <a:t>What are some follow-up questions would you ask? </a:t>
            </a:r>
          </a:p>
        </p:txBody>
      </p:sp>
    </p:spTree>
    <p:extLst>
      <p:ext uri="{BB962C8B-B14F-4D97-AF65-F5344CB8AC3E}">
        <p14:creationId xmlns:p14="http://schemas.microsoft.com/office/powerpoint/2010/main" val="24826829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2F8258-3D61-E6BE-4CD8-5984CDD2A71F}"/>
              </a:ext>
            </a:extLst>
          </p:cNvPr>
          <p:cNvSpPr txBox="1"/>
          <p:nvPr/>
        </p:nvSpPr>
        <p:spPr>
          <a:xfrm>
            <a:off x="89452" y="129209"/>
            <a:ext cx="11946835" cy="1162955"/>
          </a:xfrm>
          <a:prstGeom prst="rect">
            <a:avLst/>
          </a:prstGeom>
          <a:solidFill>
            <a:schemeClr val="accent5">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2633869" y="573475"/>
            <a:ext cx="6858000" cy="877715"/>
          </a:xfrm>
        </p:spPr>
        <p:txBody>
          <a:bodyPr>
            <a:noAutofit/>
          </a:bodyPr>
          <a:lstStyle/>
          <a:p>
            <a:pPr algn="ctr"/>
            <a:r>
              <a:rPr lang="en-US" b="1" dirty="0">
                <a:solidFill>
                  <a:schemeClr val="bg1"/>
                </a:solidFill>
              </a:rPr>
              <a:t>Exercise 2A Summary </a:t>
            </a:r>
            <a:br>
              <a:rPr lang="en-US" b="1" dirty="0">
                <a:solidFill>
                  <a:schemeClr val="bg1"/>
                </a:solidFill>
              </a:rPr>
            </a:br>
            <a:endParaRPr lang="en-US" b="1" dirty="0">
              <a:solidFill>
                <a:schemeClr val="bg1"/>
              </a:solidFill>
            </a:endParaRPr>
          </a:p>
        </p:txBody>
      </p:sp>
      <p:sp>
        <p:nvSpPr>
          <p:cNvPr id="5" name="TextBox 4">
            <a:extLst>
              <a:ext uri="{FF2B5EF4-FFF2-40B4-BE49-F238E27FC236}">
                <a16:creationId xmlns:a16="http://schemas.microsoft.com/office/drawing/2014/main" id="{F4DB0CC1-712F-1979-4F7E-4C7284C88159}"/>
              </a:ext>
            </a:extLst>
          </p:cNvPr>
          <p:cNvSpPr txBox="1"/>
          <p:nvPr/>
        </p:nvSpPr>
        <p:spPr>
          <a:xfrm>
            <a:off x="525314" y="1392336"/>
            <a:ext cx="244198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FOLLOW-UP QUESTION</a:t>
            </a:r>
          </a:p>
        </p:txBody>
      </p:sp>
      <p:sp>
        <p:nvSpPr>
          <p:cNvPr id="6" name="TextBox 5">
            <a:extLst>
              <a:ext uri="{FF2B5EF4-FFF2-40B4-BE49-F238E27FC236}">
                <a16:creationId xmlns:a16="http://schemas.microsoft.com/office/drawing/2014/main" id="{9023498A-42E7-FC42-4F33-23713C24C377}"/>
              </a:ext>
            </a:extLst>
          </p:cNvPr>
          <p:cNvSpPr txBox="1"/>
          <p:nvPr/>
        </p:nvSpPr>
        <p:spPr>
          <a:xfrm>
            <a:off x="3612755" y="1398645"/>
            <a:ext cx="842352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RESPONSE</a:t>
            </a:r>
          </a:p>
        </p:txBody>
      </p:sp>
      <p:sp>
        <p:nvSpPr>
          <p:cNvPr id="8" name="TextBox 7">
            <a:extLst>
              <a:ext uri="{FF2B5EF4-FFF2-40B4-BE49-F238E27FC236}">
                <a16:creationId xmlns:a16="http://schemas.microsoft.com/office/drawing/2014/main" id="{F51266B9-42E0-C7C9-2FD9-9C6D5015B25A}"/>
              </a:ext>
            </a:extLst>
          </p:cNvPr>
          <p:cNvSpPr txBox="1"/>
          <p:nvPr/>
        </p:nvSpPr>
        <p:spPr>
          <a:xfrm>
            <a:off x="362138" y="2966135"/>
            <a:ext cx="2779096" cy="923330"/>
          </a:xfrm>
          <a:prstGeom prst="rect">
            <a:avLst/>
          </a:prstGeom>
          <a:solidFill>
            <a:schemeClr val="accent2"/>
          </a:solidFill>
          <a:ln w="28575">
            <a:solidFill>
              <a:schemeClr val="accent5">
                <a:lumMod val="75000"/>
              </a:schemeClr>
            </a:solidFill>
          </a:ln>
        </p:spPr>
        <p:txBody>
          <a:bodyPr wrap="square" rtlCol="0">
            <a:spAutoFit/>
          </a:bodyPr>
          <a:lstStyle/>
          <a:p>
            <a:pPr lvl="0" algn="ctr"/>
            <a:r>
              <a:rPr lang="en-US" b="1" dirty="0">
                <a:solidFill>
                  <a:prstClr val="white"/>
                </a:solidFill>
                <a:latin typeface="Calibri Light" panose="020F0302020204030204"/>
              </a:rPr>
              <a:t>Why does the chef prioritize food quality over food safety?</a:t>
            </a:r>
          </a:p>
        </p:txBody>
      </p:sp>
      <p:sp>
        <p:nvSpPr>
          <p:cNvPr id="9" name="TextBox 8">
            <a:extLst>
              <a:ext uri="{FF2B5EF4-FFF2-40B4-BE49-F238E27FC236}">
                <a16:creationId xmlns:a16="http://schemas.microsoft.com/office/drawing/2014/main" id="{FC6DABD8-3A61-A0BE-8D03-CF94A4F6C19D}"/>
              </a:ext>
            </a:extLst>
          </p:cNvPr>
          <p:cNvSpPr txBox="1"/>
          <p:nvPr/>
        </p:nvSpPr>
        <p:spPr>
          <a:xfrm>
            <a:off x="3623513" y="2970523"/>
            <a:ext cx="8412771" cy="923544"/>
          </a:xfrm>
          <a:prstGeom prst="rect">
            <a:avLst/>
          </a:prstGeom>
          <a:solidFill>
            <a:schemeClr val="accent3">
              <a:lumMod val="20000"/>
              <a:lumOff val="80000"/>
            </a:schemeClr>
          </a:solidFill>
          <a:ln w="28575">
            <a:solidFill>
              <a:schemeClr val="accent5">
                <a:lumMod val="75000"/>
              </a:schemeClr>
            </a:solidFill>
          </a:ln>
        </p:spPr>
        <p:txBody>
          <a:bodyPr wrap="square" rtlCol="0">
            <a:spAutoFit/>
          </a:bodyPr>
          <a:lstStyle/>
          <a:p>
            <a:pPr lvl="0"/>
            <a:r>
              <a:rPr lang="en-US" b="1" dirty="0">
                <a:solidFill>
                  <a:prstClr val="black"/>
                </a:solidFill>
                <a:latin typeface="Calibri Light" panose="020F0302020204030204"/>
              </a:rPr>
              <a:t>There was a lack of food safety culture demonstrated through poor attitudes towards food safety.  Manager prioritized chicken texture over ensuring chicken was fully cooked.</a:t>
            </a:r>
          </a:p>
        </p:txBody>
      </p:sp>
      <p:sp>
        <p:nvSpPr>
          <p:cNvPr id="10" name="TextBox 9">
            <a:extLst>
              <a:ext uri="{FF2B5EF4-FFF2-40B4-BE49-F238E27FC236}">
                <a16:creationId xmlns:a16="http://schemas.microsoft.com/office/drawing/2014/main" id="{EB687FC0-B9A3-F71C-AF12-DABD53A92E4E}"/>
              </a:ext>
            </a:extLst>
          </p:cNvPr>
          <p:cNvSpPr txBox="1"/>
          <p:nvPr/>
        </p:nvSpPr>
        <p:spPr>
          <a:xfrm>
            <a:off x="362138" y="4393171"/>
            <a:ext cx="2779096" cy="646331"/>
          </a:xfrm>
          <a:prstGeom prst="rect">
            <a:avLst/>
          </a:prstGeom>
          <a:solidFill>
            <a:schemeClr val="accent2"/>
          </a:solidFill>
          <a:ln w="28575">
            <a:solidFill>
              <a:schemeClr val="accent5">
                <a:lumMod val="75000"/>
              </a:schemeClr>
            </a:solidFill>
          </a:ln>
        </p:spPr>
        <p:txBody>
          <a:bodyPr wrap="square" rtlCol="0">
            <a:spAutoFit/>
          </a:bodyPr>
          <a:lstStyle/>
          <a:p>
            <a:pPr lvl="0" algn="ctr"/>
            <a:r>
              <a:rPr lang="en-US" b="1" dirty="0">
                <a:solidFill>
                  <a:prstClr val="white"/>
                </a:solidFill>
                <a:latin typeface="Calibri Light" panose="020F0302020204030204"/>
              </a:rPr>
              <a:t>Why isn’t a metal stem thermometer available?</a:t>
            </a:r>
          </a:p>
        </p:txBody>
      </p:sp>
      <p:sp>
        <p:nvSpPr>
          <p:cNvPr id="11" name="TextBox 10">
            <a:extLst>
              <a:ext uri="{FF2B5EF4-FFF2-40B4-BE49-F238E27FC236}">
                <a16:creationId xmlns:a16="http://schemas.microsoft.com/office/drawing/2014/main" id="{5D107438-8637-EB4C-9326-4B55F9158BF9}"/>
              </a:ext>
            </a:extLst>
          </p:cNvPr>
          <p:cNvSpPr txBox="1"/>
          <p:nvPr/>
        </p:nvSpPr>
        <p:spPr>
          <a:xfrm>
            <a:off x="3623513" y="4393171"/>
            <a:ext cx="8412770" cy="646331"/>
          </a:xfrm>
          <a:prstGeom prst="rect">
            <a:avLst/>
          </a:prstGeom>
          <a:solidFill>
            <a:schemeClr val="accent3">
              <a:lumMod val="20000"/>
              <a:lumOff val="80000"/>
            </a:schemeClr>
          </a:solidFill>
          <a:ln w="28575">
            <a:solidFill>
              <a:schemeClr val="accent5">
                <a:lumMod val="75000"/>
              </a:schemeClr>
            </a:solidFill>
          </a:ln>
        </p:spPr>
        <p:txBody>
          <a:bodyPr wrap="square" rtlCol="0">
            <a:spAutoFit/>
          </a:bodyPr>
          <a:lstStyle/>
          <a:p>
            <a:pPr lvl="0"/>
            <a:r>
              <a:rPr lang="en-US" b="1" kern="1400" dirty="0">
                <a:solidFill>
                  <a:prstClr val="black"/>
                </a:solidFill>
                <a:latin typeface="+mj-lt"/>
              </a:rPr>
              <a:t>Employees did not know they needed to measure cooking temperatures and did not have the money for thermometer.</a:t>
            </a:r>
          </a:p>
        </p:txBody>
      </p:sp>
      <p:sp>
        <p:nvSpPr>
          <p:cNvPr id="14" name="TextBox 13">
            <a:extLst>
              <a:ext uri="{FF2B5EF4-FFF2-40B4-BE49-F238E27FC236}">
                <a16:creationId xmlns:a16="http://schemas.microsoft.com/office/drawing/2014/main" id="{6F259274-8F9E-72CB-9C8E-F844F9204B7F}"/>
              </a:ext>
            </a:extLst>
          </p:cNvPr>
          <p:cNvSpPr txBox="1"/>
          <p:nvPr/>
        </p:nvSpPr>
        <p:spPr>
          <a:xfrm>
            <a:off x="362138" y="1832830"/>
            <a:ext cx="2779096" cy="646331"/>
          </a:xfrm>
          <a:prstGeom prst="rect">
            <a:avLst/>
          </a:prstGeom>
          <a:solidFill>
            <a:schemeClr val="accent2"/>
          </a:solidFill>
          <a:ln w="28575">
            <a:solidFill>
              <a:schemeClr val="accent5">
                <a:lumMod val="75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rPr>
              <a:t>Why was the chicken liver</a:t>
            </a:r>
            <a:r>
              <a:rPr kumimoji="0" lang="en-US" sz="1800" b="1" i="0" u="none" strike="noStrike" kern="1200" cap="none" spc="0" normalizeH="0" noProof="0" dirty="0">
                <a:ln>
                  <a:noFill/>
                </a:ln>
                <a:solidFill>
                  <a:prstClr val="white"/>
                </a:solidFill>
                <a:effectLst/>
                <a:uLnTx/>
                <a:uFillTx/>
                <a:latin typeface="Calibri Light" panose="020F0302020204030204"/>
                <a:ea typeface="+mn-ea"/>
                <a:cs typeface="+mn-cs"/>
              </a:rPr>
              <a:t> not cooked to 165 degrees?</a:t>
            </a:r>
            <a:endParaRPr kumimoji="0" lang="en-US" sz="1800" b="1"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15" name="TextBox 14">
            <a:extLst>
              <a:ext uri="{FF2B5EF4-FFF2-40B4-BE49-F238E27FC236}">
                <a16:creationId xmlns:a16="http://schemas.microsoft.com/office/drawing/2014/main" id="{CD6D179E-1792-A4A7-99E2-30F051C8E1A3}"/>
              </a:ext>
            </a:extLst>
          </p:cNvPr>
          <p:cNvSpPr txBox="1"/>
          <p:nvPr/>
        </p:nvSpPr>
        <p:spPr>
          <a:xfrm>
            <a:off x="3623513" y="1836020"/>
            <a:ext cx="8412771" cy="649224"/>
          </a:xfrm>
          <a:prstGeom prst="rect">
            <a:avLst/>
          </a:prstGeom>
          <a:solidFill>
            <a:schemeClr val="accent3">
              <a:lumMod val="20000"/>
              <a:lumOff val="80000"/>
            </a:schemeClr>
          </a:solidFill>
          <a:ln w="28575">
            <a:solidFill>
              <a:schemeClr val="accent5">
                <a:lumMod val="75000"/>
              </a:schemeClr>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400" cap="none" spc="0" normalizeH="0" baseline="0" noProof="0" dirty="0">
                <a:ln>
                  <a:noFill/>
                </a:ln>
                <a:solidFill>
                  <a:prstClr val="black"/>
                </a:solidFill>
                <a:effectLst/>
                <a:uLnTx/>
                <a:uFillTx/>
                <a:latin typeface="+mj-lt"/>
                <a:ea typeface="+mn-ea"/>
                <a:cs typeface="+mn-cs"/>
              </a:rPr>
              <a:t>The chef did not want to overcook it and dry it out.</a:t>
            </a:r>
          </a:p>
        </p:txBody>
      </p:sp>
      <p:sp>
        <p:nvSpPr>
          <p:cNvPr id="16" name="TextBox 15">
            <a:extLst>
              <a:ext uri="{FF2B5EF4-FFF2-40B4-BE49-F238E27FC236}">
                <a16:creationId xmlns:a16="http://schemas.microsoft.com/office/drawing/2014/main" id="{4B2B66F4-E67D-C71C-EE29-44971CD2733F}"/>
              </a:ext>
            </a:extLst>
          </p:cNvPr>
          <p:cNvSpPr txBox="1"/>
          <p:nvPr/>
        </p:nvSpPr>
        <p:spPr>
          <a:xfrm>
            <a:off x="351380" y="5579751"/>
            <a:ext cx="2779096" cy="923330"/>
          </a:xfrm>
          <a:prstGeom prst="rect">
            <a:avLst/>
          </a:prstGeom>
          <a:solidFill>
            <a:schemeClr val="accent2"/>
          </a:solidFill>
          <a:ln w="28575">
            <a:solidFill>
              <a:schemeClr val="accent5">
                <a:lumMod val="75000"/>
              </a:schemeClr>
            </a:solidFill>
          </a:ln>
        </p:spPr>
        <p:txBody>
          <a:bodyPr wrap="square" rtlCol="0">
            <a:spAutoFit/>
          </a:bodyPr>
          <a:lstStyle/>
          <a:p>
            <a:pPr lvl="0" algn="ctr"/>
            <a:r>
              <a:rPr lang="en-US" b="1" dirty="0">
                <a:solidFill>
                  <a:prstClr val="white"/>
                </a:solidFill>
                <a:latin typeface="Calibri Light" panose="020F0302020204030204"/>
              </a:rPr>
              <a:t>Why does the chef not know about cooking temperatures?</a:t>
            </a:r>
          </a:p>
        </p:txBody>
      </p:sp>
      <p:sp>
        <p:nvSpPr>
          <p:cNvPr id="18" name="TextBox 17">
            <a:extLst>
              <a:ext uri="{FF2B5EF4-FFF2-40B4-BE49-F238E27FC236}">
                <a16:creationId xmlns:a16="http://schemas.microsoft.com/office/drawing/2014/main" id="{BA788EC5-F458-294A-C4B0-C8A4D179C956}"/>
              </a:ext>
            </a:extLst>
          </p:cNvPr>
          <p:cNvSpPr txBox="1"/>
          <p:nvPr/>
        </p:nvSpPr>
        <p:spPr>
          <a:xfrm>
            <a:off x="3623514" y="5579644"/>
            <a:ext cx="8412769" cy="923544"/>
          </a:xfrm>
          <a:prstGeom prst="rect">
            <a:avLst/>
          </a:prstGeom>
          <a:solidFill>
            <a:schemeClr val="accent3">
              <a:lumMod val="20000"/>
              <a:lumOff val="80000"/>
            </a:schemeClr>
          </a:solidFill>
          <a:ln w="28575">
            <a:solidFill>
              <a:schemeClr val="accent5">
                <a:lumMod val="75000"/>
              </a:schemeClr>
            </a:solidFill>
          </a:ln>
        </p:spPr>
        <p:txBody>
          <a:bodyPr wrap="square" rtlCol="0">
            <a:spAutoFit/>
          </a:bodyPr>
          <a:lstStyle/>
          <a:p>
            <a:pPr lvl="0"/>
            <a:r>
              <a:rPr lang="en-US" b="1" kern="1400" dirty="0">
                <a:solidFill>
                  <a:prstClr val="black"/>
                </a:solidFill>
                <a:latin typeface="+mj-lt"/>
              </a:rPr>
              <a:t>Manager was not utilizing plan or process to fully cook chicken livers.</a:t>
            </a:r>
          </a:p>
        </p:txBody>
      </p:sp>
    </p:spTree>
    <p:extLst>
      <p:ext uri="{BB962C8B-B14F-4D97-AF65-F5344CB8AC3E}">
        <p14:creationId xmlns:p14="http://schemas.microsoft.com/office/powerpoint/2010/main" val="2717817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4" grpId="0" animBg="1"/>
      <p:bldP spid="15" grpId="0" animBg="1"/>
      <p:bldP spid="16"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2" y="453981"/>
            <a:ext cx="6675120" cy="187781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421CA2E4-185A-45E5-8561-EB506DE008AE}"/>
              </a:ext>
            </a:extLst>
          </p:cNvPr>
          <p:cNvSpPr>
            <a:spLocks noGrp="1"/>
          </p:cNvSpPr>
          <p:nvPr>
            <p:ph type="title"/>
          </p:nvPr>
        </p:nvSpPr>
        <p:spPr>
          <a:xfrm>
            <a:off x="731520" y="731520"/>
            <a:ext cx="6089904" cy="1426464"/>
          </a:xfrm>
        </p:spPr>
        <p:txBody>
          <a:bodyPr>
            <a:normAutofit/>
          </a:bodyPr>
          <a:lstStyle/>
          <a:p>
            <a:pPr algn="ctr"/>
            <a:r>
              <a:rPr lang="en-US" b="1" dirty="0">
                <a:solidFill>
                  <a:srgbClr val="FFFFFF"/>
                </a:solidFill>
              </a:rPr>
              <a:t>Why are we here?</a:t>
            </a:r>
          </a:p>
        </p:txBody>
      </p:sp>
      <p:sp>
        <p:nvSpPr>
          <p:cNvPr id="24" name="Rectangle 23">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77100" y="461737"/>
            <a:ext cx="2149361" cy="1870055"/>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6" name="Rectangle 25">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73768" y="453155"/>
            <a:ext cx="2149358" cy="1878638"/>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8" name="Rectangle 27">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0" y="2480956"/>
            <a:ext cx="11264206" cy="3918122"/>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2E74ABF-E475-46FC-9553-90A5A1CF778D}"/>
              </a:ext>
            </a:extLst>
          </p:cNvPr>
          <p:cNvSpPr>
            <a:spLocks noGrp="1"/>
          </p:cNvSpPr>
          <p:nvPr>
            <p:ph idx="1"/>
          </p:nvPr>
        </p:nvSpPr>
        <p:spPr>
          <a:xfrm>
            <a:off x="789456" y="2798385"/>
            <a:ext cx="10597729" cy="3283260"/>
          </a:xfrm>
        </p:spPr>
        <p:txBody>
          <a:bodyPr anchor="ctr">
            <a:noAutofit/>
          </a:bodyPr>
          <a:lstStyle/>
          <a:p>
            <a:r>
              <a:rPr lang="en-US" sz="2000" dirty="0">
                <a:latin typeface="Calibri Light" panose="020F0302020204030204" pitchFamily="34" charset="0"/>
                <a:cs typeface="Calibri Light" panose="020F0302020204030204" pitchFamily="34" charset="0"/>
              </a:rPr>
              <a:t>Identify resources to aid in an outbreak investigation</a:t>
            </a:r>
          </a:p>
          <a:p>
            <a:pPr marL="0" indent="0">
              <a:buNone/>
            </a:pPr>
            <a:endParaRPr lang="en-US" sz="2000" dirty="0">
              <a:latin typeface="Calibri Light" panose="020F0302020204030204" pitchFamily="34" charset="0"/>
              <a:cs typeface="Calibri Light" panose="020F0302020204030204" pitchFamily="34" charset="0"/>
            </a:endParaRPr>
          </a:p>
          <a:p>
            <a:r>
              <a:rPr lang="en-US" sz="2000" dirty="0">
                <a:latin typeface="Calibri Light" panose="020F0302020204030204" pitchFamily="34" charset="0"/>
                <a:cs typeface="Calibri Light" panose="020F0302020204030204" pitchFamily="34" charset="0"/>
              </a:rPr>
              <a:t>Use evidence from an environmental assessment to identify contributing factor(s)</a:t>
            </a:r>
          </a:p>
          <a:p>
            <a:pPr marL="0" indent="0">
              <a:buNone/>
            </a:pPr>
            <a:endParaRPr lang="en-US" sz="2000" dirty="0">
              <a:latin typeface="Calibri Light" panose="020F0302020204030204" pitchFamily="34" charset="0"/>
              <a:cs typeface="Calibri Light" panose="020F0302020204030204" pitchFamily="34" charset="0"/>
            </a:endParaRPr>
          </a:p>
          <a:p>
            <a:r>
              <a:rPr lang="en-US" sz="2000" dirty="0">
                <a:latin typeface="Calibri Light" panose="020F0302020204030204" pitchFamily="34" charset="0"/>
                <a:cs typeface="Calibri Light" panose="020F0302020204030204" pitchFamily="34" charset="0"/>
              </a:rPr>
              <a:t>Ask the “5 whys” to understand why contributing factors occurred</a:t>
            </a:r>
          </a:p>
          <a:p>
            <a:pPr marL="0" indent="0">
              <a:buNone/>
            </a:pPr>
            <a:endParaRPr lang="en-US" sz="2000" dirty="0">
              <a:latin typeface="Calibri Light" panose="020F0302020204030204" pitchFamily="34" charset="0"/>
              <a:cs typeface="Calibri Light" panose="020F0302020204030204" pitchFamily="34" charset="0"/>
            </a:endParaRPr>
          </a:p>
          <a:p>
            <a:r>
              <a:rPr lang="en-US" sz="2000" dirty="0">
                <a:latin typeface="Calibri Light" panose="020F0302020204030204" pitchFamily="34" charset="0"/>
                <a:cs typeface="Calibri Light" panose="020F0302020204030204" pitchFamily="34" charset="0"/>
              </a:rPr>
              <a:t>Identify appropriate environmental antecedents</a:t>
            </a:r>
          </a:p>
          <a:p>
            <a:pPr marL="0" indent="0">
              <a:buNone/>
            </a:pPr>
            <a:endParaRPr lang="en-US" sz="2000" dirty="0">
              <a:latin typeface="Calibri Light" panose="020F0302020204030204" pitchFamily="34" charset="0"/>
              <a:cs typeface="Calibri Light" panose="020F0302020204030204" pitchFamily="34" charset="0"/>
            </a:endParaRPr>
          </a:p>
          <a:p>
            <a:r>
              <a:rPr lang="en-US" sz="2000" dirty="0">
                <a:latin typeface="Calibri Light" panose="020F0302020204030204" pitchFamily="34" charset="0"/>
                <a:cs typeface="Calibri Light" panose="020F0302020204030204" pitchFamily="34" charset="0"/>
              </a:rPr>
              <a:t>Describe best control measures to prevent future outbreaks</a:t>
            </a:r>
          </a:p>
        </p:txBody>
      </p:sp>
    </p:spTree>
    <p:custDataLst>
      <p:tags r:id="rId1"/>
    </p:custDataLst>
    <p:extLst>
      <p:ext uri="{BB962C8B-B14F-4D97-AF65-F5344CB8AC3E}">
        <p14:creationId xmlns:p14="http://schemas.microsoft.com/office/powerpoint/2010/main" val="412185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7" name="Content Placeholder 2">
            <a:extLst>
              <a:ext uri="{FF2B5EF4-FFF2-40B4-BE49-F238E27FC236}">
                <a16:creationId xmlns:a16="http://schemas.microsoft.com/office/drawing/2014/main" id="{09164DD2-6A42-52F2-64B5-02182F0523F6}"/>
              </a:ext>
            </a:extLst>
          </p:cNvPr>
          <p:cNvGraphicFramePr>
            <a:graphicFrameLocks noGrp="1"/>
          </p:cNvGraphicFramePr>
          <p:nvPr>
            <p:ph idx="1"/>
            <p:extLst>
              <p:ext uri="{D42A27DB-BD31-4B8C-83A1-F6EECF244321}">
                <p14:modId xmlns:p14="http://schemas.microsoft.com/office/powerpoint/2010/main" val="4258944439"/>
              </p:ext>
            </p:extLst>
          </p:nvPr>
        </p:nvGraphicFramePr>
        <p:xfrm>
          <a:off x="467174" y="1843544"/>
          <a:ext cx="11303067" cy="4642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DCC7A189-54B7-43B7-A7A0-16F621028797}"/>
              </a:ext>
            </a:extLst>
          </p:cNvPr>
          <p:cNvSpPr/>
          <p:nvPr/>
        </p:nvSpPr>
        <p:spPr>
          <a:xfrm>
            <a:off x="467174" y="562218"/>
            <a:ext cx="10994065" cy="10313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0E11327-0085-4DF3-940A-0961F13DE2A2}"/>
              </a:ext>
            </a:extLst>
          </p:cNvPr>
          <p:cNvSpPr>
            <a:spLocks noGrp="1"/>
          </p:cNvSpPr>
          <p:nvPr>
            <p:ph type="title"/>
          </p:nvPr>
        </p:nvSpPr>
        <p:spPr>
          <a:xfrm>
            <a:off x="1902091" y="372141"/>
            <a:ext cx="7643928" cy="1133693"/>
          </a:xfrm>
        </p:spPr>
        <p:txBody>
          <a:bodyPr>
            <a:normAutofit/>
          </a:bodyPr>
          <a:lstStyle/>
          <a:p>
            <a:pPr algn="ctr"/>
            <a:r>
              <a:rPr lang="en-US" sz="5200" b="1" dirty="0"/>
              <a:t>Exercise 2B Instructions</a:t>
            </a:r>
          </a:p>
        </p:txBody>
      </p:sp>
      <p:sp>
        <p:nvSpPr>
          <p:cNvPr id="3" name="TextBox 2">
            <a:extLst>
              <a:ext uri="{FF2B5EF4-FFF2-40B4-BE49-F238E27FC236}">
                <a16:creationId xmlns:a16="http://schemas.microsoft.com/office/drawing/2014/main" id="{06814D4C-E35D-A22C-BC2B-DB95C71B809B}"/>
              </a:ext>
            </a:extLst>
          </p:cNvPr>
          <p:cNvSpPr txBox="1"/>
          <p:nvPr/>
        </p:nvSpPr>
        <p:spPr>
          <a:xfrm>
            <a:off x="1902091" y="2081907"/>
            <a:ext cx="9822735"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dirty="0">
                <a:ln>
                  <a:noFill/>
                </a:ln>
                <a:solidFill>
                  <a:prstClr val="white"/>
                </a:solidFill>
                <a:effectLst/>
                <a:uLnTx/>
                <a:uFillTx/>
                <a:latin typeface="Calibri Light" panose="020F0302020204030204"/>
                <a:ea typeface="+mn-ea"/>
                <a:cs typeface="+mn-cs"/>
              </a:rPr>
              <a:t>Using the contributing factor and environmental antecedents handouts, start thinking about what may have contributed to the outbreak</a:t>
            </a:r>
          </a:p>
        </p:txBody>
      </p:sp>
    </p:spTree>
    <p:extLst>
      <p:ext uri="{BB962C8B-B14F-4D97-AF65-F5344CB8AC3E}">
        <p14:creationId xmlns:p14="http://schemas.microsoft.com/office/powerpoint/2010/main" val="13719737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AB18158-5F2C-446F-97B7-37D2DBB7E878}"/>
              </a:ext>
            </a:extLst>
          </p:cNvPr>
          <p:cNvSpPr>
            <a:spLocks noGrp="1"/>
          </p:cNvSpPr>
          <p:nvPr>
            <p:ph type="title"/>
          </p:nvPr>
        </p:nvSpPr>
        <p:spPr>
          <a:xfrm>
            <a:off x="659750" y="937299"/>
            <a:ext cx="9910296" cy="2590027"/>
          </a:xfrm>
        </p:spPr>
        <p:txBody>
          <a:bodyPr vert="horz" lIns="91440" tIns="45720" rIns="91440" bIns="45720" rtlCol="0" anchor="t">
            <a:normAutofit/>
          </a:bodyPr>
          <a:lstStyle/>
          <a:p>
            <a:r>
              <a:rPr lang="en-US"/>
              <a:t>Exercise 2B Questions</a:t>
            </a:r>
            <a:endParaRPr lang="en-US" kern="1200">
              <a:solidFill>
                <a:schemeClr val="tx1"/>
              </a:solidFill>
              <a:latin typeface="+mj-lt"/>
              <a:ea typeface="+mj-ea"/>
              <a:cs typeface="+mj-cs"/>
            </a:endParaRPr>
          </a:p>
        </p:txBody>
      </p:sp>
      <p:sp>
        <p:nvSpPr>
          <p:cNvPr id="3" name="Text Placeholder 2">
            <a:extLst>
              <a:ext uri="{FF2B5EF4-FFF2-40B4-BE49-F238E27FC236}">
                <a16:creationId xmlns:a16="http://schemas.microsoft.com/office/drawing/2014/main" id="{C2C673BE-9F58-464A-9CA8-FC4E18991D32}"/>
              </a:ext>
            </a:extLst>
          </p:cNvPr>
          <p:cNvSpPr>
            <a:spLocks noGrp="1"/>
          </p:cNvSpPr>
          <p:nvPr>
            <p:ph type="body" idx="1"/>
          </p:nvPr>
        </p:nvSpPr>
        <p:spPr>
          <a:xfrm>
            <a:off x="983411" y="2647040"/>
            <a:ext cx="10471527" cy="1919597"/>
          </a:xfrm>
        </p:spPr>
        <p:txBody>
          <a:bodyPr vert="horz" lIns="91440" tIns="45720" rIns="91440" bIns="45720" rtlCol="0" anchor="b">
            <a:noAutofit/>
          </a:bodyPr>
          <a:lstStyle/>
          <a:p>
            <a:pPr marL="457200" indent="-4572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What contributing factor(s) do you suspect?</a:t>
            </a:r>
          </a:p>
          <a:p>
            <a:endParaRPr lang="en-US" dirty="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endParaRPr lang="en-US" kern="1200" dirty="0">
              <a:solidFill>
                <a:schemeClr val="tx1"/>
              </a:solidFill>
              <a:latin typeface="Calibri Light" panose="020F0302020204030204" pitchFamily="34" charset="0"/>
              <a:cs typeface="Calibri Light" panose="020F0302020204030204" pitchFamily="34" charset="0"/>
            </a:endParaRPr>
          </a:p>
          <a:p>
            <a:pPr marL="457200" indent="-457200">
              <a:buFont typeface="Wingdings" panose="05000000000000000000" pitchFamily="2" charset="2"/>
              <a:buChar char="§"/>
            </a:pPr>
            <a:r>
              <a:rPr lang="en-US" kern="1200" dirty="0">
                <a:solidFill>
                  <a:schemeClr val="tx1"/>
                </a:solidFill>
                <a:latin typeface="Calibri Light" panose="020F0302020204030204" pitchFamily="34" charset="0"/>
                <a:cs typeface="Calibri Light" panose="020F0302020204030204" pitchFamily="34" charset="0"/>
              </a:rPr>
              <a:t>What environmental antecedent(s) do you suspect? </a:t>
            </a:r>
            <a:r>
              <a:rPr lang="en-US" u="sng" dirty="0">
                <a:solidFill>
                  <a:schemeClr val="tx1"/>
                </a:solidFill>
                <a:latin typeface="Calibri Light" panose="020F0302020204030204" pitchFamily="34" charset="0"/>
                <a:cs typeface="Calibri Light" panose="020F0302020204030204" pitchFamily="34" charset="0"/>
              </a:rPr>
              <a:t>Choose the top 3</a:t>
            </a:r>
            <a:endParaRPr lang="en-US" kern="1200" dirty="0">
              <a:solidFill>
                <a:schemeClr val="tx1"/>
              </a:solidFill>
              <a:latin typeface="Calibri Light" panose="020F0302020204030204" pitchFamily="34" charset="0"/>
              <a:cs typeface="Calibri Light" panose="020F0302020204030204" pitchFamily="34" charset="0"/>
            </a:endParaRPr>
          </a:p>
        </p:txBody>
      </p:sp>
      <p:sp>
        <p:nvSpPr>
          <p:cNvPr id="16" name="Rectangle 15">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76269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AE21BE3F-5C85-4C3A-95CA-3E01295114A1}"/>
              </a:ext>
            </a:extLst>
          </p:cNvPr>
          <p:cNvSpPr txBox="1"/>
          <p:nvPr/>
        </p:nvSpPr>
        <p:spPr>
          <a:xfrm>
            <a:off x="122581" y="57776"/>
            <a:ext cx="11946835" cy="1162955"/>
          </a:xfrm>
          <a:prstGeom prst="rect">
            <a:avLst/>
          </a:prstGeom>
          <a:solidFill>
            <a:schemeClr val="accent5">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D862345-F422-4A8A-AF25-9F226B42EB33}"/>
              </a:ext>
            </a:extLst>
          </p:cNvPr>
          <p:cNvSpPr>
            <a:spLocks noGrp="1"/>
          </p:cNvSpPr>
          <p:nvPr>
            <p:ph type="title"/>
          </p:nvPr>
        </p:nvSpPr>
        <p:spPr>
          <a:xfrm>
            <a:off x="3696485" y="249076"/>
            <a:ext cx="4930629" cy="877715"/>
          </a:xfrm>
        </p:spPr>
        <p:txBody>
          <a:bodyPr>
            <a:normAutofit/>
          </a:bodyPr>
          <a:lstStyle/>
          <a:p>
            <a:pPr algn="ctr"/>
            <a:r>
              <a:rPr lang="en-US" b="1" dirty="0">
                <a:solidFill>
                  <a:schemeClr val="bg1"/>
                </a:solidFill>
              </a:rPr>
              <a:t>Exercise 2B Summary</a:t>
            </a:r>
          </a:p>
        </p:txBody>
      </p:sp>
      <p:sp>
        <p:nvSpPr>
          <p:cNvPr id="3" name="TextBox 2">
            <a:extLst>
              <a:ext uri="{FF2B5EF4-FFF2-40B4-BE49-F238E27FC236}">
                <a16:creationId xmlns:a16="http://schemas.microsoft.com/office/drawing/2014/main" id="{55CB94F5-40E2-426E-97E9-5748C2D3DEC4}"/>
              </a:ext>
            </a:extLst>
          </p:cNvPr>
          <p:cNvSpPr txBox="1"/>
          <p:nvPr/>
        </p:nvSpPr>
        <p:spPr>
          <a:xfrm>
            <a:off x="327854" y="1789752"/>
            <a:ext cx="2009629" cy="830997"/>
          </a:xfrm>
          <a:prstGeom prst="rect">
            <a:avLst/>
          </a:prstGeom>
          <a:noFill/>
        </p:spPr>
        <p:txBody>
          <a:bodyPr wrap="square" rtlCol="0">
            <a:spAutoFit/>
          </a:bodyPr>
          <a:lstStyle/>
          <a:p>
            <a:r>
              <a:rPr lang="en-US" sz="2400" b="1" dirty="0">
                <a:latin typeface="Calibri Light" panose="020F0302020204030204" pitchFamily="34" charset="0"/>
                <a:cs typeface="Calibri Light" panose="020F0302020204030204" pitchFamily="34" charset="0"/>
              </a:rPr>
              <a:t>Contributing factor</a:t>
            </a:r>
          </a:p>
        </p:txBody>
      </p:sp>
      <p:sp>
        <p:nvSpPr>
          <p:cNvPr id="7" name="TextBox 6">
            <a:extLst>
              <a:ext uri="{FF2B5EF4-FFF2-40B4-BE49-F238E27FC236}">
                <a16:creationId xmlns:a16="http://schemas.microsoft.com/office/drawing/2014/main" id="{47688254-AED2-4806-91A2-536D54CB79BF}"/>
              </a:ext>
            </a:extLst>
          </p:cNvPr>
          <p:cNvSpPr txBox="1"/>
          <p:nvPr/>
        </p:nvSpPr>
        <p:spPr>
          <a:xfrm>
            <a:off x="327854" y="4453227"/>
            <a:ext cx="1963909" cy="830997"/>
          </a:xfrm>
          <a:prstGeom prst="rect">
            <a:avLst/>
          </a:prstGeom>
          <a:noFill/>
        </p:spPr>
        <p:txBody>
          <a:bodyPr wrap="square" rtlCol="0">
            <a:spAutoFit/>
          </a:bodyPr>
          <a:lstStyle/>
          <a:p>
            <a:r>
              <a:rPr lang="en-US" sz="2400" b="1" dirty="0">
                <a:latin typeface="Calibri Light" panose="020F0302020204030204" pitchFamily="34" charset="0"/>
                <a:cs typeface="Calibri Light" panose="020F0302020204030204" pitchFamily="34" charset="0"/>
              </a:rPr>
              <a:t>Environmental </a:t>
            </a:r>
          </a:p>
          <a:p>
            <a:r>
              <a:rPr lang="en-US" sz="2400" b="1" dirty="0">
                <a:latin typeface="Calibri Light" panose="020F0302020204030204" pitchFamily="34" charset="0"/>
                <a:cs typeface="Calibri Light" panose="020F0302020204030204" pitchFamily="34" charset="0"/>
              </a:rPr>
              <a:t>antecedents</a:t>
            </a:r>
          </a:p>
        </p:txBody>
      </p:sp>
      <p:cxnSp>
        <p:nvCxnSpPr>
          <p:cNvPr id="10" name="Straight Connector 9">
            <a:extLst>
              <a:ext uri="{FF2B5EF4-FFF2-40B4-BE49-F238E27FC236}">
                <a16:creationId xmlns:a16="http://schemas.microsoft.com/office/drawing/2014/main" id="{8633596D-CF60-4C73-B18C-0B1030522618}"/>
              </a:ext>
            </a:extLst>
          </p:cNvPr>
          <p:cNvCxnSpPr>
            <a:cxnSpLocks/>
          </p:cNvCxnSpPr>
          <p:nvPr/>
        </p:nvCxnSpPr>
        <p:spPr>
          <a:xfrm>
            <a:off x="474491" y="3189770"/>
            <a:ext cx="11490960"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5E7E6887-DA4F-406C-87AE-541A8795F8AD}"/>
              </a:ext>
            </a:extLst>
          </p:cNvPr>
          <p:cNvSpPr txBox="1"/>
          <p:nvPr/>
        </p:nvSpPr>
        <p:spPr>
          <a:xfrm>
            <a:off x="3820958" y="1755008"/>
            <a:ext cx="7126442" cy="1200329"/>
          </a:xfrm>
          <a:prstGeom prst="rect">
            <a:avLst/>
          </a:prstGeom>
          <a:noFill/>
        </p:spPr>
        <p:txBody>
          <a:bodyPr wrap="square" rtlCol="0">
            <a:spAutoFit/>
          </a:bodyPr>
          <a:lstStyle/>
          <a:p>
            <a:r>
              <a:rPr lang="en-US" sz="2400" u="sng" dirty="0">
                <a:latin typeface="Calibri Light" panose="020F0302020204030204" pitchFamily="34" charset="0"/>
                <a:cs typeface="Calibri Light" panose="020F0302020204030204" pitchFamily="34" charset="0"/>
              </a:rPr>
              <a:t>C7</a:t>
            </a:r>
          </a:p>
          <a:p>
            <a:r>
              <a:rPr lang="en-US" sz="2400" dirty="0">
                <a:latin typeface="Calibri Light" panose="020F0302020204030204" pitchFamily="34" charset="0"/>
                <a:cs typeface="Calibri Light" panose="020F0302020204030204" pitchFamily="34" charset="0"/>
              </a:rPr>
              <a:t>Food contaminated by animal or environmental source before arriving at point of final preparation </a:t>
            </a:r>
          </a:p>
        </p:txBody>
      </p:sp>
      <p:pic>
        <p:nvPicPr>
          <p:cNvPr id="17" name="Graphic 16" descr="Food Delivery with solid fill">
            <a:extLst>
              <a:ext uri="{FF2B5EF4-FFF2-40B4-BE49-F238E27FC236}">
                <a16:creationId xmlns:a16="http://schemas.microsoft.com/office/drawing/2014/main" id="{84B8AB21-74CF-4560-BB8C-D0BC008A9BF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35774" y="1863679"/>
            <a:ext cx="914400" cy="914400"/>
          </a:xfrm>
          <a:prstGeom prst="rect">
            <a:avLst/>
          </a:prstGeom>
        </p:spPr>
      </p:pic>
      <p:sp>
        <p:nvSpPr>
          <p:cNvPr id="21" name="TextBox 20">
            <a:extLst>
              <a:ext uri="{FF2B5EF4-FFF2-40B4-BE49-F238E27FC236}">
                <a16:creationId xmlns:a16="http://schemas.microsoft.com/office/drawing/2014/main" id="{7D838958-1F43-4186-9C50-55867150A7B6}"/>
              </a:ext>
            </a:extLst>
          </p:cNvPr>
          <p:cNvSpPr txBox="1"/>
          <p:nvPr/>
        </p:nvSpPr>
        <p:spPr>
          <a:xfrm>
            <a:off x="3795937" y="3406345"/>
            <a:ext cx="6972026" cy="1200329"/>
          </a:xfrm>
          <a:prstGeom prst="rect">
            <a:avLst/>
          </a:prstGeom>
          <a:noFill/>
        </p:spPr>
        <p:txBody>
          <a:bodyPr wrap="square" rtlCol="0">
            <a:spAutoFit/>
          </a:bodyPr>
          <a:lstStyle/>
          <a:p>
            <a:r>
              <a:rPr lang="en-US" sz="2400" u="sng" dirty="0">
                <a:latin typeface="Calibri Light" panose="020F0302020204030204" pitchFamily="34" charset="0"/>
                <a:cs typeface="Calibri Light" panose="020F0302020204030204" pitchFamily="34" charset="0"/>
              </a:rPr>
              <a:t>People</a:t>
            </a:r>
          </a:p>
          <a:p>
            <a:r>
              <a:rPr lang="en-US" sz="2400" dirty="0">
                <a:latin typeface="Calibri Light" panose="020F0302020204030204" pitchFamily="34" charset="0"/>
                <a:cs typeface="Calibri Light" panose="020F0302020204030204" pitchFamily="34" charset="0"/>
              </a:rPr>
              <a:t>Lack of Food Safety Culture</a:t>
            </a:r>
          </a:p>
          <a:p>
            <a:r>
              <a:rPr lang="en-US" sz="2400" dirty="0">
                <a:latin typeface="Calibri Light" panose="020F0302020204030204" pitchFamily="34" charset="0"/>
                <a:cs typeface="Calibri Light" panose="020F0302020204030204" pitchFamily="34" charset="0"/>
              </a:rPr>
              <a:t>Lack of Employee Training on Specific Processes </a:t>
            </a:r>
          </a:p>
        </p:txBody>
      </p:sp>
      <p:sp>
        <p:nvSpPr>
          <p:cNvPr id="26" name="TextBox 25">
            <a:extLst>
              <a:ext uri="{FF2B5EF4-FFF2-40B4-BE49-F238E27FC236}">
                <a16:creationId xmlns:a16="http://schemas.microsoft.com/office/drawing/2014/main" id="{6590C000-9125-43B1-B365-AEBF6BA0E681}"/>
              </a:ext>
            </a:extLst>
          </p:cNvPr>
          <p:cNvSpPr txBox="1"/>
          <p:nvPr/>
        </p:nvSpPr>
        <p:spPr>
          <a:xfrm>
            <a:off x="3820958" y="4868726"/>
            <a:ext cx="9035180" cy="830997"/>
          </a:xfrm>
          <a:prstGeom prst="rect">
            <a:avLst/>
          </a:prstGeom>
          <a:noFill/>
        </p:spPr>
        <p:txBody>
          <a:bodyPr wrap="square" rtlCol="0">
            <a:spAutoFit/>
          </a:bodyPr>
          <a:lstStyle/>
          <a:p>
            <a:r>
              <a:rPr lang="en-US" sz="2400" u="sng" dirty="0">
                <a:latin typeface="Calibri Light" panose="020F0302020204030204" pitchFamily="34" charset="0"/>
                <a:cs typeface="Calibri Light" panose="020F0302020204030204" pitchFamily="34" charset="0"/>
              </a:rPr>
              <a:t>Economics</a:t>
            </a:r>
          </a:p>
          <a:p>
            <a:r>
              <a:rPr lang="en-US" sz="2400" dirty="0">
                <a:latin typeface="Calibri Light" panose="020F0302020204030204" pitchFamily="34" charset="0"/>
                <a:cs typeface="Calibri Light" panose="020F0302020204030204" pitchFamily="34" charset="0"/>
              </a:rPr>
              <a:t>Lack of Supplies Needed for Operating the Restaurant </a:t>
            </a:r>
          </a:p>
        </p:txBody>
      </p:sp>
      <p:sp>
        <p:nvSpPr>
          <p:cNvPr id="27" name="TextBox 26">
            <a:extLst>
              <a:ext uri="{FF2B5EF4-FFF2-40B4-BE49-F238E27FC236}">
                <a16:creationId xmlns:a16="http://schemas.microsoft.com/office/drawing/2014/main" id="{4D3EAA49-FFB2-4970-BEF4-9EF7918010E3}"/>
              </a:ext>
            </a:extLst>
          </p:cNvPr>
          <p:cNvSpPr txBox="1"/>
          <p:nvPr/>
        </p:nvSpPr>
        <p:spPr>
          <a:xfrm>
            <a:off x="3820957" y="5844032"/>
            <a:ext cx="7996869" cy="830997"/>
          </a:xfrm>
          <a:prstGeom prst="rect">
            <a:avLst/>
          </a:prstGeom>
          <a:noFill/>
        </p:spPr>
        <p:txBody>
          <a:bodyPr wrap="square" rtlCol="0">
            <a:spAutoFit/>
          </a:bodyPr>
          <a:lstStyle/>
          <a:p>
            <a:r>
              <a:rPr lang="en-US" sz="2400" u="sng" dirty="0">
                <a:latin typeface="Calibri Light" panose="020F0302020204030204" pitchFamily="34" charset="0"/>
                <a:cs typeface="Calibri Light" panose="020F0302020204030204" pitchFamily="34" charset="0"/>
              </a:rPr>
              <a:t>Processes </a:t>
            </a:r>
          </a:p>
          <a:p>
            <a:r>
              <a:rPr lang="en-US" sz="2400" dirty="0">
                <a:latin typeface="Calibri Light" panose="020F0302020204030204" pitchFamily="34" charset="0"/>
                <a:cs typeface="Calibri Light" panose="020F0302020204030204" pitchFamily="34" charset="0"/>
              </a:rPr>
              <a:t>Insufficient Processes to Mitigate the Hazard </a:t>
            </a:r>
          </a:p>
        </p:txBody>
      </p:sp>
      <p:pic>
        <p:nvPicPr>
          <p:cNvPr id="14" name="Picture 13">
            <a:extLst>
              <a:ext uri="{FF2B5EF4-FFF2-40B4-BE49-F238E27FC236}">
                <a16:creationId xmlns:a16="http://schemas.microsoft.com/office/drawing/2014/main" id="{C7EBBB3D-B0AD-4F5E-90F6-61C013A9F7E8}"/>
              </a:ext>
            </a:extLst>
          </p:cNvPr>
          <p:cNvPicPr>
            <a:picLocks noChangeAspect="1"/>
          </p:cNvPicPr>
          <p:nvPr/>
        </p:nvPicPr>
        <p:blipFill>
          <a:blip r:embed="rId5"/>
          <a:stretch>
            <a:fillRect/>
          </a:stretch>
        </p:blipFill>
        <p:spPr>
          <a:xfrm>
            <a:off x="2604732" y="3390739"/>
            <a:ext cx="1107361" cy="1057778"/>
          </a:xfrm>
          <a:prstGeom prst="rect">
            <a:avLst/>
          </a:prstGeom>
        </p:spPr>
      </p:pic>
      <p:pic>
        <p:nvPicPr>
          <p:cNvPr id="19" name="Picture 18">
            <a:extLst>
              <a:ext uri="{FF2B5EF4-FFF2-40B4-BE49-F238E27FC236}">
                <a16:creationId xmlns:a16="http://schemas.microsoft.com/office/drawing/2014/main" id="{595342CF-7ACA-435D-A31F-9EA813750F9A}"/>
              </a:ext>
            </a:extLst>
          </p:cNvPr>
          <p:cNvPicPr>
            <a:picLocks noChangeAspect="1"/>
          </p:cNvPicPr>
          <p:nvPr/>
        </p:nvPicPr>
        <p:blipFill>
          <a:blip r:embed="rId6"/>
          <a:stretch>
            <a:fillRect/>
          </a:stretch>
        </p:blipFill>
        <p:spPr>
          <a:xfrm>
            <a:off x="2561974" y="4615769"/>
            <a:ext cx="1355830" cy="914397"/>
          </a:xfrm>
          <a:prstGeom prst="rect">
            <a:avLst/>
          </a:prstGeom>
        </p:spPr>
      </p:pic>
      <p:pic>
        <p:nvPicPr>
          <p:cNvPr id="23" name="Picture 22">
            <a:extLst>
              <a:ext uri="{FF2B5EF4-FFF2-40B4-BE49-F238E27FC236}">
                <a16:creationId xmlns:a16="http://schemas.microsoft.com/office/drawing/2014/main" id="{BB65A0DB-59D4-4E8E-AE23-4AC42A06A588}"/>
              </a:ext>
            </a:extLst>
          </p:cNvPr>
          <p:cNvPicPr>
            <a:picLocks noChangeAspect="1"/>
          </p:cNvPicPr>
          <p:nvPr/>
        </p:nvPicPr>
        <p:blipFill>
          <a:blip r:embed="rId7"/>
          <a:stretch>
            <a:fillRect/>
          </a:stretch>
        </p:blipFill>
        <p:spPr>
          <a:xfrm>
            <a:off x="2683841" y="5680656"/>
            <a:ext cx="1112096" cy="973084"/>
          </a:xfrm>
          <a:prstGeom prst="rect">
            <a:avLst/>
          </a:prstGeom>
        </p:spPr>
      </p:pic>
    </p:spTree>
    <p:extLst>
      <p:ext uri="{BB962C8B-B14F-4D97-AF65-F5344CB8AC3E}">
        <p14:creationId xmlns:p14="http://schemas.microsoft.com/office/powerpoint/2010/main" val="41007063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C9EEE2A7-4BB9-40E4-BA60-ABCB2BDCDB4A}"/>
              </a:ext>
            </a:extLst>
          </p:cNvPr>
          <p:cNvGraphicFramePr>
            <a:graphicFrameLocks noGrp="1"/>
          </p:cNvGraphicFramePr>
          <p:nvPr>
            <p:ph idx="1"/>
            <p:extLst>
              <p:ext uri="{D42A27DB-BD31-4B8C-83A1-F6EECF244321}">
                <p14:modId xmlns:p14="http://schemas.microsoft.com/office/powerpoint/2010/main" val="1834330666"/>
              </p:ext>
            </p:extLst>
          </p:nvPr>
        </p:nvGraphicFramePr>
        <p:xfrm>
          <a:off x="838199" y="2396144"/>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3">
            <a:extLst>
              <a:ext uri="{FF2B5EF4-FFF2-40B4-BE49-F238E27FC236}">
                <a16:creationId xmlns:a16="http://schemas.microsoft.com/office/drawing/2014/main" id="{1D9CD781-5506-4B5E-A2E4-06CA65A3E0E4}"/>
              </a:ext>
            </a:extLst>
          </p:cNvPr>
          <p:cNvGraphicFramePr>
            <a:graphicFrameLocks/>
          </p:cNvGraphicFramePr>
          <p:nvPr/>
        </p:nvGraphicFramePr>
        <p:xfrm>
          <a:off x="3188241" y="1306043"/>
          <a:ext cx="4749800" cy="19654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6" name="Straight Arrow Connector 5">
            <a:extLst>
              <a:ext uri="{FF2B5EF4-FFF2-40B4-BE49-F238E27FC236}">
                <a16:creationId xmlns:a16="http://schemas.microsoft.com/office/drawing/2014/main" id="{E4354EEA-1995-4F97-92CE-C98A33AE3C33}"/>
              </a:ext>
            </a:extLst>
          </p:cNvPr>
          <p:cNvCxnSpPr/>
          <p:nvPr/>
        </p:nvCxnSpPr>
        <p:spPr>
          <a:xfrm flipH="1">
            <a:off x="2094201" y="2681799"/>
            <a:ext cx="1606378"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7" name="Straight Arrow Connector 6">
            <a:extLst>
              <a:ext uri="{FF2B5EF4-FFF2-40B4-BE49-F238E27FC236}">
                <a16:creationId xmlns:a16="http://schemas.microsoft.com/office/drawing/2014/main" id="{4F3054D8-0FC2-458D-904F-BA1A70A932CA}"/>
              </a:ext>
            </a:extLst>
          </p:cNvPr>
          <p:cNvCxnSpPr>
            <a:cxnSpLocks/>
          </p:cNvCxnSpPr>
          <p:nvPr/>
        </p:nvCxnSpPr>
        <p:spPr>
          <a:xfrm flipH="1">
            <a:off x="4772113" y="2681799"/>
            <a:ext cx="185351"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a:extLst>
              <a:ext uri="{FF2B5EF4-FFF2-40B4-BE49-F238E27FC236}">
                <a16:creationId xmlns:a16="http://schemas.microsoft.com/office/drawing/2014/main" id="{40B7DD5A-CD21-483E-BFEB-021F4D1A73D8}"/>
              </a:ext>
            </a:extLst>
          </p:cNvPr>
          <p:cNvCxnSpPr>
            <a:cxnSpLocks/>
          </p:cNvCxnSpPr>
          <p:nvPr/>
        </p:nvCxnSpPr>
        <p:spPr>
          <a:xfrm>
            <a:off x="6264769" y="2694466"/>
            <a:ext cx="1198605"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FEC7E90D-73AE-4F78-8CEF-FED72325B039}"/>
              </a:ext>
            </a:extLst>
          </p:cNvPr>
          <p:cNvCxnSpPr>
            <a:cxnSpLocks/>
          </p:cNvCxnSpPr>
          <p:nvPr/>
        </p:nvCxnSpPr>
        <p:spPr>
          <a:xfrm>
            <a:off x="7566853" y="2704110"/>
            <a:ext cx="2721230"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9" name="Rectangle 8">
            <a:extLst>
              <a:ext uri="{FF2B5EF4-FFF2-40B4-BE49-F238E27FC236}">
                <a16:creationId xmlns:a16="http://schemas.microsoft.com/office/drawing/2014/main" id="{C80A2BF5-74C0-4841-BD7A-35AC211CDB7C}"/>
              </a:ext>
            </a:extLst>
          </p:cNvPr>
          <p:cNvSpPr/>
          <p:nvPr/>
        </p:nvSpPr>
        <p:spPr>
          <a:xfrm>
            <a:off x="6742109" y="1609895"/>
            <a:ext cx="1299411" cy="13255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038C7632-46C7-4E33-A07F-1C5D1A3DDFE2}"/>
              </a:ext>
            </a:extLst>
          </p:cNvPr>
          <p:cNvSpPr/>
          <p:nvPr/>
        </p:nvSpPr>
        <p:spPr>
          <a:xfrm>
            <a:off x="8760291" y="3209661"/>
            <a:ext cx="2721230" cy="27243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AA678EFE-98BD-4FB5-AFED-902F1502C8E9}"/>
              </a:ext>
            </a:extLst>
          </p:cNvPr>
          <p:cNvSpPr/>
          <p:nvPr/>
        </p:nvSpPr>
        <p:spPr>
          <a:xfrm rot="16200000">
            <a:off x="5449278" y="-5182209"/>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08F1092F-CAB5-41FB-8566-34BD420E6B2A}"/>
              </a:ext>
            </a:extLst>
          </p:cNvPr>
          <p:cNvSpPr txBox="1">
            <a:spLocks/>
          </p:cNvSpPr>
          <p:nvPr/>
        </p:nvSpPr>
        <p:spPr>
          <a:xfrm>
            <a:off x="838199" y="5838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a:ln>
                  <a:noFill/>
                </a:ln>
                <a:solidFill>
                  <a:prstClr val="white"/>
                </a:solidFill>
                <a:effectLst/>
                <a:uLnTx/>
                <a:uFillTx/>
                <a:latin typeface="Calibri Light" panose="020F0302020204030204"/>
                <a:ea typeface="+mj-ea"/>
                <a:cs typeface="+mj-cs"/>
              </a:rPr>
              <a:t>Investigative Process Overview</a:t>
            </a:r>
          </a:p>
        </p:txBody>
      </p:sp>
    </p:spTree>
    <p:extLst>
      <p:ext uri="{BB962C8B-B14F-4D97-AF65-F5344CB8AC3E}">
        <p14:creationId xmlns:p14="http://schemas.microsoft.com/office/powerpoint/2010/main" val="1731693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2695ADD-B696-4476-9552-BC50C27C6280}"/>
              </a:ext>
            </a:extLst>
          </p:cNvPr>
          <p:cNvSpPr/>
          <p:nvPr/>
        </p:nvSpPr>
        <p:spPr>
          <a:xfrm rot="16200000">
            <a:off x="5545391" y="-5278323"/>
            <a:ext cx="1101215" cy="11806743"/>
          </a:xfrm>
          <a:prstGeom prst="rect">
            <a:avLst/>
          </a:prstGeom>
          <a:solidFill>
            <a:schemeClr val="bg1">
              <a:lumMod val="7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713BE50-8C1B-49C6-92F4-30C13C862D7F}"/>
              </a:ext>
            </a:extLst>
          </p:cNvPr>
          <p:cNvSpPr>
            <a:spLocks noGrp="1"/>
          </p:cNvSpPr>
          <p:nvPr>
            <p:ph type="title"/>
          </p:nvPr>
        </p:nvSpPr>
        <p:spPr>
          <a:xfrm>
            <a:off x="2351314" y="245382"/>
            <a:ext cx="7293429" cy="748800"/>
          </a:xfrm>
        </p:spPr>
        <p:txBody>
          <a:bodyPr/>
          <a:lstStyle/>
          <a:p>
            <a:pPr algn="ctr"/>
            <a:r>
              <a:rPr lang="en-US" b="1"/>
              <a:t>Control Measures</a:t>
            </a:r>
          </a:p>
        </p:txBody>
      </p:sp>
      <p:graphicFrame>
        <p:nvGraphicFramePr>
          <p:cNvPr id="15" name="Content Placeholder 3">
            <a:extLst>
              <a:ext uri="{FF2B5EF4-FFF2-40B4-BE49-F238E27FC236}">
                <a16:creationId xmlns:a16="http://schemas.microsoft.com/office/drawing/2014/main" id="{CD5DE801-DAFB-4BAA-B0CE-17EB73A6B75D}"/>
              </a:ext>
            </a:extLst>
          </p:cNvPr>
          <p:cNvGraphicFramePr>
            <a:graphicFrameLocks/>
          </p:cNvGraphicFramePr>
          <p:nvPr/>
        </p:nvGraphicFramePr>
        <p:xfrm>
          <a:off x="9231319" y="5532829"/>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Rectangle 15">
            <a:extLst>
              <a:ext uri="{FF2B5EF4-FFF2-40B4-BE49-F238E27FC236}">
                <a16:creationId xmlns:a16="http://schemas.microsoft.com/office/drawing/2014/main" id="{8A0EF17B-5C65-49B3-A2CB-63557B33C24C}"/>
              </a:ext>
            </a:extLst>
          </p:cNvPr>
          <p:cNvSpPr/>
          <p:nvPr/>
        </p:nvSpPr>
        <p:spPr>
          <a:xfrm>
            <a:off x="11329736" y="5769404"/>
            <a:ext cx="817690"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3" name="Table 3">
            <a:extLst>
              <a:ext uri="{FF2B5EF4-FFF2-40B4-BE49-F238E27FC236}">
                <a16:creationId xmlns:a16="http://schemas.microsoft.com/office/drawing/2014/main" id="{A37ECD85-49A1-F7D8-1F9B-AD3512A93FCF}"/>
              </a:ext>
            </a:extLst>
          </p:cNvPr>
          <p:cNvGraphicFramePr>
            <a:graphicFrameLocks noGrp="1"/>
          </p:cNvGraphicFramePr>
          <p:nvPr/>
        </p:nvGraphicFramePr>
        <p:xfrm>
          <a:off x="6315211" y="1346598"/>
          <a:ext cx="2844112" cy="5343225"/>
        </p:xfrm>
        <a:graphic>
          <a:graphicData uri="http://schemas.openxmlformats.org/drawingml/2006/table">
            <a:tbl>
              <a:tblPr bandRow="1">
                <a:tableStyleId>{5C22544A-7EE6-4342-B048-85BDC9FD1C3A}</a:tableStyleId>
              </a:tblPr>
              <a:tblGrid>
                <a:gridCol w="2844112">
                  <a:extLst>
                    <a:ext uri="{9D8B030D-6E8A-4147-A177-3AD203B41FA5}">
                      <a16:colId xmlns:a16="http://schemas.microsoft.com/office/drawing/2014/main" val="3320954840"/>
                    </a:ext>
                  </a:extLst>
                </a:gridCol>
              </a:tblGrid>
              <a:tr h="720741">
                <a:tc>
                  <a:txBody>
                    <a:bodyPr/>
                    <a:lstStyle/>
                    <a:p>
                      <a:pPr algn="l"/>
                      <a:r>
                        <a:rPr lang="en-US" b="1">
                          <a:solidFill>
                            <a:schemeClr val="tx1"/>
                          </a:solidFill>
                          <a:latin typeface="+mj-lt"/>
                        </a:rPr>
                        <a:t>Formal training/certification</a:t>
                      </a:r>
                    </a:p>
                  </a:txBody>
                  <a:tcPr>
                    <a:solidFill>
                      <a:schemeClr val="accent3">
                        <a:lumMod val="20000"/>
                        <a:lumOff val="80000"/>
                      </a:schemeClr>
                    </a:solidFill>
                  </a:tcPr>
                </a:tc>
                <a:extLst>
                  <a:ext uri="{0D108BD9-81ED-4DB2-BD59-A6C34878D82A}">
                    <a16:rowId xmlns:a16="http://schemas.microsoft.com/office/drawing/2014/main" val="1136625034"/>
                  </a:ext>
                </a:extLst>
              </a:tr>
              <a:tr h="770414">
                <a:tc>
                  <a:txBody>
                    <a:bodyPr/>
                    <a:lstStyle/>
                    <a:p>
                      <a:pPr algn="l"/>
                      <a:r>
                        <a:rPr lang="en-US" b="1">
                          <a:solidFill>
                            <a:schemeClr val="tx1"/>
                          </a:solidFill>
                          <a:latin typeface="+mj-lt"/>
                        </a:rPr>
                        <a:t>Policy change (written or documented)</a:t>
                      </a:r>
                    </a:p>
                  </a:txBody>
                  <a:tcPr>
                    <a:solidFill>
                      <a:schemeClr val="accent3">
                        <a:lumMod val="20000"/>
                        <a:lumOff val="80000"/>
                      </a:schemeClr>
                    </a:solidFill>
                  </a:tcPr>
                </a:tc>
                <a:extLst>
                  <a:ext uri="{0D108BD9-81ED-4DB2-BD59-A6C34878D82A}">
                    <a16:rowId xmlns:a16="http://schemas.microsoft.com/office/drawing/2014/main" val="1081288551"/>
                  </a:ext>
                </a:extLst>
              </a:tr>
              <a:tr h="770414">
                <a:tc>
                  <a:txBody>
                    <a:bodyPr/>
                    <a:lstStyle/>
                    <a:p>
                      <a:pPr algn="l"/>
                      <a:r>
                        <a:rPr lang="en-US" b="1">
                          <a:solidFill>
                            <a:schemeClr val="tx1"/>
                          </a:solidFill>
                          <a:latin typeface="+mj-lt"/>
                        </a:rPr>
                        <a:t>Risk control plans</a:t>
                      </a:r>
                    </a:p>
                  </a:txBody>
                  <a:tcPr>
                    <a:solidFill>
                      <a:schemeClr val="accent3">
                        <a:lumMod val="20000"/>
                        <a:lumOff val="80000"/>
                      </a:schemeClr>
                    </a:solidFill>
                  </a:tcPr>
                </a:tc>
                <a:extLst>
                  <a:ext uri="{0D108BD9-81ED-4DB2-BD59-A6C34878D82A}">
                    <a16:rowId xmlns:a16="http://schemas.microsoft.com/office/drawing/2014/main" val="1240677495"/>
                  </a:ext>
                </a:extLst>
              </a:tr>
              <a:tr h="770414">
                <a:tc>
                  <a:txBody>
                    <a:bodyPr/>
                    <a:lstStyle/>
                    <a:p>
                      <a:pPr algn="l"/>
                      <a:r>
                        <a:rPr lang="en-US" b="1">
                          <a:solidFill>
                            <a:schemeClr val="tx1"/>
                          </a:solidFill>
                          <a:latin typeface="+mj-lt"/>
                        </a:rPr>
                        <a:t>Increased inspections</a:t>
                      </a:r>
                    </a:p>
                  </a:txBody>
                  <a:tcPr>
                    <a:solidFill>
                      <a:schemeClr val="accent3">
                        <a:lumMod val="20000"/>
                        <a:lumOff val="80000"/>
                      </a:schemeClr>
                    </a:solidFill>
                  </a:tcPr>
                </a:tc>
                <a:extLst>
                  <a:ext uri="{0D108BD9-81ED-4DB2-BD59-A6C34878D82A}">
                    <a16:rowId xmlns:a16="http://schemas.microsoft.com/office/drawing/2014/main" val="2502524753"/>
                  </a:ext>
                </a:extLst>
              </a:tr>
              <a:tr h="770414">
                <a:tc>
                  <a:txBody>
                    <a:bodyPr/>
                    <a:lstStyle/>
                    <a:p>
                      <a:pPr algn="l"/>
                      <a:r>
                        <a:rPr lang="en-US" b="1">
                          <a:solidFill>
                            <a:schemeClr val="tx1"/>
                          </a:solidFill>
                          <a:latin typeface="+mj-lt"/>
                        </a:rPr>
                        <a:t>Change supplier</a:t>
                      </a:r>
                    </a:p>
                  </a:txBody>
                  <a:tcPr>
                    <a:solidFill>
                      <a:schemeClr val="accent3">
                        <a:lumMod val="20000"/>
                        <a:lumOff val="80000"/>
                      </a:schemeClr>
                    </a:solidFill>
                  </a:tcPr>
                </a:tc>
                <a:extLst>
                  <a:ext uri="{0D108BD9-81ED-4DB2-BD59-A6C34878D82A}">
                    <a16:rowId xmlns:a16="http://schemas.microsoft.com/office/drawing/2014/main" val="3167442215"/>
                  </a:ext>
                </a:extLst>
              </a:tr>
              <a:tr h="770414">
                <a:tc>
                  <a:txBody>
                    <a:bodyPr/>
                    <a:lstStyle/>
                    <a:p>
                      <a:pPr algn="l"/>
                      <a:r>
                        <a:rPr lang="en-US" b="1">
                          <a:solidFill>
                            <a:schemeClr val="tx1"/>
                          </a:solidFill>
                          <a:latin typeface="+mj-lt"/>
                        </a:rPr>
                        <a:t>Require consultant or 3</a:t>
                      </a:r>
                      <a:r>
                        <a:rPr lang="en-US" b="1" baseline="30000">
                          <a:solidFill>
                            <a:schemeClr val="tx1"/>
                          </a:solidFill>
                          <a:latin typeface="+mj-lt"/>
                        </a:rPr>
                        <a:t>rd</a:t>
                      </a:r>
                      <a:r>
                        <a:rPr lang="en-US" b="1">
                          <a:solidFill>
                            <a:schemeClr val="tx1"/>
                          </a:solidFill>
                          <a:latin typeface="+mj-lt"/>
                        </a:rPr>
                        <a:t> party audit</a:t>
                      </a:r>
                    </a:p>
                  </a:txBody>
                  <a:tcPr>
                    <a:solidFill>
                      <a:schemeClr val="accent3">
                        <a:lumMod val="20000"/>
                        <a:lumOff val="80000"/>
                      </a:schemeClr>
                    </a:solidFill>
                  </a:tcPr>
                </a:tc>
                <a:extLst>
                  <a:ext uri="{0D108BD9-81ED-4DB2-BD59-A6C34878D82A}">
                    <a16:rowId xmlns:a16="http://schemas.microsoft.com/office/drawing/2014/main" val="1498597726"/>
                  </a:ext>
                </a:extLst>
              </a:tr>
              <a:tr h="770414">
                <a:tc>
                  <a:txBody>
                    <a:bodyPr/>
                    <a:lstStyle/>
                    <a:p>
                      <a:pPr algn="l"/>
                      <a:r>
                        <a:rPr lang="en-US" b="1">
                          <a:solidFill>
                            <a:schemeClr val="tx1"/>
                          </a:solidFill>
                          <a:latin typeface="+mj-lt"/>
                        </a:rPr>
                        <a:t>Change product (remove or replace)</a:t>
                      </a:r>
                    </a:p>
                  </a:txBody>
                  <a:tcPr>
                    <a:solidFill>
                      <a:schemeClr val="accent3">
                        <a:lumMod val="20000"/>
                        <a:lumOff val="80000"/>
                      </a:schemeClr>
                    </a:solidFill>
                  </a:tcPr>
                </a:tc>
                <a:extLst>
                  <a:ext uri="{0D108BD9-81ED-4DB2-BD59-A6C34878D82A}">
                    <a16:rowId xmlns:a16="http://schemas.microsoft.com/office/drawing/2014/main" val="2051943591"/>
                  </a:ext>
                </a:extLst>
              </a:tr>
            </a:tbl>
          </a:graphicData>
        </a:graphic>
      </p:graphicFrame>
      <p:grpSp>
        <p:nvGrpSpPr>
          <p:cNvPr id="18" name="Group 17">
            <a:extLst>
              <a:ext uri="{FF2B5EF4-FFF2-40B4-BE49-F238E27FC236}">
                <a16:creationId xmlns:a16="http://schemas.microsoft.com/office/drawing/2014/main" id="{5CEAACF0-589B-44B0-B9B9-15EFEB710950}"/>
              </a:ext>
            </a:extLst>
          </p:cNvPr>
          <p:cNvGrpSpPr/>
          <p:nvPr/>
        </p:nvGrpSpPr>
        <p:grpSpPr>
          <a:xfrm>
            <a:off x="5626457" y="1346598"/>
            <a:ext cx="688754" cy="5343225"/>
            <a:chOff x="5626457" y="1346598"/>
            <a:chExt cx="688754" cy="5343225"/>
          </a:xfrm>
        </p:grpSpPr>
        <p:sp>
          <p:nvSpPr>
            <p:cNvPr id="5" name="Rectangle 4">
              <a:extLst>
                <a:ext uri="{FF2B5EF4-FFF2-40B4-BE49-F238E27FC236}">
                  <a16:creationId xmlns:a16="http://schemas.microsoft.com/office/drawing/2014/main" id="{AC3D7E1A-D0FA-BD34-5B5A-427E0B656B04}"/>
                </a:ext>
              </a:extLst>
            </p:cNvPr>
            <p:cNvSpPr/>
            <p:nvPr/>
          </p:nvSpPr>
          <p:spPr>
            <a:xfrm>
              <a:off x="5626457" y="1346598"/>
              <a:ext cx="688754" cy="534322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E3ED0241-C0D7-4E94-2D89-49A31F942BD2}"/>
                </a:ext>
              </a:extLst>
            </p:cNvPr>
            <p:cNvSpPr txBox="1"/>
            <p:nvPr/>
          </p:nvSpPr>
          <p:spPr>
            <a:xfrm rot="16200000">
              <a:off x="4548779" y="3812214"/>
              <a:ext cx="284411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Calibri Light" panose="020F0302020204030204"/>
                  <a:ea typeface="+mn-ea"/>
                  <a:cs typeface="+mn-cs"/>
                </a:rPr>
                <a:t>Long-term</a:t>
              </a:r>
            </a:p>
          </p:txBody>
        </p:sp>
      </p:grpSp>
      <p:graphicFrame>
        <p:nvGraphicFramePr>
          <p:cNvPr id="8" name="Table 3">
            <a:extLst>
              <a:ext uri="{FF2B5EF4-FFF2-40B4-BE49-F238E27FC236}">
                <a16:creationId xmlns:a16="http://schemas.microsoft.com/office/drawing/2014/main" id="{19EB99B1-7F7E-E733-F840-AD4CBDBB8CB2}"/>
              </a:ext>
            </a:extLst>
          </p:cNvPr>
          <p:cNvGraphicFramePr>
            <a:graphicFrameLocks noGrp="1"/>
          </p:cNvGraphicFramePr>
          <p:nvPr/>
        </p:nvGraphicFramePr>
        <p:xfrm>
          <a:off x="1360289" y="1362684"/>
          <a:ext cx="2844112" cy="5347034"/>
        </p:xfrm>
        <a:graphic>
          <a:graphicData uri="http://schemas.openxmlformats.org/drawingml/2006/table">
            <a:tbl>
              <a:tblPr bandRow="1">
                <a:tableStyleId>{5C22544A-7EE6-4342-B048-85BDC9FD1C3A}</a:tableStyleId>
              </a:tblPr>
              <a:tblGrid>
                <a:gridCol w="2844112">
                  <a:extLst>
                    <a:ext uri="{9D8B030D-6E8A-4147-A177-3AD203B41FA5}">
                      <a16:colId xmlns:a16="http://schemas.microsoft.com/office/drawing/2014/main" val="3320954840"/>
                    </a:ext>
                  </a:extLst>
                </a:gridCol>
              </a:tblGrid>
              <a:tr h="636274">
                <a:tc>
                  <a:txBody>
                    <a:bodyPr/>
                    <a:lstStyle/>
                    <a:p>
                      <a:pPr algn="l"/>
                      <a:r>
                        <a:rPr lang="en-US" b="1">
                          <a:solidFill>
                            <a:schemeClr val="tx1"/>
                          </a:solidFill>
                          <a:latin typeface="+mj-lt"/>
                        </a:rPr>
                        <a:t>Embargo/discard/destroy product</a:t>
                      </a:r>
                    </a:p>
                  </a:txBody>
                  <a:tcPr>
                    <a:solidFill>
                      <a:schemeClr val="accent5">
                        <a:lumMod val="20000"/>
                        <a:lumOff val="80000"/>
                      </a:schemeClr>
                    </a:solidFill>
                  </a:tcPr>
                </a:tc>
                <a:extLst>
                  <a:ext uri="{0D108BD9-81ED-4DB2-BD59-A6C34878D82A}">
                    <a16:rowId xmlns:a16="http://schemas.microsoft.com/office/drawing/2014/main" val="1136625034"/>
                  </a:ext>
                </a:extLst>
              </a:tr>
              <a:tr h="672422">
                <a:tc>
                  <a:txBody>
                    <a:bodyPr/>
                    <a:lstStyle/>
                    <a:p>
                      <a:pPr algn="l"/>
                      <a:r>
                        <a:rPr lang="en-US" b="1">
                          <a:solidFill>
                            <a:schemeClr val="tx1"/>
                          </a:solidFill>
                          <a:latin typeface="+mj-lt"/>
                        </a:rPr>
                        <a:t>Require physical facility or equipment change</a:t>
                      </a:r>
                    </a:p>
                  </a:txBody>
                  <a:tcPr>
                    <a:solidFill>
                      <a:schemeClr val="accent5">
                        <a:lumMod val="20000"/>
                        <a:lumOff val="80000"/>
                      </a:schemeClr>
                    </a:solidFill>
                  </a:tcPr>
                </a:tc>
                <a:extLst>
                  <a:ext uri="{0D108BD9-81ED-4DB2-BD59-A6C34878D82A}">
                    <a16:rowId xmlns:a16="http://schemas.microsoft.com/office/drawing/2014/main" val="1081288551"/>
                  </a:ext>
                </a:extLst>
              </a:tr>
              <a:tr h="672422">
                <a:tc>
                  <a:txBody>
                    <a:bodyPr/>
                    <a:lstStyle/>
                    <a:p>
                      <a:pPr algn="l"/>
                      <a:r>
                        <a:rPr lang="en-US" b="1">
                          <a:solidFill>
                            <a:schemeClr val="tx1"/>
                          </a:solidFill>
                          <a:latin typeface="+mj-lt"/>
                        </a:rPr>
                        <a:t>Change ingredient (remove or replace)</a:t>
                      </a:r>
                    </a:p>
                  </a:txBody>
                  <a:tcPr>
                    <a:solidFill>
                      <a:schemeClr val="accent5">
                        <a:lumMod val="20000"/>
                        <a:lumOff val="80000"/>
                      </a:schemeClr>
                    </a:solidFill>
                  </a:tcPr>
                </a:tc>
                <a:extLst>
                  <a:ext uri="{0D108BD9-81ED-4DB2-BD59-A6C34878D82A}">
                    <a16:rowId xmlns:a16="http://schemas.microsoft.com/office/drawing/2014/main" val="1240677495"/>
                  </a:ext>
                </a:extLst>
              </a:tr>
              <a:tr h="672422">
                <a:tc>
                  <a:txBody>
                    <a:bodyPr/>
                    <a:lstStyle/>
                    <a:p>
                      <a:pPr algn="l"/>
                      <a:r>
                        <a:rPr lang="en-US" b="1">
                          <a:solidFill>
                            <a:schemeClr val="tx1"/>
                          </a:solidFill>
                          <a:latin typeface="+mj-lt"/>
                        </a:rPr>
                        <a:t>Change process (correct or replace)</a:t>
                      </a:r>
                    </a:p>
                  </a:txBody>
                  <a:tcPr>
                    <a:solidFill>
                      <a:schemeClr val="accent5">
                        <a:lumMod val="20000"/>
                        <a:lumOff val="80000"/>
                      </a:schemeClr>
                    </a:solidFill>
                  </a:tcPr>
                </a:tc>
                <a:extLst>
                  <a:ext uri="{0D108BD9-81ED-4DB2-BD59-A6C34878D82A}">
                    <a16:rowId xmlns:a16="http://schemas.microsoft.com/office/drawing/2014/main" val="2502524753"/>
                  </a:ext>
                </a:extLst>
              </a:tr>
              <a:tr h="672422">
                <a:tc>
                  <a:txBody>
                    <a:bodyPr/>
                    <a:lstStyle/>
                    <a:p>
                      <a:pPr algn="l"/>
                      <a:r>
                        <a:rPr lang="en-US" b="1">
                          <a:solidFill>
                            <a:schemeClr val="tx1"/>
                          </a:solidFill>
                          <a:latin typeface="+mj-lt"/>
                        </a:rPr>
                        <a:t>On-the-job training</a:t>
                      </a:r>
                    </a:p>
                  </a:txBody>
                  <a:tcPr>
                    <a:solidFill>
                      <a:schemeClr val="accent5">
                        <a:lumMod val="20000"/>
                        <a:lumOff val="80000"/>
                      </a:schemeClr>
                    </a:solidFill>
                  </a:tcPr>
                </a:tc>
                <a:extLst>
                  <a:ext uri="{0D108BD9-81ED-4DB2-BD59-A6C34878D82A}">
                    <a16:rowId xmlns:a16="http://schemas.microsoft.com/office/drawing/2014/main" val="3167442215"/>
                  </a:ext>
                </a:extLst>
              </a:tr>
              <a:tr h="672422">
                <a:tc>
                  <a:txBody>
                    <a:bodyPr/>
                    <a:lstStyle/>
                    <a:p>
                      <a:pPr algn="l"/>
                      <a:r>
                        <a:rPr lang="en-US" b="1">
                          <a:solidFill>
                            <a:schemeClr val="tx1"/>
                          </a:solidFill>
                          <a:latin typeface="+mj-lt"/>
                        </a:rPr>
                        <a:t>Fines/penalties</a:t>
                      </a:r>
                    </a:p>
                  </a:txBody>
                  <a:tcPr>
                    <a:solidFill>
                      <a:schemeClr val="accent5">
                        <a:lumMod val="20000"/>
                        <a:lumOff val="80000"/>
                      </a:schemeClr>
                    </a:solidFill>
                  </a:tcPr>
                </a:tc>
                <a:extLst>
                  <a:ext uri="{0D108BD9-81ED-4DB2-BD59-A6C34878D82A}">
                    <a16:rowId xmlns:a16="http://schemas.microsoft.com/office/drawing/2014/main" val="1498597726"/>
                  </a:ext>
                </a:extLst>
              </a:tr>
              <a:tr h="672422">
                <a:tc>
                  <a:txBody>
                    <a:bodyPr/>
                    <a:lstStyle/>
                    <a:p>
                      <a:pPr algn="l"/>
                      <a:r>
                        <a:rPr lang="en-US" b="1">
                          <a:solidFill>
                            <a:schemeClr val="tx1"/>
                          </a:solidFill>
                          <a:latin typeface="+mj-lt"/>
                        </a:rPr>
                        <a:t>Closure</a:t>
                      </a:r>
                    </a:p>
                  </a:txBody>
                  <a:tcPr>
                    <a:solidFill>
                      <a:schemeClr val="accent5">
                        <a:lumMod val="20000"/>
                        <a:lumOff val="80000"/>
                      </a:schemeClr>
                    </a:solidFill>
                  </a:tcPr>
                </a:tc>
                <a:extLst>
                  <a:ext uri="{0D108BD9-81ED-4DB2-BD59-A6C34878D82A}">
                    <a16:rowId xmlns:a16="http://schemas.microsoft.com/office/drawing/2014/main" val="2051943591"/>
                  </a:ext>
                </a:extLst>
              </a:tr>
              <a:tr h="672422">
                <a:tc>
                  <a:txBody>
                    <a:bodyPr/>
                    <a:lstStyle/>
                    <a:p>
                      <a:pPr algn="l"/>
                      <a:r>
                        <a:rPr lang="en-US" b="1">
                          <a:solidFill>
                            <a:schemeClr val="tx1"/>
                          </a:solidFill>
                          <a:latin typeface="+mj-lt"/>
                        </a:rPr>
                        <a:t>Limit menu/restrict food</a:t>
                      </a:r>
                    </a:p>
                  </a:txBody>
                  <a:tcPr>
                    <a:solidFill>
                      <a:schemeClr val="accent5">
                        <a:lumMod val="20000"/>
                        <a:lumOff val="80000"/>
                      </a:schemeClr>
                    </a:solidFill>
                  </a:tcPr>
                </a:tc>
                <a:extLst>
                  <a:ext uri="{0D108BD9-81ED-4DB2-BD59-A6C34878D82A}">
                    <a16:rowId xmlns:a16="http://schemas.microsoft.com/office/drawing/2014/main" val="2290311774"/>
                  </a:ext>
                </a:extLst>
              </a:tr>
            </a:tbl>
          </a:graphicData>
        </a:graphic>
      </p:graphicFrame>
      <p:grpSp>
        <p:nvGrpSpPr>
          <p:cNvPr id="17" name="Group 16">
            <a:extLst>
              <a:ext uri="{FF2B5EF4-FFF2-40B4-BE49-F238E27FC236}">
                <a16:creationId xmlns:a16="http://schemas.microsoft.com/office/drawing/2014/main" id="{ED3103FB-8731-2ABD-9FBB-8825664CFACC}"/>
              </a:ext>
            </a:extLst>
          </p:cNvPr>
          <p:cNvGrpSpPr/>
          <p:nvPr/>
        </p:nvGrpSpPr>
        <p:grpSpPr>
          <a:xfrm>
            <a:off x="671535" y="1371433"/>
            <a:ext cx="688754" cy="5343225"/>
            <a:chOff x="671535" y="1371433"/>
            <a:chExt cx="688754" cy="5343225"/>
          </a:xfrm>
        </p:grpSpPr>
        <p:sp>
          <p:nvSpPr>
            <p:cNvPr id="9" name="Rectangle 8">
              <a:extLst>
                <a:ext uri="{FF2B5EF4-FFF2-40B4-BE49-F238E27FC236}">
                  <a16:creationId xmlns:a16="http://schemas.microsoft.com/office/drawing/2014/main" id="{01A0EC97-EE0D-0BA4-E88C-88820B58322C}"/>
                </a:ext>
              </a:extLst>
            </p:cNvPr>
            <p:cNvSpPr/>
            <p:nvPr/>
          </p:nvSpPr>
          <p:spPr>
            <a:xfrm>
              <a:off x="671535" y="1371433"/>
              <a:ext cx="688754" cy="534322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7122B77A-43FD-E30E-B755-01BB60D02792}"/>
                </a:ext>
              </a:extLst>
            </p:cNvPr>
            <p:cNvSpPr txBox="1"/>
            <p:nvPr/>
          </p:nvSpPr>
          <p:spPr>
            <a:xfrm rot="16200000">
              <a:off x="-432098" y="3787377"/>
              <a:ext cx="284411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Calibri Light" panose="020F0302020204030204"/>
                  <a:ea typeface="+mn-ea"/>
                  <a:cs typeface="+mn-cs"/>
                </a:rPr>
                <a:t>Short-term</a:t>
              </a:r>
            </a:p>
          </p:txBody>
        </p:sp>
      </p:grpSp>
    </p:spTree>
    <p:extLst>
      <p:ext uri="{BB962C8B-B14F-4D97-AF65-F5344CB8AC3E}">
        <p14:creationId xmlns:p14="http://schemas.microsoft.com/office/powerpoint/2010/main" val="38571695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195B98F-AAAF-44A8-9B98-42599998B8B6}"/>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b="1" kern="1200">
                <a:solidFill>
                  <a:srgbClr val="FFFFFF"/>
                </a:solidFill>
                <a:latin typeface="+mj-lt"/>
                <a:ea typeface="+mj-ea"/>
                <a:cs typeface="+mj-cs"/>
              </a:rPr>
              <a:t>Tabletop Exercise 3</a:t>
            </a:r>
          </a:p>
        </p:txBody>
      </p:sp>
      <p:cxnSp>
        <p:nvCxnSpPr>
          <p:cNvPr id="12" name="Straight Connector 11">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A37B9DB0-7B53-731A-E137-4BE9A167555B}"/>
              </a:ext>
            </a:extLst>
          </p:cNvPr>
          <p:cNvPicPr>
            <a:picLocks noChangeAspect="1"/>
          </p:cNvPicPr>
          <p:nvPr/>
        </p:nvPicPr>
        <p:blipFill>
          <a:blip r:embed="rId3"/>
          <a:stretch>
            <a:fillRect/>
          </a:stretch>
        </p:blipFill>
        <p:spPr>
          <a:xfrm>
            <a:off x="5069338" y="228600"/>
            <a:ext cx="6715225" cy="6349482"/>
          </a:xfrm>
          <a:prstGeom prst="rect">
            <a:avLst/>
          </a:prstGeom>
        </p:spPr>
      </p:pic>
      <p:sp>
        <p:nvSpPr>
          <p:cNvPr id="4" name="TextBox 3">
            <a:extLst>
              <a:ext uri="{FF2B5EF4-FFF2-40B4-BE49-F238E27FC236}">
                <a16:creationId xmlns:a16="http://schemas.microsoft.com/office/drawing/2014/main" id="{184C1ADA-EB5F-6BFF-73E3-2B6CC70727CF}"/>
              </a:ext>
            </a:extLst>
          </p:cNvPr>
          <p:cNvSpPr txBox="1"/>
          <p:nvPr/>
        </p:nvSpPr>
        <p:spPr>
          <a:xfrm>
            <a:off x="568876" y="4016505"/>
            <a:ext cx="386832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Light" panose="020F0302020204030204"/>
                <a:ea typeface="+mn-ea"/>
                <a:cs typeface="+mn-cs"/>
              </a:rPr>
              <a:t>Control Measures</a:t>
            </a:r>
          </a:p>
        </p:txBody>
      </p:sp>
    </p:spTree>
    <p:extLst>
      <p:ext uri="{BB962C8B-B14F-4D97-AF65-F5344CB8AC3E}">
        <p14:creationId xmlns:p14="http://schemas.microsoft.com/office/powerpoint/2010/main" val="16818507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601B461-56C3-4018-9CFE-3089457BFDA6}"/>
              </a:ext>
            </a:extLst>
          </p:cNvPr>
          <p:cNvSpPr>
            <a:spLocks noGrp="1"/>
          </p:cNvSpPr>
          <p:nvPr>
            <p:ph type="title"/>
          </p:nvPr>
        </p:nvSpPr>
        <p:spPr>
          <a:xfrm>
            <a:off x="2843474" y="239292"/>
            <a:ext cx="7476462" cy="1134299"/>
          </a:xfrm>
        </p:spPr>
        <p:txBody>
          <a:bodyPr>
            <a:normAutofit/>
          </a:bodyPr>
          <a:lstStyle/>
          <a:p>
            <a:r>
              <a:rPr lang="en-US" sz="5200" b="1"/>
              <a:t>Exercise 3 Instructions</a:t>
            </a:r>
          </a:p>
        </p:txBody>
      </p:sp>
      <p:graphicFrame>
        <p:nvGraphicFramePr>
          <p:cNvPr id="3" name="Content Placeholder 2">
            <a:extLst>
              <a:ext uri="{FF2B5EF4-FFF2-40B4-BE49-F238E27FC236}">
                <a16:creationId xmlns:a16="http://schemas.microsoft.com/office/drawing/2014/main" id="{13841F6B-F322-4C21-411A-80D49C5B38CE}"/>
              </a:ext>
            </a:extLst>
          </p:cNvPr>
          <p:cNvGraphicFramePr>
            <a:graphicFrameLocks/>
          </p:cNvGraphicFramePr>
          <p:nvPr>
            <p:extLst>
              <p:ext uri="{D42A27DB-BD31-4B8C-83A1-F6EECF244321}">
                <p14:modId xmlns:p14="http://schemas.microsoft.com/office/powerpoint/2010/main" val="2847524265"/>
              </p:ext>
            </p:extLst>
          </p:nvPr>
        </p:nvGraphicFramePr>
        <p:xfrm>
          <a:off x="444466" y="1779157"/>
          <a:ext cx="11303067" cy="46423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F06559A6-BC51-AB1D-1DD5-C86360775037}"/>
              </a:ext>
            </a:extLst>
          </p:cNvPr>
          <p:cNvSpPr txBox="1"/>
          <p:nvPr/>
        </p:nvSpPr>
        <p:spPr>
          <a:xfrm>
            <a:off x="1935430" y="1972741"/>
            <a:ext cx="9292551"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0" i="0" u="none" strike="noStrike" kern="1200" cap="none" spc="0" normalizeH="0" baseline="0" noProof="0">
                <a:ln>
                  <a:noFill/>
                </a:ln>
                <a:solidFill>
                  <a:prstClr val="white"/>
                </a:solidFill>
                <a:effectLst/>
                <a:uLnTx/>
                <a:uFillTx/>
                <a:latin typeface="Calibri Light" panose="020F0302020204030204"/>
                <a:ea typeface="+mn-ea"/>
                <a:cs typeface="+mn-cs"/>
              </a:rPr>
              <a:t>Using the control measures list, start thinking about short and long- term corrective actions</a:t>
            </a:r>
          </a:p>
        </p:txBody>
      </p:sp>
    </p:spTree>
    <p:extLst>
      <p:ext uri="{BB962C8B-B14F-4D97-AF65-F5344CB8AC3E}">
        <p14:creationId xmlns:p14="http://schemas.microsoft.com/office/powerpoint/2010/main" val="9703889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5" y="1040470"/>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4" y="857786"/>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AB18158-5F2C-446F-97B7-37D2DBB7E878}"/>
              </a:ext>
            </a:extLst>
          </p:cNvPr>
          <p:cNvSpPr>
            <a:spLocks noGrp="1"/>
          </p:cNvSpPr>
          <p:nvPr>
            <p:ph type="title"/>
          </p:nvPr>
        </p:nvSpPr>
        <p:spPr>
          <a:xfrm>
            <a:off x="659750" y="1743881"/>
            <a:ext cx="9910296" cy="2590027"/>
          </a:xfrm>
        </p:spPr>
        <p:txBody>
          <a:bodyPr vert="horz" lIns="91440" tIns="45720" rIns="91440" bIns="45720" rtlCol="0" anchor="t">
            <a:normAutofit/>
          </a:bodyPr>
          <a:lstStyle/>
          <a:p>
            <a:r>
              <a:rPr lang="en-US" kern="1200">
                <a:solidFill>
                  <a:schemeClr val="tx1"/>
                </a:solidFill>
                <a:latin typeface="+mj-lt"/>
                <a:ea typeface="+mj-ea"/>
                <a:cs typeface="+mj-cs"/>
              </a:rPr>
              <a:t>Exercise 3 Questions</a:t>
            </a:r>
          </a:p>
        </p:txBody>
      </p:sp>
      <p:sp>
        <p:nvSpPr>
          <p:cNvPr id="3" name="Text Placeholder 2">
            <a:extLst>
              <a:ext uri="{FF2B5EF4-FFF2-40B4-BE49-F238E27FC236}">
                <a16:creationId xmlns:a16="http://schemas.microsoft.com/office/drawing/2014/main" id="{C2C673BE-9F58-464A-9CA8-FC4E18991D32}"/>
              </a:ext>
            </a:extLst>
          </p:cNvPr>
          <p:cNvSpPr>
            <a:spLocks noGrp="1"/>
          </p:cNvSpPr>
          <p:nvPr>
            <p:ph type="body" idx="1"/>
          </p:nvPr>
        </p:nvSpPr>
        <p:spPr>
          <a:xfrm>
            <a:off x="1102197" y="2930037"/>
            <a:ext cx="10131860" cy="1108563"/>
          </a:xfrm>
        </p:spPr>
        <p:txBody>
          <a:bodyPr vert="horz" lIns="91440" tIns="45720" rIns="91440" bIns="45720" rtlCol="0" anchor="b">
            <a:noAutofit/>
          </a:bodyPr>
          <a:lstStyle/>
          <a:p>
            <a:pPr marL="457200" indent="-457200">
              <a:buFont typeface="Wingdings" panose="05000000000000000000" pitchFamily="2" charset="2"/>
              <a:buChar char="§"/>
            </a:pPr>
            <a:r>
              <a:rPr lang="en-US" sz="2800" kern="1200">
                <a:solidFill>
                  <a:schemeClr val="tx1"/>
                </a:solidFill>
                <a:latin typeface="Calibri Light" panose="020F0302020204030204" pitchFamily="34" charset="0"/>
                <a:cs typeface="Calibri Light" panose="020F0302020204030204" pitchFamily="34" charset="0"/>
              </a:rPr>
              <a:t>Share the control measures that your group thought were most important and why</a:t>
            </a:r>
          </a:p>
        </p:txBody>
      </p:sp>
      <p:sp>
        <p:nvSpPr>
          <p:cNvPr id="16" name="Rectangle 15">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45187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CA520073-06D7-469A-9FF2-86B4288FE912}"/>
              </a:ext>
            </a:extLst>
          </p:cNvPr>
          <p:cNvSpPr/>
          <p:nvPr/>
        </p:nvSpPr>
        <p:spPr>
          <a:xfrm>
            <a:off x="163557" y="4021016"/>
            <a:ext cx="1564758" cy="2738164"/>
          </a:xfrm>
          <a:prstGeom prst="rect">
            <a:avLst/>
          </a:prstGeom>
          <a:solidFill>
            <a:schemeClr val="accent6">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C0DE0C6B-3335-4855-A044-04F835ED19EE}"/>
              </a:ext>
            </a:extLst>
          </p:cNvPr>
          <p:cNvSpPr/>
          <p:nvPr/>
        </p:nvSpPr>
        <p:spPr>
          <a:xfrm>
            <a:off x="157012" y="997652"/>
            <a:ext cx="1564758" cy="2906133"/>
          </a:xfrm>
          <a:prstGeom prst="rect">
            <a:avLst/>
          </a:prstGeom>
          <a:solidFill>
            <a:schemeClr val="accent6">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8D23CDE6-933E-4AF6-8B9B-3F6DCF89A973}"/>
              </a:ext>
            </a:extLst>
          </p:cNvPr>
          <p:cNvSpPr/>
          <p:nvPr/>
        </p:nvSpPr>
        <p:spPr>
          <a:xfrm>
            <a:off x="1819454" y="4021015"/>
            <a:ext cx="10223421" cy="2738165"/>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F6A5C528-FEE0-46E3-A02D-DB88FBCFA1E1}"/>
              </a:ext>
            </a:extLst>
          </p:cNvPr>
          <p:cNvSpPr/>
          <p:nvPr/>
        </p:nvSpPr>
        <p:spPr>
          <a:xfrm>
            <a:off x="1805569" y="997652"/>
            <a:ext cx="10237306" cy="2906133"/>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55CB94F5-40E2-426E-97E9-5748C2D3DEC4}"/>
              </a:ext>
            </a:extLst>
          </p:cNvPr>
          <p:cNvSpPr txBox="1"/>
          <p:nvPr/>
        </p:nvSpPr>
        <p:spPr>
          <a:xfrm>
            <a:off x="289210" y="2219737"/>
            <a:ext cx="286512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rPr>
              <a:t>Short-term </a:t>
            </a:r>
          </a:p>
        </p:txBody>
      </p:sp>
      <p:sp>
        <p:nvSpPr>
          <p:cNvPr id="7" name="TextBox 6">
            <a:extLst>
              <a:ext uri="{FF2B5EF4-FFF2-40B4-BE49-F238E27FC236}">
                <a16:creationId xmlns:a16="http://schemas.microsoft.com/office/drawing/2014/main" id="{47688254-AED2-4806-91A2-536D54CB79BF}"/>
              </a:ext>
            </a:extLst>
          </p:cNvPr>
          <p:cNvSpPr txBox="1"/>
          <p:nvPr/>
        </p:nvSpPr>
        <p:spPr>
          <a:xfrm>
            <a:off x="-65424" y="5190042"/>
            <a:ext cx="200962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rPr>
              <a:t>Long-term </a:t>
            </a:r>
          </a:p>
        </p:txBody>
      </p:sp>
      <p:sp>
        <p:nvSpPr>
          <p:cNvPr id="23" name="TextBox 22">
            <a:extLst>
              <a:ext uri="{FF2B5EF4-FFF2-40B4-BE49-F238E27FC236}">
                <a16:creationId xmlns:a16="http://schemas.microsoft.com/office/drawing/2014/main" id="{BD638651-C39C-4317-9EC3-93F16969AB79}"/>
              </a:ext>
            </a:extLst>
          </p:cNvPr>
          <p:cNvSpPr txBox="1"/>
          <p:nvPr/>
        </p:nvSpPr>
        <p:spPr>
          <a:xfrm>
            <a:off x="2186434" y="1674674"/>
            <a:ext cx="9797559" cy="1754326"/>
          </a:xfrm>
          <a:prstGeom prst="rect">
            <a:avLst/>
          </a:prstGeom>
          <a:noFill/>
          <a:effectLst/>
        </p:spPr>
        <p:txBody>
          <a:bodyPr wrap="square" lIns="91440" tIns="45720" rIns="91440" bIns="45720" rtlCol="0" anchor="t">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rPr>
              <a:t>Purchase metal stem thermometers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rPr>
              <a:t>Educate staff on importance of cooking all chicken components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rPr>
              <a:t>Validate chicken liver preparation plan</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endParaRPr>
          </a:p>
        </p:txBody>
      </p:sp>
      <p:sp>
        <p:nvSpPr>
          <p:cNvPr id="25" name="TextBox 24">
            <a:extLst>
              <a:ext uri="{FF2B5EF4-FFF2-40B4-BE49-F238E27FC236}">
                <a16:creationId xmlns:a16="http://schemas.microsoft.com/office/drawing/2014/main" id="{B41FAA23-AC2A-4D7D-8D57-D1F3332C6DC4}"/>
              </a:ext>
            </a:extLst>
          </p:cNvPr>
          <p:cNvSpPr txBox="1"/>
          <p:nvPr/>
        </p:nvSpPr>
        <p:spPr>
          <a:xfrm>
            <a:off x="2186434" y="4651433"/>
            <a:ext cx="9614212" cy="1477328"/>
          </a:xfrm>
          <a:prstGeom prst="rect">
            <a:avLst/>
          </a:prstGeom>
          <a:noFill/>
        </p:spPr>
        <p:txBody>
          <a:bodyPr wrap="square" lIns="91440" tIns="45720" rIns="91440" bIns="45720" rtlCol="0" anchor="t">
            <a:spAutoFit/>
          </a:bodyPr>
          <a:lstStyle/>
          <a:p>
            <a:pPr marL="285750" indent="-285750">
              <a:buFont typeface="Wingdings" panose="05000000000000000000" pitchFamily="2" charset="2"/>
              <a:buChar char="§"/>
            </a:pPr>
            <a:r>
              <a:rPr lang="en-US" dirty="0">
                <a:latin typeface="Calibri Light" panose="020F0302020204030204" pitchFamily="34" charset="0"/>
                <a:cs typeface="Calibri Light" panose="020F0302020204030204" pitchFamily="34" charset="0"/>
              </a:rPr>
              <a:t>Mandatory training on food safety</a:t>
            </a:r>
          </a:p>
          <a:p>
            <a:r>
              <a:rPr lang="en-US" dirty="0">
                <a:latin typeface="Calibri Light" panose="020F0302020204030204" pitchFamily="34" charset="0"/>
                <a:cs typeface="Calibri Light" panose="020F0302020204030204" pitchFamily="34" charset="0"/>
              </a:rPr>
              <a:t> </a:t>
            </a:r>
          </a:p>
          <a:p>
            <a:pPr marL="285750" indent="-285750">
              <a:buFont typeface="Wingdings" panose="05000000000000000000" pitchFamily="2" charset="2"/>
              <a:buChar char="§"/>
            </a:pPr>
            <a:r>
              <a:rPr lang="en-US" dirty="0">
                <a:latin typeface="Calibri Light" panose="020F0302020204030204" pitchFamily="34" charset="0"/>
                <a:cs typeface="Calibri Light" panose="020F0302020204030204" pitchFamily="34" charset="0"/>
              </a:rPr>
              <a:t>Plan validation</a:t>
            </a:r>
          </a:p>
          <a:p>
            <a:endParaRPr lang="en-US" dirty="0">
              <a:latin typeface="Calibri Light" panose="020F0302020204030204" pitchFamily="34" charset="0"/>
              <a:cs typeface="Calibri Light" panose="020F0302020204030204" pitchFamily="34" charset="0"/>
            </a:endParaRPr>
          </a:p>
          <a:p>
            <a:pPr marL="285750" indent="-285750">
              <a:buFont typeface="Wingdings" panose="05000000000000000000" pitchFamily="2" charset="2"/>
              <a:buChar char="§"/>
            </a:pPr>
            <a:r>
              <a:rPr lang="en-US" dirty="0">
                <a:latin typeface="Calibri Light" panose="020F0302020204030204" pitchFamily="34" charset="0"/>
                <a:cs typeface="Calibri Light" panose="020F0302020204030204" pitchFamily="34" charset="0"/>
              </a:rPr>
              <a:t>Encourage strong food safety culture </a:t>
            </a:r>
          </a:p>
        </p:txBody>
      </p:sp>
      <p:sp>
        <p:nvSpPr>
          <p:cNvPr id="11" name="TextBox 10">
            <a:extLst>
              <a:ext uri="{FF2B5EF4-FFF2-40B4-BE49-F238E27FC236}">
                <a16:creationId xmlns:a16="http://schemas.microsoft.com/office/drawing/2014/main" id="{6BF75291-74A8-4FA1-AE77-53460D4C6B16}"/>
              </a:ext>
            </a:extLst>
          </p:cNvPr>
          <p:cNvSpPr txBox="1"/>
          <p:nvPr/>
        </p:nvSpPr>
        <p:spPr>
          <a:xfrm>
            <a:off x="131612" y="67597"/>
            <a:ext cx="11946835" cy="914400"/>
          </a:xfrm>
          <a:prstGeom prst="rect">
            <a:avLst/>
          </a:prstGeom>
          <a:solidFill>
            <a:schemeClr val="accent5">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Title 1">
            <a:extLst>
              <a:ext uri="{FF2B5EF4-FFF2-40B4-BE49-F238E27FC236}">
                <a16:creationId xmlns:a16="http://schemas.microsoft.com/office/drawing/2014/main" id="{EC9645BE-BDC3-47EF-933E-38C9A13BF920}"/>
              </a:ext>
            </a:extLst>
          </p:cNvPr>
          <p:cNvSpPr txBox="1">
            <a:spLocks/>
          </p:cNvSpPr>
          <p:nvPr/>
        </p:nvSpPr>
        <p:spPr>
          <a:xfrm>
            <a:off x="3815163" y="388417"/>
            <a:ext cx="4579731" cy="8777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rPr>
              <a:t>Exercise 3 Summary </a:t>
            </a:r>
            <a:br>
              <a:rPr lang="en-US" b="1" dirty="0">
                <a:solidFill>
                  <a:schemeClr val="bg1"/>
                </a:solidFill>
              </a:rPr>
            </a:br>
            <a:endParaRPr lang="en-US" b="1" dirty="0">
              <a:solidFill>
                <a:schemeClr val="bg1"/>
              </a:solidFill>
            </a:endParaRPr>
          </a:p>
        </p:txBody>
      </p:sp>
    </p:spTree>
    <p:extLst>
      <p:ext uri="{BB962C8B-B14F-4D97-AF65-F5344CB8AC3E}">
        <p14:creationId xmlns:p14="http://schemas.microsoft.com/office/powerpoint/2010/main" val="23686231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CA520073-06D7-469A-9FF2-86B4288FE912}"/>
              </a:ext>
            </a:extLst>
          </p:cNvPr>
          <p:cNvSpPr/>
          <p:nvPr/>
        </p:nvSpPr>
        <p:spPr>
          <a:xfrm>
            <a:off x="163557" y="3859871"/>
            <a:ext cx="1564758" cy="2892858"/>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C0DE0C6B-3335-4855-A044-04F835ED19EE}"/>
              </a:ext>
            </a:extLst>
          </p:cNvPr>
          <p:cNvSpPr/>
          <p:nvPr/>
        </p:nvSpPr>
        <p:spPr>
          <a:xfrm>
            <a:off x="157012" y="893951"/>
            <a:ext cx="1564758" cy="2892857"/>
          </a:xfrm>
          <a:prstGeom prst="rect">
            <a:avLst/>
          </a:prstGeom>
          <a:solidFill>
            <a:schemeClr val="accent5">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8D23CDE6-933E-4AF6-8B9B-3F6DCF89A973}"/>
              </a:ext>
            </a:extLst>
          </p:cNvPr>
          <p:cNvSpPr/>
          <p:nvPr/>
        </p:nvSpPr>
        <p:spPr>
          <a:xfrm>
            <a:off x="1819454" y="3859871"/>
            <a:ext cx="10223421" cy="2899309"/>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F6A5C528-FEE0-46E3-A02D-DB88FBCFA1E1}"/>
              </a:ext>
            </a:extLst>
          </p:cNvPr>
          <p:cNvSpPr/>
          <p:nvPr/>
        </p:nvSpPr>
        <p:spPr>
          <a:xfrm>
            <a:off x="1805569" y="893951"/>
            <a:ext cx="10237306" cy="2892857"/>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55CB94F5-40E2-426E-97E9-5748C2D3DEC4}"/>
              </a:ext>
            </a:extLst>
          </p:cNvPr>
          <p:cNvSpPr txBox="1"/>
          <p:nvPr/>
        </p:nvSpPr>
        <p:spPr>
          <a:xfrm>
            <a:off x="214601" y="2114648"/>
            <a:ext cx="1439105"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Community Level</a:t>
            </a:r>
          </a:p>
        </p:txBody>
      </p:sp>
      <p:sp>
        <p:nvSpPr>
          <p:cNvPr id="7" name="TextBox 6">
            <a:extLst>
              <a:ext uri="{FF2B5EF4-FFF2-40B4-BE49-F238E27FC236}">
                <a16:creationId xmlns:a16="http://schemas.microsoft.com/office/drawing/2014/main" id="{47688254-AED2-4806-91A2-536D54CB79BF}"/>
              </a:ext>
            </a:extLst>
          </p:cNvPr>
          <p:cNvSpPr txBox="1"/>
          <p:nvPr/>
        </p:nvSpPr>
        <p:spPr>
          <a:xfrm>
            <a:off x="262211" y="4952357"/>
            <a:ext cx="136745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Calibri Light" panose="020F0302020204030204" pitchFamily="34" charset="0"/>
                <a:ea typeface="+mn-ea"/>
                <a:cs typeface="Calibri Light" panose="020F0302020204030204" pitchFamily="34" charset="0"/>
              </a:rPr>
              <a:t>National Level</a:t>
            </a:r>
          </a:p>
        </p:txBody>
      </p:sp>
      <p:sp>
        <p:nvSpPr>
          <p:cNvPr id="5" name="TextBox 4">
            <a:extLst>
              <a:ext uri="{FF2B5EF4-FFF2-40B4-BE49-F238E27FC236}">
                <a16:creationId xmlns:a16="http://schemas.microsoft.com/office/drawing/2014/main" id="{CB946826-E863-EB62-3AC2-BA0610587151}"/>
              </a:ext>
            </a:extLst>
          </p:cNvPr>
          <p:cNvSpPr txBox="1"/>
          <p:nvPr/>
        </p:nvSpPr>
        <p:spPr>
          <a:xfrm>
            <a:off x="1876973" y="991263"/>
            <a:ext cx="9970470" cy="2308324"/>
          </a:xfrm>
          <a:prstGeom prst="rect">
            <a:avLst/>
          </a:prstGeom>
          <a:noFill/>
        </p:spPr>
        <p:txBody>
          <a:bodyPr wrap="square" lIns="91440" tIns="45720" rIns="91440" bIns="45720" rtlCol="0" anchor="t">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rPr>
              <a:t>Reduce foodborne outbreaks by providing corrective actions to outbreak establishments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Calibri Light"/>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Calibri Light"/>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dirty="0">
                <a:solidFill>
                  <a:prstClr val="black"/>
                </a:solidFill>
                <a:latin typeface="Calibri Light" panose="020F0302020204030204"/>
                <a:cs typeface="Calibri Light"/>
              </a:rPr>
              <a:t>Provide resources to establishments </a:t>
            </a: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Calibri Light"/>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Calibri Light"/>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mn-cs"/>
              </a:rPr>
              <a:t>Influence training, inspection practices, and policy from outbreak data</a:t>
            </a:r>
            <a:endParaRPr kumimoji="0" lang="en-US" sz="1800" b="0" i="0" u="none" strike="noStrike" kern="1200" cap="none" spc="0" normalizeH="0" baseline="0" noProof="0" dirty="0">
              <a:ln>
                <a:noFill/>
              </a:ln>
              <a:solidFill>
                <a:prstClr val="black"/>
              </a:solidFill>
              <a:effectLst/>
              <a:uLnTx/>
              <a:uFillTx/>
              <a:latin typeface="Calibri Light" panose="020F0302020204030204"/>
              <a:ea typeface="+mn-ea"/>
              <a:cs typeface="Calibri Light"/>
            </a:endParaRPr>
          </a:p>
        </p:txBody>
      </p:sp>
      <p:sp>
        <p:nvSpPr>
          <p:cNvPr id="8" name="TextBox 7">
            <a:extLst>
              <a:ext uri="{FF2B5EF4-FFF2-40B4-BE49-F238E27FC236}">
                <a16:creationId xmlns:a16="http://schemas.microsoft.com/office/drawing/2014/main" id="{A6E14826-91E1-FB41-1718-5423D3238250}"/>
              </a:ext>
            </a:extLst>
          </p:cNvPr>
          <p:cNvSpPr txBox="1"/>
          <p:nvPr/>
        </p:nvSpPr>
        <p:spPr>
          <a:xfrm>
            <a:off x="1876973" y="4290637"/>
            <a:ext cx="10195027" cy="203132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rPr>
              <a:t>Inform CIFOR’s Guidelines for Foodborne Disease Outbreak Response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rPr>
              <a:t>Aid in the development of CDC’s new version of Epi-Ready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00" b="0" i="0" u="none" strike="noStrike" kern="1200" cap="none" spc="0" normalizeH="0" baseline="0" noProof="0">
                <a:ln>
                  <a:noFill/>
                </a:ln>
                <a:solidFill>
                  <a:prstClr val="black"/>
                </a:solidFill>
                <a:effectLst/>
                <a:uLnTx/>
                <a:uFillTx/>
                <a:latin typeface="Calibri Light" panose="020F0302020204030204"/>
                <a:ea typeface="+mn-ea"/>
                <a:cs typeface="+mn-cs"/>
              </a:rPr>
              <a:t>Provide evidence for practice and policies</a:t>
            </a:r>
          </a:p>
        </p:txBody>
      </p:sp>
      <p:sp>
        <p:nvSpPr>
          <p:cNvPr id="13" name="TextBox 12">
            <a:extLst>
              <a:ext uri="{FF2B5EF4-FFF2-40B4-BE49-F238E27FC236}">
                <a16:creationId xmlns:a16="http://schemas.microsoft.com/office/drawing/2014/main" id="{7D94050A-DFA2-4AF4-9937-35F968A8C79E}"/>
              </a:ext>
            </a:extLst>
          </p:cNvPr>
          <p:cNvSpPr txBox="1"/>
          <p:nvPr/>
        </p:nvSpPr>
        <p:spPr>
          <a:xfrm>
            <a:off x="131612" y="67597"/>
            <a:ext cx="11946835" cy="731520"/>
          </a:xfrm>
          <a:prstGeom prst="rect">
            <a:avLst/>
          </a:prstGeom>
          <a:solidFill>
            <a:schemeClr val="accent5">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84FCDBD3-2B78-457E-96CD-F4423CFB0938}"/>
              </a:ext>
            </a:extLst>
          </p:cNvPr>
          <p:cNvSpPr txBox="1">
            <a:spLocks/>
          </p:cNvSpPr>
          <p:nvPr/>
        </p:nvSpPr>
        <p:spPr>
          <a:xfrm>
            <a:off x="3815163" y="17875"/>
            <a:ext cx="4579731" cy="8777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rPr>
              <a:t>Exercise 3 Summary</a:t>
            </a:r>
          </a:p>
        </p:txBody>
      </p:sp>
    </p:spTree>
    <p:extLst>
      <p:ext uri="{BB962C8B-B14F-4D97-AF65-F5344CB8AC3E}">
        <p14:creationId xmlns:p14="http://schemas.microsoft.com/office/powerpoint/2010/main" val="1803201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09338AE4-81A5-45AE-9BB5-CA12C1319DF4}"/>
              </a:ext>
            </a:extLst>
          </p:cNvPr>
          <p:cNvSpPr/>
          <p:nvPr/>
        </p:nvSpPr>
        <p:spPr>
          <a:xfrm>
            <a:off x="287498" y="268941"/>
            <a:ext cx="4518212" cy="6320118"/>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BD312DC-A573-4BBF-9F55-974D40B5B00C}"/>
              </a:ext>
            </a:extLst>
          </p:cNvPr>
          <p:cNvSpPr>
            <a:spLocks noGrp="1"/>
          </p:cNvSpPr>
          <p:nvPr>
            <p:ph type="title"/>
          </p:nvPr>
        </p:nvSpPr>
        <p:spPr>
          <a:xfrm>
            <a:off x="835152" y="1944013"/>
            <a:ext cx="3374136" cy="2857445"/>
          </a:xfrm>
        </p:spPr>
        <p:txBody>
          <a:bodyPr>
            <a:normAutofit/>
          </a:bodyPr>
          <a:lstStyle/>
          <a:p>
            <a:pPr algn="ctr"/>
            <a:r>
              <a:rPr lang="en-US" sz="5200" b="1">
                <a:solidFill>
                  <a:schemeClr val="bg1"/>
                </a:solidFill>
                <a:latin typeface="Calibri Light" panose="020F0302020204030204" pitchFamily="34" charset="0"/>
                <a:cs typeface="Calibri Light" panose="020F0302020204030204" pitchFamily="34" charset="0"/>
              </a:rPr>
              <a:t>Agenda</a:t>
            </a:r>
          </a:p>
        </p:txBody>
      </p:sp>
      <p:graphicFrame>
        <p:nvGraphicFramePr>
          <p:cNvPr id="5" name="Content Placeholder 2">
            <a:extLst>
              <a:ext uri="{FF2B5EF4-FFF2-40B4-BE49-F238E27FC236}">
                <a16:creationId xmlns:a16="http://schemas.microsoft.com/office/drawing/2014/main" id="{566796EC-4FE1-19A0-E3B8-4DBEDAEA96BF}"/>
              </a:ext>
            </a:extLst>
          </p:cNvPr>
          <p:cNvGraphicFramePr>
            <a:graphicFrameLocks noGrp="1"/>
          </p:cNvGraphicFramePr>
          <p:nvPr>
            <p:ph idx="1"/>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8800319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238A82E-D2BB-266B-F431-C0459575962D}"/>
              </a:ext>
            </a:extLst>
          </p:cNvPr>
          <p:cNvPicPr>
            <a:picLocks noChangeAspect="1"/>
          </p:cNvPicPr>
          <p:nvPr/>
        </p:nvPicPr>
        <p:blipFill>
          <a:blip r:embed="rId3"/>
          <a:stretch>
            <a:fillRect/>
          </a:stretch>
        </p:blipFill>
        <p:spPr>
          <a:xfrm>
            <a:off x="587515" y="166511"/>
            <a:ext cx="5066950" cy="6524978"/>
          </a:xfrm>
          <a:prstGeom prst="rect">
            <a:avLst/>
          </a:prstGeom>
        </p:spPr>
      </p:pic>
      <p:pic>
        <p:nvPicPr>
          <p:cNvPr id="8" name="Picture 7">
            <a:extLst>
              <a:ext uri="{FF2B5EF4-FFF2-40B4-BE49-F238E27FC236}">
                <a16:creationId xmlns:a16="http://schemas.microsoft.com/office/drawing/2014/main" id="{0536C180-F7CD-F591-0823-61DFA928D190}"/>
              </a:ext>
            </a:extLst>
          </p:cNvPr>
          <p:cNvPicPr>
            <a:picLocks noChangeAspect="1"/>
          </p:cNvPicPr>
          <p:nvPr/>
        </p:nvPicPr>
        <p:blipFill>
          <a:blip r:embed="rId4"/>
          <a:stretch>
            <a:fillRect/>
          </a:stretch>
        </p:blipFill>
        <p:spPr>
          <a:xfrm>
            <a:off x="6660444" y="166511"/>
            <a:ext cx="4944041" cy="6397825"/>
          </a:xfrm>
          <a:prstGeom prst="rect">
            <a:avLst/>
          </a:prstGeom>
        </p:spPr>
      </p:pic>
    </p:spTree>
    <p:extLst>
      <p:ext uri="{BB962C8B-B14F-4D97-AF65-F5344CB8AC3E}">
        <p14:creationId xmlns:p14="http://schemas.microsoft.com/office/powerpoint/2010/main" val="4100137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2C3D58F-C3F5-4FBB-9EDF-1E8C58B7C557}"/>
              </a:ext>
            </a:extLst>
          </p:cNvPr>
          <p:cNvSpPr>
            <a:spLocks noGrp="1"/>
          </p:cNvSpPr>
          <p:nvPr>
            <p:ph type="title"/>
          </p:nvPr>
        </p:nvSpPr>
        <p:spPr>
          <a:xfrm>
            <a:off x="836673" y="0"/>
            <a:ext cx="10515600" cy="1505883"/>
          </a:xfrm>
        </p:spPr>
        <p:txBody>
          <a:bodyPr vert="horz" lIns="91440" tIns="45720" rIns="91440" bIns="45720" rtlCol="0" anchor="ctr">
            <a:normAutofit/>
          </a:bodyPr>
          <a:lstStyle/>
          <a:p>
            <a:pPr algn="ctr"/>
            <a:r>
              <a:rPr lang="en-US" b="1" kern="1200">
                <a:solidFill>
                  <a:schemeClr val="tx1"/>
                </a:solidFill>
                <a:latin typeface="+mj-lt"/>
                <a:ea typeface="+mj-ea"/>
                <a:cs typeface="+mj-cs"/>
              </a:rPr>
              <a:t>1. Environmental Antecedents are Key to </a:t>
            </a:r>
            <a:br>
              <a:rPr lang="en-US" b="1" kern="1200">
                <a:solidFill>
                  <a:schemeClr val="tx1"/>
                </a:solidFill>
                <a:latin typeface="+mj-lt"/>
                <a:ea typeface="+mj-ea"/>
                <a:cs typeface="+mj-cs"/>
              </a:rPr>
            </a:br>
            <a:r>
              <a:rPr lang="en-US" b="1" kern="1200">
                <a:solidFill>
                  <a:schemeClr val="tx1"/>
                </a:solidFill>
                <a:latin typeface="+mj-lt"/>
                <a:ea typeface="+mj-ea"/>
                <a:cs typeface="+mj-cs"/>
              </a:rPr>
              <a:t>Identifying Root Cause</a:t>
            </a:r>
          </a:p>
        </p:txBody>
      </p:sp>
      <p:grpSp>
        <p:nvGrpSpPr>
          <p:cNvPr id="5" name="Group 4">
            <a:extLst>
              <a:ext uri="{FF2B5EF4-FFF2-40B4-BE49-F238E27FC236}">
                <a16:creationId xmlns:a16="http://schemas.microsoft.com/office/drawing/2014/main" id="{DAAF8FDC-8367-41A0-83AB-494D4732E6C7}"/>
              </a:ext>
            </a:extLst>
          </p:cNvPr>
          <p:cNvGrpSpPr/>
          <p:nvPr/>
        </p:nvGrpSpPr>
        <p:grpSpPr>
          <a:xfrm>
            <a:off x="290945" y="1505883"/>
            <a:ext cx="11610109" cy="5174676"/>
            <a:chOff x="401782" y="1335827"/>
            <a:chExt cx="11291454" cy="4836374"/>
          </a:xfrm>
        </p:grpSpPr>
        <p:sp>
          <p:nvSpPr>
            <p:cNvPr id="6" name="Rectangle 5">
              <a:extLst>
                <a:ext uri="{FF2B5EF4-FFF2-40B4-BE49-F238E27FC236}">
                  <a16:creationId xmlns:a16="http://schemas.microsoft.com/office/drawing/2014/main" id="{72C0CFFD-FABC-446E-91E7-F4CE6107FBB3}"/>
                </a:ext>
              </a:extLst>
            </p:cNvPr>
            <p:cNvSpPr/>
            <p:nvPr/>
          </p:nvSpPr>
          <p:spPr>
            <a:xfrm>
              <a:off x="401782" y="1335827"/>
              <a:ext cx="11291454" cy="4836374"/>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FDFC3B38-6523-481A-AB25-738F02AFA4F3}"/>
                </a:ext>
              </a:extLst>
            </p:cNvPr>
            <p:cNvSpPr/>
            <p:nvPr/>
          </p:nvSpPr>
          <p:spPr>
            <a:xfrm>
              <a:off x="856718" y="1937987"/>
              <a:ext cx="2095500" cy="1066800"/>
            </a:xfrm>
            <a:prstGeom prst="roundRect">
              <a:avLst/>
            </a:prstGeom>
            <a:solidFill>
              <a:srgbClr val="417B85"/>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Outbreak</a:t>
              </a:r>
            </a:p>
          </p:txBody>
        </p:sp>
        <p:sp>
          <p:nvSpPr>
            <p:cNvPr id="8" name="Rectangle: Rounded Corners 7">
              <a:extLst>
                <a:ext uri="{FF2B5EF4-FFF2-40B4-BE49-F238E27FC236}">
                  <a16:creationId xmlns:a16="http://schemas.microsoft.com/office/drawing/2014/main" id="{DAB75B9A-2061-4199-8047-FBD3A7E56ACE}"/>
                </a:ext>
              </a:extLst>
            </p:cNvPr>
            <p:cNvSpPr/>
            <p:nvPr/>
          </p:nvSpPr>
          <p:spPr>
            <a:xfrm>
              <a:off x="1423263" y="2865527"/>
              <a:ext cx="2417953" cy="2880584"/>
            </a:xfrm>
            <a:prstGeom prst="roundRect">
              <a:avLst/>
            </a:prstGeom>
            <a:solidFill>
              <a:srgbClr val="7F8FA9">
                <a:alpha val="82000"/>
              </a:srgbClr>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t>Norovirus</a:t>
              </a:r>
            </a:p>
            <a:p>
              <a:endParaRPr lang="en-US" sz="1600" dirty="0"/>
            </a:p>
            <a:p>
              <a:pPr marL="285750" indent="-285750">
                <a:buFont typeface="Arial" panose="020B0604020202020204" pitchFamily="34" charset="0"/>
                <a:buChar char="•"/>
              </a:pPr>
              <a:r>
                <a:rPr lang="en-US" sz="1600" dirty="0"/>
                <a:t>Outbreak caused by coleslaw eaten at a restaurant</a:t>
              </a:r>
            </a:p>
          </p:txBody>
        </p:sp>
        <p:sp>
          <p:nvSpPr>
            <p:cNvPr id="10" name="Arrow: Right 9">
              <a:extLst>
                <a:ext uri="{FF2B5EF4-FFF2-40B4-BE49-F238E27FC236}">
                  <a16:creationId xmlns:a16="http://schemas.microsoft.com/office/drawing/2014/main" id="{20629B3B-2A87-48B6-9ED9-0E3E9DA3DE09}"/>
                </a:ext>
              </a:extLst>
            </p:cNvPr>
            <p:cNvSpPr/>
            <p:nvPr/>
          </p:nvSpPr>
          <p:spPr>
            <a:xfrm rot="10800000">
              <a:off x="3446439" y="2141505"/>
              <a:ext cx="749300" cy="558800"/>
            </a:xfrm>
            <a:prstGeom prst="rightArrow">
              <a:avLst/>
            </a:prstGeom>
            <a:solidFill>
              <a:srgbClr val="536EB0"/>
            </a:solidFill>
            <a:ln w="25400">
              <a:solidFill>
                <a:schemeClr val="accent1">
                  <a:lumMod val="50000"/>
                </a:schemeClr>
              </a:solidFill>
            </a:ln>
            <a:effectLst>
              <a:glow>
                <a:schemeClr val="accent1"/>
              </a:glow>
              <a:outerShdw blurRad="50800" dist="50800" dir="5400000" algn="ctr" rotWithShape="0">
                <a:srgbClr val="595959">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0B97CFAC-D43C-45BB-8C66-7DFDE6ECD4C6}"/>
                </a:ext>
              </a:extLst>
            </p:cNvPr>
            <p:cNvSpPr/>
            <p:nvPr/>
          </p:nvSpPr>
          <p:spPr>
            <a:xfrm>
              <a:off x="4722217" y="1929041"/>
              <a:ext cx="2095500" cy="1066800"/>
            </a:xfrm>
            <a:prstGeom prst="roundRect">
              <a:avLst/>
            </a:prstGeom>
            <a:solidFill>
              <a:srgbClr val="417B85"/>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Contributing Factors</a:t>
              </a:r>
            </a:p>
          </p:txBody>
        </p:sp>
        <p:sp>
          <p:nvSpPr>
            <p:cNvPr id="12" name="Rectangle: Rounded Corners 11">
              <a:extLst>
                <a:ext uri="{FF2B5EF4-FFF2-40B4-BE49-F238E27FC236}">
                  <a16:creationId xmlns:a16="http://schemas.microsoft.com/office/drawing/2014/main" id="{4E5BED15-8067-4099-8BBF-BAC06CAE593F}"/>
                </a:ext>
              </a:extLst>
            </p:cNvPr>
            <p:cNvSpPr/>
            <p:nvPr/>
          </p:nvSpPr>
          <p:spPr>
            <a:xfrm>
              <a:off x="5206103" y="2865145"/>
              <a:ext cx="2417953" cy="2880584"/>
            </a:xfrm>
            <a:prstGeom prst="roundRect">
              <a:avLst/>
            </a:prstGeom>
            <a:solidFill>
              <a:srgbClr val="7F8FA9">
                <a:alpha val="82000"/>
              </a:srgbClr>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t>Worker did not properly wash hands after using restroom</a:t>
              </a:r>
            </a:p>
            <a:p>
              <a:endParaRPr lang="en-US" sz="1600" dirty="0"/>
            </a:p>
            <a:p>
              <a:pPr marL="285750" indent="-285750">
                <a:buFont typeface="Arial" panose="020B0604020202020204" pitchFamily="34" charset="0"/>
                <a:buChar char="•"/>
              </a:pPr>
              <a:r>
                <a:rPr lang="en-US" sz="1600" dirty="0"/>
                <a:t>Worker prepared coleslaw using bare hands</a:t>
              </a:r>
            </a:p>
            <a:p>
              <a:endParaRPr lang="en-US" sz="1600" dirty="0"/>
            </a:p>
            <a:p>
              <a:pPr marL="285750" indent="-285750">
                <a:buFont typeface="Arial" panose="020B0604020202020204" pitchFamily="34" charset="0"/>
                <a:buChar char="•"/>
              </a:pPr>
              <a:r>
                <a:rPr lang="en-US" sz="1600" dirty="0"/>
                <a:t>Worker worked while ill</a:t>
              </a:r>
            </a:p>
          </p:txBody>
        </p:sp>
        <p:sp>
          <p:nvSpPr>
            <p:cNvPr id="13" name="Rectangle: Rounded Corners 12">
              <a:extLst>
                <a:ext uri="{FF2B5EF4-FFF2-40B4-BE49-F238E27FC236}">
                  <a16:creationId xmlns:a16="http://schemas.microsoft.com/office/drawing/2014/main" id="{EBB042DC-81AE-48E3-ABBA-A031909C7BBF}"/>
                </a:ext>
              </a:extLst>
            </p:cNvPr>
            <p:cNvSpPr/>
            <p:nvPr/>
          </p:nvSpPr>
          <p:spPr>
            <a:xfrm>
              <a:off x="8430395" y="1924186"/>
              <a:ext cx="2095500" cy="1066800"/>
            </a:xfrm>
            <a:prstGeom prst="roundRect">
              <a:avLst/>
            </a:prstGeom>
            <a:solidFill>
              <a:srgbClr val="417B85"/>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dirty="0">
                  <a:solidFill>
                    <a:schemeClr val="bg1"/>
                  </a:solidFill>
                </a:rPr>
                <a:t>Environmental Antecedents</a:t>
              </a:r>
            </a:p>
          </p:txBody>
        </p:sp>
        <p:sp>
          <p:nvSpPr>
            <p:cNvPr id="14" name="Rectangle: Rounded Corners 13">
              <a:extLst>
                <a:ext uri="{FF2B5EF4-FFF2-40B4-BE49-F238E27FC236}">
                  <a16:creationId xmlns:a16="http://schemas.microsoft.com/office/drawing/2014/main" id="{8BD6FF85-ADE2-4BF1-8BDB-B0413A571B7C}"/>
                </a:ext>
              </a:extLst>
            </p:cNvPr>
            <p:cNvSpPr/>
            <p:nvPr/>
          </p:nvSpPr>
          <p:spPr>
            <a:xfrm>
              <a:off x="8914281" y="2901497"/>
              <a:ext cx="2417953" cy="2880584"/>
            </a:xfrm>
            <a:prstGeom prst="roundRect">
              <a:avLst/>
            </a:prstGeom>
            <a:solidFill>
              <a:srgbClr val="7F8FA9">
                <a:alpha val="82000"/>
              </a:srgbClr>
            </a:solidFill>
            <a:ln w="50800">
              <a:solidFill>
                <a:srgbClr val="595959"/>
              </a:solidFill>
            </a:ln>
            <a:effectLst>
              <a:glow rad="127000">
                <a:srgbClr val="595959">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t>Hand sinks did not have soap</a:t>
              </a:r>
            </a:p>
            <a:p>
              <a:endParaRPr lang="en-US" sz="1600" dirty="0"/>
            </a:p>
            <a:p>
              <a:pPr marL="285750" indent="-285750">
                <a:buFont typeface="Arial" panose="020B0604020202020204" pitchFamily="34" charset="0"/>
                <a:buChar char="•"/>
              </a:pPr>
              <a:r>
                <a:rPr lang="en-US" sz="1600" dirty="0"/>
                <a:t>Workers lacked training on proper handwashing</a:t>
              </a:r>
            </a:p>
            <a:p>
              <a:endParaRPr lang="en-US" sz="1600" dirty="0"/>
            </a:p>
            <a:p>
              <a:pPr marL="285750" indent="-285750">
                <a:buFont typeface="Arial" panose="020B0604020202020204" pitchFamily="34" charset="0"/>
                <a:buChar char="•"/>
              </a:pPr>
              <a:r>
                <a:rPr lang="en-US" sz="1600" dirty="0"/>
                <a:t>Restaurant did not offer workers paid sick leave</a:t>
              </a:r>
            </a:p>
          </p:txBody>
        </p:sp>
        <p:sp>
          <p:nvSpPr>
            <p:cNvPr id="15" name="Arrow: Right 14">
              <a:extLst>
                <a:ext uri="{FF2B5EF4-FFF2-40B4-BE49-F238E27FC236}">
                  <a16:creationId xmlns:a16="http://schemas.microsoft.com/office/drawing/2014/main" id="{3CD97908-4798-4849-A4C3-83CCE50004C1}"/>
                </a:ext>
              </a:extLst>
            </p:cNvPr>
            <p:cNvSpPr/>
            <p:nvPr/>
          </p:nvSpPr>
          <p:spPr>
            <a:xfrm rot="10800000">
              <a:off x="7213766" y="2141505"/>
              <a:ext cx="749300" cy="558800"/>
            </a:xfrm>
            <a:prstGeom prst="rightArrow">
              <a:avLst/>
            </a:prstGeom>
            <a:solidFill>
              <a:srgbClr val="536EB0"/>
            </a:solidFill>
            <a:ln w="25400">
              <a:solidFill>
                <a:schemeClr val="accent1">
                  <a:lumMod val="50000"/>
                </a:schemeClr>
              </a:solidFill>
            </a:ln>
            <a:effectLst>
              <a:glow>
                <a:schemeClr val="accent1"/>
              </a:glow>
              <a:outerShdw blurRad="50800" dist="50800" dir="5400000" algn="ctr" rotWithShape="0">
                <a:srgbClr val="595959">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153426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80DE1B-BAEB-D40D-10D5-B48A5C2EE63B}"/>
              </a:ext>
            </a:extLst>
          </p:cNvPr>
          <p:cNvPicPr>
            <a:picLocks noChangeAspect="1"/>
          </p:cNvPicPr>
          <p:nvPr/>
        </p:nvPicPr>
        <p:blipFill>
          <a:blip r:embed="rId3"/>
          <a:stretch>
            <a:fillRect/>
          </a:stretch>
        </p:blipFill>
        <p:spPr>
          <a:xfrm>
            <a:off x="7000775" y="1210032"/>
            <a:ext cx="5191225" cy="5534168"/>
          </a:xfrm>
          <a:prstGeom prst="rect">
            <a:avLst/>
          </a:prstGeom>
        </p:spPr>
      </p:pic>
      <p:sp>
        <p:nvSpPr>
          <p:cNvPr id="2" name="Title 1">
            <a:extLst>
              <a:ext uri="{FF2B5EF4-FFF2-40B4-BE49-F238E27FC236}">
                <a16:creationId xmlns:a16="http://schemas.microsoft.com/office/drawing/2014/main" id="{C7FA4EFC-8091-B04A-87C7-CD6DD0A0BEAE}"/>
              </a:ext>
            </a:extLst>
          </p:cNvPr>
          <p:cNvSpPr>
            <a:spLocks noGrp="1"/>
          </p:cNvSpPr>
          <p:nvPr>
            <p:ph type="title"/>
          </p:nvPr>
        </p:nvSpPr>
        <p:spPr>
          <a:xfrm>
            <a:off x="136358" y="113800"/>
            <a:ext cx="11919284" cy="1325563"/>
          </a:xfrm>
        </p:spPr>
        <p:txBody>
          <a:bodyPr>
            <a:normAutofit/>
          </a:bodyPr>
          <a:lstStyle/>
          <a:p>
            <a:pPr algn="ctr"/>
            <a:r>
              <a:rPr lang="en-US" b="1"/>
              <a:t>2. Utilize Resources to Help Identify Contributing Factors and Environmental Antecedents</a:t>
            </a:r>
          </a:p>
        </p:txBody>
      </p:sp>
      <p:pic>
        <p:nvPicPr>
          <p:cNvPr id="5" name="Picture 4">
            <a:extLst>
              <a:ext uri="{FF2B5EF4-FFF2-40B4-BE49-F238E27FC236}">
                <a16:creationId xmlns:a16="http://schemas.microsoft.com/office/drawing/2014/main" id="{4EE3B57D-A253-4390-55F9-E5A72C56AC92}"/>
              </a:ext>
            </a:extLst>
          </p:cNvPr>
          <p:cNvPicPr>
            <a:picLocks noChangeAspect="1"/>
          </p:cNvPicPr>
          <p:nvPr/>
        </p:nvPicPr>
        <p:blipFill>
          <a:blip r:embed="rId4"/>
          <a:stretch>
            <a:fillRect/>
          </a:stretch>
        </p:blipFill>
        <p:spPr>
          <a:xfrm>
            <a:off x="199592" y="2076466"/>
            <a:ext cx="6737950" cy="3801300"/>
          </a:xfrm>
          <a:prstGeom prst="rect">
            <a:avLst/>
          </a:prstGeom>
        </p:spPr>
      </p:pic>
    </p:spTree>
    <p:extLst>
      <p:ext uri="{BB962C8B-B14F-4D97-AF65-F5344CB8AC3E}">
        <p14:creationId xmlns:p14="http://schemas.microsoft.com/office/powerpoint/2010/main" val="1248805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2C3D58F-C3F5-4FBB-9EDF-1E8C58B7C557}"/>
              </a:ext>
            </a:extLst>
          </p:cNvPr>
          <p:cNvSpPr>
            <a:spLocks noGrp="1"/>
          </p:cNvSpPr>
          <p:nvPr>
            <p:ph type="title"/>
          </p:nvPr>
        </p:nvSpPr>
        <p:spPr>
          <a:xfrm>
            <a:off x="4388755" y="195029"/>
            <a:ext cx="8165040" cy="1783080"/>
          </a:xfrm>
        </p:spPr>
        <p:txBody>
          <a:bodyPr vert="horz" lIns="91440" tIns="45720" rIns="91440" bIns="45720" rtlCol="0" anchor="b">
            <a:normAutofit fontScale="90000"/>
          </a:bodyPr>
          <a:lstStyle/>
          <a:p>
            <a:r>
              <a:rPr lang="en-US" b="1" dirty="0"/>
              <a:t>3. Report Your Outbreak Data to the National Environmental Assessment Reporting System (NEARS) – Why?</a:t>
            </a:r>
          </a:p>
        </p:txBody>
      </p:sp>
      <p:pic>
        <p:nvPicPr>
          <p:cNvPr id="10" name="Picture 9">
            <a:extLst>
              <a:ext uri="{FF2B5EF4-FFF2-40B4-BE49-F238E27FC236}">
                <a16:creationId xmlns:a16="http://schemas.microsoft.com/office/drawing/2014/main" id="{469A4D39-2BA8-3B84-DD2B-35A92D1E1EE0}"/>
              </a:ext>
            </a:extLst>
          </p:cNvPr>
          <p:cNvPicPr>
            <a:picLocks noChangeAspect="1"/>
          </p:cNvPicPr>
          <p:nvPr/>
        </p:nvPicPr>
        <p:blipFill rotWithShape="1">
          <a:blip r:embed="rId3"/>
          <a:srcRect l="10628" r="10629"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35"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4" name="Diagram 3">
            <a:extLst>
              <a:ext uri="{FF2B5EF4-FFF2-40B4-BE49-F238E27FC236}">
                <a16:creationId xmlns:a16="http://schemas.microsoft.com/office/drawing/2014/main" id="{9DDF6C8A-3FD8-E1A7-EB20-0281E8407CC5}"/>
              </a:ext>
            </a:extLst>
          </p:cNvPr>
          <p:cNvGraphicFramePr/>
          <p:nvPr/>
        </p:nvGraphicFramePr>
        <p:xfrm>
          <a:off x="4657345" y="2173128"/>
          <a:ext cx="7129494" cy="45590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2068183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30039-FD6F-0C24-E4F5-3179AE8A0D25}"/>
              </a:ext>
            </a:extLst>
          </p:cNvPr>
          <p:cNvSpPr>
            <a:spLocks noGrp="1"/>
          </p:cNvSpPr>
          <p:nvPr>
            <p:ph type="title"/>
          </p:nvPr>
        </p:nvSpPr>
        <p:spPr>
          <a:xfrm>
            <a:off x="4290060" y="616585"/>
            <a:ext cx="4102100" cy="1009015"/>
          </a:xfrm>
        </p:spPr>
        <p:txBody>
          <a:bodyPr>
            <a:noAutofit/>
          </a:bodyPr>
          <a:lstStyle/>
          <a:p>
            <a:r>
              <a:rPr lang="en-US" sz="6000" b="1" dirty="0"/>
              <a:t>Thank you!</a:t>
            </a:r>
          </a:p>
        </p:txBody>
      </p:sp>
      <p:sp>
        <p:nvSpPr>
          <p:cNvPr id="4" name="Content Placeholder 3">
            <a:extLst>
              <a:ext uri="{FF2B5EF4-FFF2-40B4-BE49-F238E27FC236}">
                <a16:creationId xmlns:a16="http://schemas.microsoft.com/office/drawing/2014/main" id="{F62A0D04-6020-EDE1-E84C-88E795F3901D}"/>
              </a:ext>
            </a:extLst>
          </p:cNvPr>
          <p:cNvSpPr>
            <a:spLocks noGrp="1"/>
          </p:cNvSpPr>
          <p:nvPr>
            <p:ph sz="half" idx="2"/>
          </p:nvPr>
        </p:nvSpPr>
        <p:spPr>
          <a:xfrm>
            <a:off x="177800" y="2123440"/>
            <a:ext cx="5181600" cy="660400"/>
          </a:xfrm>
        </p:spPr>
        <p:txBody>
          <a:bodyPr/>
          <a:lstStyle/>
          <a:p>
            <a:pPr marL="0" indent="0">
              <a:buNone/>
            </a:pPr>
            <a:r>
              <a:rPr lang="en-US">
                <a:latin typeface="+mj-lt"/>
              </a:rPr>
              <a:t>Additional resources discussed:</a:t>
            </a:r>
          </a:p>
        </p:txBody>
      </p:sp>
      <p:sp>
        <p:nvSpPr>
          <p:cNvPr id="6" name="TextBox 5">
            <a:extLst>
              <a:ext uri="{FF2B5EF4-FFF2-40B4-BE49-F238E27FC236}">
                <a16:creationId xmlns:a16="http://schemas.microsoft.com/office/drawing/2014/main" id="{C985AC0F-66CB-94CC-7EC7-13D5225A2C9D}"/>
              </a:ext>
            </a:extLst>
          </p:cNvPr>
          <p:cNvSpPr txBox="1"/>
          <p:nvPr/>
        </p:nvSpPr>
        <p:spPr>
          <a:xfrm>
            <a:off x="653950" y="5759597"/>
            <a:ext cx="26797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Light" panose="020F0302020204030204"/>
                <a:ea typeface="+mn-ea"/>
                <a:cs typeface="+mn-cs"/>
              </a:rPr>
              <a:t>Contributing Factor Video</a:t>
            </a:r>
          </a:p>
        </p:txBody>
      </p:sp>
      <p:sp>
        <p:nvSpPr>
          <p:cNvPr id="7" name="TextBox 6">
            <a:extLst>
              <a:ext uri="{FF2B5EF4-FFF2-40B4-BE49-F238E27FC236}">
                <a16:creationId xmlns:a16="http://schemas.microsoft.com/office/drawing/2014/main" id="{3695DD3B-2F43-B17B-68A0-C903C8FB4DEF}"/>
              </a:ext>
            </a:extLst>
          </p:cNvPr>
          <p:cNvSpPr txBox="1"/>
          <p:nvPr/>
        </p:nvSpPr>
        <p:spPr>
          <a:xfrm>
            <a:off x="8203498" y="5759597"/>
            <a:ext cx="371856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Light" panose="020F0302020204030204"/>
                <a:ea typeface="+mn-ea"/>
                <a:cs typeface="+mn-cs"/>
              </a:rPr>
              <a:t>Environmental Antecedent Resources</a:t>
            </a:r>
          </a:p>
        </p:txBody>
      </p:sp>
      <p:pic>
        <p:nvPicPr>
          <p:cNvPr id="12" name="Picture 11">
            <a:extLst>
              <a:ext uri="{FF2B5EF4-FFF2-40B4-BE49-F238E27FC236}">
                <a16:creationId xmlns:a16="http://schemas.microsoft.com/office/drawing/2014/main" id="{7FDC6874-9D65-7BC0-9E44-8179D912E255}"/>
              </a:ext>
            </a:extLst>
          </p:cNvPr>
          <p:cNvPicPr>
            <a:picLocks noChangeAspect="1"/>
          </p:cNvPicPr>
          <p:nvPr/>
        </p:nvPicPr>
        <p:blipFill>
          <a:blip r:embed="rId3"/>
          <a:stretch>
            <a:fillRect/>
          </a:stretch>
        </p:blipFill>
        <p:spPr>
          <a:xfrm>
            <a:off x="653950" y="2738383"/>
            <a:ext cx="2902074" cy="2898648"/>
          </a:xfrm>
          <a:prstGeom prst="rect">
            <a:avLst/>
          </a:prstGeom>
        </p:spPr>
      </p:pic>
      <p:pic>
        <p:nvPicPr>
          <p:cNvPr id="13" name="Picture 12">
            <a:extLst>
              <a:ext uri="{FF2B5EF4-FFF2-40B4-BE49-F238E27FC236}">
                <a16:creationId xmlns:a16="http://schemas.microsoft.com/office/drawing/2014/main" id="{BB8571E8-FC80-B797-E75F-380C0CCE1925}"/>
              </a:ext>
            </a:extLst>
          </p:cNvPr>
          <p:cNvPicPr>
            <a:picLocks noChangeAspect="1"/>
          </p:cNvPicPr>
          <p:nvPr/>
        </p:nvPicPr>
        <p:blipFill>
          <a:blip r:embed="rId4"/>
          <a:stretch>
            <a:fillRect/>
          </a:stretch>
        </p:blipFill>
        <p:spPr>
          <a:xfrm>
            <a:off x="8572352" y="2800754"/>
            <a:ext cx="2980851" cy="2989939"/>
          </a:xfrm>
          <a:prstGeom prst="rect">
            <a:avLst/>
          </a:prstGeom>
        </p:spPr>
      </p:pic>
    </p:spTree>
    <p:extLst>
      <p:ext uri="{BB962C8B-B14F-4D97-AF65-F5344CB8AC3E}">
        <p14:creationId xmlns:p14="http://schemas.microsoft.com/office/powerpoint/2010/main" val="354487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8C897FF-0ACA-4D93-919B-9A35311DC090}"/>
              </a:ext>
            </a:extLst>
          </p:cNvPr>
          <p:cNvSpPr/>
          <p:nvPr/>
        </p:nvSpPr>
        <p:spPr>
          <a:xfrm>
            <a:off x="239805" y="231447"/>
            <a:ext cx="11712388" cy="125809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9196278-A3BB-4B77-8827-159ED576313D}"/>
              </a:ext>
            </a:extLst>
          </p:cNvPr>
          <p:cNvSpPr>
            <a:spLocks noGrp="1"/>
          </p:cNvSpPr>
          <p:nvPr>
            <p:ph type="title"/>
          </p:nvPr>
        </p:nvSpPr>
        <p:spPr>
          <a:xfrm>
            <a:off x="838200" y="365125"/>
            <a:ext cx="10515600" cy="925793"/>
          </a:xfrm>
        </p:spPr>
        <p:txBody>
          <a:bodyPr/>
          <a:lstStyle/>
          <a:p>
            <a:pPr algn="ctr"/>
            <a:r>
              <a:rPr lang="en-US" b="1">
                <a:solidFill>
                  <a:schemeClr val="bg1"/>
                </a:solidFill>
              </a:rPr>
              <a:t>Outbreak Investigations</a:t>
            </a:r>
          </a:p>
        </p:txBody>
      </p:sp>
      <p:pic>
        <p:nvPicPr>
          <p:cNvPr id="4" name="Content Placeholder 3">
            <a:extLst>
              <a:ext uri="{FF2B5EF4-FFF2-40B4-BE49-F238E27FC236}">
                <a16:creationId xmlns:a16="http://schemas.microsoft.com/office/drawing/2014/main" id="{E9FAAD1D-8D78-48B8-8F1F-41B4B6C14778}"/>
              </a:ext>
            </a:extLst>
          </p:cNvPr>
          <p:cNvPicPr>
            <a:picLocks noGrp="1" noChangeAspect="1"/>
          </p:cNvPicPr>
          <p:nvPr>
            <p:ph idx="1"/>
          </p:nvPr>
        </p:nvPicPr>
        <p:blipFill>
          <a:blip r:embed="rId4"/>
          <a:stretch>
            <a:fillRect/>
          </a:stretch>
        </p:blipFill>
        <p:spPr>
          <a:xfrm>
            <a:off x="2500456" y="1842867"/>
            <a:ext cx="6383291" cy="5015133"/>
          </a:xfrm>
          <a:prstGeom prst="rect">
            <a:avLst/>
          </a:prstGeom>
          <a:ln>
            <a:noFill/>
          </a:ln>
          <a:effectLst>
            <a:softEdge rad="112500"/>
          </a:effectLst>
        </p:spPr>
      </p:pic>
      <p:sp>
        <p:nvSpPr>
          <p:cNvPr id="5" name="Oval 4">
            <a:extLst>
              <a:ext uri="{FF2B5EF4-FFF2-40B4-BE49-F238E27FC236}">
                <a16:creationId xmlns:a16="http://schemas.microsoft.com/office/drawing/2014/main" id="{6CC1FD9E-66DF-4F26-AC76-17528911E182}"/>
              </a:ext>
            </a:extLst>
          </p:cNvPr>
          <p:cNvSpPr/>
          <p:nvPr/>
        </p:nvSpPr>
        <p:spPr>
          <a:xfrm>
            <a:off x="3692062" y="1489541"/>
            <a:ext cx="4235115" cy="2104542"/>
          </a:xfrm>
          <a:prstGeom prst="ellipse">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solidFill>
                  <a:srgbClr val="FFC000"/>
                </a:solidFill>
              </a:ln>
              <a:no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1736930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ACC8E264-53DD-4C0D-9827-4DB046298DF9}"/>
              </a:ext>
            </a:extLst>
          </p:cNvPr>
          <p:cNvGraphicFramePr>
            <a:graphicFrameLocks noGrp="1"/>
          </p:cNvGraphicFramePr>
          <p:nvPr>
            <p:ph idx="1"/>
          </p:nvPr>
        </p:nvGraphicFramePr>
        <p:xfrm>
          <a:off x="558076" y="1753137"/>
          <a:ext cx="11066657" cy="47372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Rectangle 4">
            <a:extLst>
              <a:ext uri="{FF2B5EF4-FFF2-40B4-BE49-F238E27FC236}">
                <a16:creationId xmlns:a16="http://schemas.microsoft.com/office/drawing/2014/main" id="{55F46CB5-9CEC-4931-8654-2CA6FAEE8AD1}"/>
              </a:ext>
            </a:extLst>
          </p:cNvPr>
          <p:cNvSpPr/>
          <p:nvPr/>
        </p:nvSpPr>
        <p:spPr>
          <a:xfrm rot="16200000">
            <a:off x="5444685" y="-5108970"/>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339BC8D-32B6-41D9-9052-0D9B6444E3BB}"/>
              </a:ext>
            </a:extLst>
          </p:cNvPr>
          <p:cNvSpPr>
            <a:spLocks noGrp="1"/>
          </p:cNvSpPr>
          <p:nvPr>
            <p:ph type="title"/>
          </p:nvPr>
        </p:nvSpPr>
        <p:spPr>
          <a:xfrm>
            <a:off x="972671" y="223928"/>
            <a:ext cx="10515600" cy="1140946"/>
          </a:xfrm>
        </p:spPr>
        <p:txBody>
          <a:bodyPr/>
          <a:lstStyle/>
          <a:p>
            <a:pPr algn="ctr"/>
            <a:r>
              <a:rPr lang="en-US" b="1">
                <a:solidFill>
                  <a:schemeClr val="bg1"/>
                </a:solidFill>
              </a:rPr>
              <a:t>Investigative Process</a:t>
            </a:r>
          </a:p>
        </p:txBody>
      </p:sp>
    </p:spTree>
    <p:custDataLst>
      <p:tags r:id="rId1"/>
    </p:custDataLst>
    <p:extLst>
      <p:ext uri="{BB962C8B-B14F-4D97-AF65-F5344CB8AC3E}">
        <p14:creationId xmlns:p14="http://schemas.microsoft.com/office/powerpoint/2010/main" val="3414643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C9EEE2A7-4BB9-40E4-BA60-ABCB2BDCDB4A}"/>
              </a:ext>
            </a:extLst>
          </p:cNvPr>
          <p:cNvGraphicFramePr>
            <a:graphicFrameLocks noGrp="1"/>
          </p:cNvGraphicFramePr>
          <p:nvPr>
            <p:ph idx="1"/>
            <p:extLst>
              <p:ext uri="{D42A27DB-BD31-4B8C-83A1-F6EECF244321}">
                <p14:modId xmlns:p14="http://schemas.microsoft.com/office/powerpoint/2010/main" val="3957047101"/>
              </p:ext>
            </p:extLst>
          </p:nvPr>
        </p:nvGraphicFramePr>
        <p:xfrm>
          <a:off x="838200" y="2484370"/>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Content Placeholder 3">
            <a:extLst>
              <a:ext uri="{FF2B5EF4-FFF2-40B4-BE49-F238E27FC236}">
                <a16:creationId xmlns:a16="http://schemas.microsoft.com/office/drawing/2014/main" id="{1D9CD781-5506-4B5E-A2E4-06CA65A3E0E4}"/>
              </a:ext>
            </a:extLst>
          </p:cNvPr>
          <p:cNvGraphicFramePr>
            <a:graphicFrameLocks/>
          </p:cNvGraphicFramePr>
          <p:nvPr>
            <p:extLst>
              <p:ext uri="{D42A27DB-BD31-4B8C-83A1-F6EECF244321}">
                <p14:modId xmlns:p14="http://schemas.microsoft.com/office/powerpoint/2010/main" val="2606030083"/>
              </p:ext>
            </p:extLst>
          </p:nvPr>
        </p:nvGraphicFramePr>
        <p:xfrm>
          <a:off x="3280341" y="1243659"/>
          <a:ext cx="4749800" cy="1965459"/>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cxnSp>
        <p:nvCxnSpPr>
          <p:cNvPr id="6" name="Straight Arrow Connector 5">
            <a:extLst>
              <a:ext uri="{FF2B5EF4-FFF2-40B4-BE49-F238E27FC236}">
                <a16:creationId xmlns:a16="http://schemas.microsoft.com/office/drawing/2014/main" id="{E4354EEA-1995-4F97-92CE-C98A33AE3C33}"/>
              </a:ext>
            </a:extLst>
          </p:cNvPr>
          <p:cNvCxnSpPr/>
          <p:nvPr/>
        </p:nvCxnSpPr>
        <p:spPr>
          <a:xfrm flipH="1">
            <a:off x="1909824" y="2787315"/>
            <a:ext cx="1606378"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7" name="Straight Arrow Connector 6">
            <a:extLst>
              <a:ext uri="{FF2B5EF4-FFF2-40B4-BE49-F238E27FC236}">
                <a16:creationId xmlns:a16="http://schemas.microsoft.com/office/drawing/2014/main" id="{4F3054D8-0FC2-458D-904F-BA1A70A932CA}"/>
              </a:ext>
            </a:extLst>
          </p:cNvPr>
          <p:cNvCxnSpPr>
            <a:cxnSpLocks/>
          </p:cNvCxnSpPr>
          <p:nvPr/>
        </p:nvCxnSpPr>
        <p:spPr>
          <a:xfrm flipH="1">
            <a:off x="4837558" y="2755007"/>
            <a:ext cx="185351"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a:extLst>
              <a:ext uri="{FF2B5EF4-FFF2-40B4-BE49-F238E27FC236}">
                <a16:creationId xmlns:a16="http://schemas.microsoft.com/office/drawing/2014/main" id="{40B7DD5A-CD21-483E-BFEB-021F4D1A73D8}"/>
              </a:ext>
            </a:extLst>
          </p:cNvPr>
          <p:cNvCxnSpPr>
            <a:cxnSpLocks/>
          </p:cNvCxnSpPr>
          <p:nvPr/>
        </p:nvCxnSpPr>
        <p:spPr>
          <a:xfrm>
            <a:off x="6393426" y="2797236"/>
            <a:ext cx="1198605"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FEC7E90D-73AE-4F78-8CEF-FED72325B039}"/>
              </a:ext>
            </a:extLst>
          </p:cNvPr>
          <p:cNvCxnSpPr>
            <a:cxnSpLocks/>
          </p:cNvCxnSpPr>
          <p:nvPr/>
        </p:nvCxnSpPr>
        <p:spPr>
          <a:xfrm>
            <a:off x="7491010" y="2729513"/>
            <a:ext cx="2721230" cy="908222"/>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13" name="Rectangle 12">
            <a:extLst>
              <a:ext uri="{FF2B5EF4-FFF2-40B4-BE49-F238E27FC236}">
                <a16:creationId xmlns:a16="http://schemas.microsoft.com/office/drawing/2014/main" id="{2C6E7742-0220-4442-ADEB-00282915D077}"/>
              </a:ext>
            </a:extLst>
          </p:cNvPr>
          <p:cNvSpPr/>
          <p:nvPr/>
        </p:nvSpPr>
        <p:spPr>
          <a:xfrm rot="16200000">
            <a:off x="5449279" y="-5146132"/>
            <a:ext cx="1293441" cy="11806743"/>
          </a:xfrm>
          <a:prstGeom prst="rect">
            <a:avLst/>
          </a:prstGeom>
          <a:solidFill>
            <a:schemeClr val="tx1">
              <a:lumMod val="65000"/>
              <a:lumOff val="35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D9B167F2-00D4-407D-854B-23CEA48BC4D3}"/>
              </a:ext>
            </a:extLst>
          </p:cNvPr>
          <p:cNvSpPr>
            <a:spLocks noGrp="1"/>
          </p:cNvSpPr>
          <p:nvPr>
            <p:ph type="title"/>
          </p:nvPr>
        </p:nvSpPr>
        <p:spPr>
          <a:xfrm>
            <a:off x="928946" y="176846"/>
            <a:ext cx="10515600" cy="1140946"/>
          </a:xfrm>
        </p:spPr>
        <p:txBody>
          <a:bodyPr/>
          <a:lstStyle/>
          <a:p>
            <a:pPr algn="ctr"/>
            <a:r>
              <a:rPr lang="en-US" b="1">
                <a:solidFill>
                  <a:schemeClr val="bg1"/>
                </a:solidFill>
              </a:rPr>
              <a:t>Investigative Process</a:t>
            </a:r>
          </a:p>
        </p:txBody>
      </p:sp>
    </p:spTree>
    <p:custDataLst>
      <p:tags r:id="rId1"/>
    </p:custDataLst>
    <p:extLst>
      <p:ext uri="{BB962C8B-B14F-4D97-AF65-F5344CB8AC3E}">
        <p14:creationId xmlns:p14="http://schemas.microsoft.com/office/powerpoint/2010/main" val="25936004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25D6729-8BFA-406E-9728-E07A92D113BF}"/>
              </a:ext>
            </a:extLst>
          </p:cNvPr>
          <p:cNvSpPr/>
          <p:nvPr/>
        </p:nvSpPr>
        <p:spPr>
          <a:xfrm>
            <a:off x="113488" y="194189"/>
            <a:ext cx="11965023" cy="12580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DF50CEF-C2FD-4174-8CDD-E06B40BE9F72}"/>
              </a:ext>
            </a:extLst>
          </p:cNvPr>
          <p:cNvSpPr>
            <a:spLocks noGrp="1"/>
          </p:cNvSpPr>
          <p:nvPr>
            <p:ph type="title"/>
          </p:nvPr>
        </p:nvSpPr>
        <p:spPr>
          <a:xfrm>
            <a:off x="41863" y="265580"/>
            <a:ext cx="12108271" cy="1115312"/>
          </a:xfrm>
        </p:spPr>
        <p:txBody>
          <a:bodyPr>
            <a:normAutofit/>
          </a:bodyPr>
          <a:lstStyle/>
          <a:p>
            <a:pPr algn="ctr"/>
            <a:r>
              <a:rPr lang="en-US" b="1" dirty="0">
                <a:solidFill>
                  <a:schemeClr val="bg1"/>
                </a:solidFill>
              </a:rPr>
              <a:t>Environmental Assessments</a:t>
            </a:r>
          </a:p>
        </p:txBody>
      </p:sp>
      <p:pic>
        <p:nvPicPr>
          <p:cNvPr id="4" name="Content Placeholder 3">
            <a:extLst>
              <a:ext uri="{FF2B5EF4-FFF2-40B4-BE49-F238E27FC236}">
                <a16:creationId xmlns:a16="http://schemas.microsoft.com/office/drawing/2014/main" id="{1E246F55-417E-4973-9CD1-9E1538E00726}"/>
              </a:ext>
            </a:extLst>
          </p:cNvPr>
          <p:cNvPicPr>
            <a:picLocks noGrp="1" noChangeAspect="1"/>
          </p:cNvPicPr>
          <p:nvPr>
            <p:ph idx="1"/>
          </p:nvPr>
        </p:nvPicPr>
        <p:blipFill>
          <a:blip r:embed="rId3"/>
          <a:stretch>
            <a:fillRect/>
          </a:stretch>
        </p:blipFill>
        <p:spPr>
          <a:xfrm>
            <a:off x="964465" y="1523674"/>
            <a:ext cx="9029837" cy="5334326"/>
          </a:xfrm>
          <a:prstGeom prst="rect">
            <a:avLst/>
          </a:prstGeom>
        </p:spPr>
      </p:pic>
      <p:graphicFrame>
        <p:nvGraphicFramePr>
          <p:cNvPr id="5" name="Content Placeholder 3">
            <a:extLst>
              <a:ext uri="{FF2B5EF4-FFF2-40B4-BE49-F238E27FC236}">
                <a16:creationId xmlns:a16="http://schemas.microsoft.com/office/drawing/2014/main" id="{16286B28-D0C1-48EC-A96F-C9C3475959E5}"/>
              </a:ext>
            </a:extLst>
          </p:cNvPr>
          <p:cNvGraphicFramePr>
            <a:graphicFrameLocks/>
          </p:cNvGraphicFramePr>
          <p:nvPr/>
        </p:nvGraphicFramePr>
        <p:xfrm>
          <a:off x="9209844" y="5415531"/>
          <a:ext cx="2844111" cy="11768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Rectangle 2">
            <a:extLst>
              <a:ext uri="{FF2B5EF4-FFF2-40B4-BE49-F238E27FC236}">
                <a16:creationId xmlns:a16="http://schemas.microsoft.com/office/drawing/2014/main" id="{863CF907-CDB6-4CC9-B266-17E59F247216}"/>
              </a:ext>
            </a:extLst>
          </p:cNvPr>
          <p:cNvSpPr/>
          <p:nvPr/>
        </p:nvSpPr>
        <p:spPr>
          <a:xfrm>
            <a:off x="9104616" y="5640949"/>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01848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8D794-ACC2-4AA5-8385-7FFC379F33AF}"/>
              </a:ext>
            </a:extLst>
          </p:cNvPr>
          <p:cNvSpPr>
            <a:spLocks noGrp="1"/>
          </p:cNvSpPr>
          <p:nvPr>
            <p:ph type="title"/>
          </p:nvPr>
        </p:nvSpPr>
        <p:spPr>
          <a:xfrm>
            <a:off x="1921832" y="341295"/>
            <a:ext cx="9738815" cy="1188720"/>
          </a:xfrm>
        </p:spPr>
        <p:txBody>
          <a:bodyPr vert="horz" lIns="91440" tIns="45720" rIns="91440" bIns="45720" rtlCol="0" anchor="ctr">
            <a:normAutofit/>
          </a:bodyPr>
          <a:lstStyle/>
          <a:p>
            <a:pPr algn="ctr"/>
            <a:r>
              <a:rPr lang="en-US" b="1" kern="1200" dirty="0">
                <a:solidFill>
                  <a:schemeClr val="tx1"/>
                </a:solidFill>
                <a:latin typeface="+mj-lt"/>
                <a:ea typeface="+mj-ea"/>
                <a:cs typeface="+mj-cs"/>
              </a:rPr>
              <a:t>Environmental Assessment Observation</a:t>
            </a:r>
          </a:p>
        </p:txBody>
      </p:sp>
      <p:sp>
        <p:nvSpPr>
          <p:cNvPr id="5"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16" name="Content Placeholder 3">
            <a:extLst>
              <a:ext uri="{FF2B5EF4-FFF2-40B4-BE49-F238E27FC236}">
                <a16:creationId xmlns:a16="http://schemas.microsoft.com/office/drawing/2014/main" id="{AEC319D2-91E2-4134-BAA5-ADBFEC62FBAD}"/>
              </a:ext>
            </a:extLst>
          </p:cNvPr>
          <p:cNvGraphicFramePr>
            <a:graphicFrameLocks/>
          </p:cNvGraphicFramePr>
          <p:nvPr/>
        </p:nvGraphicFramePr>
        <p:xfrm>
          <a:off x="9188147" y="5611889"/>
          <a:ext cx="2844111" cy="11768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Rectangle 16">
            <a:extLst>
              <a:ext uri="{FF2B5EF4-FFF2-40B4-BE49-F238E27FC236}">
                <a16:creationId xmlns:a16="http://schemas.microsoft.com/office/drawing/2014/main" id="{755311BE-2B5F-4F94-B154-19D847806DFB}"/>
              </a:ext>
            </a:extLst>
          </p:cNvPr>
          <p:cNvSpPr/>
          <p:nvPr/>
        </p:nvSpPr>
        <p:spPr>
          <a:xfrm>
            <a:off x="9090549" y="5837307"/>
            <a:ext cx="889686" cy="7260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7129660-D323-1EF0-2AE5-87A27E485D5E}"/>
              </a:ext>
            </a:extLst>
          </p:cNvPr>
          <p:cNvSpPr txBox="1"/>
          <p:nvPr/>
        </p:nvSpPr>
        <p:spPr>
          <a:xfrm>
            <a:off x="2293443" y="2007220"/>
            <a:ext cx="9367204" cy="4682478"/>
          </a:xfrm>
          <a:prstGeom prst="rect">
            <a:avLst/>
          </a:prstGeom>
        </p:spPr>
        <p:txBody>
          <a:bodyPr vert="horz" lIns="91440" tIns="45720" rIns="91440" bIns="45720" rtlCol="0" anchor="t">
            <a:normAutofit fontScale="77500" lnSpcReduction="20000"/>
          </a:bodyPr>
          <a:lstStyle/>
          <a:p>
            <a:pPr marL="228600" marR="0" lvl="0"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Field evaluation in the kitchen</a:t>
            </a:r>
          </a:p>
          <a:p>
            <a:pPr marL="228600" marR="0" lvl="0"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endPar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endParaRPr>
          </a:p>
          <a:p>
            <a:pPr marL="228600" marR="0" lvl="0"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1"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Specific to outbreak data known at the time:</a:t>
            </a:r>
          </a:p>
          <a:p>
            <a:pPr marL="228600" marR="0" lvl="1" indent="0" algn="l" defTabSz="914400" rtl="0" eaLnBrk="1" fontAlgn="auto" latinLnBrk="0" hangingPunct="1">
              <a:lnSpc>
                <a:spcPct val="90000"/>
              </a:lnSpc>
              <a:spcBef>
                <a:spcPts val="0"/>
              </a:spcBef>
              <a:spcAft>
                <a:spcPts val="600"/>
              </a:spcAft>
              <a:buClrTx/>
              <a:buSzTx/>
              <a:buFontTx/>
              <a:buNone/>
              <a:tabLst/>
              <a:defRPr/>
            </a:pPr>
            <a:endParaRPr kumimoji="0" lang="en-US" sz="2800" b="1"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endParaRPr>
          </a:p>
          <a:p>
            <a:pPr marL="685800" marR="0" lvl="1"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Suspected Food item</a:t>
            </a:r>
          </a:p>
          <a:p>
            <a:pPr marL="1143000" marR="0" lvl="2"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Conduct a food flow</a:t>
            </a:r>
          </a:p>
          <a:p>
            <a:pPr marL="1143000" marR="0" lvl="2"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Review invoices</a:t>
            </a:r>
          </a:p>
          <a:p>
            <a:pPr marL="685800" marR="0" lvl="2" indent="0" algn="l" defTabSz="914400" rtl="0" eaLnBrk="1" fontAlgn="auto" latinLnBrk="0" hangingPunct="1">
              <a:lnSpc>
                <a:spcPct val="90000"/>
              </a:lnSpc>
              <a:spcBef>
                <a:spcPts val="0"/>
              </a:spcBef>
              <a:spcAft>
                <a:spcPts val="6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endParaRPr>
          </a:p>
          <a:p>
            <a:pPr marL="685800" marR="0" lvl="1"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Suspected or Confirmed Pathogen</a:t>
            </a:r>
          </a:p>
          <a:p>
            <a:pPr marL="1143000" marR="0" lvl="2"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Focus on its risk factors</a:t>
            </a:r>
          </a:p>
          <a:p>
            <a:pPr marL="685800" marR="0" lvl="2" indent="0" algn="l" defTabSz="914400" rtl="0" eaLnBrk="1" fontAlgn="auto" latinLnBrk="0" hangingPunct="1">
              <a:lnSpc>
                <a:spcPct val="90000"/>
              </a:lnSpc>
              <a:spcBef>
                <a:spcPts val="0"/>
              </a:spcBef>
              <a:spcAft>
                <a:spcPts val="6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endParaRPr>
          </a:p>
          <a:p>
            <a:pPr marL="685800" marR="0" lvl="1"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Isolated Date or Event</a:t>
            </a:r>
          </a:p>
          <a:p>
            <a:pPr marL="1143000" marR="0" lvl="2"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Interview staff and management</a:t>
            </a:r>
          </a:p>
          <a:p>
            <a:pPr marL="1143000" marR="0" lvl="2"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rPr>
              <a:t>Review food safety logs for that day</a:t>
            </a:r>
          </a:p>
          <a:p>
            <a:pPr marL="228600" marR="0" lvl="0" indent="-457200" algn="l" defTabSz="914400" rtl="0" eaLnBrk="1" fontAlgn="auto" latinLnBrk="0" hangingPunct="1">
              <a:lnSpc>
                <a:spcPct val="90000"/>
              </a:lnSpc>
              <a:spcBef>
                <a:spcPts val="0"/>
              </a:spcBef>
              <a:spcAft>
                <a:spcPts val="600"/>
              </a:spcAft>
              <a:buClrTx/>
              <a:buSzTx/>
              <a:buFont typeface="Wingdings" panose="05000000000000000000" pitchFamily="2" charset="2"/>
              <a:buChar char="§"/>
              <a:tabLst/>
              <a:defRPr/>
            </a:pPr>
            <a:endParaRPr kumimoji="0" lang="en-US" sz="2800" b="0" i="0" u="none" strike="noStrike" kern="1200" cap="none" spc="0" normalizeH="0" baseline="0" noProof="0" dirty="0">
              <a:ln>
                <a:noFill/>
              </a:ln>
              <a:solidFill>
                <a:prstClr val="black"/>
              </a:solidFill>
              <a:effectLst/>
              <a:uLnTx/>
              <a:uFillTx/>
              <a:latin typeface="Calibri Light" panose="020F0302020204030204"/>
              <a:ea typeface="+mn-ea"/>
              <a:cs typeface="Calibri Light" panose="020F0302020204030204" pitchFamily="34" charset="0"/>
            </a:endParaRPr>
          </a:p>
        </p:txBody>
      </p:sp>
    </p:spTree>
    <p:extLst>
      <p:ext uri="{BB962C8B-B14F-4D97-AF65-F5344CB8AC3E}">
        <p14:creationId xmlns:p14="http://schemas.microsoft.com/office/powerpoint/2010/main" val="14421044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4"/>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anguage xmlns="eac045ba-4d06-4533-a494-49be34bd91df">
      <Value>3</Value>
    </Language>
    <NumberofSlidesorPages xmlns="eac045ba-4d06-4533-a494-49be34bd91df" xsi:nil="true"/>
    <Deliverable xmlns="eac045ba-4d06-4533-a494-49be34bd91df">24</Deliverable>
    <VersionDetails xmlns="eac045ba-4d06-4533-a494-49be34bd91df" xsi:nil="true"/>
    <Client xmlns="eac045ba-4d06-4533-a494-49be34bd91df">2</Client>
    <Coverage xmlns="eac045ba-4d06-4533-a494-49be34bd91df">17</Coverage>
    <UnitorModuleNumber xmlns="eac045ba-4d06-4533-a494-49be34bd91df">1</UnitorModuleNumber>
    <UnitorModuleorHandoutName xmlns="eac045ba-4d06-4533-a494-49be34bd91df" xsi:nil="true"/>
    <CourseName xmlns="eac045ba-4d06-4533-a494-49be34bd91df">151</CourseNam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6E555932DF4B2458C3C5528CA7FD108" ma:contentTypeVersion="19" ma:contentTypeDescription="Create a new document." ma:contentTypeScope="" ma:versionID="ce96b293df565fada1e09c5a5a808bcf">
  <xsd:schema xmlns:xsd="http://www.w3.org/2001/XMLSchema" xmlns:xs="http://www.w3.org/2001/XMLSchema" xmlns:p="http://schemas.microsoft.com/office/2006/metadata/properties" xmlns:ns2="eac045ba-4d06-4533-a494-49be34bd91df" targetNamespace="http://schemas.microsoft.com/office/2006/metadata/properties" ma:root="true" ma:fieldsID="f6c5587b461396c2fe9184ad5b4c4d4a" ns2:_="">
    <xsd:import namespace="eac045ba-4d06-4533-a494-49be34bd91df"/>
    <xsd:element name="properties">
      <xsd:complexType>
        <xsd:sequence>
          <xsd:element name="documentManagement">
            <xsd:complexType>
              <xsd:all>
                <xsd:element ref="ns2:Client" minOccurs="0"/>
                <xsd:element ref="ns2:NumberofSlidesorPages" minOccurs="0"/>
                <xsd:element ref="ns2:MediaServiceMetadata" minOccurs="0"/>
                <xsd:element ref="ns2:MediaServiceFastMetadata" minOccurs="0"/>
                <xsd:element ref="ns2:Coverage" minOccurs="0"/>
                <xsd:element ref="ns2:Language" minOccurs="0"/>
                <xsd:element ref="ns2:Deliverable" minOccurs="0"/>
                <xsd:element ref="ns2:VersionDetails" minOccurs="0"/>
                <xsd:element ref="ns2:UnitorModuleorHandoutName" minOccurs="0"/>
                <xsd:element ref="ns2:UnitorModuleNumber" minOccurs="0"/>
                <xsd:element ref="ns2:CourseName" minOccurs="0"/>
                <xsd:element ref="ns2:Course_x0020_Name_x003a__x0020_CAFSP_x0020_CC" minOccurs="0"/>
                <xsd:element ref="ns2:MediaServiceObjectDetectorVersions" minOccurs="0"/>
                <xsd:element ref="ns2:MediaServiceGenerationTime" minOccurs="0"/>
                <xsd:element ref="ns2:MediaServiceEventHashCode"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ac045ba-4d06-4533-a494-49be34bd91df" elementFormDefault="qualified">
    <xsd:import namespace="http://schemas.microsoft.com/office/2006/documentManagement/types"/>
    <xsd:import namespace="http://schemas.microsoft.com/office/infopath/2007/PartnerControls"/>
    <xsd:element name="Client" ma:index="8" nillable="true" ma:displayName="Client" ma:format="Dropdown" ma:list="c1ddae79-7dc1-481c-bbfa-d17067f25e60" ma:internalName="Client" ma:showField="Title">
      <xsd:simpleType>
        <xsd:restriction base="dms:Lookup"/>
      </xsd:simpleType>
    </xsd:element>
    <xsd:element name="NumberofSlidesorPages" ma:index="9" nillable="true" ma:displayName="Number of Slides or Pages" ma:format="Dropdown" ma:internalName="NumberofSlidesorPages" ma:percentage="FALSE">
      <xsd:simpleType>
        <xsd:restriction base="dms:Number"/>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Coverage" ma:index="12" nillable="true" ma:displayName="Coverage" ma:description="The geographical area in which the course is taken or administered. " ma:format="Dropdown" ma:list="48a9c55b-45b3-422e-a020-621f4ef6862e" ma:internalName="Coverage" ma:showField="Title">
      <xsd:simpleType>
        <xsd:restriction base="dms:Lookup"/>
      </xsd:simpleType>
    </xsd:element>
    <xsd:element name="Language" ma:index="13" nillable="true" ma:displayName="Language" ma:description="The language in which the course or deliverable was written." ma:format="Dropdown" ma:list="7d0bc62e-b118-4f7a-8b35-dd80d0f0dc39" ma:internalName="Language" ma:showField="Title">
      <xsd:complexType>
        <xsd:complexContent>
          <xsd:extension base="dms:MultiChoiceLookup">
            <xsd:sequence>
              <xsd:element name="Value" type="dms:Lookup" maxOccurs="unbounded" minOccurs="0" nillable="true"/>
            </xsd:sequence>
          </xsd:extension>
        </xsd:complexContent>
      </xsd:complexType>
    </xsd:element>
    <xsd:element name="Deliverable" ma:index="14" nillable="true" ma:displayName="Deliverable" ma:description="Usually, a piece of content that a Client requires CAFSP to deliver (although many files are created in this process and not all are delivered - these are included in the Deliverables list), such as a Storyboard (PPT file), Web Script (Word file),  and Web Course (Articulate development file and a SCROM file generated from the Articulate development file - the SCORM file is published to the LMS). A Deliverable is usually a compilation of Assets ('building blocks' or components of content) that are combined into 1 or more files." ma:format="Dropdown" ma:list="9a6c782d-e094-4da8-a439-3c5163699956" ma:internalName="Deliverable" ma:showField="Title">
      <xsd:simpleType>
        <xsd:restriction base="dms:Lookup"/>
      </xsd:simpleType>
    </xsd:element>
    <xsd:element name="VersionDetails" ma:index="15" nillable="true" ma:displayName="Version Details" ma:description="Refers to the purpose in the process of the particular version. For example, a during the Translation process, a specific version of the file will be sent to a Translator." ma:format="Dropdown" ma:list="6fa1f297-e13f-4439-b994-bfb80d2f10f0" ma:internalName="VersionDetails" ma:showField="Title">
      <xsd:simpleType>
        <xsd:restriction base="dms:Lookup"/>
      </xsd:simpleType>
    </xsd:element>
    <xsd:element name="UnitorModuleorHandoutName" ma:index="16" nillable="true" ma:displayName="Unit or Module or Handout Name" ma:format="Dropdown" ma:internalName="UnitorModuleorHandoutName">
      <xsd:simpleType>
        <xsd:restriction base="dms:Text">
          <xsd:maxLength value="255"/>
        </xsd:restriction>
      </xsd:simpleType>
    </xsd:element>
    <xsd:element name="UnitorModuleNumber" ma:index="17" nillable="true" ma:displayName="Unit or Module Number" ma:format="Dropdown" ma:list="133541d1-aab6-4d45-b8dd-ce2e103cee56" ma:internalName="UnitorModuleNumber" ma:readOnly="false" ma:showField="Title">
      <xsd:simpleType>
        <xsd:restriction base="dms:Lookup"/>
      </xsd:simpleType>
    </xsd:element>
    <xsd:element name="CourseName" ma:index="18" nillable="true" ma:displayName="Course Name" ma:format="Dropdown" ma:list="faf909eb-5c30-4489-a7a0-5e375408b2a2" ma:internalName="CourseName" ma:showField="Title">
      <xsd:simpleType>
        <xsd:restriction base="dms:Lookup"/>
      </xsd:simpleType>
    </xsd:element>
    <xsd:element name="Course_x0020_Name_x003a__x0020_CAFSP_x0020_CC" ma:index="19" nillable="true" ma:displayName="Course Name: CAFSP CC" ma:format="Dropdown" ma:list="faf909eb-5c30-4489-a7a0-5e375408b2a2" ma:internalName="Course_x0020_Name_x003a__x0020_CAFSP_x0020_CC" ma:readOnly="true" ma:showField="CAFSPCC">
      <xsd:simpleType>
        <xsd:restriction base="dms:Lookup"/>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714500-3E92-4129-9D14-3DE37B18E6E8}">
  <ds:schemaRefs>
    <ds:schemaRef ds:uri="http://schemas.microsoft.com/office/2006/documentManagement/types"/>
    <ds:schemaRef ds:uri="http://purl.org/dc/dcmitype/"/>
    <ds:schemaRef ds:uri="http://schemas.openxmlformats.org/package/2006/metadata/core-properties"/>
    <ds:schemaRef ds:uri="http://schemas.microsoft.com/office/2006/metadata/properties"/>
    <ds:schemaRef ds:uri="http://purl.org/dc/elements/1.1/"/>
    <ds:schemaRef ds:uri="http://www.w3.org/XML/1998/namespace"/>
    <ds:schemaRef ds:uri="http://schemas.microsoft.com/office/infopath/2007/PartnerControls"/>
    <ds:schemaRef ds:uri="eac045ba-4d06-4533-a494-49be34bd91df"/>
    <ds:schemaRef ds:uri="http://purl.org/dc/terms/"/>
  </ds:schemaRefs>
</ds:datastoreItem>
</file>

<file path=customXml/itemProps2.xml><?xml version="1.0" encoding="utf-8"?>
<ds:datastoreItem xmlns:ds="http://schemas.openxmlformats.org/officeDocument/2006/customXml" ds:itemID="{42D65A20-E965-4623-A276-2C3398AB23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ac045ba-4d06-4533-a494-49be34bd91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40FB5BD-8E3A-491A-9165-7E660B3DAA1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TM03457491[[fn=Metropolitan]]</Template>
  <TotalTime>42379</TotalTime>
  <Words>5464</Words>
  <Application>Microsoft Office PowerPoint</Application>
  <PresentationFormat>Widescreen</PresentationFormat>
  <Paragraphs>667</Paragraphs>
  <Slides>44</Slides>
  <Notes>44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Arial</vt:lpstr>
      <vt:lpstr>Calibri</vt:lpstr>
      <vt:lpstr>Calibri Light</vt:lpstr>
      <vt:lpstr>Courier New</vt:lpstr>
      <vt:lpstr>Myriad Web Pro</vt:lpstr>
      <vt:lpstr>Symbol</vt:lpstr>
      <vt:lpstr>Wingdings</vt:lpstr>
      <vt:lpstr>Office Theme</vt:lpstr>
      <vt:lpstr>Understanding the Root Cause of an Outbreak  Identifying Contributing Factors and Environmental Antecedents</vt:lpstr>
      <vt:lpstr>Acknowledgments</vt:lpstr>
      <vt:lpstr>Why are we here?</vt:lpstr>
      <vt:lpstr>Agenda</vt:lpstr>
      <vt:lpstr>Outbreak Investigations</vt:lpstr>
      <vt:lpstr>Investigative Process</vt:lpstr>
      <vt:lpstr>Investigative Process</vt:lpstr>
      <vt:lpstr>Environmental Assessments</vt:lpstr>
      <vt:lpstr>Environmental Assessment Observation</vt:lpstr>
      <vt:lpstr>Environmental Assessment Interviewing Tips</vt:lpstr>
      <vt:lpstr>Resource CIFOR Book: Outbreaks of Undetermined Etiology (OUE) Agent List</vt:lpstr>
      <vt:lpstr>Resource IAFP: Identifying Contributing Factors</vt:lpstr>
      <vt:lpstr>Tabletop Exercise 1</vt:lpstr>
      <vt:lpstr>Exercise 1 Instructions</vt:lpstr>
      <vt:lpstr>Exercise 1 Questions</vt:lpstr>
      <vt:lpstr>PowerPoint Presentation</vt:lpstr>
      <vt:lpstr>PowerPoint Presentation</vt:lpstr>
      <vt:lpstr>Exercise 1 Summary  </vt:lpstr>
      <vt:lpstr>Investigative Process Overview</vt:lpstr>
      <vt:lpstr>Contributing Factors  “How”</vt:lpstr>
      <vt:lpstr>Resource Contributing Factors</vt:lpstr>
      <vt:lpstr>Environmental Antecedents “Why”</vt:lpstr>
      <vt:lpstr>Resource  Environmental Antecedents</vt:lpstr>
      <vt:lpstr>Tabletop Exercise 2</vt:lpstr>
      <vt:lpstr>Exercise 2A Instructions</vt:lpstr>
      <vt:lpstr>Exercise 2A Questions</vt:lpstr>
      <vt:lpstr>PowerPoint Presentation</vt:lpstr>
      <vt:lpstr>Exercise 2A Summary  </vt:lpstr>
      <vt:lpstr>Exercise 2A Summary  </vt:lpstr>
      <vt:lpstr>Exercise 2B Instructions</vt:lpstr>
      <vt:lpstr>Exercise 2B Questions</vt:lpstr>
      <vt:lpstr>Exercise 2B Summary</vt:lpstr>
      <vt:lpstr>PowerPoint Presentation</vt:lpstr>
      <vt:lpstr>Control Measures</vt:lpstr>
      <vt:lpstr>Tabletop Exercise 3</vt:lpstr>
      <vt:lpstr>Exercise 3 Instructions</vt:lpstr>
      <vt:lpstr>Exercise 3 Questions</vt:lpstr>
      <vt:lpstr>PowerPoint Presentation</vt:lpstr>
      <vt:lpstr>PowerPoint Presentation</vt:lpstr>
      <vt:lpstr>PowerPoint Presentation</vt:lpstr>
      <vt:lpstr>1. Environmental Antecedents are Key to  Identifying Root Cause</vt:lpstr>
      <vt:lpstr>2. Utilize Resources to Help Identify Contributing Factors and Environmental Antecedents</vt:lpstr>
      <vt:lpstr>3. Report Your Outbreak Data to the National Environmental Assessment Reporting System (NEARS) – Why?</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COE312_Campylobacter_PPT</dc:title>
  <dc:creator>Adria Zern</dc:creator>
  <cp:lastModifiedBy>Mercier IV, Pete</cp:lastModifiedBy>
  <cp:revision>157</cp:revision>
  <dcterms:created xsi:type="dcterms:W3CDTF">2022-05-27T14:36:28Z</dcterms:created>
  <dcterms:modified xsi:type="dcterms:W3CDTF">2024-10-23T18:31:00Z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b94a7b8-f06c-4dfe-bdcc-9b548fd58c31_Enabled">
    <vt:lpwstr>true</vt:lpwstr>
  </property>
  <property fmtid="{D5CDD505-2E9C-101B-9397-08002B2CF9AE}" pid="3" name="MSIP_Label_7b94a7b8-f06c-4dfe-bdcc-9b548fd58c31_SetDate">
    <vt:lpwstr>2022-06-15T19:44:47Z</vt:lpwstr>
  </property>
  <property fmtid="{D5CDD505-2E9C-101B-9397-08002B2CF9AE}" pid="4" name="MSIP_Label_7b94a7b8-f06c-4dfe-bdcc-9b548fd58c31_Method">
    <vt:lpwstr>Privileged</vt:lpwstr>
  </property>
  <property fmtid="{D5CDD505-2E9C-101B-9397-08002B2CF9AE}" pid="5" name="MSIP_Label_7b94a7b8-f06c-4dfe-bdcc-9b548fd58c31_Name">
    <vt:lpwstr>7b94a7b8-f06c-4dfe-bdcc-9b548fd58c31</vt:lpwstr>
  </property>
  <property fmtid="{D5CDD505-2E9C-101B-9397-08002B2CF9AE}" pid="6" name="MSIP_Label_7b94a7b8-f06c-4dfe-bdcc-9b548fd58c31_SiteId">
    <vt:lpwstr>9ce70869-60db-44fd-abe8-d2767077fc8f</vt:lpwstr>
  </property>
  <property fmtid="{D5CDD505-2E9C-101B-9397-08002B2CF9AE}" pid="7" name="MSIP_Label_7b94a7b8-f06c-4dfe-bdcc-9b548fd58c31_ActionId">
    <vt:lpwstr>bf2e5c7a-9f28-4ed4-8008-06d3bee2d49e</vt:lpwstr>
  </property>
  <property fmtid="{D5CDD505-2E9C-101B-9397-08002B2CF9AE}" pid="8" name="MSIP_Label_7b94a7b8-f06c-4dfe-bdcc-9b548fd58c31_ContentBits">
    <vt:lpwstr>0</vt:lpwstr>
  </property>
  <property fmtid="{D5CDD505-2E9C-101B-9397-08002B2CF9AE}" pid="9" name="ContentTypeId">
    <vt:lpwstr>0x01010056E555932DF4B2458C3C5528CA7FD108</vt:lpwstr>
  </property>
  <property fmtid="{D5CDD505-2E9C-101B-9397-08002B2CF9AE}" pid="10" name="ArticulateGUID">
    <vt:lpwstr>F41A457E-7A46-492E-9197-38404130B10C</vt:lpwstr>
  </property>
  <property fmtid="{D5CDD505-2E9C-101B-9397-08002B2CF9AE}" pid="11" name="ArticulatePath">
    <vt:lpwstr>https://liveutk-my.sharepoint.com/personal/mortiz8_utk_edu/Documents/COE/COE312 Campy/CampyPP</vt:lpwstr>
  </property>
</Properties>
</file>