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19.xml" ContentType="application/vnd.openxmlformats-officedocument.presentationml.slide+xml"/>
  <Override PartName="/ppt/slides/slide50.xml" ContentType="application/vnd.openxmlformats-officedocument.presentationml.slide+xml"/>
  <Override PartName="/ppt/slides/slide49.xml" ContentType="application/vnd.openxmlformats-officedocument.presentationml.slide+xml"/>
  <Override PartName="/ppt/slides/slide48.xml" ContentType="application/vnd.openxmlformats-officedocument.presentationml.slide+xml"/>
  <Override PartName="/ppt/slides/slide47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57" r:id="rId3"/>
    <p:sldId id="260" r:id="rId4"/>
    <p:sldId id="291" r:id="rId5"/>
    <p:sldId id="258" r:id="rId6"/>
    <p:sldId id="259" r:id="rId7"/>
    <p:sldId id="261" r:id="rId8"/>
    <p:sldId id="262" r:id="rId9"/>
    <p:sldId id="264" r:id="rId10"/>
    <p:sldId id="265" r:id="rId11"/>
    <p:sldId id="266" r:id="rId12"/>
    <p:sldId id="267" r:id="rId13"/>
    <p:sldId id="263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4" r:id="rId22"/>
    <p:sldId id="276" r:id="rId23"/>
    <p:sldId id="277" r:id="rId24"/>
    <p:sldId id="292" r:id="rId25"/>
    <p:sldId id="294" r:id="rId26"/>
    <p:sldId id="280" r:id="rId27"/>
    <p:sldId id="279" r:id="rId28"/>
    <p:sldId id="295" r:id="rId29"/>
    <p:sldId id="281" r:id="rId30"/>
    <p:sldId id="296" r:id="rId31"/>
    <p:sldId id="278" r:id="rId32"/>
    <p:sldId id="293" r:id="rId33"/>
    <p:sldId id="282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283" r:id="rId43"/>
    <p:sldId id="284" r:id="rId44"/>
    <p:sldId id="285" r:id="rId45"/>
    <p:sldId id="286" r:id="rId46"/>
    <p:sldId id="287" r:id="rId47"/>
    <p:sldId id="288" r:id="rId48"/>
    <p:sldId id="289" r:id="rId49"/>
    <p:sldId id="290" r:id="rId50"/>
    <p:sldId id="305" r:id="rId5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customXml" Target="../customXml/item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6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A99555F-8BFE-4006-BFAD-84345994011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D925E18-163F-4501-97A9-1AC870342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83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67D9050-02C7-4699-BBEC-27E70CF5EA1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677E764-8E19-4A8E-9244-4DE9B2F412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08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7E764-8E19-4A8E-9244-4DE9B2F4120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409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 defTabSz="924458">
              <a:defRPr/>
            </a:pPr>
            <a:r>
              <a:rPr lang="en-US" dirty="0" smtClean="0"/>
              <a:t>Retail marijuana became legal in Colorado in Jan. 2014.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7E764-8E19-4A8E-9244-4DE9B2F4120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899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MED licenses and regulates all marijuana operations in Colorado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7E764-8E19-4A8E-9244-4DE9B2F4120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53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example, if a chocolate bar contains ten serving sizes in a bar, it must have pre-made indents that allow each serving to be easily and clearly broken, and each piece can contain no more than 10mg THC.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7E764-8E19-4A8E-9244-4DE9B2F41204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86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8138-1D25-401A-9C4C-8E9138E2DCFD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464-89A4-4388-BE33-B92C2AFAE3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81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8138-1D25-401A-9C4C-8E9138E2DCFD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464-89A4-4388-BE33-B92C2AFAE3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46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8138-1D25-401A-9C4C-8E9138E2DCFD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464-89A4-4388-BE33-B92C2AFAE3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42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8138-1D25-401A-9C4C-8E9138E2DCFD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464-89A4-4388-BE33-B92C2AFAE3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1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8138-1D25-401A-9C4C-8E9138E2DCFD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464-89A4-4388-BE33-B92C2AFAE3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2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8138-1D25-401A-9C4C-8E9138E2DCFD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464-89A4-4388-BE33-B92C2AFAE3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1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8138-1D25-401A-9C4C-8E9138E2DCFD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464-89A4-4388-BE33-B92C2AFAE3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7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8138-1D25-401A-9C4C-8E9138E2DCFD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464-89A4-4388-BE33-B92C2AFAE3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3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8138-1D25-401A-9C4C-8E9138E2DCFD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464-89A4-4388-BE33-B92C2AFAE3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9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8138-1D25-401A-9C4C-8E9138E2DCFD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464-89A4-4388-BE33-B92C2AFAE3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2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8138-1D25-401A-9C4C-8E9138E2DCFD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D464-89A4-4388-BE33-B92C2AFAE3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72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B8138-1D25-401A-9C4C-8E9138E2DCFD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FD464-89A4-4388-BE33-B92C2AFAE3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6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alpoison.org/" TargetMode="External"/><Relationship Id="rId2" Type="http://schemas.openxmlformats.org/officeDocument/2006/relationships/hyperlink" Target="http://bcc.ca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dph.ca.gov/Programs/CEH/DFDCS/Pages/DFDCS.asp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b="1" dirty="0" smtClean="0">
                <a:effectLst/>
              </a:rPr>
              <a:t>County Fair Chocolate Scare Case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5880" y="2743200"/>
            <a:ext cx="6400800" cy="1143000"/>
          </a:xfrm>
        </p:spPr>
        <p:txBody>
          <a:bodyPr/>
          <a:lstStyle/>
          <a:p>
            <a:r>
              <a:rPr lang="en-US" dirty="0" smtClean="0"/>
              <a:t>Colorado Integrated Food Safety Center for Excellence - 2017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962400"/>
            <a:ext cx="28956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923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More Complaints…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MED </a:t>
            </a:r>
            <a:r>
              <a:rPr lang="en-US" dirty="0"/>
              <a:t>contacted the Denver County Fair coordinator, </a:t>
            </a:r>
            <a:endParaRPr lang="en-US" dirty="0" smtClean="0"/>
          </a:p>
          <a:p>
            <a:pPr lvl="1"/>
            <a:r>
              <a:rPr lang="en-US" dirty="0"/>
              <a:t>F</a:t>
            </a:r>
            <a:r>
              <a:rPr lang="en-US" dirty="0" smtClean="0"/>
              <a:t>our </a:t>
            </a:r>
            <a:r>
              <a:rPr lang="en-US" dirty="0"/>
              <a:t>individuals reporting symptoms after attending the Pot </a:t>
            </a:r>
            <a:r>
              <a:rPr lang="en-US" dirty="0" smtClean="0"/>
              <a:t>Pavilion.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coordinator provided contact information for the additional persons. </a:t>
            </a:r>
          </a:p>
          <a:p>
            <a:r>
              <a:rPr lang="en-US" dirty="0"/>
              <a:t>The MED, with the Denver Police Department, had already launched a criminal investigation. </a:t>
            </a:r>
          </a:p>
          <a:p>
            <a:r>
              <a:rPr lang="en-US" dirty="0" smtClean="0"/>
              <a:t>PH was left to determine </a:t>
            </a:r>
            <a:r>
              <a:rPr lang="en-US" dirty="0"/>
              <a:t>whether to initiate a </a:t>
            </a:r>
            <a:r>
              <a:rPr lang="en-US" dirty="0" smtClean="0"/>
              <a:t>PH investigation </a:t>
            </a:r>
          </a:p>
          <a:p>
            <a:r>
              <a:rPr lang="en-US" dirty="0" smtClean="0"/>
              <a:t>PH contact Environmental Health (who </a:t>
            </a:r>
            <a:r>
              <a:rPr lang="en-US" dirty="0"/>
              <a:t>inspect marijuana </a:t>
            </a:r>
            <a:r>
              <a:rPr lang="en-US" dirty="0" smtClean="0"/>
              <a:t>facilities) </a:t>
            </a:r>
            <a:r>
              <a:rPr lang="en-US" dirty="0"/>
              <a:t>to discuss the situation.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34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#2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Question 2</a:t>
            </a:r>
            <a:r>
              <a:rPr lang="en-US" dirty="0" smtClean="0"/>
              <a:t>: Would </a:t>
            </a:r>
            <a:r>
              <a:rPr lang="en-US" dirty="0"/>
              <a:t>you investigate this incident further as a foodborne outbreak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b="1" dirty="0" smtClean="0"/>
          </a:p>
        </p:txBody>
      </p:sp>
      <p:pic>
        <p:nvPicPr>
          <p:cNvPr id="4" name="Picture 2" descr="C:\Users\ssowko\AppData\Local\Microsoft\Windows\Temporary Internet Files\Content.IE5\ZFEYJMC9\question-mark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819400"/>
            <a:ext cx="2362200" cy="177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20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Investigation Begins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consulting with the </a:t>
            </a:r>
            <a:r>
              <a:rPr lang="en-US" dirty="0" smtClean="0"/>
              <a:t>State Health </a:t>
            </a:r>
            <a:r>
              <a:rPr lang="en-US" dirty="0"/>
              <a:t>D</a:t>
            </a:r>
            <a:r>
              <a:rPr lang="en-US" dirty="0" smtClean="0"/>
              <a:t>epartment </a:t>
            </a:r>
            <a:r>
              <a:rPr lang="en-US" dirty="0"/>
              <a:t>and the Centers for Disease Control and Prevention (</a:t>
            </a:r>
            <a:r>
              <a:rPr lang="en-US" dirty="0" smtClean="0"/>
              <a:t>CDC)</a:t>
            </a:r>
          </a:p>
          <a:p>
            <a:pPr lvl="1"/>
            <a:r>
              <a:rPr lang="en-US" dirty="0" smtClean="0"/>
              <a:t>considers </a:t>
            </a:r>
            <a:r>
              <a:rPr lang="en-US" dirty="0"/>
              <a:t>unintentional ingestion of a marijuana-infused food a reportable foodborne illness, </a:t>
            </a:r>
            <a:endParaRPr lang="en-US" dirty="0" smtClean="0"/>
          </a:p>
          <a:p>
            <a:r>
              <a:rPr lang="en-US" dirty="0" smtClean="0"/>
              <a:t>Denver PH and EH decided </a:t>
            </a:r>
            <a:r>
              <a:rPr lang="en-US" dirty="0"/>
              <a:t>to initiate an outbreak investigation to determine the source of contamination</a:t>
            </a:r>
          </a:p>
        </p:txBody>
      </p:sp>
    </p:spTree>
    <p:extLst>
      <p:ext uri="{BB962C8B-B14F-4D97-AF65-F5344CB8AC3E}">
        <p14:creationId xmlns:p14="http://schemas.microsoft.com/office/powerpoint/2010/main" val="133745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#3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Question 3</a:t>
            </a:r>
            <a:r>
              <a:rPr lang="en-US" dirty="0"/>
              <a:t>: What resources would you use to find additional information on marijuana-infused foods</a:t>
            </a:r>
            <a:r>
              <a:rPr lang="en-US" dirty="0" smtClean="0"/>
              <a:t>?</a:t>
            </a:r>
          </a:p>
          <a:p>
            <a:endParaRPr lang="en-US" b="1" dirty="0"/>
          </a:p>
          <a:p>
            <a:pPr marL="0" indent="0" algn="ctr">
              <a:buNone/>
            </a:pPr>
            <a:endParaRPr lang="en-US" b="1" i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b="1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b="1" i="1" dirty="0" smtClean="0">
                <a:solidFill>
                  <a:schemeClr val="tx2"/>
                </a:solidFill>
              </a:rPr>
              <a:t>PLEASE </a:t>
            </a:r>
            <a:r>
              <a:rPr lang="en-US" b="1" i="1" dirty="0">
                <a:solidFill>
                  <a:schemeClr val="tx2"/>
                </a:solidFill>
              </a:rPr>
              <a:t>WRITE DOWN </a:t>
            </a:r>
            <a:r>
              <a:rPr lang="en-US" b="1" i="1" dirty="0" smtClean="0">
                <a:solidFill>
                  <a:schemeClr val="tx2"/>
                </a:solidFill>
              </a:rPr>
              <a:t>RESOURCE IDEA(S</a:t>
            </a:r>
            <a:r>
              <a:rPr lang="en-US" b="1" i="1" dirty="0">
                <a:solidFill>
                  <a:schemeClr val="tx2"/>
                </a:solidFill>
              </a:rPr>
              <a:t>) 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chemeClr val="tx2"/>
                </a:solidFill>
              </a:rPr>
              <a:t>ON POST-IT NOTE</a:t>
            </a:r>
          </a:p>
          <a:p>
            <a:pPr marL="0" indent="0" algn="ctr">
              <a:buNone/>
            </a:pPr>
            <a:endParaRPr lang="en-US" b="1" dirty="0"/>
          </a:p>
        </p:txBody>
      </p:sp>
      <p:pic>
        <p:nvPicPr>
          <p:cNvPr id="4" name="Picture 2" descr="C:\Users\ssowko\AppData\Local\Microsoft\Windows\Temporary Internet Files\Content.IE5\ZFEYJMC9\question-mark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182925"/>
            <a:ext cx="2362200" cy="177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71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#3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Question 3</a:t>
            </a:r>
            <a:r>
              <a:rPr lang="en-US" dirty="0"/>
              <a:t>: What resources would you use to find additional information on marijuana-infused foods</a:t>
            </a:r>
            <a:r>
              <a:rPr lang="en-US" dirty="0" smtClean="0"/>
              <a:t>?</a:t>
            </a:r>
          </a:p>
          <a:p>
            <a:endParaRPr lang="en-US" b="1" dirty="0"/>
          </a:p>
          <a:p>
            <a:r>
              <a:rPr lang="en-US" b="1" dirty="0" smtClean="0"/>
              <a:t>California Bureau of Cannabis Control</a:t>
            </a:r>
          </a:p>
          <a:p>
            <a:pPr marL="457200" lvl="1" indent="0">
              <a:buNone/>
            </a:pPr>
            <a:r>
              <a:rPr lang="en-US" b="1" dirty="0" smtClean="0">
                <a:hlinkClick r:id="rId2"/>
              </a:rPr>
              <a:t>http</a:t>
            </a:r>
            <a:r>
              <a:rPr lang="en-US" b="1" dirty="0">
                <a:hlinkClick r:id="rId2"/>
              </a:rPr>
              <a:t>://bcc.ca.gov</a:t>
            </a:r>
            <a:r>
              <a:rPr lang="en-US" b="1" dirty="0" smtClean="0">
                <a:hlinkClick r:id="rId2"/>
              </a:rPr>
              <a:t>/</a:t>
            </a:r>
            <a:endParaRPr lang="en-US" b="1" dirty="0" smtClean="0"/>
          </a:p>
          <a:p>
            <a:r>
              <a:rPr lang="en-US" b="1" dirty="0" smtClean="0"/>
              <a:t>California </a:t>
            </a:r>
            <a:r>
              <a:rPr lang="en-US" b="1" dirty="0"/>
              <a:t>Poison Control </a:t>
            </a:r>
            <a:r>
              <a:rPr lang="en-US" b="1" dirty="0" smtClean="0"/>
              <a:t>System (UCSF/SFGH)</a:t>
            </a:r>
          </a:p>
          <a:p>
            <a:pPr marL="457200" lvl="1" indent="0">
              <a:buNone/>
            </a:pPr>
            <a:r>
              <a:rPr lang="en-US" b="1" dirty="0">
                <a:hlinkClick r:id="rId3"/>
              </a:rPr>
              <a:t>https://</a:t>
            </a:r>
            <a:r>
              <a:rPr lang="en-US" b="1" dirty="0" smtClean="0">
                <a:hlinkClick r:id="rId3"/>
              </a:rPr>
              <a:t>calpoison.org</a:t>
            </a:r>
            <a:r>
              <a:rPr lang="en-US" b="1" dirty="0" smtClean="0"/>
              <a:t> </a:t>
            </a:r>
            <a:endParaRPr lang="en-US" b="1" dirty="0"/>
          </a:p>
          <a:p>
            <a:r>
              <a:rPr lang="en-US" b="1" dirty="0" smtClean="0"/>
              <a:t>CDPH – Center for Environmental Health</a:t>
            </a:r>
          </a:p>
          <a:p>
            <a:pPr lvl="1"/>
            <a:r>
              <a:rPr lang="en-US" b="1" dirty="0" smtClean="0"/>
              <a:t>Division of Food, Drug and Cannabis Safety</a:t>
            </a:r>
          </a:p>
          <a:p>
            <a:pPr marL="457200" lvl="1" indent="0">
              <a:buNone/>
            </a:pPr>
            <a:r>
              <a:rPr lang="en-US" b="1" dirty="0" smtClean="0">
                <a:hlinkClick r:id="rId4"/>
              </a:rPr>
              <a:t>https</a:t>
            </a:r>
            <a:r>
              <a:rPr lang="en-US" b="1" dirty="0">
                <a:hlinkClick r:id="rId4"/>
              </a:rPr>
              <a:t>://</a:t>
            </a:r>
            <a:r>
              <a:rPr lang="en-US" b="1" dirty="0" smtClean="0">
                <a:hlinkClick r:id="rId4"/>
              </a:rPr>
              <a:t>www.cdph.ca.gov/Programs/CEH/DFDCS/Pages/DFDCS.aspx</a:t>
            </a:r>
            <a:r>
              <a:rPr lang="en-US" b="1" dirty="0" smtClean="0"/>
              <a:t> 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074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CDPH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4000" b="1" dirty="0" smtClean="0"/>
              <a:t>Division of Food, Drug &amp; Cannabis Safety</a:t>
            </a:r>
            <a:endParaRPr lang="en-US" sz="40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810" y="1870551"/>
            <a:ext cx="6850380" cy="3985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074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Marijuana / THC 101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etrahydrocannabinol </a:t>
            </a:r>
            <a:r>
              <a:rPr lang="en-US" dirty="0"/>
              <a:t>(THC) is the primary active ingredient in marijuana-infused foods (edibles). </a:t>
            </a:r>
            <a:endParaRPr lang="en-US" dirty="0" smtClean="0"/>
          </a:p>
          <a:p>
            <a:r>
              <a:rPr lang="en-US" dirty="0"/>
              <a:t>In Colorado,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maximum serving size for retail, marijuana-infused foods is 10mg of active </a:t>
            </a:r>
            <a:r>
              <a:rPr lang="en-US" dirty="0" smtClean="0"/>
              <a:t>THC</a:t>
            </a:r>
          </a:p>
          <a:p>
            <a:pPr lvl="1"/>
            <a:r>
              <a:rPr lang="en-US" dirty="0" smtClean="0"/>
              <a:t>single </a:t>
            </a:r>
            <a:r>
              <a:rPr lang="en-US" dirty="0"/>
              <a:t>serving sizes must be clearly marked. </a:t>
            </a:r>
            <a:endParaRPr lang="en-US" dirty="0" smtClean="0"/>
          </a:p>
          <a:p>
            <a:pPr lvl="1"/>
            <a:r>
              <a:rPr lang="en-US" dirty="0"/>
              <a:t>A retail product cannot contain more than 100mg THC total.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952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Effects of Marijuana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Include:</a:t>
            </a:r>
            <a:endParaRPr lang="en-US" b="1" dirty="0"/>
          </a:p>
          <a:p>
            <a:r>
              <a:rPr lang="en-US" dirty="0"/>
              <a:t>a happy, relaxed, or “high” feeling </a:t>
            </a:r>
            <a:endParaRPr lang="en-US" dirty="0" smtClean="0"/>
          </a:p>
          <a:p>
            <a:r>
              <a:rPr lang="en-US" dirty="0" smtClean="0"/>
              <a:t>slower </a:t>
            </a:r>
            <a:r>
              <a:rPr lang="en-US" dirty="0"/>
              <a:t>reactions and hand/eye coordination </a:t>
            </a:r>
          </a:p>
          <a:p>
            <a:r>
              <a:rPr lang="en-US" dirty="0" smtClean="0"/>
              <a:t>distorted </a:t>
            </a:r>
            <a:r>
              <a:rPr lang="en-US" dirty="0"/>
              <a:t>perceptions of time and distance </a:t>
            </a:r>
          </a:p>
          <a:p>
            <a:r>
              <a:rPr lang="en-US" dirty="0" smtClean="0"/>
              <a:t>difficulty </a:t>
            </a:r>
            <a:r>
              <a:rPr lang="en-US" dirty="0"/>
              <a:t>thinking, learning, and remembering </a:t>
            </a:r>
          </a:p>
          <a:p>
            <a:r>
              <a:rPr lang="en-US" dirty="0" smtClean="0"/>
              <a:t>anxiety</a:t>
            </a:r>
            <a:r>
              <a:rPr lang="en-US" dirty="0"/>
              <a:t>, panic, or </a:t>
            </a:r>
            <a:r>
              <a:rPr lang="en-US" dirty="0" smtClean="0"/>
              <a:t>paranoia</a:t>
            </a:r>
            <a:endParaRPr lang="en-US" dirty="0"/>
          </a:p>
          <a:p>
            <a:r>
              <a:rPr lang="en-US" dirty="0" smtClean="0"/>
              <a:t>increased </a:t>
            </a:r>
            <a:r>
              <a:rPr lang="en-US" dirty="0"/>
              <a:t>heart rate </a:t>
            </a:r>
          </a:p>
          <a:p>
            <a:r>
              <a:rPr lang="en-US" dirty="0" smtClean="0"/>
              <a:t>increased </a:t>
            </a:r>
            <a:r>
              <a:rPr lang="en-US" dirty="0"/>
              <a:t>blood pressure </a:t>
            </a:r>
          </a:p>
          <a:p>
            <a:r>
              <a:rPr lang="en-US" dirty="0" smtClean="0"/>
              <a:t>decreased </a:t>
            </a:r>
            <a:r>
              <a:rPr lang="en-US" dirty="0"/>
              <a:t>interest in normal activities </a:t>
            </a:r>
          </a:p>
          <a:p>
            <a:r>
              <a:rPr lang="en-US" dirty="0" smtClean="0"/>
              <a:t>increased </a:t>
            </a:r>
            <a:r>
              <a:rPr lang="en-US" dirty="0"/>
              <a:t>appetite </a:t>
            </a:r>
          </a:p>
          <a:p>
            <a:r>
              <a:rPr lang="en-US" dirty="0" smtClean="0"/>
              <a:t>dry </a:t>
            </a:r>
            <a:r>
              <a:rPr lang="en-US" dirty="0"/>
              <a:t>mouth </a:t>
            </a:r>
          </a:p>
          <a:p>
            <a:r>
              <a:rPr lang="en-US" dirty="0" smtClean="0"/>
              <a:t>red </a:t>
            </a:r>
            <a:r>
              <a:rPr lang="en-US" dirty="0"/>
              <a:t>eyes </a:t>
            </a:r>
          </a:p>
        </p:txBody>
      </p:sp>
    </p:spTree>
    <p:extLst>
      <p:ext uri="{BB962C8B-B14F-4D97-AF65-F5344CB8AC3E}">
        <p14:creationId xmlns:p14="http://schemas.microsoft.com/office/powerpoint/2010/main" val="119963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 of </a:t>
            </a:r>
            <a:r>
              <a:rPr lang="en-US" b="1" dirty="0" smtClean="0"/>
              <a:t>Overconsumption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Include:</a:t>
            </a:r>
          </a:p>
          <a:p>
            <a:r>
              <a:rPr lang="en-US" dirty="0" smtClean="0"/>
              <a:t>extreme </a:t>
            </a:r>
            <a:r>
              <a:rPr lang="en-US" dirty="0"/>
              <a:t>confusion, anxiety, panic, or paranoia </a:t>
            </a:r>
          </a:p>
          <a:p>
            <a:r>
              <a:rPr lang="en-US" dirty="0" smtClean="0"/>
              <a:t>hallucinations </a:t>
            </a:r>
            <a:r>
              <a:rPr lang="en-US" dirty="0"/>
              <a:t>or delusions </a:t>
            </a:r>
          </a:p>
          <a:p>
            <a:r>
              <a:rPr lang="en-US" dirty="0" smtClean="0"/>
              <a:t>increased </a:t>
            </a:r>
            <a:r>
              <a:rPr lang="en-US" dirty="0"/>
              <a:t>blood pressure </a:t>
            </a:r>
          </a:p>
          <a:p>
            <a:r>
              <a:rPr lang="en-US" dirty="0" smtClean="0"/>
              <a:t>severe </a:t>
            </a:r>
            <a:r>
              <a:rPr lang="en-US" dirty="0"/>
              <a:t>nausea and vomiting </a:t>
            </a:r>
          </a:p>
          <a:p>
            <a:r>
              <a:rPr lang="en-US" dirty="0" smtClean="0"/>
              <a:t>psychosis </a:t>
            </a:r>
            <a:endParaRPr lang="en-US" dirty="0"/>
          </a:p>
          <a:p>
            <a:r>
              <a:rPr lang="en-US" dirty="0" smtClean="0"/>
              <a:t>suicidal </a:t>
            </a:r>
            <a:r>
              <a:rPr lang="en-US" dirty="0"/>
              <a:t>ideations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82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Marijuana Consumption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</a:t>
            </a:r>
            <a:r>
              <a:rPr lang="en-US" dirty="0" smtClean="0"/>
              <a:t>arijuana </a:t>
            </a:r>
            <a:r>
              <a:rPr lang="en-US" dirty="0"/>
              <a:t>is eaten, effects typically take longer to start (up to 4 hours) and last longer (4-10 hours) than smoked or inhaled marijuana. </a:t>
            </a:r>
            <a:endParaRPr lang="en-US" dirty="0" smtClean="0"/>
          </a:p>
          <a:p>
            <a:r>
              <a:rPr lang="en-US" dirty="0" smtClean="0"/>
              <a:t>Marijuana-infused </a:t>
            </a:r>
            <a:r>
              <a:rPr lang="en-US" dirty="0"/>
              <a:t>foods are absorbed </a:t>
            </a:r>
            <a:r>
              <a:rPr lang="en-US" dirty="0" smtClean="0"/>
              <a:t>by: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gastrointestinal uptake (digested through the stomach), </a:t>
            </a:r>
            <a:endParaRPr lang="en-US" dirty="0" smtClean="0"/>
          </a:p>
          <a:p>
            <a:pPr lvl="1"/>
            <a:r>
              <a:rPr lang="en-US" dirty="0" smtClean="0"/>
              <a:t>oral </a:t>
            </a:r>
            <a:r>
              <a:rPr lang="en-US" dirty="0"/>
              <a:t>uptake (digested through saliva), or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hybrid of gastrointestinal and oral </a:t>
            </a:r>
            <a:r>
              <a:rPr lang="en-US" dirty="0" smtClean="0"/>
              <a:t>uptake. </a:t>
            </a:r>
          </a:p>
          <a:p>
            <a:r>
              <a:rPr lang="en-US" dirty="0" smtClean="0"/>
              <a:t>Time to onset and duration of effects depend on method of absorption, dose, and individual factors, such as prior marijuana use.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7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/>
              </a:rPr>
              <a:t>County Fair Chocolate Scare Case</a:t>
            </a:r>
            <a:br>
              <a:rPr lang="en-US" b="1" dirty="0" smtClean="0">
                <a:effectLst/>
              </a:rPr>
            </a:br>
            <a:r>
              <a:rPr lang="en-US" b="1" dirty="0" smtClean="0"/>
              <a:t>Denver, Colorado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/>
              <a:t>Summary: </a:t>
            </a:r>
            <a:r>
              <a:rPr lang="en-US" dirty="0" smtClean="0"/>
              <a:t>the case study </a:t>
            </a:r>
            <a:r>
              <a:rPr lang="en-US" dirty="0"/>
              <a:t>is based on a foodborne illness outbreak caused by the unintentional ingestion of marijuana-infused foods (edibles) at a county fair in </a:t>
            </a:r>
            <a:r>
              <a:rPr lang="en-US" dirty="0" smtClean="0"/>
              <a:t>Colorado.</a:t>
            </a:r>
          </a:p>
          <a:p>
            <a:r>
              <a:rPr lang="en-US" dirty="0" smtClean="0"/>
              <a:t>Case study designed </a:t>
            </a:r>
            <a:r>
              <a:rPr lang="en-US" dirty="0"/>
              <a:t>to facilitate a discussion </a:t>
            </a:r>
            <a:r>
              <a:rPr lang="en-US" dirty="0" smtClean="0"/>
              <a:t>among disease investigators, epidemiologists, medical staff </a:t>
            </a:r>
            <a:r>
              <a:rPr lang="en-US" dirty="0"/>
              <a:t>and other public health professionals about how to respond to an outbreak involving a marijuana-infused food.</a:t>
            </a:r>
          </a:p>
        </p:txBody>
      </p:sp>
    </p:spTree>
    <p:extLst>
      <p:ext uri="{BB962C8B-B14F-4D97-AF65-F5344CB8AC3E}">
        <p14:creationId xmlns:p14="http://schemas.microsoft.com/office/powerpoint/2010/main" val="293150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Absorption of Marijuana-Infused Foods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Time </a:t>
            </a:r>
            <a:r>
              <a:rPr lang="en-US" dirty="0"/>
              <a:t>to onset and duration of effects depend on method of absorption, dose, and individual factors, such as prior marijuana use.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464223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287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#4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/>
              <a:t>Question 4</a:t>
            </a:r>
            <a:r>
              <a:rPr lang="en-US" dirty="0"/>
              <a:t>: What questions would you ask during these initial case interviews?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b="1" i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b="1" i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b="1" i="1" dirty="0" smtClean="0">
                <a:solidFill>
                  <a:schemeClr val="tx2"/>
                </a:solidFill>
              </a:rPr>
              <a:t>PLEASE </a:t>
            </a:r>
            <a:r>
              <a:rPr lang="en-US" b="1" i="1" dirty="0">
                <a:solidFill>
                  <a:schemeClr val="tx2"/>
                </a:solidFill>
              </a:rPr>
              <a:t>WRITE DOWN </a:t>
            </a:r>
            <a:r>
              <a:rPr lang="en-US" b="1" i="1" dirty="0" smtClean="0">
                <a:solidFill>
                  <a:schemeClr val="tx2"/>
                </a:solidFill>
              </a:rPr>
              <a:t>QUESTION(S) </a:t>
            </a:r>
            <a:endParaRPr lang="en-US" b="1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b="1" i="1" dirty="0">
                <a:solidFill>
                  <a:schemeClr val="tx2"/>
                </a:solidFill>
              </a:rPr>
              <a:t>ON POST-IT NOTE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2" descr="C:\Users\ssowko\AppData\Local\Microsoft\Windows\Temporary Internet Files\Content.IE5\ZFEYJMC9\question-mark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258" y="2743200"/>
            <a:ext cx="2362200" cy="177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55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Public Health Line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August 3</a:t>
            </a:r>
            <a:r>
              <a:rPr lang="en-US" baseline="30000" dirty="0" smtClean="0"/>
              <a:t>rd</a:t>
            </a:r>
            <a:r>
              <a:rPr lang="en-US" dirty="0" smtClean="0"/>
              <a:t>, all four cases reporting consuming samples at the LoveAll booth in the Pot Pavilion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3200400"/>
            <a:ext cx="744855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689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Create a Case 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Question #5</a:t>
            </a:r>
          </a:p>
          <a:p>
            <a:endParaRPr lang="en-US" dirty="0" smtClean="0"/>
          </a:p>
          <a:p>
            <a:r>
              <a:rPr lang="en-US" b="1" i="1" dirty="0" smtClean="0"/>
              <a:t>Person</a:t>
            </a:r>
            <a:r>
              <a:rPr lang="en-US" dirty="0" smtClean="0"/>
              <a:t> </a:t>
            </a:r>
          </a:p>
          <a:p>
            <a:r>
              <a:rPr lang="en-US" b="1" i="1" dirty="0" smtClean="0"/>
              <a:t>Place</a:t>
            </a:r>
            <a:endParaRPr lang="en-US" dirty="0" smtClean="0"/>
          </a:p>
          <a:p>
            <a:r>
              <a:rPr lang="en-US" b="1" i="1" dirty="0" smtClean="0"/>
              <a:t>Time</a:t>
            </a:r>
            <a:endParaRPr lang="en-US" dirty="0" smtClean="0"/>
          </a:p>
          <a:p>
            <a:r>
              <a:rPr lang="en-US" b="1" i="1" dirty="0" smtClean="0"/>
              <a:t>Clinical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7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Create a Case 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Question #5</a:t>
            </a:r>
          </a:p>
          <a:p>
            <a:endParaRPr lang="en-US" dirty="0" smtClean="0"/>
          </a:p>
          <a:p>
            <a:r>
              <a:rPr lang="en-US" b="1" i="1" dirty="0" smtClean="0"/>
              <a:t>Person</a:t>
            </a:r>
            <a:r>
              <a:rPr lang="en-US" dirty="0" smtClean="0"/>
              <a:t> (age, sex, race, occupation, etc.)</a:t>
            </a:r>
          </a:p>
          <a:p>
            <a:r>
              <a:rPr lang="en-US" b="1" i="1" dirty="0" smtClean="0"/>
              <a:t>Place</a:t>
            </a:r>
            <a:r>
              <a:rPr lang="en-US" dirty="0" smtClean="0"/>
              <a:t> (specific geographic location or facility)</a:t>
            </a:r>
          </a:p>
          <a:p>
            <a:r>
              <a:rPr lang="en-US" b="1" i="1" dirty="0" smtClean="0"/>
              <a:t>Time</a:t>
            </a:r>
            <a:r>
              <a:rPr lang="en-US" dirty="0" smtClean="0"/>
              <a:t> (period of time associated with illness onset for cases under investigation)</a:t>
            </a:r>
          </a:p>
          <a:p>
            <a:r>
              <a:rPr lang="en-US" b="1" i="1" dirty="0" smtClean="0"/>
              <a:t>Clinical Features </a:t>
            </a:r>
            <a:r>
              <a:rPr lang="en-US" dirty="0" smtClean="0"/>
              <a:t>(signs, symptoms and laboratory tests)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3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Create a Case 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Question 5</a:t>
            </a:r>
            <a:r>
              <a:rPr lang="en-US" dirty="0" smtClean="0"/>
              <a:t>: Based on the information provided so far, establish a case definition for this outbreak…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C:\Users\ssowko\AppData\Local\Microsoft\Windows\Temporary Internet Files\Content.IE5\ZFEYJMC9\question-mark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944925"/>
            <a:ext cx="2362200" cy="177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56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Case Definition (Working)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Anyone </a:t>
            </a:r>
            <a:r>
              <a:rPr lang="en-US" dirty="0"/>
              <a:t>who attended the Pot Pavilion at the Denver County Fair on August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b="1" u="sng" dirty="0" smtClean="0"/>
              <a:t>AND</a:t>
            </a:r>
          </a:p>
          <a:p>
            <a:r>
              <a:rPr lang="en-US" dirty="0"/>
              <a:t>S</a:t>
            </a:r>
            <a:r>
              <a:rPr lang="en-US" dirty="0" smtClean="0"/>
              <a:t>ubsequently </a:t>
            </a:r>
            <a:r>
              <a:rPr lang="en-US" dirty="0"/>
              <a:t>had two or more of the following symptoms: nausea, vomiting, disorientation, dizziness, anxiety, hallucinations, stomach ache, dry mouth, numbness/tingling in extremities, confusion, dyspnea, sweating, fainting, chest tightness, loss of coordination, panic, paranoia, difficulty in speaking, or memory loss. </a:t>
            </a:r>
          </a:p>
        </p:txBody>
      </p:sp>
    </p:spTree>
    <p:extLst>
      <p:ext uri="{BB962C8B-B14F-4D97-AF65-F5344CB8AC3E}">
        <p14:creationId xmlns:p14="http://schemas.microsoft.com/office/powerpoint/2010/main" val="309370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#6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Question 6: </a:t>
            </a:r>
            <a:r>
              <a:rPr lang="en-US" dirty="0"/>
              <a:t>How would you find additional cases? </a:t>
            </a:r>
            <a:endParaRPr lang="en-US" dirty="0" smtClean="0"/>
          </a:p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Any ideas for enhanced reporting and surveillance</a:t>
            </a:r>
            <a:endParaRPr lang="en-US" b="1" dirty="0"/>
          </a:p>
          <a:p>
            <a:pPr marL="0" indent="0" algn="ctr">
              <a:buNone/>
            </a:pPr>
            <a:r>
              <a:rPr lang="en-US" b="1" i="1" dirty="0" smtClean="0">
                <a:solidFill>
                  <a:schemeClr val="tx2"/>
                </a:solidFill>
              </a:rPr>
              <a:t>PLEASE WRITE DOWN IDEA(S)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chemeClr val="tx2"/>
                </a:solidFill>
              </a:rPr>
              <a:t>ON POST-IT NOTE</a:t>
            </a:r>
          </a:p>
        </p:txBody>
      </p:sp>
    </p:spTree>
    <p:extLst>
      <p:ext uri="{BB962C8B-B14F-4D97-AF65-F5344CB8AC3E}">
        <p14:creationId xmlns:p14="http://schemas.microsoft.com/office/powerpoint/2010/main" val="303501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#6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Question 6: </a:t>
            </a:r>
            <a:r>
              <a:rPr lang="en-US" dirty="0"/>
              <a:t>How would you find additional cases? </a:t>
            </a:r>
            <a:endParaRPr lang="en-US" dirty="0" smtClean="0"/>
          </a:p>
          <a:p>
            <a:r>
              <a:rPr lang="en-US" i="1" dirty="0" smtClean="0">
                <a:solidFill>
                  <a:schemeClr val="tx2"/>
                </a:solidFill>
              </a:rPr>
              <a:t>Ask cases know other individuals who attended the event and became ill</a:t>
            </a:r>
          </a:p>
          <a:p>
            <a:r>
              <a:rPr lang="en-US" i="1" dirty="0" smtClean="0">
                <a:solidFill>
                  <a:schemeClr val="tx2"/>
                </a:solidFill>
              </a:rPr>
              <a:t>Contact local hospitals, ER, and urgent cares</a:t>
            </a:r>
          </a:p>
          <a:p>
            <a:r>
              <a:rPr lang="en-US" i="1" dirty="0" smtClean="0">
                <a:solidFill>
                  <a:schemeClr val="tx2"/>
                </a:solidFill>
              </a:rPr>
              <a:t>Contact other local jurisdictions for similar complaints</a:t>
            </a:r>
          </a:p>
          <a:p>
            <a:r>
              <a:rPr lang="en-US" i="1" dirty="0" smtClean="0">
                <a:solidFill>
                  <a:schemeClr val="tx2"/>
                </a:solidFill>
              </a:rPr>
              <a:t>Ask vendors if they received any complaints</a:t>
            </a:r>
          </a:p>
          <a:p>
            <a:r>
              <a:rPr lang="en-US" i="1" dirty="0" smtClean="0">
                <a:solidFill>
                  <a:schemeClr val="tx2"/>
                </a:solidFill>
              </a:rPr>
              <a:t>Ask vendors if they collected contact information on patrons</a:t>
            </a:r>
          </a:p>
          <a:p>
            <a:r>
              <a:rPr lang="en-US" i="1" dirty="0" smtClean="0">
                <a:solidFill>
                  <a:schemeClr val="tx2"/>
                </a:solidFill>
              </a:rPr>
              <a:t>Ask fair coordinator for list of patrons</a:t>
            </a:r>
          </a:p>
          <a:p>
            <a:r>
              <a:rPr lang="en-US" i="1" dirty="0" smtClean="0">
                <a:solidFill>
                  <a:schemeClr val="tx2"/>
                </a:solidFill>
              </a:rPr>
              <a:t>Media </a:t>
            </a:r>
          </a:p>
          <a:p>
            <a:pPr marL="0" indent="0">
              <a:buNone/>
            </a:pPr>
            <a:endParaRPr lang="en-US" b="1" i="1" dirty="0" smtClean="0">
              <a:solidFill>
                <a:schemeClr val="tx2"/>
              </a:solidFill>
            </a:endParaRPr>
          </a:p>
          <a:p>
            <a:endParaRPr lang="en-US" b="1" i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07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Situation Status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August 12th, a health department in a nearby county notified Denver Public Health of </a:t>
            </a:r>
            <a:r>
              <a:rPr lang="en-US" dirty="0" smtClean="0"/>
              <a:t>5 additional cases</a:t>
            </a:r>
          </a:p>
          <a:p>
            <a:pPr lvl="1"/>
            <a:r>
              <a:rPr lang="en-US" dirty="0" smtClean="0"/>
              <a:t>three adults</a:t>
            </a:r>
          </a:p>
          <a:p>
            <a:pPr lvl="1"/>
            <a:r>
              <a:rPr lang="en-US" dirty="0" smtClean="0"/>
              <a:t>two children</a:t>
            </a:r>
          </a:p>
          <a:p>
            <a:r>
              <a:rPr lang="en-US" dirty="0" smtClean="0"/>
              <a:t>Denver </a:t>
            </a:r>
            <a:r>
              <a:rPr lang="en-US" dirty="0"/>
              <a:t>Police Department reported one additional case to Denver Public Health on August </a:t>
            </a:r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NEW total </a:t>
            </a:r>
            <a:r>
              <a:rPr lang="en-US" dirty="0"/>
              <a:t>case </a:t>
            </a:r>
            <a:r>
              <a:rPr lang="en-US" dirty="0" smtClean="0"/>
              <a:t>count: 10 </a:t>
            </a:r>
            <a:r>
              <a:rPr lang="en-US" dirty="0"/>
              <a:t>cases. </a:t>
            </a:r>
          </a:p>
        </p:txBody>
      </p:sp>
    </p:spTree>
    <p:extLst>
      <p:ext uri="{BB962C8B-B14F-4D97-AF65-F5344CB8AC3E}">
        <p14:creationId xmlns:p14="http://schemas.microsoft.com/office/powerpoint/2010/main" val="81323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After completing this case study, participants should be able to: </a:t>
            </a:r>
            <a:endParaRPr lang="en-US" dirty="0" smtClean="0"/>
          </a:p>
          <a:p>
            <a:r>
              <a:rPr lang="en-US" dirty="0" smtClean="0"/>
              <a:t>Give </a:t>
            </a:r>
            <a:r>
              <a:rPr lang="en-US" dirty="0"/>
              <a:t>an example of an unintentional marijuana </a:t>
            </a:r>
            <a:r>
              <a:rPr lang="en-US" dirty="0" smtClean="0"/>
              <a:t>exposure</a:t>
            </a:r>
          </a:p>
          <a:p>
            <a:r>
              <a:rPr lang="en-US" dirty="0" smtClean="0"/>
              <a:t>Name </a:t>
            </a:r>
            <a:r>
              <a:rPr lang="en-US" dirty="0"/>
              <a:t>agencies that may be involved in an unintentional marijuana exposure </a:t>
            </a:r>
            <a:r>
              <a:rPr lang="en-US" dirty="0" smtClean="0"/>
              <a:t>investigation</a:t>
            </a:r>
          </a:p>
          <a:p>
            <a:r>
              <a:rPr lang="en-US" dirty="0" smtClean="0"/>
              <a:t>List </a:t>
            </a:r>
            <a:r>
              <a:rPr lang="en-US" dirty="0"/>
              <a:t>available resources that address marijuana </a:t>
            </a:r>
            <a:r>
              <a:rPr lang="en-US" dirty="0" smtClean="0"/>
              <a:t>exposure</a:t>
            </a:r>
          </a:p>
          <a:p>
            <a:r>
              <a:rPr lang="en-US" dirty="0" smtClean="0"/>
              <a:t>Formulate </a:t>
            </a:r>
            <a:r>
              <a:rPr lang="en-US" dirty="0"/>
              <a:t>interview questions for an unintentional marijuana exposure </a:t>
            </a:r>
            <a:r>
              <a:rPr lang="en-US" dirty="0" smtClean="0"/>
              <a:t>investigation.</a:t>
            </a:r>
          </a:p>
        </p:txBody>
      </p:sp>
    </p:spTree>
    <p:extLst>
      <p:ext uri="{BB962C8B-B14F-4D97-AF65-F5344CB8AC3E}">
        <p14:creationId xmlns:p14="http://schemas.microsoft.com/office/powerpoint/2010/main" val="201752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Epidemiologic Studies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Question # 7</a:t>
            </a:r>
          </a:p>
        </p:txBody>
      </p:sp>
    </p:spTree>
    <p:extLst>
      <p:ext uri="{BB962C8B-B14F-4D97-AF65-F5344CB8AC3E}">
        <p14:creationId xmlns:p14="http://schemas.microsoft.com/office/powerpoint/2010/main" val="244203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Epidemiology Study – Foodborne Illness Outbreaks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636783"/>
              </p:ext>
            </p:extLst>
          </p:nvPr>
        </p:nvGraphicFramePr>
        <p:xfrm>
          <a:off x="76200" y="1524000"/>
          <a:ext cx="9067800" cy="446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0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CASE-CONTROL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8572">
                <a:tc>
                  <a:txBody>
                    <a:bodyPr/>
                    <a:lstStyle/>
                    <a:p>
                      <a:r>
                        <a:rPr lang="en-US" dirty="0" smtClean="0"/>
                        <a:t>Preferred</a:t>
                      </a:r>
                      <a:r>
                        <a:rPr lang="en-US" baseline="0" dirty="0" smtClean="0"/>
                        <a:t> Study Design When…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Well</a:t>
                      </a:r>
                      <a:r>
                        <a:rPr lang="en-US" baseline="0" dirty="0" smtClean="0"/>
                        <a:t>-defined group of individuals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- Members are easily identifiable</a:t>
                      </a:r>
                    </a:p>
                    <a:p>
                      <a:r>
                        <a:rPr lang="en-US" dirty="0" smtClean="0"/>
                        <a:t>- Members are easily accessible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Exposure</a:t>
                      </a:r>
                      <a:r>
                        <a:rPr lang="en-US" baseline="0" dirty="0" smtClean="0"/>
                        <a:t> is rare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There may be multiple diseases involved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Disease</a:t>
                      </a:r>
                      <a:r>
                        <a:rPr lang="en-US" baseline="0" dirty="0" smtClean="0"/>
                        <a:t> or outcome of interest is rare, </a:t>
                      </a:r>
                      <a:r>
                        <a:rPr lang="en-US" b="1" u="sng" baseline="0" dirty="0" smtClean="0"/>
                        <a:t>or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The group is not well-defined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aseline="0" dirty="0" smtClean="0"/>
                        <a:t>- Identifying entire cohort would be too costly or time consuming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aseline="0" dirty="0" smtClean="0"/>
                        <a:t>- Accessing entire cohort would be too costly or time consuming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dirty="0" smtClean="0"/>
                        <a:t>Measure of Association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Study</a:t>
                      </a:r>
                      <a:r>
                        <a:rPr lang="en-US" baseline="0" dirty="0" smtClean="0"/>
                        <a:t> compares the incidence of disease in exposed persons and unexposed persons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Relative Risk (RR)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Study</a:t>
                      </a:r>
                      <a:r>
                        <a:rPr lang="en-US" baseline="0" dirty="0" smtClean="0"/>
                        <a:t> compare the odds of exposure between the ill (cases) and the not ill (contacts)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Odds Ratio (OR)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Epidemiology Study – Foodborne Illness Outbreaks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377804"/>
              </p:ext>
            </p:extLst>
          </p:nvPr>
        </p:nvGraphicFramePr>
        <p:xfrm>
          <a:off x="0" y="2133600"/>
          <a:ext cx="9067800" cy="3581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0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CASE-CONTROL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Study</a:t>
                      </a:r>
                      <a:r>
                        <a:rPr lang="en-US" baseline="0" dirty="0" smtClean="0"/>
                        <a:t> population is grouped by exposure status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Study population grouped by</a:t>
                      </a:r>
                      <a:r>
                        <a:rPr lang="en-US" baseline="0" dirty="0" smtClean="0"/>
                        <a:t> outcome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Study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Exposed persons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Persons with</a:t>
                      </a:r>
                      <a:r>
                        <a:rPr lang="en-US" baseline="0" dirty="0" smtClean="0"/>
                        <a:t> illness (cases)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050">
                <a:tc>
                  <a:txBody>
                    <a:bodyPr/>
                    <a:lstStyle/>
                    <a:p>
                      <a:r>
                        <a:rPr lang="en-US" dirty="0" smtClean="0"/>
                        <a:t>Comparison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Unexposed</a:t>
                      </a:r>
                      <a:r>
                        <a:rPr lang="en-US" baseline="0" dirty="0" smtClean="0"/>
                        <a:t> persons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Persons</a:t>
                      </a:r>
                      <a:r>
                        <a:rPr lang="en-US" baseline="0" dirty="0" smtClean="0"/>
                        <a:t> without illness (controls)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2117"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Determine if the coleslaw</a:t>
                      </a:r>
                      <a:r>
                        <a:rPr lang="en-US" baseline="0" dirty="0" smtClean="0"/>
                        <a:t> was the cause of a foodborne outbreak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Determine an association between salmonella infection and eating at a fast food restaurant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5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Question 7: </a:t>
            </a:r>
            <a:r>
              <a:rPr lang="en-US" dirty="0" smtClean="0"/>
              <a:t>What </a:t>
            </a:r>
            <a:r>
              <a:rPr lang="en-US" dirty="0"/>
              <a:t>type of epidemiologic study would you conduct to investigate this outbreak? </a:t>
            </a:r>
          </a:p>
        </p:txBody>
      </p:sp>
      <p:pic>
        <p:nvPicPr>
          <p:cNvPr id="4" name="Picture 2" descr="C:\Users\ssowko\AppData\Local\Microsoft\Windows\Temporary Internet Files\Content.IE5\ZFEYJMC9\question-mark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944925"/>
            <a:ext cx="2362200" cy="177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87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#7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Question 7: </a:t>
            </a:r>
            <a:r>
              <a:rPr lang="en-US" dirty="0" smtClean="0"/>
              <a:t>What </a:t>
            </a:r>
            <a:r>
              <a:rPr lang="en-US" dirty="0"/>
              <a:t>type of epidemiologic study would you conduct to investigate this outbreak?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 smtClean="0"/>
              <a:t>Both Study Designs Work Here</a:t>
            </a:r>
          </a:p>
          <a:p>
            <a:pPr marL="0" indent="0" algn="ctr">
              <a:buNone/>
            </a:pPr>
            <a:r>
              <a:rPr lang="en-US" i="1" dirty="0" smtClean="0"/>
              <a:t>BUT</a:t>
            </a:r>
          </a:p>
          <a:p>
            <a:pPr marL="0" indent="0" algn="ctr">
              <a:buNone/>
            </a:pPr>
            <a:r>
              <a:rPr lang="en-US" b="1" i="1" dirty="0" smtClean="0"/>
              <a:t>Case-Control would be the BEST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Compare </a:t>
            </a:r>
          </a:p>
          <a:p>
            <a:pPr marL="0" indent="0" algn="ctr">
              <a:buNone/>
            </a:pPr>
            <a:r>
              <a:rPr lang="en-US" dirty="0" smtClean="0"/>
              <a:t>fairgoers with illness (cases)</a:t>
            </a:r>
          </a:p>
          <a:p>
            <a:pPr marL="0" indent="0" algn="ctr">
              <a:buNone/>
            </a:pPr>
            <a:r>
              <a:rPr lang="en-US" b="1" u="sng" dirty="0" smtClean="0"/>
              <a:t>to</a:t>
            </a:r>
          </a:p>
          <a:p>
            <a:pPr marL="0" indent="0" algn="ctr">
              <a:buNone/>
            </a:pPr>
            <a:r>
              <a:rPr lang="en-US" dirty="0" smtClean="0"/>
              <a:t>Sample of fairgoers without the illness (controls)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66800" y="4191000"/>
            <a:ext cx="7010400" cy="2133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3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Measure of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Assess the strength of an association between an exposure and the outcome of interest</a:t>
            </a:r>
          </a:p>
          <a:p>
            <a:endParaRPr lang="en-US" dirty="0" smtClean="0"/>
          </a:p>
          <a:p>
            <a:r>
              <a:rPr lang="en-US" dirty="0" smtClean="0"/>
              <a:t>Indicate how more or less likely one is to develop disease as compared to another</a:t>
            </a:r>
          </a:p>
          <a:p>
            <a:endParaRPr lang="en-US" dirty="0" smtClean="0"/>
          </a:p>
          <a:p>
            <a:r>
              <a:rPr lang="en-US" dirty="0" smtClean="0"/>
              <a:t>Two widely used measures:</a:t>
            </a:r>
          </a:p>
          <a:p>
            <a:pPr lvl="1"/>
            <a:r>
              <a:rPr lang="en-US" b="1" dirty="0" smtClean="0"/>
              <a:t>Relative Risk </a:t>
            </a:r>
            <a:r>
              <a:rPr lang="en-US" dirty="0" smtClean="0"/>
              <a:t>(RR, or risk ratio)</a:t>
            </a:r>
          </a:p>
          <a:p>
            <a:pPr lvl="1"/>
            <a:r>
              <a:rPr lang="en-US" b="1" dirty="0" smtClean="0"/>
              <a:t>Odds Ratio </a:t>
            </a:r>
            <a:r>
              <a:rPr lang="en-US" dirty="0" smtClean="0"/>
              <a:t>(OR)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86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Measure of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Relative Risk</a:t>
            </a:r>
            <a:r>
              <a:rPr lang="en-US" dirty="0" smtClean="0"/>
              <a:t> (Cohort Study)</a:t>
            </a:r>
          </a:p>
          <a:p>
            <a:pPr lvl="1"/>
            <a:r>
              <a:rPr lang="en-US" dirty="0" smtClean="0"/>
              <a:t>The risk of disease in the exposed group divide by the risk of disease in the non-exposed group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/>
              <a:t>Odds Ratio </a:t>
            </a:r>
            <a:r>
              <a:rPr lang="en-US" dirty="0" smtClean="0"/>
              <a:t>(Case-Control Study)</a:t>
            </a:r>
          </a:p>
          <a:p>
            <a:pPr lvl="1"/>
            <a:r>
              <a:rPr lang="en-US" dirty="0" smtClean="0"/>
              <a:t>The risk of disease cannot be directly calculated because the population at risk is not known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9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Interpretation of Measures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the RR and the OR are interpreted as follows:</a:t>
            </a:r>
          </a:p>
          <a:p>
            <a:r>
              <a:rPr lang="en-US" dirty="0" smtClean="0"/>
              <a:t>=1 - indicates no association</a:t>
            </a:r>
          </a:p>
          <a:p>
            <a:r>
              <a:rPr lang="en-US" dirty="0" smtClean="0"/>
              <a:t>&gt;1 - </a:t>
            </a:r>
            <a:r>
              <a:rPr lang="en-US" dirty="0"/>
              <a:t>indicates </a:t>
            </a:r>
            <a:r>
              <a:rPr lang="en-US" dirty="0" smtClean="0"/>
              <a:t>a positive association</a:t>
            </a:r>
          </a:p>
          <a:p>
            <a:r>
              <a:rPr lang="en-US" dirty="0" smtClean="0"/>
              <a:t>&lt;1 </a:t>
            </a:r>
            <a:r>
              <a:rPr lang="en-US" dirty="0"/>
              <a:t>- indicates a </a:t>
            </a:r>
            <a:r>
              <a:rPr lang="en-US" dirty="0" smtClean="0"/>
              <a:t>negative association</a:t>
            </a: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20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Interpretation of Measures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the RR = 5</a:t>
            </a:r>
          </a:p>
          <a:p>
            <a:pPr lvl="1"/>
            <a:r>
              <a:rPr lang="en-US" dirty="0" smtClean="0"/>
              <a:t>People who were exposed are </a:t>
            </a:r>
            <a:r>
              <a:rPr lang="en-US" b="1" u="sng" dirty="0" smtClean="0"/>
              <a:t>5X</a:t>
            </a:r>
            <a:r>
              <a:rPr lang="en-US" dirty="0" smtClean="0"/>
              <a:t> more likely to have the outcome then compared with persons who were not exposed</a:t>
            </a:r>
          </a:p>
          <a:p>
            <a:r>
              <a:rPr lang="en-US" dirty="0" smtClean="0"/>
              <a:t>If the RR = 0.5</a:t>
            </a:r>
          </a:p>
          <a:p>
            <a:pPr lvl="1"/>
            <a:r>
              <a:rPr lang="en-US" dirty="0"/>
              <a:t>People who were exposed are </a:t>
            </a:r>
            <a:r>
              <a:rPr lang="en-US" b="1" u="sng" dirty="0" smtClean="0"/>
              <a:t>half</a:t>
            </a:r>
            <a:r>
              <a:rPr lang="en-US" dirty="0" smtClean="0"/>
              <a:t> as likely </a:t>
            </a:r>
            <a:r>
              <a:rPr lang="en-US" dirty="0"/>
              <a:t>to have the outcome then compared with persons who were not </a:t>
            </a:r>
            <a:r>
              <a:rPr lang="en-US" dirty="0" smtClean="0"/>
              <a:t>exposed</a:t>
            </a:r>
          </a:p>
          <a:p>
            <a:r>
              <a:rPr lang="en-US" dirty="0" smtClean="0"/>
              <a:t>If the RR = 1</a:t>
            </a:r>
          </a:p>
          <a:p>
            <a:pPr lvl="1"/>
            <a:r>
              <a:rPr lang="en-US" dirty="0"/>
              <a:t>People who were exposed are </a:t>
            </a:r>
            <a:r>
              <a:rPr lang="en-US" b="1" u="sng" dirty="0" smtClean="0"/>
              <a:t>no more or less </a:t>
            </a:r>
            <a:r>
              <a:rPr lang="en-US" dirty="0"/>
              <a:t>likely to have the outcome then compared with persons who were not exposed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14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Tests of Significance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Indication of reliability of the association that was observed</a:t>
            </a:r>
          </a:p>
          <a:p>
            <a:endParaRPr lang="en-US" dirty="0"/>
          </a:p>
          <a:p>
            <a:r>
              <a:rPr lang="en-US" dirty="0" smtClean="0"/>
              <a:t>Answers the question:</a:t>
            </a:r>
          </a:p>
          <a:p>
            <a:pPr lvl="1"/>
            <a:r>
              <a:rPr lang="en-US" i="1" dirty="0" smtClean="0">
                <a:solidFill>
                  <a:schemeClr val="tx2"/>
                </a:solidFill>
              </a:rPr>
              <a:t>How likely is it that the observed association may be due to chance?</a:t>
            </a:r>
          </a:p>
          <a:p>
            <a:r>
              <a:rPr lang="en-US" dirty="0" smtClean="0"/>
              <a:t>Two main tests:</a:t>
            </a:r>
          </a:p>
          <a:p>
            <a:pPr lvl="1"/>
            <a:r>
              <a:rPr lang="en-US" b="1" dirty="0" smtClean="0"/>
              <a:t>95% Confidence Intervals (CI)</a:t>
            </a:r>
          </a:p>
          <a:p>
            <a:pPr lvl="1"/>
            <a:r>
              <a:rPr lang="en-US" b="1" dirty="0"/>
              <a:t>p</a:t>
            </a:r>
            <a:r>
              <a:rPr lang="en-US" b="1" dirty="0" smtClean="0"/>
              <a:t>-values</a:t>
            </a:r>
            <a:endParaRPr lang="en-US" b="1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5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Establish </a:t>
            </a:r>
            <a:r>
              <a:rPr lang="en-US" dirty="0"/>
              <a:t>a case definition for marijuana exposure. </a:t>
            </a:r>
            <a:endParaRPr lang="en-US" dirty="0" smtClean="0"/>
          </a:p>
          <a:p>
            <a:r>
              <a:rPr lang="en-US" dirty="0" smtClean="0"/>
              <a:t>List </a:t>
            </a:r>
            <a:r>
              <a:rPr lang="en-US" dirty="0"/>
              <a:t>special considerations that should be made during an environmental assessment of a marijuana </a:t>
            </a:r>
            <a:r>
              <a:rPr lang="en-US" dirty="0" smtClean="0"/>
              <a:t>facility.</a:t>
            </a:r>
          </a:p>
          <a:p>
            <a:r>
              <a:rPr lang="en-US" dirty="0" smtClean="0"/>
              <a:t>Recommend </a:t>
            </a:r>
            <a:r>
              <a:rPr lang="en-US" dirty="0"/>
              <a:t>control measures to prevent unintentional marijuana exposure in the future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5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95% Confidence Interval (CI)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95% CI is the range of values of the measure of association (RR or OR) that has a 95% chance of containing the true RR or OR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One is 95% </a:t>
            </a:r>
            <a:r>
              <a:rPr lang="en-US" b="1" dirty="0" smtClean="0">
                <a:solidFill>
                  <a:schemeClr val="tx2"/>
                </a:solidFill>
              </a:rPr>
              <a:t>“confident” </a:t>
            </a:r>
            <a:r>
              <a:rPr lang="en-US" dirty="0" smtClean="0"/>
              <a:t>that the true measure of association falls within this interval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6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Interpreting</a:t>
            </a:r>
            <a:br>
              <a:rPr lang="en-US" b="1" dirty="0" smtClean="0"/>
            </a:br>
            <a:r>
              <a:rPr lang="en-US" b="1" dirty="0" smtClean="0"/>
              <a:t>95% Confidence Interval (CI)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have a significant association between exposure and outcome, the 95% CI </a:t>
            </a:r>
            <a:r>
              <a:rPr lang="en-US" b="1" u="sng" dirty="0" smtClean="0"/>
              <a:t>should not </a:t>
            </a:r>
            <a:r>
              <a:rPr lang="en-US" dirty="0" smtClean="0"/>
              <a:t>include 1.0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 95% CI range below 1 suggest less risk of the outcome in the exposed population</a:t>
            </a:r>
          </a:p>
          <a:p>
            <a:pPr lvl="1"/>
            <a:r>
              <a:rPr lang="en-US" dirty="0" smtClean="0"/>
              <a:t>A 95% CI range above 1 suggests a higher risk of the outcome in the exposed population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8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Case-Control Study Results</a:t>
            </a:r>
            <a:endParaRPr lang="en-US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7645597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40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Case-Control Study Results (cont.) </a:t>
            </a:r>
            <a:endParaRPr lang="en-US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8382000" cy="3710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62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Environmental Assessment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nvironmental </a:t>
            </a:r>
            <a:r>
              <a:rPr lang="en-US" dirty="0"/>
              <a:t>assessment is to conduct a systematic, detailed, science-based evaluation of environmental factors that contributed to the </a:t>
            </a:r>
            <a:r>
              <a:rPr lang="en-US" dirty="0" smtClean="0"/>
              <a:t>transmission </a:t>
            </a:r>
            <a:r>
              <a:rPr lang="en-US" dirty="0"/>
              <a:t>of illness in an outbreak. 	</a:t>
            </a:r>
          </a:p>
        </p:txBody>
      </p:sp>
    </p:spTree>
    <p:extLst>
      <p:ext uri="{BB962C8B-B14F-4D97-AF65-F5344CB8AC3E}">
        <p14:creationId xmlns:p14="http://schemas.microsoft.com/office/powerpoint/2010/main" val="20818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#8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Question 8: </a:t>
            </a:r>
            <a:r>
              <a:rPr lang="en-US" dirty="0"/>
              <a:t>What special considerations should be made during an environmental assessment of a marijuana facility? </a:t>
            </a:r>
          </a:p>
        </p:txBody>
      </p:sp>
      <p:pic>
        <p:nvPicPr>
          <p:cNvPr id="4" name="Picture 2" descr="C:\Users\ssowko\AppData\Local\Microsoft\Windows\Temporary Internet Files\Content.IE5\ZFEYJMC9\question-mark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352800"/>
            <a:ext cx="2362200" cy="177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66800" y="4876800"/>
            <a:ext cx="6858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i="1" dirty="0">
              <a:solidFill>
                <a:schemeClr val="tx2"/>
              </a:solidFill>
            </a:endParaRPr>
          </a:p>
          <a:p>
            <a:pPr algn="ctr"/>
            <a:r>
              <a:rPr lang="en-US" sz="2800" b="1" i="1" dirty="0">
                <a:solidFill>
                  <a:schemeClr val="tx2"/>
                </a:solidFill>
              </a:rPr>
              <a:t>PLEASE WRITE </a:t>
            </a:r>
            <a:r>
              <a:rPr lang="en-US" sz="2800" b="1" i="1" dirty="0" smtClean="0">
                <a:solidFill>
                  <a:schemeClr val="tx2"/>
                </a:solidFill>
              </a:rPr>
              <a:t>DOWN CONSIDERATION (S) </a:t>
            </a:r>
            <a:endParaRPr lang="en-US" sz="2800" b="1" i="1" dirty="0">
              <a:solidFill>
                <a:schemeClr val="tx2"/>
              </a:solidFill>
            </a:endParaRPr>
          </a:p>
          <a:p>
            <a:pPr algn="ctr"/>
            <a:r>
              <a:rPr lang="en-US" sz="2800" b="1" i="1" dirty="0">
                <a:solidFill>
                  <a:schemeClr val="tx2"/>
                </a:solidFill>
              </a:rPr>
              <a:t>ON POST-IT NOTE</a:t>
            </a:r>
          </a:p>
        </p:txBody>
      </p:sp>
    </p:spTree>
    <p:extLst>
      <p:ext uri="{BB962C8B-B14F-4D97-AF65-F5344CB8AC3E}">
        <p14:creationId xmlns:p14="http://schemas.microsoft.com/office/powerpoint/2010/main" val="87810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Environmental Assessment 101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An assessment should include: </a:t>
            </a:r>
            <a:endParaRPr lang="en-US" dirty="0" smtClean="0"/>
          </a:p>
          <a:p>
            <a:r>
              <a:rPr lang="en-US" dirty="0" smtClean="0"/>
              <a:t>interviewing </a:t>
            </a:r>
            <a:r>
              <a:rPr lang="en-US" dirty="0"/>
              <a:t>workers and managers, </a:t>
            </a:r>
            <a:endParaRPr lang="en-US" dirty="0" smtClean="0"/>
          </a:p>
          <a:p>
            <a:r>
              <a:rPr lang="en-US" dirty="0" smtClean="0"/>
              <a:t>sampling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making </a:t>
            </a:r>
            <a:r>
              <a:rPr lang="en-US" dirty="0"/>
              <a:t>observations, </a:t>
            </a:r>
            <a:endParaRPr lang="en-US" dirty="0" smtClean="0"/>
          </a:p>
          <a:p>
            <a:r>
              <a:rPr lang="en-US" dirty="0" smtClean="0"/>
              <a:t>reviewing </a:t>
            </a:r>
            <a:r>
              <a:rPr lang="en-US" dirty="0"/>
              <a:t>records, </a:t>
            </a:r>
            <a:endParaRPr lang="en-US" dirty="0" smtClean="0"/>
          </a:p>
          <a:p>
            <a:r>
              <a:rPr lang="en-US" dirty="0" smtClean="0"/>
              <a:t>identifying </a:t>
            </a:r>
            <a:r>
              <a:rPr lang="en-US" dirty="0"/>
              <a:t>contributing factors </a:t>
            </a:r>
            <a:r>
              <a:rPr lang="en-US" dirty="0" smtClean="0"/>
              <a:t>and environmental </a:t>
            </a:r>
            <a:r>
              <a:rPr lang="en-US" dirty="0"/>
              <a:t>antecedents, </a:t>
            </a:r>
            <a:r>
              <a:rPr lang="en-US" dirty="0" smtClean="0"/>
              <a:t>and</a:t>
            </a:r>
          </a:p>
          <a:p>
            <a:r>
              <a:rPr lang="en-US" dirty="0" smtClean="0"/>
              <a:t>implementing </a:t>
            </a:r>
            <a:r>
              <a:rPr lang="en-US" dirty="0"/>
              <a:t>control </a:t>
            </a:r>
            <a:r>
              <a:rPr lang="en-US" dirty="0" smtClean="0"/>
              <a:t>measures </a:t>
            </a: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00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Joint Facility Investigation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EH was joined by MED as a criminal investigation was ongoing during the assessment</a:t>
            </a:r>
          </a:p>
          <a:p>
            <a:pPr lvl="1"/>
            <a:r>
              <a:rPr lang="en-US" dirty="0" smtClean="0"/>
              <a:t>Employees could not be interviewed by EH staff because of ongoing criminal investigation.</a:t>
            </a:r>
          </a:p>
        </p:txBody>
      </p:sp>
    </p:spTree>
    <p:extLst>
      <p:ext uri="{BB962C8B-B14F-4D97-AF65-F5344CB8AC3E}">
        <p14:creationId xmlns:p14="http://schemas.microsoft.com/office/powerpoint/2010/main" val="108457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Outbreak 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 and Police Department reviewed video of surveillance of the facility from July 29 to August 3</a:t>
            </a:r>
            <a:r>
              <a:rPr lang="en-US" baseline="30000" dirty="0" smtClean="0"/>
              <a:t>rd</a:t>
            </a:r>
            <a:endParaRPr lang="en-US" dirty="0" smtClean="0"/>
          </a:p>
          <a:p>
            <a:pPr lvl="1"/>
            <a:r>
              <a:rPr lang="en-US" dirty="0" smtClean="0"/>
              <a:t>No post-production tampering or comingling of THC and non-THC chocolates</a:t>
            </a:r>
          </a:p>
          <a:p>
            <a:pPr lvl="1"/>
            <a:r>
              <a:rPr lang="en-US" dirty="0" smtClean="0"/>
              <a:t>Police Department did not share findings with 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3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#9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Question 9: </a:t>
            </a:r>
            <a:r>
              <a:rPr lang="en-US" dirty="0"/>
              <a:t>Discuss control measures and future recommendations to prevent unintentional ingestion of marijuana-infused foods.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4953000"/>
            <a:ext cx="7162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schemeClr val="tx2"/>
                </a:solidFill>
              </a:rPr>
              <a:t>PLEASE WRITE DOWN </a:t>
            </a:r>
            <a:r>
              <a:rPr lang="en-US" sz="3200" b="1" i="1" dirty="0" smtClean="0">
                <a:solidFill>
                  <a:schemeClr val="tx2"/>
                </a:solidFill>
              </a:rPr>
              <a:t>CONTROL MEASURE (S) </a:t>
            </a:r>
            <a:endParaRPr lang="en-US" sz="3200" b="1" i="1" dirty="0">
              <a:solidFill>
                <a:schemeClr val="tx2"/>
              </a:solidFill>
            </a:endParaRPr>
          </a:p>
          <a:p>
            <a:pPr algn="ctr"/>
            <a:r>
              <a:rPr lang="en-US" sz="3200" b="1" i="1" dirty="0">
                <a:solidFill>
                  <a:schemeClr val="tx2"/>
                </a:solidFill>
              </a:rPr>
              <a:t>ON POST-IT NOTE</a:t>
            </a:r>
          </a:p>
        </p:txBody>
      </p:sp>
      <p:pic>
        <p:nvPicPr>
          <p:cNvPr id="5" name="Picture 2" descr="C:\Users\ssowko\AppData\Local\Microsoft\Windows\Temporary Internet Files\Content.IE5\ZFEYJMC9\question-mark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258" y="3200400"/>
            <a:ext cx="2362200" cy="177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68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Denver County Fair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Dates:</a:t>
            </a:r>
          </a:p>
          <a:p>
            <a:pPr lvl="1"/>
            <a:r>
              <a:rPr lang="en-US" dirty="0" smtClean="0"/>
              <a:t> Weekend of: August 1 – August 3</a:t>
            </a:r>
          </a:p>
          <a:p>
            <a:r>
              <a:rPr lang="en-US" dirty="0" smtClean="0"/>
              <a:t>Attendees: ~ 20,000 people</a:t>
            </a:r>
          </a:p>
          <a:p>
            <a:r>
              <a:rPr lang="en-US" dirty="0" smtClean="0"/>
              <a:t>Featured: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hemed vendor pavilions highlighting selected businesses</a:t>
            </a:r>
          </a:p>
          <a:p>
            <a:pPr lvl="1"/>
            <a:r>
              <a:rPr lang="en-US" dirty="0" smtClean="0"/>
              <a:t>The Pot Pavilion</a:t>
            </a:r>
          </a:p>
          <a:p>
            <a:pPr lvl="2"/>
            <a:r>
              <a:rPr lang="en-US" dirty="0" smtClean="0"/>
              <a:t>For 21 years and older</a:t>
            </a:r>
          </a:p>
          <a:p>
            <a:pPr lvl="2"/>
            <a:r>
              <a:rPr lang="en-US" dirty="0"/>
              <a:t>H</a:t>
            </a:r>
            <a:r>
              <a:rPr lang="en-US" dirty="0" smtClean="0"/>
              <a:t>oused 44 vendors </a:t>
            </a:r>
          </a:p>
          <a:p>
            <a:pPr lvl="2"/>
            <a:r>
              <a:rPr lang="en-US" dirty="0" smtClean="0"/>
              <a:t>Vendors were ONLY allowed to talk</a:t>
            </a:r>
          </a:p>
          <a:p>
            <a:pPr lvl="2"/>
            <a:r>
              <a:rPr lang="en-US" dirty="0" smtClean="0"/>
              <a:t>Vendors could NOT display, sell or consume any marijuana or infused products. </a:t>
            </a:r>
          </a:p>
          <a:p>
            <a:pPr lvl="2"/>
            <a:r>
              <a:rPr lang="en-US" dirty="0" smtClean="0"/>
              <a:t>Products were defined as: marijuana flower (bud, grass), concentrates (hash oil, shatter), and infused foods and drinks. 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24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IMPORTANT NOTE:</a:t>
            </a:r>
          </a:p>
          <a:p>
            <a:r>
              <a:rPr lang="en-US" b="1" dirty="0" smtClean="0"/>
              <a:t>People assume that a product infused with marijuana would give off an odor or flavor similar to marijuana. </a:t>
            </a:r>
          </a:p>
          <a:p>
            <a:pPr lvl="1"/>
            <a:r>
              <a:rPr lang="en-US" dirty="0" smtClean="0"/>
              <a:t>However, as demonstrated by this investigation, this was not the case</a:t>
            </a:r>
          </a:p>
          <a:p>
            <a:r>
              <a:rPr lang="en-US" dirty="0" smtClean="0"/>
              <a:t>The initial complaint case only stated the product has an off-taste and no cases reported an odor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62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Initial Complaint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Call came in on Tuesday August 5</a:t>
            </a:r>
            <a:r>
              <a:rPr lang="en-US" baseline="30000" dirty="0" smtClean="0"/>
              <a:t>th</a:t>
            </a:r>
            <a:r>
              <a:rPr lang="en-US" dirty="0" smtClean="0"/>
              <a:t> to Public Health</a:t>
            </a:r>
          </a:p>
          <a:p>
            <a:r>
              <a:rPr lang="en-US" dirty="0" smtClean="0"/>
              <a:t>Male attended fair on Sunday August 3</a:t>
            </a:r>
          </a:p>
          <a:p>
            <a:r>
              <a:rPr lang="en-US" dirty="0" smtClean="0"/>
              <a:t>Symptoms: </a:t>
            </a:r>
          </a:p>
          <a:p>
            <a:pPr lvl="1"/>
            <a:r>
              <a:rPr lang="en-US" dirty="0" smtClean="0"/>
              <a:t>anxious and “weird” </a:t>
            </a:r>
          </a:p>
          <a:p>
            <a:pPr lvl="1"/>
            <a:r>
              <a:rPr lang="en-US" dirty="0" smtClean="0"/>
              <a:t>Tightness of chest, heavy head &amp; body, dry mouth and intense nausea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Symptoms began one </a:t>
            </a:r>
            <a:r>
              <a:rPr lang="en-US" dirty="0"/>
              <a:t>hour after consumption of chocolate bar (LoveALL booth @ Pot </a:t>
            </a:r>
            <a:r>
              <a:rPr lang="en-US" dirty="0" smtClean="0"/>
              <a:t>Pavilion) </a:t>
            </a:r>
            <a:endParaRPr lang="en-US" dirty="0"/>
          </a:p>
          <a:p>
            <a:pPr marL="742950" lvl="2" indent="-342900"/>
            <a:r>
              <a:rPr lang="en-US" dirty="0" smtClean="0"/>
              <a:t>Consumed only ¼ of bar due to an “off taste”</a:t>
            </a:r>
          </a:p>
          <a:p>
            <a:pPr marL="742950" lvl="2" indent="-342900"/>
            <a:r>
              <a:rPr lang="en-US" dirty="0" smtClean="0"/>
              <a:t>Wife did not consume bar and felt fine</a:t>
            </a:r>
            <a:endParaRPr lang="en-US" dirty="0"/>
          </a:p>
          <a:p>
            <a:r>
              <a:rPr lang="en-US" dirty="0" smtClean="0"/>
              <a:t>Recovered by next day</a:t>
            </a:r>
          </a:p>
        </p:txBody>
      </p:sp>
    </p:spTree>
    <p:extLst>
      <p:ext uri="{BB962C8B-B14F-4D97-AF65-F5344CB8AC3E}">
        <p14:creationId xmlns:p14="http://schemas.microsoft.com/office/powerpoint/2010/main" val="423777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Also Complained to the Vendor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man called the vendor to assure him that the chocolate bar did not contain marijuana</a:t>
            </a:r>
          </a:p>
          <a:p>
            <a:r>
              <a:rPr lang="en-US" dirty="0" smtClean="0"/>
              <a:t>Wanted to document the official complaint since started new job the next week</a:t>
            </a:r>
          </a:p>
          <a:p>
            <a:pPr lvl="1"/>
            <a:r>
              <a:rPr lang="en-US" dirty="0" smtClean="0"/>
              <a:t>New job required drug test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429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#1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Question 1</a:t>
            </a:r>
            <a:r>
              <a:rPr lang="en-US" dirty="0"/>
              <a:t>: What other agencies might you involve or consult after receiving this initial complaint? </a:t>
            </a:r>
            <a:endParaRPr lang="en-US" dirty="0" smtClean="0"/>
          </a:p>
          <a:p>
            <a:pPr marL="0" indent="0" algn="ctr">
              <a:buNone/>
            </a:pPr>
            <a:endParaRPr lang="en-US" b="1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b="1" i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b="1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b="1" i="1" dirty="0" smtClean="0">
                <a:solidFill>
                  <a:schemeClr val="tx2"/>
                </a:solidFill>
              </a:rPr>
              <a:t>PLEASE </a:t>
            </a:r>
            <a:r>
              <a:rPr lang="en-US" b="1" i="1" dirty="0">
                <a:solidFill>
                  <a:schemeClr val="tx2"/>
                </a:solidFill>
              </a:rPr>
              <a:t>WRITE DOWN RESOURCE IDEA(S) 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chemeClr val="tx2"/>
                </a:solidFill>
              </a:rPr>
              <a:t>ON POST-IT NOTE</a:t>
            </a:r>
          </a:p>
          <a:p>
            <a:endParaRPr lang="en-US" dirty="0"/>
          </a:p>
        </p:txBody>
      </p:sp>
      <p:pic>
        <p:nvPicPr>
          <p:cNvPr id="1026" name="Picture 2" descr="C:\Users\ssowko\AppData\Local\Microsoft\Windows\Temporary Internet Files\Content.IE5\ZFEYJMC9\question-mark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258" y="3200400"/>
            <a:ext cx="2362200" cy="177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43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Complaint #2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On Monday, August </a:t>
            </a:r>
            <a:r>
              <a:rPr lang="en-US" dirty="0" smtClean="0"/>
              <a:t>4</a:t>
            </a:r>
            <a:r>
              <a:rPr lang="en-US" baseline="30000" dirty="0" smtClean="0"/>
              <a:t>th </a:t>
            </a:r>
            <a:endParaRPr lang="en-US" dirty="0"/>
          </a:p>
          <a:p>
            <a:r>
              <a:rPr lang="en-US" dirty="0" smtClean="0"/>
              <a:t>Denver </a:t>
            </a:r>
            <a:r>
              <a:rPr lang="en-US" dirty="0"/>
              <a:t>Public Health </a:t>
            </a:r>
            <a:r>
              <a:rPr lang="en-US" dirty="0" smtClean="0"/>
              <a:t>contacted </a:t>
            </a:r>
            <a:r>
              <a:rPr lang="en-US" dirty="0"/>
              <a:t>the Marijuana Enforcement Division </a:t>
            </a:r>
            <a:r>
              <a:rPr lang="en-US" dirty="0" smtClean="0"/>
              <a:t>(MED) Colorado </a:t>
            </a:r>
            <a:r>
              <a:rPr lang="en-US" dirty="0"/>
              <a:t>Department of </a:t>
            </a:r>
            <a:r>
              <a:rPr lang="en-US" dirty="0" smtClean="0"/>
              <a:t>Revenue </a:t>
            </a:r>
          </a:p>
          <a:p>
            <a:r>
              <a:rPr lang="en-US" dirty="0" smtClean="0"/>
              <a:t>MED </a:t>
            </a:r>
            <a:r>
              <a:rPr lang="en-US" dirty="0"/>
              <a:t>received a similar complaint from a man reporting nausea, loss of coordination, and </a:t>
            </a:r>
            <a:r>
              <a:rPr lang="en-US" dirty="0" smtClean="0"/>
              <a:t>dizziness after </a:t>
            </a:r>
            <a:r>
              <a:rPr lang="en-US" dirty="0"/>
              <a:t>consuming samples from a vendor at the Pot </a:t>
            </a:r>
            <a:r>
              <a:rPr lang="en-US" dirty="0" smtClean="0"/>
              <a:t>Pavilion</a:t>
            </a:r>
          </a:p>
          <a:p>
            <a:r>
              <a:rPr lang="en-US" dirty="0" smtClean="0"/>
              <a:t>The </a:t>
            </a:r>
            <a:r>
              <a:rPr lang="en-US" dirty="0"/>
              <a:t>man reported using marijuana in the past and stated the chocolate bars got him “</a:t>
            </a:r>
            <a:r>
              <a:rPr lang="en-US" dirty="0" smtClean="0"/>
              <a:t>high”</a:t>
            </a:r>
          </a:p>
          <a:p>
            <a:pPr lvl="1"/>
            <a:r>
              <a:rPr lang="en-US" dirty="0" smtClean="0"/>
              <a:t>previously had NOT experienced </a:t>
            </a:r>
            <a:r>
              <a:rPr lang="en-US" dirty="0"/>
              <a:t>nausea or disorientation from marijuana use. </a:t>
            </a:r>
          </a:p>
        </p:txBody>
      </p:sp>
    </p:spTree>
    <p:extLst>
      <p:ext uri="{BB962C8B-B14F-4D97-AF65-F5344CB8AC3E}">
        <p14:creationId xmlns:p14="http://schemas.microsoft.com/office/powerpoint/2010/main" val="252705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6F0972413454C9416E89A73039AA6" ma:contentTypeVersion="1" ma:contentTypeDescription="Create a new document." ma:contentTypeScope="" ma:versionID="b8fffe2f149be68868451ea6009f32f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810986b036840e28274f9fca8f918e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AD427E4-61DE-46CE-A438-8B22B89CACDC}"/>
</file>

<file path=customXml/itemProps2.xml><?xml version="1.0" encoding="utf-8"?>
<ds:datastoreItem xmlns:ds="http://schemas.openxmlformats.org/officeDocument/2006/customXml" ds:itemID="{4A01692E-E938-412D-8513-2F2EE23543E7}"/>
</file>

<file path=customXml/itemProps3.xml><?xml version="1.0" encoding="utf-8"?>
<ds:datastoreItem xmlns:ds="http://schemas.openxmlformats.org/officeDocument/2006/customXml" ds:itemID="{A5D1C2BA-836B-4325-BC2C-07AE9F2CD7CD}"/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2258</Words>
  <Application>Microsoft Office PowerPoint</Application>
  <PresentationFormat>On-screen Show (4:3)</PresentationFormat>
  <Paragraphs>314</Paragraphs>
  <Slides>50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Arial</vt:lpstr>
      <vt:lpstr>Calibri</vt:lpstr>
      <vt:lpstr>Office Theme</vt:lpstr>
      <vt:lpstr>County Fair Chocolate Scare Case Study</vt:lpstr>
      <vt:lpstr>County Fair Chocolate Scare Case Denver, Colorado</vt:lpstr>
      <vt:lpstr>Objectives</vt:lpstr>
      <vt:lpstr>Objectives (cont.)</vt:lpstr>
      <vt:lpstr>Denver County Fair</vt:lpstr>
      <vt:lpstr>Initial Complaint</vt:lpstr>
      <vt:lpstr>Also Complained to the Vendor</vt:lpstr>
      <vt:lpstr>Question #1</vt:lpstr>
      <vt:lpstr>Complaint #2</vt:lpstr>
      <vt:lpstr>More Complaints…</vt:lpstr>
      <vt:lpstr>Question #2</vt:lpstr>
      <vt:lpstr>The Investigation Begins</vt:lpstr>
      <vt:lpstr>Question #3</vt:lpstr>
      <vt:lpstr>Question #3</vt:lpstr>
      <vt:lpstr>CDPH  Division of Food, Drug &amp; Cannabis Safety</vt:lpstr>
      <vt:lpstr>Marijuana / THC 101</vt:lpstr>
      <vt:lpstr>Common Effects of Marijuana</vt:lpstr>
      <vt:lpstr>Symptoms of Overconsumption </vt:lpstr>
      <vt:lpstr>Marijuana Consumption</vt:lpstr>
      <vt:lpstr>Absorption of Marijuana-Infused Foods</vt:lpstr>
      <vt:lpstr>Question #4</vt:lpstr>
      <vt:lpstr>Public Health Line List</vt:lpstr>
      <vt:lpstr>How to Create a Case Definition</vt:lpstr>
      <vt:lpstr>How to Create a Case Definition</vt:lpstr>
      <vt:lpstr>How to Create a Case Definition</vt:lpstr>
      <vt:lpstr>Case Definition (Working)</vt:lpstr>
      <vt:lpstr>Question #6</vt:lpstr>
      <vt:lpstr>Question #6</vt:lpstr>
      <vt:lpstr>Situation Status Update</vt:lpstr>
      <vt:lpstr>Epidemiologic Studies</vt:lpstr>
      <vt:lpstr>Common Epidemiology Study – Foodborne Illness Outbreaks</vt:lpstr>
      <vt:lpstr>Common Epidemiology Study – Foodborne Illness Outbreaks</vt:lpstr>
      <vt:lpstr>Question #7</vt:lpstr>
      <vt:lpstr>Question #7</vt:lpstr>
      <vt:lpstr>Measure of Association</vt:lpstr>
      <vt:lpstr>Measure of Association</vt:lpstr>
      <vt:lpstr>Interpretation of Measures</vt:lpstr>
      <vt:lpstr>Interpretation of Measures</vt:lpstr>
      <vt:lpstr>Tests of Significance</vt:lpstr>
      <vt:lpstr>95% Confidence Interval (CI)</vt:lpstr>
      <vt:lpstr>Interpreting 95% Confidence Interval (CI)</vt:lpstr>
      <vt:lpstr>Case-Control Study Results</vt:lpstr>
      <vt:lpstr>Case-Control Study Results (cont.) </vt:lpstr>
      <vt:lpstr>Environmental Assessment</vt:lpstr>
      <vt:lpstr>Question #8</vt:lpstr>
      <vt:lpstr>Environmental Assessment 101</vt:lpstr>
      <vt:lpstr>Joint Facility Investigation </vt:lpstr>
      <vt:lpstr>Outbreak Conclusion</vt:lpstr>
      <vt:lpstr>Question #9</vt:lpstr>
      <vt:lpstr>Discussion</vt:lpstr>
    </vt:vector>
  </TitlesOfParts>
  <Company>Contra Costa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Fair Chocolate Scare Case Study</dc:title>
  <dc:creator>Sara Sowko</dc:creator>
  <cp:lastModifiedBy>Scallan, Elaine</cp:lastModifiedBy>
  <cp:revision>45</cp:revision>
  <cp:lastPrinted>2017-12-06T01:50:20Z</cp:lastPrinted>
  <dcterms:created xsi:type="dcterms:W3CDTF">2017-10-26T21:21:11Z</dcterms:created>
  <dcterms:modified xsi:type="dcterms:W3CDTF">2018-04-09T17:02:03Z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0x0101002F46F0972413454C9416E89A73039AA6</vt:lpwstr>
  </property>
</Properties>
</file>