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tags/tag31.xml" ContentType="application/vnd.openxmlformats-officedocument.presentationml.tags+xml"/>
  <Override PartName="/ppt/notesSlides/notesSlide17.xml" ContentType="application/vnd.openxmlformats-officedocument.presentationml.notesSlide+xml"/>
  <Override PartName="/ppt/tags/tag32.xml" ContentType="application/vnd.openxmlformats-officedocument.presentationml.tags+xml"/>
  <Override PartName="/ppt/notesSlides/notesSlide18.xml" ContentType="application/vnd.openxmlformats-officedocument.presentationml.notesSlide+xml"/>
  <Override PartName="/ppt/tags/tag33.xml" ContentType="application/vnd.openxmlformats-officedocument.presentationml.tags+xml"/>
  <Override PartName="/ppt/notesSlides/notesSlide19.xml" ContentType="application/vnd.openxmlformats-officedocument.presentationml.notesSlide+xml"/>
  <Override PartName="/ppt/tags/tag34.xml" ContentType="application/vnd.openxmlformats-officedocument.presentationml.tags+xml"/>
  <Override PartName="/ppt/notesSlides/notesSlide20.xml" ContentType="application/vnd.openxmlformats-officedocument.presentationml.notesSlide+xml"/>
  <Override PartName="/ppt/tags/tag35.xml" ContentType="application/vnd.openxmlformats-officedocument.presentationml.tags+xml"/>
  <Override PartName="/ppt/notesSlides/notesSlide21.xml" ContentType="application/vnd.openxmlformats-officedocument.presentationml.notesSlide+xml"/>
  <Override PartName="/ppt/tags/tag36.xml" ContentType="application/vnd.openxmlformats-officedocument.presentationml.tags+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8"/>
  </p:notesMasterIdLst>
  <p:sldIdLst>
    <p:sldId id="504" r:id="rId6"/>
    <p:sldId id="648" r:id="rId7"/>
    <p:sldId id="611" r:id="rId8"/>
    <p:sldId id="646" r:id="rId9"/>
    <p:sldId id="647" r:id="rId10"/>
    <p:sldId id="351" r:id="rId11"/>
    <p:sldId id="539" r:id="rId12"/>
    <p:sldId id="388" r:id="rId13"/>
    <p:sldId id="639" r:id="rId14"/>
    <p:sldId id="641" r:id="rId15"/>
    <p:sldId id="640" r:id="rId16"/>
    <p:sldId id="645" r:id="rId17"/>
    <p:sldId id="538" r:id="rId18"/>
    <p:sldId id="610" r:id="rId19"/>
    <p:sldId id="630" r:id="rId20"/>
    <p:sldId id="628" r:id="rId21"/>
    <p:sldId id="631" r:id="rId22"/>
    <p:sldId id="642" r:id="rId23"/>
    <p:sldId id="644" r:id="rId24"/>
    <p:sldId id="634" r:id="rId25"/>
    <p:sldId id="643" r:id="rId26"/>
    <p:sldId id="626" r:id="rId27"/>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 id="{CE2DC2C7-68D5-9B94-734F-F7FC948EB8EF}" name="Katie Garman" initials="KG" userId="S::DC49171@tn.gov::45a0b180-f130-426b-bc44-28d17daacd7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90B4"/>
    <a:srgbClr val="C8E1EA"/>
    <a:srgbClr val="3F86A8"/>
    <a:srgbClr val="255465"/>
    <a:srgbClr val="57A5C1"/>
    <a:srgbClr val="A6CF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51012" autoAdjust="0"/>
  </p:normalViewPr>
  <p:slideViewPr>
    <p:cSldViewPr snapToGrid="0">
      <p:cViewPr varScale="1">
        <p:scale>
          <a:sx n="54" d="100"/>
          <a:sy n="54" d="100"/>
        </p:scale>
        <p:origin x="2712" y="72"/>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F246C2-44BF-458C-B823-9427532E49E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D9459D6-0CE3-41D7-9860-1E268D380A4B}">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Show Empathy</a:t>
          </a:r>
        </a:p>
      </dgm:t>
    </dgm:pt>
    <dgm:pt modelId="{804B4A2B-E381-4ABD-B6AE-94B77A35BAE4}" type="parTrans" cxnId="{CB62B7A1-C46A-4AB6-82A6-027ABA1DA6EA}">
      <dgm:prSet/>
      <dgm:spPr/>
      <dgm:t>
        <a:bodyPr/>
        <a:lstStyle/>
        <a:p>
          <a:endParaRPr lang="en-US"/>
        </a:p>
      </dgm:t>
    </dgm:pt>
    <dgm:pt modelId="{5D431889-EA74-4D2F-A3AF-860EB2C93423}" type="sibTrans" cxnId="{CB62B7A1-C46A-4AB6-82A6-027ABA1DA6EA}">
      <dgm:prSet/>
      <dgm:spPr/>
      <dgm:t>
        <a:bodyPr/>
        <a:lstStyle/>
        <a:p>
          <a:endParaRPr lang="en-US"/>
        </a:p>
      </dgm:t>
    </dgm:pt>
    <dgm:pt modelId="{EBD37FE6-067F-44A7-96F6-5555D9CD625D}">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Avoid Judgement</a:t>
          </a:r>
        </a:p>
      </dgm:t>
    </dgm:pt>
    <dgm:pt modelId="{D8D52967-29D7-442D-8F8E-B35BF600B7EE}" type="parTrans" cxnId="{A5768675-F924-4CB1-944E-F9F88A96D9D3}">
      <dgm:prSet/>
      <dgm:spPr/>
      <dgm:t>
        <a:bodyPr/>
        <a:lstStyle/>
        <a:p>
          <a:endParaRPr lang="en-US"/>
        </a:p>
      </dgm:t>
    </dgm:pt>
    <dgm:pt modelId="{5D79C82E-FB07-4EF9-A4F7-5E28D8FD20F4}" type="sibTrans" cxnId="{A5768675-F924-4CB1-944E-F9F88A96D9D3}">
      <dgm:prSet/>
      <dgm:spPr/>
      <dgm:t>
        <a:bodyPr/>
        <a:lstStyle/>
        <a:p>
          <a:endParaRPr lang="en-US"/>
        </a:p>
      </dgm:t>
    </dgm:pt>
    <dgm:pt modelId="{D192F2BF-FD6F-4CBC-A11D-9CD62B421405}">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Match communication styles</a:t>
          </a:r>
        </a:p>
      </dgm:t>
    </dgm:pt>
    <dgm:pt modelId="{0C0C58AA-0F39-4FCD-B18C-5A07418F0834}" type="parTrans" cxnId="{16EE038B-361C-4CF6-AEB3-7A7FB35C787E}">
      <dgm:prSet/>
      <dgm:spPr/>
      <dgm:t>
        <a:bodyPr/>
        <a:lstStyle/>
        <a:p>
          <a:endParaRPr lang="en-US"/>
        </a:p>
      </dgm:t>
    </dgm:pt>
    <dgm:pt modelId="{382FD602-04CA-4BEF-A723-0D6F1CB8159B}" type="sibTrans" cxnId="{16EE038B-361C-4CF6-AEB3-7A7FB35C787E}">
      <dgm:prSet/>
      <dgm:spPr/>
      <dgm:t>
        <a:bodyPr/>
        <a:lstStyle/>
        <a:p>
          <a:endParaRPr lang="en-US"/>
        </a:p>
      </dgm:t>
    </dgm:pt>
    <dgm:pt modelId="{15F8AC75-8E5B-41A9-88A4-4A4138B93C53}">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Make sure interviewee feels heard</a:t>
          </a:r>
        </a:p>
      </dgm:t>
    </dgm:pt>
    <dgm:pt modelId="{71EE881E-C47C-4DB0-8022-3D3BD2BE9FD6}" type="parTrans" cxnId="{C7568CA7-F65A-4FA9-8E87-C0F1A796BC4F}">
      <dgm:prSet/>
      <dgm:spPr/>
      <dgm:t>
        <a:bodyPr/>
        <a:lstStyle/>
        <a:p>
          <a:endParaRPr lang="en-US"/>
        </a:p>
      </dgm:t>
    </dgm:pt>
    <dgm:pt modelId="{1DA9EF1E-E74E-4FF5-9B1A-BFDBBF898E18}" type="sibTrans" cxnId="{C7568CA7-F65A-4FA9-8E87-C0F1A796BC4F}">
      <dgm:prSet/>
      <dgm:spPr/>
      <dgm:t>
        <a:bodyPr/>
        <a:lstStyle/>
        <a:p>
          <a:endParaRPr lang="en-US"/>
        </a:p>
      </dgm:t>
    </dgm:pt>
    <dgm:pt modelId="{7C5AFD12-4916-4646-AD20-B6EE561558A6}">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Respect their time</a:t>
          </a:r>
        </a:p>
      </dgm:t>
    </dgm:pt>
    <dgm:pt modelId="{B6434C9E-8272-44D5-8A0D-5FACC66F8EA9}" type="parTrans" cxnId="{59F89866-6663-4F32-88E9-72990F0CD799}">
      <dgm:prSet/>
      <dgm:spPr/>
      <dgm:t>
        <a:bodyPr/>
        <a:lstStyle/>
        <a:p>
          <a:endParaRPr lang="en-US"/>
        </a:p>
      </dgm:t>
    </dgm:pt>
    <dgm:pt modelId="{9E63D55A-4DBA-4FC7-9475-EBC374709AF8}" type="sibTrans" cxnId="{59F89866-6663-4F32-88E9-72990F0CD799}">
      <dgm:prSet/>
      <dgm:spPr/>
      <dgm:t>
        <a:bodyPr/>
        <a:lstStyle/>
        <a:p>
          <a:endParaRPr lang="en-US"/>
        </a:p>
      </dgm:t>
    </dgm:pt>
    <dgm:pt modelId="{9FD1575F-AE43-4530-BE0A-2B0399B9336B}">
      <dgm:prSet custT="1"/>
      <dgm:spPr>
        <a:solidFill>
          <a:srgbClr val="255465">
            <a:alpha val="80000"/>
          </a:srgbClr>
        </a:solid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2800" dirty="0">
              <a:solidFill>
                <a:schemeClr val="bg1"/>
              </a:solidFill>
            </a:rPr>
            <a:t>Show gratitude</a:t>
          </a:r>
        </a:p>
      </dgm:t>
    </dgm:pt>
    <dgm:pt modelId="{452ECA03-7941-467A-BD63-EE058AA1A9EE}" type="parTrans" cxnId="{41ADAA84-8AF8-4743-99B4-0FFB554D3054}">
      <dgm:prSet/>
      <dgm:spPr/>
      <dgm:t>
        <a:bodyPr/>
        <a:lstStyle/>
        <a:p>
          <a:endParaRPr lang="en-US"/>
        </a:p>
      </dgm:t>
    </dgm:pt>
    <dgm:pt modelId="{C09F12FE-B969-46AF-99B5-FE918DBF2454}" type="sibTrans" cxnId="{41ADAA84-8AF8-4743-99B4-0FFB554D3054}">
      <dgm:prSet/>
      <dgm:spPr/>
      <dgm:t>
        <a:bodyPr/>
        <a:lstStyle/>
        <a:p>
          <a:endParaRPr lang="en-US"/>
        </a:p>
      </dgm:t>
    </dgm:pt>
    <dgm:pt modelId="{AD491D9F-05E0-41F6-80C3-9ABA11E5C7B8}" type="pres">
      <dgm:prSet presAssocID="{DAF246C2-44BF-458C-B823-9427532E49EE}" presName="diagram" presStyleCnt="0">
        <dgm:presLayoutVars>
          <dgm:dir/>
          <dgm:resizeHandles val="exact"/>
        </dgm:presLayoutVars>
      </dgm:prSet>
      <dgm:spPr/>
    </dgm:pt>
    <dgm:pt modelId="{5885B5A3-B4C4-4091-AB64-E72C1FDAA9D6}" type="pres">
      <dgm:prSet presAssocID="{CD9459D6-0CE3-41D7-9860-1E268D380A4B}" presName="node" presStyleLbl="node1" presStyleIdx="0" presStyleCnt="6">
        <dgm:presLayoutVars>
          <dgm:bulletEnabled val="1"/>
        </dgm:presLayoutVars>
      </dgm:prSet>
      <dgm:spPr/>
    </dgm:pt>
    <dgm:pt modelId="{9CEEF91A-0471-45A1-A7E9-238BD04A8536}" type="pres">
      <dgm:prSet presAssocID="{5D431889-EA74-4D2F-A3AF-860EB2C93423}" presName="sibTrans" presStyleCnt="0"/>
      <dgm:spPr/>
    </dgm:pt>
    <dgm:pt modelId="{076384B4-5266-46EE-B617-3723CF4247D3}" type="pres">
      <dgm:prSet presAssocID="{EBD37FE6-067F-44A7-96F6-5555D9CD625D}" presName="node" presStyleLbl="node1" presStyleIdx="1" presStyleCnt="6">
        <dgm:presLayoutVars>
          <dgm:bulletEnabled val="1"/>
        </dgm:presLayoutVars>
      </dgm:prSet>
      <dgm:spPr/>
    </dgm:pt>
    <dgm:pt modelId="{DA2D890A-E9F4-42B5-B56F-B00474AAF3E9}" type="pres">
      <dgm:prSet presAssocID="{5D79C82E-FB07-4EF9-A4F7-5E28D8FD20F4}" presName="sibTrans" presStyleCnt="0"/>
      <dgm:spPr/>
    </dgm:pt>
    <dgm:pt modelId="{30EACED8-B85A-4E6D-8C66-8CFD7B684511}" type="pres">
      <dgm:prSet presAssocID="{D192F2BF-FD6F-4CBC-A11D-9CD62B421405}" presName="node" presStyleLbl="node1" presStyleIdx="2" presStyleCnt="6">
        <dgm:presLayoutVars>
          <dgm:bulletEnabled val="1"/>
        </dgm:presLayoutVars>
      </dgm:prSet>
      <dgm:spPr/>
    </dgm:pt>
    <dgm:pt modelId="{5BF1E58D-4E11-416E-B912-C3E4F951F7D8}" type="pres">
      <dgm:prSet presAssocID="{382FD602-04CA-4BEF-A723-0D6F1CB8159B}" presName="sibTrans" presStyleCnt="0"/>
      <dgm:spPr/>
    </dgm:pt>
    <dgm:pt modelId="{5DBB1A3E-A201-45AB-974A-9D65DE84311A}" type="pres">
      <dgm:prSet presAssocID="{15F8AC75-8E5B-41A9-88A4-4A4138B93C53}" presName="node" presStyleLbl="node1" presStyleIdx="3" presStyleCnt="6">
        <dgm:presLayoutVars>
          <dgm:bulletEnabled val="1"/>
        </dgm:presLayoutVars>
      </dgm:prSet>
      <dgm:spPr/>
    </dgm:pt>
    <dgm:pt modelId="{67046384-F20A-4AE2-AECF-2652A6D4BBEF}" type="pres">
      <dgm:prSet presAssocID="{1DA9EF1E-E74E-4FF5-9B1A-BFDBBF898E18}" presName="sibTrans" presStyleCnt="0"/>
      <dgm:spPr/>
    </dgm:pt>
    <dgm:pt modelId="{62E45574-9A00-4769-96A6-949F8C1EA198}" type="pres">
      <dgm:prSet presAssocID="{7C5AFD12-4916-4646-AD20-B6EE561558A6}" presName="node" presStyleLbl="node1" presStyleIdx="4" presStyleCnt="6">
        <dgm:presLayoutVars>
          <dgm:bulletEnabled val="1"/>
        </dgm:presLayoutVars>
      </dgm:prSet>
      <dgm:spPr/>
    </dgm:pt>
    <dgm:pt modelId="{8DCE2036-9306-475B-B80F-182A25BB72AB}" type="pres">
      <dgm:prSet presAssocID="{9E63D55A-4DBA-4FC7-9475-EBC374709AF8}" presName="sibTrans" presStyleCnt="0"/>
      <dgm:spPr/>
    </dgm:pt>
    <dgm:pt modelId="{BF7FB519-0060-435B-8D56-DD73E5898C1C}" type="pres">
      <dgm:prSet presAssocID="{9FD1575F-AE43-4530-BE0A-2B0399B9336B}" presName="node" presStyleLbl="node1" presStyleIdx="5" presStyleCnt="6">
        <dgm:presLayoutVars>
          <dgm:bulletEnabled val="1"/>
        </dgm:presLayoutVars>
      </dgm:prSet>
      <dgm:spPr/>
    </dgm:pt>
  </dgm:ptLst>
  <dgm:cxnLst>
    <dgm:cxn modelId="{6645FD03-F1DA-4FB6-955B-4E5DA9CAFD3F}" type="presOf" srcId="{CD9459D6-0CE3-41D7-9860-1E268D380A4B}" destId="{5885B5A3-B4C4-4091-AB64-E72C1FDAA9D6}" srcOrd="0" destOrd="0" presId="urn:microsoft.com/office/officeart/2005/8/layout/default"/>
    <dgm:cxn modelId="{82F4E125-549A-4E4E-887C-1D414889D262}" type="presOf" srcId="{EBD37FE6-067F-44A7-96F6-5555D9CD625D}" destId="{076384B4-5266-46EE-B617-3723CF4247D3}" srcOrd="0" destOrd="0" presId="urn:microsoft.com/office/officeart/2005/8/layout/default"/>
    <dgm:cxn modelId="{59F89866-6663-4F32-88E9-72990F0CD799}" srcId="{DAF246C2-44BF-458C-B823-9427532E49EE}" destId="{7C5AFD12-4916-4646-AD20-B6EE561558A6}" srcOrd="4" destOrd="0" parTransId="{B6434C9E-8272-44D5-8A0D-5FACC66F8EA9}" sibTransId="{9E63D55A-4DBA-4FC7-9475-EBC374709AF8}"/>
    <dgm:cxn modelId="{4D6DF44B-CF20-4DB6-AC67-20B36FFD117D}" type="presOf" srcId="{7C5AFD12-4916-4646-AD20-B6EE561558A6}" destId="{62E45574-9A00-4769-96A6-949F8C1EA198}" srcOrd="0" destOrd="0" presId="urn:microsoft.com/office/officeart/2005/8/layout/default"/>
    <dgm:cxn modelId="{A1155655-25F5-49C2-824B-E93A857A3320}" type="presOf" srcId="{9FD1575F-AE43-4530-BE0A-2B0399B9336B}" destId="{BF7FB519-0060-435B-8D56-DD73E5898C1C}" srcOrd="0" destOrd="0" presId="urn:microsoft.com/office/officeart/2005/8/layout/default"/>
    <dgm:cxn modelId="{A5768675-F924-4CB1-944E-F9F88A96D9D3}" srcId="{DAF246C2-44BF-458C-B823-9427532E49EE}" destId="{EBD37FE6-067F-44A7-96F6-5555D9CD625D}" srcOrd="1" destOrd="0" parTransId="{D8D52967-29D7-442D-8F8E-B35BF600B7EE}" sibTransId="{5D79C82E-FB07-4EF9-A4F7-5E28D8FD20F4}"/>
    <dgm:cxn modelId="{41ADAA84-8AF8-4743-99B4-0FFB554D3054}" srcId="{DAF246C2-44BF-458C-B823-9427532E49EE}" destId="{9FD1575F-AE43-4530-BE0A-2B0399B9336B}" srcOrd="5" destOrd="0" parTransId="{452ECA03-7941-467A-BD63-EE058AA1A9EE}" sibTransId="{C09F12FE-B969-46AF-99B5-FE918DBF2454}"/>
    <dgm:cxn modelId="{16EE038B-361C-4CF6-AEB3-7A7FB35C787E}" srcId="{DAF246C2-44BF-458C-B823-9427532E49EE}" destId="{D192F2BF-FD6F-4CBC-A11D-9CD62B421405}" srcOrd="2" destOrd="0" parTransId="{0C0C58AA-0F39-4FCD-B18C-5A07418F0834}" sibTransId="{382FD602-04CA-4BEF-A723-0D6F1CB8159B}"/>
    <dgm:cxn modelId="{FCD5B199-D30E-41E5-935F-8E89D3B85E3C}" type="presOf" srcId="{DAF246C2-44BF-458C-B823-9427532E49EE}" destId="{AD491D9F-05E0-41F6-80C3-9ABA11E5C7B8}" srcOrd="0" destOrd="0" presId="urn:microsoft.com/office/officeart/2005/8/layout/default"/>
    <dgm:cxn modelId="{CB62B7A1-C46A-4AB6-82A6-027ABA1DA6EA}" srcId="{DAF246C2-44BF-458C-B823-9427532E49EE}" destId="{CD9459D6-0CE3-41D7-9860-1E268D380A4B}" srcOrd="0" destOrd="0" parTransId="{804B4A2B-E381-4ABD-B6AE-94B77A35BAE4}" sibTransId="{5D431889-EA74-4D2F-A3AF-860EB2C93423}"/>
    <dgm:cxn modelId="{C7568CA7-F65A-4FA9-8E87-C0F1A796BC4F}" srcId="{DAF246C2-44BF-458C-B823-9427532E49EE}" destId="{15F8AC75-8E5B-41A9-88A4-4A4138B93C53}" srcOrd="3" destOrd="0" parTransId="{71EE881E-C47C-4DB0-8022-3D3BD2BE9FD6}" sibTransId="{1DA9EF1E-E74E-4FF5-9B1A-BFDBBF898E18}"/>
    <dgm:cxn modelId="{F6CDEED0-1804-4629-9D1D-9B3C64D30222}" type="presOf" srcId="{15F8AC75-8E5B-41A9-88A4-4A4138B93C53}" destId="{5DBB1A3E-A201-45AB-974A-9D65DE84311A}" srcOrd="0" destOrd="0" presId="urn:microsoft.com/office/officeart/2005/8/layout/default"/>
    <dgm:cxn modelId="{3F8E88E0-DEC5-4FC6-AD94-2E5090F65DA3}" type="presOf" srcId="{D192F2BF-FD6F-4CBC-A11D-9CD62B421405}" destId="{30EACED8-B85A-4E6D-8C66-8CFD7B684511}" srcOrd="0" destOrd="0" presId="urn:microsoft.com/office/officeart/2005/8/layout/default"/>
    <dgm:cxn modelId="{EF6719D0-6E12-4614-BB49-2F4DE901C938}" type="presParOf" srcId="{AD491D9F-05E0-41F6-80C3-9ABA11E5C7B8}" destId="{5885B5A3-B4C4-4091-AB64-E72C1FDAA9D6}" srcOrd="0" destOrd="0" presId="urn:microsoft.com/office/officeart/2005/8/layout/default"/>
    <dgm:cxn modelId="{51A3D655-2D11-4523-B5C2-C9ADD9D1425B}" type="presParOf" srcId="{AD491D9F-05E0-41F6-80C3-9ABA11E5C7B8}" destId="{9CEEF91A-0471-45A1-A7E9-238BD04A8536}" srcOrd="1" destOrd="0" presId="urn:microsoft.com/office/officeart/2005/8/layout/default"/>
    <dgm:cxn modelId="{ED7A6FF3-D09B-4307-992C-6F88CBD6D39F}" type="presParOf" srcId="{AD491D9F-05E0-41F6-80C3-9ABA11E5C7B8}" destId="{076384B4-5266-46EE-B617-3723CF4247D3}" srcOrd="2" destOrd="0" presId="urn:microsoft.com/office/officeart/2005/8/layout/default"/>
    <dgm:cxn modelId="{0F6CAA8C-DED4-43C8-8041-E8558964F373}" type="presParOf" srcId="{AD491D9F-05E0-41F6-80C3-9ABA11E5C7B8}" destId="{DA2D890A-E9F4-42B5-B56F-B00474AAF3E9}" srcOrd="3" destOrd="0" presId="urn:microsoft.com/office/officeart/2005/8/layout/default"/>
    <dgm:cxn modelId="{3204DCF8-A751-4A88-BF6A-EE6CCBDE0471}" type="presParOf" srcId="{AD491D9F-05E0-41F6-80C3-9ABA11E5C7B8}" destId="{30EACED8-B85A-4E6D-8C66-8CFD7B684511}" srcOrd="4" destOrd="0" presId="urn:microsoft.com/office/officeart/2005/8/layout/default"/>
    <dgm:cxn modelId="{F4421D74-D744-403A-A44A-1A8C0D64ACA1}" type="presParOf" srcId="{AD491D9F-05E0-41F6-80C3-9ABA11E5C7B8}" destId="{5BF1E58D-4E11-416E-B912-C3E4F951F7D8}" srcOrd="5" destOrd="0" presId="urn:microsoft.com/office/officeart/2005/8/layout/default"/>
    <dgm:cxn modelId="{F8B143C4-D676-4FBB-9A18-377ABC3E57C8}" type="presParOf" srcId="{AD491D9F-05E0-41F6-80C3-9ABA11E5C7B8}" destId="{5DBB1A3E-A201-45AB-974A-9D65DE84311A}" srcOrd="6" destOrd="0" presId="urn:microsoft.com/office/officeart/2005/8/layout/default"/>
    <dgm:cxn modelId="{499CA0A2-B5A3-48CF-AA46-41BBFDF76337}" type="presParOf" srcId="{AD491D9F-05E0-41F6-80C3-9ABA11E5C7B8}" destId="{67046384-F20A-4AE2-AECF-2652A6D4BBEF}" srcOrd="7" destOrd="0" presId="urn:microsoft.com/office/officeart/2005/8/layout/default"/>
    <dgm:cxn modelId="{712F5B5B-C303-4FEB-9931-0D6202D5CE4A}" type="presParOf" srcId="{AD491D9F-05E0-41F6-80C3-9ABA11E5C7B8}" destId="{62E45574-9A00-4769-96A6-949F8C1EA198}" srcOrd="8" destOrd="0" presId="urn:microsoft.com/office/officeart/2005/8/layout/default"/>
    <dgm:cxn modelId="{199E20C0-ED7A-4FA4-BA99-57B7ABE912D0}" type="presParOf" srcId="{AD491D9F-05E0-41F6-80C3-9ABA11E5C7B8}" destId="{8DCE2036-9306-475B-B80F-182A25BB72AB}" srcOrd="9" destOrd="0" presId="urn:microsoft.com/office/officeart/2005/8/layout/default"/>
    <dgm:cxn modelId="{C97324D4-07DC-4249-B04A-93F3C7B226F7}" type="presParOf" srcId="{AD491D9F-05E0-41F6-80C3-9ABA11E5C7B8}" destId="{BF7FB519-0060-435B-8D56-DD73E5898C1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1C7C9B-FAB7-4D76-A091-69116D91D3A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4218D70-3061-4722-8812-33D27CB0DC2A}">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a:t>Routine schedule or events</a:t>
          </a:r>
        </a:p>
      </dgm:t>
    </dgm:pt>
    <dgm:pt modelId="{BF26BF00-EED2-4050-B77A-A35A0C7E8BB6}" type="parTrans" cxnId="{402149C2-0271-4415-8A9E-C2DC87A1B24F}">
      <dgm:prSet/>
      <dgm:spPr/>
      <dgm:t>
        <a:bodyPr/>
        <a:lstStyle/>
        <a:p>
          <a:endParaRPr lang="en-US"/>
        </a:p>
      </dgm:t>
    </dgm:pt>
    <dgm:pt modelId="{A123DF87-C63E-483D-B3B6-29AC3B4F4D0B}" type="sibTrans" cxnId="{402149C2-0271-4415-8A9E-C2DC87A1B24F}">
      <dgm:prSet/>
      <dgm:spPr/>
      <dgm:t>
        <a:bodyPr/>
        <a:lstStyle/>
        <a:p>
          <a:endParaRPr lang="en-US"/>
        </a:p>
      </dgm:t>
    </dgm:pt>
    <dgm:pt modelId="{39927FCC-0438-4FBE-922C-D22C64CA5718}">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a:t>Special events </a:t>
          </a:r>
        </a:p>
      </dgm:t>
    </dgm:pt>
    <dgm:pt modelId="{2C1C24FC-0A51-41C0-9B73-6B0A80CE691F}" type="parTrans" cxnId="{B65B21AB-F309-4BC3-A7B6-BE22F0FBA38A}">
      <dgm:prSet/>
      <dgm:spPr/>
      <dgm:t>
        <a:bodyPr/>
        <a:lstStyle/>
        <a:p>
          <a:endParaRPr lang="en-US"/>
        </a:p>
      </dgm:t>
    </dgm:pt>
    <dgm:pt modelId="{96835431-B5A0-408F-B37C-78742D2A0F0F}" type="sibTrans" cxnId="{B65B21AB-F309-4BC3-A7B6-BE22F0FBA38A}">
      <dgm:prSet/>
      <dgm:spPr/>
      <dgm:t>
        <a:bodyPr/>
        <a:lstStyle/>
        <a:p>
          <a:endParaRPr lang="en-US"/>
        </a:p>
      </dgm:t>
    </dgm:pt>
    <dgm:pt modelId="{8858F44F-8DA1-4EC4-AD42-5E099830178D}">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a:t>Check Calendars</a:t>
          </a:r>
        </a:p>
      </dgm:t>
    </dgm:pt>
    <dgm:pt modelId="{9E8E6A13-B200-4962-865D-F2C64A4A88FB}" type="parTrans" cxnId="{AB78993A-7588-4551-B3D7-712981FCD3FC}">
      <dgm:prSet/>
      <dgm:spPr/>
      <dgm:t>
        <a:bodyPr/>
        <a:lstStyle/>
        <a:p>
          <a:endParaRPr lang="en-US"/>
        </a:p>
      </dgm:t>
    </dgm:pt>
    <dgm:pt modelId="{6262E2F5-29CD-4372-8840-5E0A1C47C206}" type="sibTrans" cxnId="{AB78993A-7588-4551-B3D7-712981FCD3FC}">
      <dgm:prSet/>
      <dgm:spPr/>
      <dgm:t>
        <a:bodyPr/>
        <a:lstStyle/>
        <a:p>
          <a:endParaRPr lang="en-US"/>
        </a:p>
      </dgm:t>
    </dgm:pt>
    <dgm:pt modelId="{0FB7D4F3-3D4F-4720-B3AD-FEF2B4A149B6}">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a:t>Receipts &amp; bank statements</a:t>
          </a:r>
        </a:p>
      </dgm:t>
    </dgm:pt>
    <dgm:pt modelId="{A086EB0B-05F1-4EE4-AA95-71D003E90475}" type="parTrans" cxnId="{3BCD3DFA-FF0C-4CB4-B03A-74CD5EC92113}">
      <dgm:prSet/>
      <dgm:spPr/>
      <dgm:t>
        <a:bodyPr/>
        <a:lstStyle/>
        <a:p>
          <a:endParaRPr lang="en-US"/>
        </a:p>
      </dgm:t>
    </dgm:pt>
    <dgm:pt modelId="{5CAAD29E-A67A-41A4-B38C-D577419A844B}" type="sibTrans" cxnId="{3BCD3DFA-FF0C-4CB4-B03A-74CD5EC92113}">
      <dgm:prSet/>
      <dgm:spPr/>
      <dgm:t>
        <a:bodyPr/>
        <a:lstStyle/>
        <a:p>
          <a:endParaRPr lang="en-US"/>
        </a:p>
      </dgm:t>
    </dgm:pt>
    <dgm:pt modelId="{8BC676C0-5D90-46C8-93C3-1F3F1F16CB4E}">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a:t>Look in refrigerator, pantry &amp; cabinets</a:t>
          </a:r>
        </a:p>
      </dgm:t>
    </dgm:pt>
    <dgm:pt modelId="{882DE67E-BFB9-4F9B-9E2D-74D512FE3024}" type="parTrans" cxnId="{CB2B1EFC-CAB1-497B-BDFE-573AED923118}">
      <dgm:prSet/>
      <dgm:spPr/>
      <dgm:t>
        <a:bodyPr/>
        <a:lstStyle/>
        <a:p>
          <a:endParaRPr lang="en-US"/>
        </a:p>
      </dgm:t>
    </dgm:pt>
    <dgm:pt modelId="{9553AC27-4E0C-48E9-A7BB-A315CA11E8FA}" type="sibTrans" cxnId="{CB2B1EFC-CAB1-497B-BDFE-573AED923118}">
      <dgm:prSet/>
      <dgm:spPr/>
      <dgm:t>
        <a:bodyPr/>
        <a:lstStyle/>
        <a:p>
          <a:endParaRPr lang="en-US"/>
        </a:p>
      </dgm:t>
    </dgm:pt>
    <dgm:pt modelId="{C913346C-D723-4438-BEC8-84C19F256632}">
      <dgm:prSet/>
      <dgm:spPr>
        <a:solidFill>
          <a:srgbClr val="4690B4"/>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a:t>Review social media/apps</a:t>
          </a:r>
        </a:p>
      </dgm:t>
    </dgm:pt>
    <dgm:pt modelId="{881B020A-9A32-4CCC-A869-EEDE9FDCBD59}" type="parTrans" cxnId="{C4EC74B7-66A5-4868-A74B-5FA7F365A71E}">
      <dgm:prSet/>
      <dgm:spPr/>
      <dgm:t>
        <a:bodyPr/>
        <a:lstStyle/>
        <a:p>
          <a:endParaRPr lang="en-US"/>
        </a:p>
      </dgm:t>
    </dgm:pt>
    <dgm:pt modelId="{CD65A016-DCA7-4D11-8892-C343EE78A666}" type="sibTrans" cxnId="{C4EC74B7-66A5-4868-A74B-5FA7F365A71E}">
      <dgm:prSet/>
      <dgm:spPr/>
      <dgm:t>
        <a:bodyPr/>
        <a:lstStyle/>
        <a:p>
          <a:endParaRPr lang="en-US"/>
        </a:p>
      </dgm:t>
    </dgm:pt>
    <dgm:pt modelId="{93E7273B-F85C-42F7-9F23-43F552643391}" type="pres">
      <dgm:prSet presAssocID="{831C7C9B-FAB7-4D76-A091-69116D91D3A3}" presName="diagram" presStyleCnt="0">
        <dgm:presLayoutVars>
          <dgm:dir/>
          <dgm:resizeHandles val="exact"/>
        </dgm:presLayoutVars>
      </dgm:prSet>
      <dgm:spPr/>
    </dgm:pt>
    <dgm:pt modelId="{8B83A841-8923-456C-8476-7A4DCB4ECCE2}" type="pres">
      <dgm:prSet presAssocID="{C4218D70-3061-4722-8812-33D27CB0DC2A}" presName="node" presStyleLbl="node1" presStyleIdx="0" presStyleCnt="6">
        <dgm:presLayoutVars>
          <dgm:bulletEnabled val="1"/>
        </dgm:presLayoutVars>
      </dgm:prSet>
      <dgm:spPr/>
    </dgm:pt>
    <dgm:pt modelId="{69185460-836A-4D9E-915F-E5672D7FCAF4}" type="pres">
      <dgm:prSet presAssocID="{A123DF87-C63E-483D-B3B6-29AC3B4F4D0B}" presName="sibTrans" presStyleCnt="0"/>
      <dgm:spPr/>
    </dgm:pt>
    <dgm:pt modelId="{7649ACBE-0E2F-4D57-B84E-7B702B719C56}" type="pres">
      <dgm:prSet presAssocID="{39927FCC-0438-4FBE-922C-D22C64CA5718}" presName="node" presStyleLbl="node1" presStyleIdx="1" presStyleCnt="6">
        <dgm:presLayoutVars>
          <dgm:bulletEnabled val="1"/>
        </dgm:presLayoutVars>
      </dgm:prSet>
      <dgm:spPr/>
    </dgm:pt>
    <dgm:pt modelId="{DA4F70CC-1DB6-4487-AF1A-64B61561673D}" type="pres">
      <dgm:prSet presAssocID="{96835431-B5A0-408F-B37C-78742D2A0F0F}" presName="sibTrans" presStyleCnt="0"/>
      <dgm:spPr/>
    </dgm:pt>
    <dgm:pt modelId="{2C431B70-8D58-48AC-9872-41050BD70890}" type="pres">
      <dgm:prSet presAssocID="{8858F44F-8DA1-4EC4-AD42-5E099830178D}" presName="node" presStyleLbl="node1" presStyleIdx="2" presStyleCnt="6">
        <dgm:presLayoutVars>
          <dgm:bulletEnabled val="1"/>
        </dgm:presLayoutVars>
      </dgm:prSet>
      <dgm:spPr/>
    </dgm:pt>
    <dgm:pt modelId="{D6F34969-94E9-4F5A-94FA-F810F2AA1CA2}" type="pres">
      <dgm:prSet presAssocID="{6262E2F5-29CD-4372-8840-5E0A1C47C206}" presName="sibTrans" presStyleCnt="0"/>
      <dgm:spPr/>
    </dgm:pt>
    <dgm:pt modelId="{3D999E34-B9AD-4D0E-96E2-443D21450B2C}" type="pres">
      <dgm:prSet presAssocID="{0FB7D4F3-3D4F-4720-B3AD-FEF2B4A149B6}" presName="node" presStyleLbl="node1" presStyleIdx="3" presStyleCnt="6">
        <dgm:presLayoutVars>
          <dgm:bulletEnabled val="1"/>
        </dgm:presLayoutVars>
      </dgm:prSet>
      <dgm:spPr/>
    </dgm:pt>
    <dgm:pt modelId="{4BDDB763-EF60-42E1-B574-64F3B2AD41D5}" type="pres">
      <dgm:prSet presAssocID="{5CAAD29E-A67A-41A4-B38C-D577419A844B}" presName="sibTrans" presStyleCnt="0"/>
      <dgm:spPr/>
    </dgm:pt>
    <dgm:pt modelId="{4396236E-F835-40D0-8CF1-6AC6A0F0D2CA}" type="pres">
      <dgm:prSet presAssocID="{8BC676C0-5D90-46C8-93C3-1F3F1F16CB4E}" presName="node" presStyleLbl="node1" presStyleIdx="4" presStyleCnt="6">
        <dgm:presLayoutVars>
          <dgm:bulletEnabled val="1"/>
        </dgm:presLayoutVars>
      </dgm:prSet>
      <dgm:spPr/>
    </dgm:pt>
    <dgm:pt modelId="{1A1C825E-7259-42D3-A3FC-82B2E3FBA53C}" type="pres">
      <dgm:prSet presAssocID="{9553AC27-4E0C-48E9-A7BB-A315CA11E8FA}" presName="sibTrans" presStyleCnt="0"/>
      <dgm:spPr/>
    </dgm:pt>
    <dgm:pt modelId="{9E704D69-3814-47DA-8B9E-94A536B7D7B8}" type="pres">
      <dgm:prSet presAssocID="{C913346C-D723-4438-BEC8-84C19F256632}" presName="node" presStyleLbl="node1" presStyleIdx="5" presStyleCnt="6">
        <dgm:presLayoutVars>
          <dgm:bulletEnabled val="1"/>
        </dgm:presLayoutVars>
      </dgm:prSet>
      <dgm:spPr/>
    </dgm:pt>
  </dgm:ptLst>
  <dgm:cxnLst>
    <dgm:cxn modelId="{5ACFE207-824C-4F63-B7B4-F8593E017EA4}" type="presOf" srcId="{0FB7D4F3-3D4F-4720-B3AD-FEF2B4A149B6}" destId="{3D999E34-B9AD-4D0E-96E2-443D21450B2C}" srcOrd="0" destOrd="0" presId="urn:microsoft.com/office/officeart/2005/8/layout/default"/>
    <dgm:cxn modelId="{2EFFD61A-C5A9-419F-B6C5-25A51332F77E}" type="presOf" srcId="{C913346C-D723-4438-BEC8-84C19F256632}" destId="{9E704D69-3814-47DA-8B9E-94A536B7D7B8}" srcOrd="0" destOrd="0" presId="urn:microsoft.com/office/officeart/2005/8/layout/default"/>
    <dgm:cxn modelId="{AB78993A-7588-4551-B3D7-712981FCD3FC}" srcId="{831C7C9B-FAB7-4D76-A091-69116D91D3A3}" destId="{8858F44F-8DA1-4EC4-AD42-5E099830178D}" srcOrd="2" destOrd="0" parTransId="{9E8E6A13-B200-4962-865D-F2C64A4A88FB}" sibTransId="{6262E2F5-29CD-4372-8840-5E0A1C47C206}"/>
    <dgm:cxn modelId="{90BDA55C-A988-4CC4-9A30-C6412F6500B3}" type="presOf" srcId="{831C7C9B-FAB7-4D76-A091-69116D91D3A3}" destId="{93E7273B-F85C-42F7-9F23-43F552643391}" srcOrd="0" destOrd="0" presId="urn:microsoft.com/office/officeart/2005/8/layout/default"/>
    <dgm:cxn modelId="{B65B21AB-F309-4BC3-A7B6-BE22F0FBA38A}" srcId="{831C7C9B-FAB7-4D76-A091-69116D91D3A3}" destId="{39927FCC-0438-4FBE-922C-D22C64CA5718}" srcOrd="1" destOrd="0" parTransId="{2C1C24FC-0A51-41C0-9B73-6B0A80CE691F}" sibTransId="{96835431-B5A0-408F-B37C-78742D2A0F0F}"/>
    <dgm:cxn modelId="{AF65E7B0-3726-4F50-9BB2-75596F999F29}" type="presOf" srcId="{39927FCC-0438-4FBE-922C-D22C64CA5718}" destId="{7649ACBE-0E2F-4D57-B84E-7B702B719C56}" srcOrd="0" destOrd="0" presId="urn:microsoft.com/office/officeart/2005/8/layout/default"/>
    <dgm:cxn modelId="{C4EC74B7-66A5-4868-A74B-5FA7F365A71E}" srcId="{831C7C9B-FAB7-4D76-A091-69116D91D3A3}" destId="{C913346C-D723-4438-BEC8-84C19F256632}" srcOrd="5" destOrd="0" parTransId="{881B020A-9A32-4CCC-A869-EEDE9FDCBD59}" sibTransId="{CD65A016-DCA7-4D11-8892-C343EE78A666}"/>
    <dgm:cxn modelId="{402149C2-0271-4415-8A9E-C2DC87A1B24F}" srcId="{831C7C9B-FAB7-4D76-A091-69116D91D3A3}" destId="{C4218D70-3061-4722-8812-33D27CB0DC2A}" srcOrd="0" destOrd="0" parTransId="{BF26BF00-EED2-4050-B77A-A35A0C7E8BB6}" sibTransId="{A123DF87-C63E-483D-B3B6-29AC3B4F4D0B}"/>
    <dgm:cxn modelId="{02D1C2C6-CB73-4C1E-8208-A5CDECC41DDD}" type="presOf" srcId="{C4218D70-3061-4722-8812-33D27CB0DC2A}" destId="{8B83A841-8923-456C-8476-7A4DCB4ECCE2}" srcOrd="0" destOrd="0" presId="urn:microsoft.com/office/officeart/2005/8/layout/default"/>
    <dgm:cxn modelId="{479E43D9-727E-4918-B9A4-C3D30FF8AF73}" type="presOf" srcId="{8BC676C0-5D90-46C8-93C3-1F3F1F16CB4E}" destId="{4396236E-F835-40D0-8CF1-6AC6A0F0D2CA}" srcOrd="0" destOrd="0" presId="urn:microsoft.com/office/officeart/2005/8/layout/default"/>
    <dgm:cxn modelId="{70CC89DA-875A-4D46-860E-420E7F1010E3}" type="presOf" srcId="{8858F44F-8DA1-4EC4-AD42-5E099830178D}" destId="{2C431B70-8D58-48AC-9872-41050BD70890}" srcOrd="0" destOrd="0" presId="urn:microsoft.com/office/officeart/2005/8/layout/default"/>
    <dgm:cxn modelId="{3BCD3DFA-FF0C-4CB4-B03A-74CD5EC92113}" srcId="{831C7C9B-FAB7-4D76-A091-69116D91D3A3}" destId="{0FB7D4F3-3D4F-4720-B3AD-FEF2B4A149B6}" srcOrd="3" destOrd="0" parTransId="{A086EB0B-05F1-4EE4-AA95-71D003E90475}" sibTransId="{5CAAD29E-A67A-41A4-B38C-D577419A844B}"/>
    <dgm:cxn modelId="{CB2B1EFC-CAB1-497B-BDFE-573AED923118}" srcId="{831C7C9B-FAB7-4D76-A091-69116D91D3A3}" destId="{8BC676C0-5D90-46C8-93C3-1F3F1F16CB4E}" srcOrd="4" destOrd="0" parTransId="{882DE67E-BFB9-4F9B-9E2D-74D512FE3024}" sibTransId="{9553AC27-4E0C-48E9-A7BB-A315CA11E8FA}"/>
    <dgm:cxn modelId="{2EEA2D78-38C3-4025-872E-78E3128BD985}" type="presParOf" srcId="{93E7273B-F85C-42F7-9F23-43F552643391}" destId="{8B83A841-8923-456C-8476-7A4DCB4ECCE2}" srcOrd="0" destOrd="0" presId="urn:microsoft.com/office/officeart/2005/8/layout/default"/>
    <dgm:cxn modelId="{93E23F81-38DD-4071-BDF1-F566F1B14D9D}" type="presParOf" srcId="{93E7273B-F85C-42F7-9F23-43F552643391}" destId="{69185460-836A-4D9E-915F-E5672D7FCAF4}" srcOrd="1" destOrd="0" presId="urn:microsoft.com/office/officeart/2005/8/layout/default"/>
    <dgm:cxn modelId="{27F7878A-699C-4165-8E40-A92CCCD2719C}" type="presParOf" srcId="{93E7273B-F85C-42F7-9F23-43F552643391}" destId="{7649ACBE-0E2F-4D57-B84E-7B702B719C56}" srcOrd="2" destOrd="0" presId="urn:microsoft.com/office/officeart/2005/8/layout/default"/>
    <dgm:cxn modelId="{D19B3DE9-E714-427B-AF3F-76DFD2C43D27}" type="presParOf" srcId="{93E7273B-F85C-42F7-9F23-43F552643391}" destId="{DA4F70CC-1DB6-4487-AF1A-64B61561673D}" srcOrd="3" destOrd="0" presId="urn:microsoft.com/office/officeart/2005/8/layout/default"/>
    <dgm:cxn modelId="{9178B032-C7A6-41F6-ABE0-1F96E80A6ABE}" type="presParOf" srcId="{93E7273B-F85C-42F7-9F23-43F552643391}" destId="{2C431B70-8D58-48AC-9872-41050BD70890}" srcOrd="4" destOrd="0" presId="urn:microsoft.com/office/officeart/2005/8/layout/default"/>
    <dgm:cxn modelId="{AB76BC20-9372-4957-AE63-21B8AD84C2FC}" type="presParOf" srcId="{93E7273B-F85C-42F7-9F23-43F552643391}" destId="{D6F34969-94E9-4F5A-94FA-F810F2AA1CA2}" srcOrd="5" destOrd="0" presId="urn:microsoft.com/office/officeart/2005/8/layout/default"/>
    <dgm:cxn modelId="{D61FE695-22BA-49FD-9482-6C86BFB692B2}" type="presParOf" srcId="{93E7273B-F85C-42F7-9F23-43F552643391}" destId="{3D999E34-B9AD-4D0E-96E2-443D21450B2C}" srcOrd="6" destOrd="0" presId="urn:microsoft.com/office/officeart/2005/8/layout/default"/>
    <dgm:cxn modelId="{57494B54-1A6E-4932-810E-7DEF0BE757F7}" type="presParOf" srcId="{93E7273B-F85C-42F7-9F23-43F552643391}" destId="{4BDDB763-EF60-42E1-B574-64F3B2AD41D5}" srcOrd="7" destOrd="0" presId="urn:microsoft.com/office/officeart/2005/8/layout/default"/>
    <dgm:cxn modelId="{D6AE3F5E-79DC-43FC-BC68-23E4D819828E}" type="presParOf" srcId="{93E7273B-F85C-42F7-9F23-43F552643391}" destId="{4396236E-F835-40D0-8CF1-6AC6A0F0D2CA}" srcOrd="8" destOrd="0" presId="urn:microsoft.com/office/officeart/2005/8/layout/default"/>
    <dgm:cxn modelId="{419F4216-DAF1-4EBC-A915-032BD1036FCB}" type="presParOf" srcId="{93E7273B-F85C-42F7-9F23-43F552643391}" destId="{1A1C825E-7259-42D3-A3FC-82B2E3FBA53C}" srcOrd="9" destOrd="0" presId="urn:microsoft.com/office/officeart/2005/8/layout/default"/>
    <dgm:cxn modelId="{3BC670E3-6195-4452-A2A3-913EDD48C04E}" type="presParOf" srcId="{93E7273B-F85C-42F7-9F23-43F552643391}" destId="{9E704D69-3814-47DA-8B9E-94A536B7D7B8}"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85B5A3-B4C4-4091-AB64-E72C1FDAA9D6}">
      <dsp:nvSpPr>
        <dsp:cNvPr id="0" name=""/>
        <dsp:cNvSpPr/>
      </dsp:nvSpPr>
      <dsp:spPr>
        <a:xfrm>
          <a:off x="0" y="389112"/>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Show Empathy</a:t>
          </a:r>
        </a:p>
      </dsp:txBody>
      <dsp:txXfrm>
        <a:off x="0" y="389112"/>
        <a:ext cx="3019425" cy="1811655"/>
      </dsp:txXfrm>
    </dsp:sp>
    <dsp:sp modelId="{076384B4-5266-46EE-B617-3723CF4247D3}">
      <dsp:nvSpPr>
        <dsp:cNvPr id="0" name=""/>
        <dsp:cNvSpPr/>
      </dsp:nvSpPr>
      <dsp:spPr>
        <a:xfrm>
          <a:off x="3321367" y="389112"/>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Avoid Judgement</a:t>
          </a:r>
        </a:p>
      </dsp:txBody>
      <dsp:txXfrm>
        <a:off x="3321367" y="389112"/>
        <a:ext cx="3019425" cy="1811655"/>
      </dsp:txXfrm>
    </dsp:sp>
    <dsp:sp modelId="{30EACED8-B85A-4E6D-8C66-8CFD7B684511}">
      <dsp:nvSpPr>
        <dsp:cNvPr id="0" name=""/>
        <dsp:cNvSpPr/>
      </dsp:nvSpPr>
      <dsp:spPr>
        <a:xfrm>
          <a:off x="6642735" y="389112"/>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Match communication styles</a:t>
          </a:r>
        </a:p>
      </dsp:txBody>
      <dsp:txXfrm>
        <a:off x="6642735" y="389112"/>
        <a:ext cx="3019425" cy="1811655"/>
      </dsp:txXfrm>
    </dsp:sp>
    <dsp:sp modelId="{5DBB1A3E-A201-45AB-974A-9D65DE84311A}">
      <dsp:nvSpPr>
        <dsp:cNvPr id="0" name=""/>
        <dsp:cNvSpPr/>
      </dsp:nvSpPr>
      <dsp:spPr>
        <a:xfrm>
          <a:off x="0" y="2502710"/>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Make sure interviewee feels heard</a:t>
          </a:r>
        </a:p>
      </dsp:txBody>
      <dsp:txXfrm>
        <a:off x="0" y="2502710"/>
        <a:ext cx="3019425" cy="1811655"/>
      </dsp:txXfrm>
    </dsp:sp>
    <dsp:sp modelId="{62E45574-9A00-4769-96A6-949F8C1EA198}">
      <dsp:nvSpPr>
        <dsp:cNvPr id="0" name=""/>
        <dsp:cNvSpPr/>
      </dsp:nvSpPr>
      <dsp:spPr>
        <a:xfrm>
          <a:off x="3321367" y="2502710"/>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Respect their time</a:t>
          </a:r>
        </a:p>
      </dsp:txBody>
      <dsp:txXfrm>
        <a:off x="3321367" y="2502710"/>
        <a:ext cx="3019425" cy="1811655"/>
      </dsp:txXfrm>
    </dsp:sp>
    <dsp:sp modelId="{BF7FB519-0060-435B-8D56-DD73E5898C1C}">
      <dsp:nvSpPr>
        <dsp:cNvPr id="0" name=""/>
        <dsp:cNvSpPr/>
      </dsp:nvSpPr>
      <dsp:spPr>
        <a:xfrm>
          <a:off x="6642735" y="2502710"/>
          <a:ext cx="3019425" cy="1811655"/>
        </a:xfrm>
        <a:prstGeom prst="rect">
          <a:avLst/>
        </a:prstGeom>
        <a:solidFill>
          <a:srgbClr val="255465">
            <a:alpha val="8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Show gratitude</a:t>
          </a:r>
        </a:p>
      </dsp:txBody>
      <dsp:txXfrm>
        <a:off x="6642735" y="2502710"/>
        <a:ext cx="3019425" cy="18116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3A841-8923-456C-8476-7A4DCB4ECCE2}">
      <dsp:nvSpPr>
        <dsp:cNvPr id="0" name=""/>
        <dsp:cNvSpPr/>
      </dsp:nvSpPr>
      <dsp:spPr>
        <a:xfrm>
          <a:off x="0" y="555625"/>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Routine schedule or events</a:t>
          </a:r>
        </a:p>
      </dsp:txBody>
      <dsp:txXfrm>
        <a:off x="0" y="555625"/>
        <a:ext cx="2623910" cy="1574346"/>
      </dsp:txXfrm>
    </dsp:sp>
    <dsp:sp modelId="{7649ACBE-0E2F-4D57-B84E-7B702B719C56}">
      <dsp:nvSpPr>
        <dsp:cNvPr id="0" name=""/>
        <dsp:cNvSpPr/>
      </dsp:nvSpPr>
      <dsp:spPr>
        <a:xfrm>
          <a:off x="2886301" y="555625"/>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Special events </a:t>
          </a:r>
        </a:p>
      </dsp:txBody>
      <dsp:txXfrm>
        <a:off x="2886301" y="555625"/>
        <a:ext cx="2623910" cy="1574346"/>
      </dsp:txXfrm>
    </dsp:sp>
    <dsp:sp modelId="{2C431B70-8D58-48AC-9872-41050BD70890}">
      <dsp:nvSpPr>
        <dsp:cNvPr id="0" name=""/>
        <dsp:cNvSpPr/>
      </dsp:nvSpPr>
      <dsp:spPr>
        <a:xfrm>
          <a:off x="5772603" y="555625"/>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Check Calendars</a:t>
          </a:r>
        </a:p>
      </dsp:txBody>
      <dsp:txXfrm>
        <a:off x="5772603" y="555625"/>
        <a:ext cx="2623910" cy="1574346"/>
      </dsp:txXfrm>
    </dsp:sp>
    <dsp:sp modelId="{3D999E34-B9AD-4D0E-96E2-443D21450B2C}">
      <dsp:nvSpPr>
        <dsp:cNvPr id="0" name=""/>
        <dsp:cNvSpPr/>
      </dsp:nvSpPr>
      <dsp:spPr>
        <a:xfrm>
          <a:off x="0" y="2392362"/>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Receipts &amp; bank statements</a:t>
          </a:r>
        </a:p>
      </dsp:txBody>
      <dsp:txXfrm>
        <a:off x="0" y="2392362"/>
        <a:ext cx="2623910" cy="1574346"/>
      </dsp:txXfrm>
    </dsp:sp>
    <dsp:sp modelId="{4396236E-F835-40D0-8CF1-6AC6A0F0D2CA}">
      <dsp:nvSpPr>
        <dsp:cNvPr id="0" name=""/>
        <dsp:cNvSpPr/>
      </dsp:nvSpPr>
      <dsp:spPr>
        <a:xfrm>
          <a:off x="2886301" y="2392362"/>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Look in refrigerator, pantry &amp; cabinets</a:t>
          </a:r>
        </a:p>
      </dsp:txBody>
      <dsp:txXfrm>
        <a:off x="2886301" y="2392362"/>
        <a:ext cx="2623910" cy="1574346"/>
      </dsp:txXfrm>
    </dsp:sp>
    <dsp:sp modelId="{9E704D69-3814-47DA-8B9E-94A536B7D7B8}">
      <dsp:nvSpPr>
        <dsp:cNvPr id="0" name=""/>
        <dsp:cNvSpPr/>
      </dsp:nvSpPr>
      <dsp:spPr>
        <a:xfrm>
          <a:off x="5772603" y="2392362"/>
          <a:ext cx="2623910" cy="1574346"/>
        </a:xfrm>
        <a:prstGeom prst="rect">
          <a:avLst/>
        </a:prstGeom>
        <a:solidFill>
          <a:srgbClr val="4690B4"/>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Review social media/apps</a:t>
          </a:r>
        </a:p>
      </dsp:txBody>
      <dsp:txXfrm>
        <a:off x="5772603" y="2392362"/>
        <a:ext cx="2623910" cy="157434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D3791-05D1-454A-B0FD-F04D03A41656}" type="datetimeFigureOut">
              <a:rPr lang="en-US" smtClean="0"/>
              <a:t>12/6/2023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3392BD-8C73-4409-8BFA-E5C3064CFAD1}" type="slidenum">
              <a:rPr lang="en-US" smtClean="0"/>
              <a:t>‹#›</a:t>
            </a:fld>
            <a:endParaRPr lang="en-US"/>
          </a:p>
        </p:txBody>
      </p:sp>
    </p:spTree>
    <p:extLst>
      <p:ext uri="{BB962C8B-B14F-4D97-AF65-F5344CB8AC3E}">
        <p14:creationId xmlns:p14="http://schemas.microsoft.com/office/powerpoint/2010/main" val="3837349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Welcome participants and introduce yourself, and any other instructors who may be helping to deliver the training, by offering the following information:</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Name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Title/Agency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Desired outcome from the course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Experience relevant to the course subject matter</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27305"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Stop sharing the screen to allow a more casual virtual atmosphere for learner introductions. Call on learners to share the above information. </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VIRTUAL SUGGESTION: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Place the following in the chat box to remind them what to share: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-Name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-Position/Title &amp; Agency</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-What you hope to learn from course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-Previous knowledge of topic</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712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people often have trouble remembering exposures. There are tools the interviewer can suggest that may aid interviewee recall should the interviewee struggle to remember exposures:</a:t>
            </a:r>
          </a:p>
          <a:p>
            <a:pPr marL="171450" indent="-171450">
              <a:buFont typeface="Arial" panose="020B0604020202020204" pitchFamily="34" charset="0"/>
              <a:buChar char="•"/>
            </a:pPr>
            <a:r>
              <a:rPr lang="en-US" dirty="0"/>
              <a:t>Routine events (weekly fast food after youth sports practice; Wednesday night church supper; daily trip to the canteen at work; etc.)</a:t>
            </a:r>
          </a:p>
          <a:p>
            <a:pPr marL="171450" indent="-171450">
              <a:buFont typeface="Arial" panose="020B0604020202020204" pitchFamily="34" charset="0"/>
              <a:buChar char="•"/>
            </a:pPr>
            <a:r>
              <a:rPr lang="en-US" dirty="0"/>
              <a:t>Special events (family reunion; wedding; dinner out with friends;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Calendar for time period of interest. Reviewing the calendar for the time period of interest to jog memory</a:t>
            </a:r>
          </a:p>
          <a:p>
            <a:pPr marL="171450" indent="-171450">
              <a:buFont typeface="Arial" panose="020B0604020202020204" pitchFamily="34" charset="0"/>
              <a:buChar char="•"/>
            </a:pPr>
            <a:r>
              <a:rPr lang="en-US" dirty="0"/>
              <a:t>Bank statements/receipts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Reviewing contents of refrigerator and pantry or cabinets. Looking in the refrigerator, pantry or cabinets to see if anything jogs the memory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Reviewing social media/apps where meals may have been recorded. Some people post food pictures on social media or log meal details into diet/fitness apps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Also, some people have special diets or food allergies that dictate meals—these can help exclude certain items from the food history. </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ENGAGEMENT OPTION(S): </a:t>
            </a:r>
            <a:r>
              <a:rPr lang="en-US" dirty="0"/>
              <a:t>Ask participants what other items might help interviewees recall exposures. (asking a spouse/family member involved in food preparation; reviewing menus; etc.)</a:t>
            </a:r>
          </a:p>
          <a:p>
            <a:pPr marL="0" indent="0">
              <a:buFont typeface="Arial" panose="020B0604020202020204" pitchFamily="34" charset="0"/>
              <a:buNone/>
            </a:pPr>
            <a:endParaRPr lang="en-US" dirty="0"/>
          </a:p>
          <a:p>
            <a:r>
              <a:rPr lang="en-US" b="1" dirty="0"/>
              <a:t>VIRTUAL 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ideas about other memory aids.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1396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enteric interviews take time. Time that neither we nor interviewees have. So, time management is important. </a:t>
            </a:r>
          </a:p>
          <a:p>
            <a:endParaRPr lang="en-US" dirty="0"/>
          </a:p>
          <a:p>
            <a:r>
              <a:rPr lang="en-US" dirty="0"/>
              <a:t>Some ways to help manage time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Know the questionnaire</a:t>
            </a:r>
            <a:r>
              <a:rPr lang="en-US" dirty="0"/>
              <a:t>. Be very familiar with the questionnaire. Know it inside out to help the flow of the interview. Plus, if the interviewee jumps around, you can easily find your place.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Have target times</a:t>
            </a:r>
            <a:r>
              <a:rPr lang="en-US" dirty="0"/>
              <a:t>. Set target times for yourself to use as cues. Before starting the interview set target times to get through the various sections of the questionnaire so you can keep an eye on time as you go.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Redirect if things go off topic</a:t>
            </a:r>
            <a:r>
              <a:rPr lang="en-US" dirty="0"/>
              <a:t>. Keep the conversation on topic with gentle redirecting. Sometimes conversations can stray off topic and this costs time. </a:t>
            </a:r>
            <a:r>
              <a:rPr lang="en-US" i="1" dirty="0"/>
              <a:t>Gently</a:t>
            </a:r>
            <a:r>
              <a:rPr lang="en-US" dirty="0"/>
              <a:t> redirect. It needs to feel natural and not offend the interviewee—it’s more of an art than a science.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Listen for answers that are out of order</a:t>
            </a:r>
            <a:r>
              <a:rPr lang="en-US" dirty="0"/>
              <a:t>. Listen for hidden answers to avoid duplication. Sometimes interviewees answer questions out of order—listen for this and use this info as needed to avoid duplication. Later you might say, “You said earlier you made hamburgers, were they pre-formed patties or did you make them yourself?”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Have everything you need on hand</a:t>
            </a:r>
            <a:r>
              <a:rPr lang="en-US" dirty="0"/>
              <a:t>. Have all the necessary materials on hand and ready. And more. Computer programs crash so have a paper form handy if you were planning to do direct data entry. Pens run out of ink, so have more. Have disease reference material handy to answer questions.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ASK</a:t>
            </a:r>
            <a:r>
              <a:rPr lang="en-US" dirty="0"/>
              <a:t>: </a:t>
            </a:r>
          </a:p>
          <a:p>
            <a:pPr marL="0" indent="0">
              <a:buFont typeface="Arial" panose="020B0604020202020204" pitchFamily="34" charset="0"/>
              <a:buNone/>
            </a:pPr>
            <a:r>
              <a:rPr lang="en-US" dirty="0"/>
              <a:t>What other time management strategies could you use when interviewing?</a:t>
            </a:r>
          </a:p>
        </p:txBody>
      </p:sp>
      <p:sp>
        <p:nvSpPr>
          <p:cNvPr id="4" name="Slide Number Placeholder 3"/>
          <p:cNvSpPr>
            <a:spLocks noGrp="1"/>
          </p:cNvSpPr>
          <p:nvPr>
            <p:ph type="sldNum" sz="quarter" idx="5"/>
          </p:nvPr>
        </p:nvSpPr>
        <p:spPr/>
        <p:txBody>
          <a:bodyPr/>
          <a:lstStyle/>
          <a:p>
            <a:fld id="{503392BD-8C73-4409-8BFA-E5C3064CFAD1}" type="slidenum">
              <a:rPr lang="en-US" smtClean="0"/>
              <a:t>11</a:t>
            </a:fld>
            <a:endParaRPr lang="en-US"/>
          </a:p>
        </p:txBody>
      </p:sp>
    </p:spTree>
    <p:extLst>
      <p:ext uri="{BB962C8B-B14F-4D97-AF65-F5344CB8AC3E}">
        <p14:creationId xmlns:p14="http://schemas.microsoft.com/office/powerpoint/2010/main" val="3512218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a few overarching tips for maintaining the natural flow and cadence during an interview:</a:t>
            </a:r>
          </a:p>
          <a:p>
            <a:pPr marL="171450" indent="-171450">
              <a:buFont typeface="Arial" panose="020B0604020202020204" pitchFamily="34" charset="0"/>
              <a:buChar char="•"/>
            </a:pPr>
            <a:r>
              <a:rPr lang="en-US" dirty="0"/>
              <a:t>Ask the questions on the questionnaire but be flexible enough to allow the interviewee to speak freely—they may jump around. </a:t>
            </a:r>
          </a:p>
          <a:p>
            <a:pPr marL="171450" indent="-171450">
              <a:buFont typeface="Arial" panose="020B0604020202020204" pitchFamily="34" charset="0"/>
              <a:buChar char="•"/>
            </a:pPr>
            <a:r>
              <a:rPr lang="en-US" dirty="0"/>
              <a:t>Know the questionnaire well enough to account for that and not be repetitive later when questions already answered come up</a:t>
            </a:r>
          </a:p>
          <a:p>
            <a:pPr marL="171450" indent="-171450">
              <a:buFont typeface="Arial" panose="020B0604020202020204" pitchFamily="34" charset="0"/>
              <a:buChar char="•"/>
            </a:pPr>
            <a:r>
              <a:rPr lang="en-US" dirty="0"/>
              <a:t>Some questions may be sensitive (sexual history; etc.)—saving these questions until the interviewee feels comfortable will result in best outcome—sometimes interviewees can be hesitant to provide detailed demographic information until trust is established (potentially due to fears of identity theft)—discussing illness first as part of showing empathy for recent illness can be helpful</a:t>
            </a:r>
          </a:p>
          <a:p>
            <a:pPr marL="171450" indent="-171450">
              <a:buFont typeface="Arial" panose="020B0604020202020204" pitchFamily="34" charset="0"/>
              <a:buChar char="•"/>
            </a:pPr>
            <a:r>
              <a:rPr lang="en-US" dirty="0"/>
              <a:t>Ask clarifying questions if something doesn’t make sense. Especially if the timeframe isn’t adding up—we need to be sure we are asking about the relevant timeframe.</a:t>
            </a:r>
          </a:p>
          <a:p>
            <a:pPr marL="171450" indent="-171450">
              <a:buFont typeface="Arial" panose="020B0604020202020204" pitchFamily="34" charset="0"/>
              <a:buChar char="•"/>
            </a:pPr>
            <a:r>
              <a:rPr lang="en-US" dirty="0"/>
              <a:t>Never assume answers or skip questions.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ASK</a:t>
            </a:r>
            <a:r>
              <a:rPr lang="en-US" dirty="0"/>
              <a:t>: </a:t>
            </a:r>
          </a:p>
          <a:p>
            <a:pPr marL="0" indent="0">
              <a:buFont typeface="Arial" panose="020B0604020202020204" pitchFamily="34" charset="0"/>
              <a:buNone/>
            </a:pPr>
            <a:r>
              <a:rPr lang="en-US" dirty="0"/>
              <a:t>How would you handle an interviewee that stated they had consumed no chicken but later reported eating a chicken salad sandwich from a restaurant? </a:t>
            </a:r>
          </a:p>
          <a:p>
            <a:pPr marL="0" indent="0">
              <a:buFont typeface="Arial" panose="020B0604020202020204" pitchFamily="34" charset="0"/>
              <a:buNone/>
            </a:pPr>
            <a:r>
              <a:rPr lang="en-US" dirty="0"/>
              <a:t>(Possible response:  Revisit the chicken question, change the incorrect response and inquire about any other missed chicken eating.)</a:t>
            </a:r>
          </a:p>
        </p:txBody>
      </p:sp>
      <p:sp>
        <p:nvSpPr>
          <p:cNvPr id="4" name="Slide Number Placeholder 3"/>
          <p:cNvSpPr>
            <a:spLocks noGrp="1"/>
          </p:cNvSpPr>
          <p:nvPr>
            <p:ph type="sldNum" sz="quarter" idx="5"/>
          </p:nvPr>
        </p:nvSpPr>
        <p:spPr/>
        <p:txBody>
          <a:bodyPr/>
          <a:lstStyle/>
          <a:p>
            <a:fld id="{503392BD-8C73-4409-8BFA-E5C3064CFAD1}" type="slidenum">
              <a:rPr lang="en-US" smtClean="0"/>
              <a:t>12</a:t>
            </a:fld>
            <a:endParaRPr lang="en-US"/>
          </a:p>
        </p:txBody>
      </p:sp>
    </p:spTree>
    <p:extLst>
      <p:ext uri="{BB962C8B-B14F-4D97-AF65-F5344CB8AC3E}">
        <p14:creationId xmlns:p14="http://schemas.microsoft.com/office/powerpoint/2010/main" val="3840679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interviewers must be careful not to inadvertently bias. </a:t>
            </a:r>
          </a:p>
          <a:p>
            <a:endParaRPr lang="en-US" dirty="0"/>
          </a:p>
          <a:p>
            <a:r>
              <a:rPr lang="en-US" b="1" dirty="0"/>
              <a:t>ASK</a:t>
            </a:r>
            <a:r>
              <a:rPr lang="en-US" dirty="0"/>
              <a:t>: </a:t>
            </a:r>
          </a:p>
          <a:p>
            <a:r>
              <a:rPr lang="en-US" dirty="0"/>
              <a:t>What are ways that an interviewer might bias the interview?</a:t>
            </a:r>
          </a:p>
          <a:p>
            <a:endParaRPr lang="en-US" dirty="0"/>
          </a:p>
          <a:p>
            <a:r>
              <a:rPr lang="en-US" dirty="0"/>
              <a:t>Possible responses may include:</a:t>
            </a:r>
          </a:p>
          <a:p>
            <a:pPr marL="628650" lvl="1" indent="-171450">
              <a:buFont typeface="Arial" panose="020B0604020202020204" pitchFamily="34" charset="0"/>
              <a:buChar char="•"/>
            </a:pPr>
            <a:r>
              <a:rPr lang="en-US" dirty="0"/>
              <a:t>leading questions</a:t>
            </a:r>
          </a:p>
          <a:p>
            <a:pPr marL="628650" lvl="1" indent="-171450">
              <a:buFont typeface="Arial" panose="020B0604020202020204" pitchFamily="34" charset="0"/>
              <a:buChar char="•"/>
            </a:pPr>
            <a:r>
              <a:rPr lang="en-US" dirty="0"/>
              <a:t>sharing hypotheses</a:t>
            </a:r>
          </a:p>
          <a:p>
            <a:pPr marL="628650" lvl="1" indent="-171450">
              <a:buFont typeface="Arial" panose="020B0604020202020204" pitchFamily="34" charset="0"/>
              <a:buChar char="•"/>
            </a:pPr>
            <a:r>
              <a:rPr lang="en-US" dirty="0"/>
              <a:t>giving personal opinions</a:t>
            </a:r>
          </a:p>
          <a:p>
            <a:pPr marL="628650" lvl="1" indent="-171450">
              <a:buFont typeface="Arial" panose="020B0604020202020204" pitchFamily="34" charset="0"/>
              <a:buChar char="•"/>
            </a:pPr>
            <a:r>
              <a:rPr lang="en-US" dirty="0"/>
              <a:t>skipping questions</a:t>
            </a:r>
          </a:p>
          <a:p>
            <a:pPr marL="628650" lvl="1" indent="-171450">
              <a:buFont typeface="Arial" panose="020B0604020202020204" pitchFamily="34" charset="0"/>
              <a:buChar char="•"/>
            </a:pPr>
            <a:r>
              <a:rPr lang="en-US" dirty="0"/>
              <a:t>sharing results from other interviewees; etc.</a:t>
            </a:r>
          </a:p>
          <a:p>
            <a:endParaRPr lang="en-US" dirty="0"/>
          </a:p>
          <a:p>
            <a:r>
              <a:rPr lang="en-US" dirty="0"/>
              <a:t>Review ways interviewers can inadvertently bias the results:</a:t>
            </a:r>
          </a:p>
          <a:p>
            <a:pPr marL="628650" lvl="1" indent="-171450">
              <a:buFont typeface="Arial" panose="020B0604020202020204" pitchFamily="34" charset="0"/>
              <a:buChar char="•"/>
            </a:pPr>
            <a:r>
              <a:rPr lang="en-US" dirty="0"/>
              <a:t>Asking questions in a leading way;</a:t>
            </a:r>
          </a:p>
          <a:p>
            <a:pPr marL="628650" lvl="1" indent="-171450">
              <a:buFont typeface="Arial" panose="020B0604020202020204" pitchFamily="34" charset="0"/>
              <a:buChar char="•"/>
            </a:pPr>
            <a:r>
              <a:rPr lang="en-US" dirty="0"/>
              <a:t>Allowing their personal opinions/beliefs to show;</a:t>
            </a:r>
          </a:p>
          <a:p>
            <a:pPr marL="628650" lvl="1" indent="-171450">
              <a:buFont typeface="Arial" panose="020B0604020202020204" pitchFamily="34" charset="0"/>
              <a:buChar char="•"/>
            </a:pPr>
            <a:r>
              <a:rPr lang="en-US" dirty="0"/>
              <a:t>Share hypotheses about source of illness;</a:t>
            </a:r>
          </a:p>
          <a:p>
            <a:pPr marL="628650" lvl="1" indent="-171450">
              <a:buFont typeface="Arial" panose="020B0604020202020204" pitchFamily="34" charset="0"/>
              <a:buChar char="•"/>
            </a:pPr>
            <a:r>
              <a:rPr lang="en-US" dirty="0"/>
              <a:t>Over focus (or not focus) on specific exposures.</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ENGAGEMENT OPTION(S):</a:t>
            </a:r>
          </a:p>
          <a:p>
            <a:pPr marL="0" marR="0" lvl="0" indent="0" algn="l" defTabSz="914400" rtl="0" eaLnBrk="1" latinLnBrk="0" hangingPunct="1">
              <a:lnSpc>
                <a:spcPct val="107000"/>
              </a:lnSpc>
              <a:spcBef>
                <a:spcPts val="0"/>
              </a:spcBef>
              <a:spcAft>
                <a:spcPts val="800"/>
              </a:spcAft>
              <a:buFont typeface="Arial" panose="020B0604020202020204" pitchFamily="34" charset="0"/>
              <a:buNone/>
            </a:pPr>
            <a:r>
              <a:rPr lang="en-US" sz="1200" b="0" kern="1200" dirty="0">
                <a:solidFill>
                  <a:schemeClr val="tx1"/>
                </a:solidFill>
                <a:latin typeface="+mn-lt"/>
                <a:ea typeface="+mn-ea"/>
                <a:cs typeface="+mn-cs"/>
              </a:rPr>
              <a:t>Ask participants to raise their hand if they think the following statements by an interviewer might introduce bias:</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“Did you travel prior to illness onset?” (No, this is not a biased statement)</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“You didn’t consume raw milk, did you?” (Yes, this wording could bias the answer.)</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“Are you sure you didn’t travel prior to illness onset?” (Yes, travel is overemphasized and could cause bias.)</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“Some of the sick people consumed ground beef. Did you?” (Yes, this wording could bias the answer.)</a:t>
            </a:r>
          </a:p>
          <a:p>
            <a:r>
              <a:rPr lang="en-US" i="1" dirty="0"/>
              <a:t>Emphasize that bias can be inadvertent. Wording matters.</a:t>
            </a:r>
          </a:p>
          <a:p>
            <a:pPr marL="0" indent="0">
              <a:buFont typeface="Arial" panose="020B0604020202020204" pitchFamily="34" charset="0"/>
              <a:buNone/>
            </a:pPr>
            <a:endParaRPr lang="en-US" dirty="0"/>
          </a:p>
          <a:p>
            <a:endParaRPr lang="en-US" b="1" dirty="0"/>
          </a:p>
          <a:p>
            <a:r>
              <a:rPr lang="en-US" b="1" dirty="0"/>
              <a:t>VIRTUAL SUGGESTION:</a:t>
            </a:r>
          </a:p>
          <a:p>
            <a:pPr marL="0" marR="0" lvl="0" indent="0" algn="l" defTabSz="914400" rtl="0" eaLnBrk="1" latinLnBrk="0" hangingPunct="1">
              <a:lnSpc>
                <a:spcPct val="107000"/>
              </a:lnSpc>
              <a:spcBef>
                <a:spcPts val="0"/>
              </a:spcBef>
              <a:spcAft>
                <a:spcPts val="800"/>
              </a:spcAft>
              <a:buFont typeface="Arial" panose="020B0604020202020204" pitchFamily="34" charset="0"/>
              <a:buNone/>
            </a:pPr>
            <a:r>
              <a:rPr lang="en-US" sz="1200" b="0" kern="1200" dirty="0">
                <a:solidFill>
                  <a:schemeClr val="tx1"/>
                </a:solidFill>
                <a:latin typeface="+mn-lt"/>
                <a:ea typeface="+mn-ea"/>
                <a:cs typeface="+mn-cs"/>
              </a:rPr>
              <a:t>Using “Yes” or “No” reaction buttons ask if the following statements by an interviewer might introduce bias:</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“Did you travel prior to illness onset?” (No, this is not a biased statement)</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“You didn’t consume raw milk, did you?” (Yes, this wording could bias the answer.)</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“Are you sure you didn’t travel prior to illness onset?” (Yes, travel is overemphasized and could cause bias.)</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“Some of the sick people consumed ground beef. Did you?” (Yes, this wording could bias the answer.)</a:t>
            </a:r>
          </a:p>
          <a:p>
            <a:r>
              <a:rPr lang="en-US" i="1" dirty="0"/>
              <a:t>Emphasize that bias can be inadvertent. Wording matters.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4645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Showing empathy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12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14</a:t>
            </a:fld>
            <a:endParaRPr lang="en-US"/>
          </a:p>
        </p:txBody>
      </p:sp>
    </p:spTree>
    <p:extLst>
      <p:ext uri="{BB962C8B-B14F-4D97-AF65-F5344CB8AC3E}">
        <p14:creationId xmlns:p14="http://schemas.microsoft.com/office/powerpoint/2010/main" val="3669151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Showing empathy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12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15</a:t>
            </a:fld>
            <a:endParaRPr lang="en-US"/>
          </a:p>
        </p:txBody>
      </p:sp>
    </p:spTree>
    <p:extLst>
      <p:ext uri="{BB962C8B-B14F-4D97-AF65-F5344CB8AC3E}">
        <p14:creationId xmlns:p14="http://schemas.microsoft.com/office/powerpoint/2010/main" val="2805856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date and time of onset</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12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16</a:t>
            </a:fld>
            <a:endParaRPr lang="en-US"/>
          </a:p>
        </p:txBody>
      </p:sp>
    </p:spTree>
    <p:extLst>
      <p:ext uri="{BB962C8B-B14F-4D97-AF65-F5344CB8AC3E}">
        <p14:creationId xmlns:p14="http://schemas.microsoft.com/office/powerpoint/2010/main" val="3324221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date and time of onset</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12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Arial" panose="020B0604020202020204" pitchFamily="34" charset="0"/>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17</a:t>
            </a:fld>
            <a:endParaRPr lang="en-US"/>
          </a:p>
        </p:txBody>
      </p:sp>
    </p:spTree>
    <p:extLst>
      <p:ext uri="{BB962C8B-B14F-4D97-AF65-F5344CB8AC3E}">
        <p14:creationId xmlns:p14="http://schemas.microsoft.com/office/powerpoint/2010/main" val="3100059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Details are necessary to tease out exposures of interest—exposures that may have caused illness.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Interviewers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Listen actively and record details about exposures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Take notes, even if it’s outside the questionnaire parameters. Interviewees will provide extra detail—take notes, in the margin of the questionnaire if needed. This information may be important.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Consider shopper and loyalty cards as a source of information—they can be digital goldmines of detailed information to help solve illness clusters</a:t>
            </a:r>
          </a:p>
          <a:p>
            <a:endParaRPr lang="en-US" dirty="0"/>
          </a:p>
          <a:p>
            <a:r>
              <a:rPr lang="en-US" b="1" dirty="0"/>
              <a:t>ASK:</a:t>
            </a:r>
          </a:p>
          <a:p>
            <a:pPr marL="171450" indent="-171450">
              <a:buFont typeface="Arial" panose="020B0604020202020204" pitchFamily="34" charset="0"/>
              <a:buChar char="•"/>
            </a:pPr>
            <a:r>
              <a:rPr lang="en-US" dirty="0"/>
              <a:t>Have any of you ever collected shopper card or loyalty card information during an interview?</a:t>
            </a:r>
          </a:p>
          <a:p>
            <a:pPr marL="171450" indent="-171450">
              <a:buFont typeface="Arial" panose="020B0604020202020204" pitchFamily="34" charset="0"/>
              <a:buChar char="•"/>
            </a:pPr>
            <a:r>
              <a:rPr lang="en-US" dirty="0"/>
              <a:t>Can any of you think of a time when extra details or information that may have been scribbled in the margin provided relevant information for the investigation? If so, please share your experience.</a:t>
            </a:r>
          </a:p>
        </p:txBody>
      </p:sp>
      <p:sp>
        <p:nvSpPr>
          <p:cNvPr id="4" name="Slide Number Placeholder 3"/>
          <p:cNvSpPr>
            <a:spLocks noGrp="1"/>
          </p:cNvSpPr>
          <p:nvPr>
            <p:ph type="sldNum" sz="quarter" idx="5"/>
          </p:nvPr>
        </p:nvSpPr>
        <p:spPr/>
        <p:txBody>
          <a:bodyPr/>
          <a:lstStyle/>
          <a:p>
            <a:fld id="{503392BD-8C73-4409-8BFA-E5C3064CFAD1}" type="slidenum">
              <a:rPr lang="en-US" smtClean="0"/>
              <a:t>18</a:t>
            </a:fld>
            <a:endParaRPr lang="en-US"/>
          </a:p>
        </p:txBody>
      </p:sp>
    </p:spTree>
    <p:extLst>
      <p:ext uri="{BB962C8B-B14F-4D97-AF65-F5344CB8AC3E}">
        <p14:creationId xmlns:p14="http://schemas.microsoft.com/office/powerpoint/2010/main" val="2118014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Sometimes either the interviewee will not understand the question, or the interviewer will not understand their answer. Gentle probing and clarifying can help ensure the questionnaire is accurate and complete.</a:t>
            </a:r>
          </a:p>
        </p:txBody>
      </p:sp>
      <p:sp>
        <p:nvSpPr>
          <p:cNvPr id="4" name="Slide Number Placeholder 3"/>
          <p:cNvSpPr>
            <a:spLocks noGrp="1"/>
          </p:cNvSpPr>
          <p:nvPr>
            <p:ph type="sldNum" sz="quarter" idx="5"/>
          </p:nvPr>
        </p:nvSpPr>
        <p:spPr/>
        <p:txBody>
          <a:bodyPr/>
          <a:lstStyle/>
          <a:p>
            <a:fld id="{503392BD-8C73-4409-8BFA-E5C3064CFAD1}" type="slidenum">
              <a:rPr lang="en-US" smtClean="0"/>
              <a:t>19</a:t>
            </a:fld>
            <a:endParaRPr lang="en-US"/>
          </a:p>
        </p:txBody>
      </p:sp>
    </p:spTree>
    <p:extLst>
      <p:ext uri="{BB962C8B-B14F-4D97-AF65-F5344CB8AC3E}">
        <p14:creationId xmlns:p14="http://schemas.microsoft.com/office/powerpoint/2010/main" val="3434732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800"/>
              </a:spcBef>
              <a:spcAft>
                <a:spcPts val="600"/>
              </a:spcAft>
            </a:pPr>
            <a:endParaRPr lang="en-US" strike="noStrike" dirty="0"/>
          </a:p>
        </p:txBody>
      </p:sp>
      <p:sp>
        <p:nvSpPr>
          <p:cNvPr id="4" name="Slide Number Placeholder 3"/>
          <p:cNvSpPr>
            <a:spLocks noGrp="1"/>
          </p:cNvSpPr>
          <p:nvPr>
            <p:ph type="sldNum" sz="quarter" idx="5"/>
          </p:nvPr>
        </p:nvSpPr>
        <p:spPr/>
        <p:txBody>
          <a:bodyPr/>
          <a:lstStyle/>
          <a:p>
            <a:fld id="{A57F7B21-FE9E-4B74-8D94-05BDDA346BDF}" type="slidenum">
              <a:rPr lang="en-US" smtClean="0"/>
              <a:t>2</a:t>
            </a:fld>
            <a:endParaRPr lang="en-US"/>
          </a:p>
        </p:txBody>
      </p:sp>
    </p:spTree>
    <p:extLst>
      <p:ext uri="{BB962C8B-B14F-4D97-AF65-F5344CB8AC3E}">
        <p14:creationId xmlns:p14="http://schemas.microsoft.com/office/powerpoint/2010/main" val="744949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Express the importance of answering interviewee questions and concerns and thanking them for their time. Also, be sure to ask permission to contact them again should new information be available to share regarding their illness or if additional information is needed for the investigation. </a:t>
            </a:r>
          </a:p>
          <a:p>
            <a:endParaRPr lang="en-US" dirty="0"/>
          </a:p>
          <a:p>
            <a:r>
              <a:rPr lang="en-US" b="1" dirty="0"/>
              <a:t>ENGAGEMENT OPTION</a:t>
            </a:r>
          </a:p>
          <a:p>
            <a:endParaRPr lang="en-US" b="1" dirty="0"/>
          </a:p>
          <a:p>
            <a:r>
              <a:rPr lang="en-US" b="1" dirty="0"/>
              <a:t>ASK: </a:t>
            </a:r>
          </a:p>
          <a:p>
            <a:pPr marL="171450" indent="-171450">
              <a:buFont typeface="Arial" panose="020B0604020202020204" pitchFamily="34" charset="0"/>
              <a:buChar char="•"/>
            </a:pPr>
            <a:r>
              <a:rPr lang="en-US" dirty="0"/>
              <a:t>Do you have good strategies to share about closing the interview?</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7241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a:t>
            </a:r>
            <a:r>
              <a:rPr lang="en-US" i="1" dirty="0"/>
              <a:t>Do’s and Don’ts of Outbreak Interviewing</a:t>
            </a:r>
            <a:r>
              <a:rPr lang="en-US" dirty="0"/>
              <a:t>) runs approximately 9 minutes. </a:t>
            </a:r>
          </a:p>
          <a:p>
            <a:endParaRPr lang="en-US" dirty="0"/>
          </a:p>
          <a:p>
            <a:r>
              <a:rPr lang="en-US" dirty="0"/>
              <a:t>The Oregon Health Authority developed this just-in-time training video for interviewing. Show the video as a way to summarize interviewing best practices.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h</a:t>
            </a:r>
            <a:r>
              <a:rPr lang="en-US" sz="1200" dirty="0">
                <a:effectLst/>
                <a:latin typeface="Segoe UI" panose="020B0502040204020203" pitchFamily="34" charset="0"/>
              </a:rPr>
              <a:t>ttps://www.youtube.com/watch?v=O6gKLQpEkfY&amp;t=2s</a:t>
            </a:r>
            <a:endParaRPr lang="en-US" dirty="0"/>
          </a:p>
          <a:p>
            <a:endParaRPr lang="en-US" dirty="0"/>
          </a:p>
          <a:p>
            <a:r>
              <a:rPr lang="en-US" b="1" dirty="0"/>
              <a:t>ENGAGEMENT OPTION:</a:t>
            </a:r>
            <a:endParaRPr lang="en-US" dirty="0"/>
          </a:p>
          <a:p>
            <a:r>
              <a:rPr lang="en-US" dirty="0"/>
              <a:t>Following the video ask some of the following questions:</a:t>
            </a:r>
          </a:p>
          <a:p>
            <a:pPr marL="228600" indent="-228600">
              <a:buAutoNum type="arabicPeriod"/>
            </a:pPr>
            <a:r>
              <a:rPr lang="en-US" dirty="0"/>
              <a:t>Have you ever encountered any of these challenges while interviewing?</a:t>
            </a:r>
          </a:p>
          <a:p>
            <a:pPr marL="228600" indent="-228600">
              <a:buAutoNum type="arabicPeriod"/>
            </a:pPr>
            <a:r>
              <a:rPr lang="en-US" dirty="0"/>
              <a:t>Do you have any additional ideas for Do’s or Don’ts?</a:t>
            </a:r>
          </a:p>
        </p:txBody>
      </p:sp>
      <p:sp>
        <p:nvSpPr>
          <p:cNvPr id="4" name="Slide Number Placeholder 3"/>
          <p:cNvSpPr>
            <a:spLocks noGrp="1"/>
          </p:cNvSpPr>
          <p:nvPr>
            <p:ph type="sldNum" sz="quarter" idx="5"/>
          </p:nvPr>
        </p:nvSpPr>
        <p:spPr/>
        <p:txBody>
          <a:bodyPr/>
          <a:lstStyle/>
          <a:p>
            <a:fld id="{503392BD-8C73-4409-8BFA-E5C3064CFAD1}" type="slidenum">
              <a:rPr lang="en-US" smtClean="0"/>
              <a:t>21</a:t>
            </a:fld>
            <a:endParaRPr lang="en-US"/>
          </a:p>
        </p:txBody>
      </p:sp>
    </p:spTree>
    <p:extLst>
      <p:ext uri="{BB962C8B-B14F-4D97-AF65-F5344CB8AC3E}">
        <p14:creationId xmlns:p14="http://schemas.microsoft.com/office/powerpoint/2010/main" val="3159982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the module objectives. </a:t>
            </a:r>
          </a:p>
          <a:p>
            <a:endParaRPr lang="en-US" dirty="0"/>
          </a:p>
          <a:p>
            <a:r>
              <a:rPr lang="en-US" b="1" dirty="0"/>
              <a:t>ENGAGEMENT OPTION</a:t>
            </a:r>
          </a:p>
          <a:p>
            <a:r>
              <a:rPr lang="en-US" dirty="0"/>
              <a:t>If a participant was assigned to describe one of the objectives, have them report out. </a:t>
            </a: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22</a:t>
            </a:fld>
            <a:endParaRPr lang="en-US"/>
          </a:p>
        </p:txBody>
      </p:sp>
    </p:spTree>
    <p:extLst>
      <p:ext uri="{BB962C8B-B14F-4D97-AF65-F5344CB8AC3E}">
        <p14:creationId xmlns:p14="http://schemas.microsoft.com/office/powerpoint/2010/main" val="3396122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ENGAGE OPTION:</a:t>
            </a:r>
          </a:p>
          <a:p>
            <a:pPr marL="171450" indent="-171450">
              <a:buFont typeface="Arial" panose="020B0604020202020204" pitchFamily="34" charset="0"/>
              <a:buChar char="•"/>
            </a:pPr>
            <a:r>
              <a:rPr lang="en-US" dirty="0"/>
              <a:t>Task a participant with providing a 30 second summary of one of the learning objectives at the end of the module. </a:t>
            </a:r>
          </a:p>
          <a:p>
            <a:pPr marL="171450" indent="-171450">
              <a:buFont typeface="Arial" panose="020B0604020202020204" pitchFamily="34" charset="0"/>
              <a:buChar char="•"/>
            </a:pPr>
            <a:r>
              <a:rPr lang="en-US" dirty="0"/>
              <a:t>Tell them you will remind them when you get to that part of the lesson.</a:t>
            </a:r>
          </a:p>
          <a:p>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439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whole class discussion exploring what makes an interview successful. </a:t>
            </a:r>
          </a:p>
          <a:p>
            <a:r>
              <a:rPr lang="en-US" dirty="0"/>
              <a:t>Ideas for discussion:</a:t>
            </a:r>
          </a:p>
          <a:p>
            <a:pPr marL="171450" indent="-171450">
              <a:buFont typeface="Arial" panose="020B0604020202020204" pitchFamily="34" charset="0"/>
              <a:buChar char="•"/>
            </a:pPr>
            <a:r>
              <a:rPr lang="en-US" dirty="0"/>
              <a:t>Gathering details that lead to identifying the source of illness/preventing new illnesses (balance between getting details and managing time for both interviewer and interviewee)</a:t>
            </a:r>
          </a:p>
          <a:p>
            <a:pPr marL="171450" indent="-171450">
              <a:buFont typeface="Arial" panose="020B0604020202020204" pitchFamily="34" charset="0"/>
              <a:buChar char="•"/>
            </a:pPr>
            <a:r>
              <a:rPr lang="en-US" dirty="0"/>
              <a:t>Communicating educational message to victim that can prevent spreading illness</a:t>
            </a:r>
          </a:p>
          <a:p>
            <a:pPr marL="171450" indent="-171450">
              <a:buFont typeface="Arial" panose="020B0604020202020204" pitchFamily="34" charset="0"/>
              <a:buChar char="•"/>
            </a:pPr>
            <a:r>
              <a:rPr lang="en-US" dirty="0"/>
              <a:t>Positive interaction between interviewee and interviewer</a:t>
            </a:r>
          </a:p>
          <a:p>
            <a:pPr marL="171450" indent="-171450">
              <a:buFont typeface="Arial" panose="020B0604020202020204" pitchFamily="34" charset="0"/>
              <a:buChar char="•"/>
            </a:pPr>
            <a:r>
              <a:rPr lang="en-US" dirty="0"/>
              <a:t>Interviewee understanding importance of interview process</a:t>
            </a:r>
          </a:p>
          <a:p>
            <a:pPr marL="171450" indent="-171450">
              <a:buFont typeface="Arial" panose="020B0604020202020204" pitchFamily="34" charset="0"/>
              <a:buChar char="•"/>
            </a:pPr>
            <a:r>
              <a:rPr lang="en-US" dirty="0"/>
              <a:t>Allowing interviewee to “feel heard” with concerns, questions and ideas about potential public health hazards in the community</a:t>
            </a:r>
          </a:p>
          <a:p>
            <a:pPr marL="171450" indent="-171450">
              <a:buFont typeface="Arial" panose="020B0604020202020204" pitchFamily="34" charset="0"/>
              <a:buChar char="•"/>
            </a:pPr>
            <a:r>
              <a:rPr lang="en-US" dirty="0"/>
              <a:t>Respecting time of both interviewee and interviewer (i.e.-doesn’t drag on or go completely off topic)</a:t>
            </a:r>
          </a:p>
          <a:p>
            <a:pPr marL="171450" indent="-171450">
              <a:buFont typeface="Arial" panose="020B0604020202020204" pitchFamily="34" charset="0"/>
              <a:buChar char="•"/>
            </a:pPr>
            <a:r>
              <a:rPr lang="en-US" dirty="0"/>
              <a:t>Results in clinical specimens or food samples being available for testing (if any are needed)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that adhering to best practices can help interviewers conduct successful interviews</a:t>
            </a:r>
          </a:p>
          <a:p>
            <a:pPr marL="0" indent="0">
              <a:buFont typeface="Arial" panose="020B0604020202020204" pitchFamily="34" charset="0"/>
              <a:buNone/>
            </a:pPr>
            <a:endParaRPr lang="en-US" i="1" dirty="0"/>
          </a:p>
          <a:p>
            <a:pPr marL="0" indent="0">
              <a:buFont typeface="Arial" panose="020B0604020202020204" pitchFamily="34" charset="0"/>
              <a:buNone/>
            </a:pPr>
            <a:r>
              <a:rPr lang="en-US" b="1" i="0" dirty="0"/>
              <a:t>VIRTUAL SUGGESTION: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one word or phrase that denotes a successful interview (complete; organized; solves outbreak; finds associations; educates patient; etc.)</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i="1" dirty="0"/>
          </a:p>
        </p:txBody>
      </p:sp>
      <p:sp>
        <p:nvSpPr>
          <p:cNvPr id="4" name="Slide Number Placeholder 3"/>
          <p:cNvSpPr>
            <a:spLocks noGrp="1"/>
          </p:cNvSpPr>
          <p:nvPr>
            <p:ph type="sldNum" sz="quarter" idx="5"/>
          </p:nvPr>
        </p:nvSpPr>
        <p:spPr/>
        <p:txBody>
          <a:bodyPr/>
          <a:lstStyle/>
          <a:p>
            <a:fld id="{F8A786DB-9A68-4B20-9E57-C41C6A1D7BBC}" type="slidenum">
              <a:rPr lang="en-US" smtClean="0"/>
              <a:t>4</a:t>
            </a:fld>
            <a:endParaRPr lang="en-US"/>
          </a:p>
        </p:txBody>
      </p:sp>
    </p:spTree>
    <p:extLst>
      <p:ext uri="{BB962C8B-B14F-4D97-AF65-F5344CB8AC3E}">
        <p14:creationId xmlns:p14="http://schemas.microsoft.com/office/powerpoint/2010/main" val="3248861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whole class discussion exploring what makes an interview successful. </a:t>
            </a:r>
          </a:p>
          <a:p>
            <a:r>
              <a:rPr lang="en-US" dirty="0"/>
              <a:t>Ideas for discussion:</a:t>
            </a:r>
          </a:p>
          <a:p>
            <a:pPr marL="171450" indent="-171450">
              <a:buFont typeface="Arial" panose="020B0604020202020204" pitchFamily="34" charset="0"/>
              <a:buChar char="•"/>
            </a:pPr>
            <a:r>
              <a:rPr lang="en-US" dirty="0"/>
              <a:t>Gathering details that lead to identifying the source of illness/preventing new illnesses (balance between getting details and managing time for both interviewer and interviewee)</a:t>
            </a:r>
          </a:p>
          <a:p>
            <a:pPr marL="171450" indent="-171450">
              <a:buFont typeface="Arial" panose="020B0604020202020204" pitchFamily="34" charset="0"/>
              <a:buChar char="•"/>
            </a:pPr>
            <a:r>
              <a:rPr lang="en-US" dirty="0"/>
              <a:t>Communicating educational message to victim that can prevent spreading illness</a:t>
            </a:r>
          </a:p>
          <a:p>
            <a:pPr marL="171450" indent="-171450">
              <a:buFont typeface="Arial" panose="020B0604020202020204" pitchFamily="34" charset="0"/>
              <a:buChar char="•"/>
            </a:pPr>
            <a:r>
              <a:rPr lang="en-US" dirty="0"/>
              <a:t>Positive interaction between interviewee and interviewer</a:t>
            </a:r>
          </a:p>
          <a:p>
            <a:pPr marL="171450" indent="-171450">
              <a:buFont typeface="Arial" panose="020B0604020202020204" pitchFamily="34" charset="0"/>
              <a:buChar char="•"/>
            </a:pPr>
            <a:r>
              <a:rPr lang="en-US" dirty="0"/>
              <a:t>Interviewee understanding importance of interview process</a:t>
            </a:r>
          </a:p>
          <a:p>
            <a:pPr marL="171450" indent="-171450">
              <a:buFont typeface="Arial" panose="020B0604020202020204" pitchFamily="34" charset="0"/>
              <a:buChar char="•"/>
            </a:pPr>
            <a:r>
              <a:rPr lang="en-US" dirty="0"/>
              <a:t>Allowing interviewee to “feel heard” with concerns, questions and ideas about potential public health hazards in the community</a:t>
            </a:r>
          </a:p>
          <a:p>
            <a:pPr marL="171450" indent="-171450">
              <a:buFont typeface="Arial" panose="020B0604020202020204" pitchFamily="34" charset="0"/>
              <a:buChar char="•"/>
            </a:pPr>
            <a:r>
              <a:rPr lang="en-US" dirty="0"/>
              <a:t>Respecting time of both interviewee and interviewer (i.e.-doesn’t drag on or go completely off topic)</a:t>
            </a:r>
          </a:p>
          <a:p>
            <a:pPr marL="171450" indent="-171450">
              <a:buFont typeface="Arial" panose="020B0604020202020204" pitchFamily="34" charset="0"/>
              <a:buChar char="•"/>
            </a:pPr>
            <a:r>
              <a:rPr lang="en-US" dirty="0"/>
              <a:t>Results in clinical specimens or food samples being available for testing (if any are needed)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that adhering to best practices can help interviewers conduct successful interviews</a:t>
            </a:r>
          </a:p>
          <a:p>
            <a:pPr marL="0" indent="0">
              <a:buFont typeface="Arial" panose="020B0604020202020204" pitchFamily="34" charset="0"/>
              <a:buNone/>
            </a:pPr>
            <a:endParaRPr lang="en-US" i="1" dirty="0"/>
          </a:p>
          <a:p>
            <a:pPr marL="0" indent="0">
              <a:buFont typeface="Arial" panose="020B0604020202020204" pitchFamily="34" charset="0"/>
              <a:buNone/>
            </a:pPr>
            <a:r>
              <a:rPr lang="en-US" b="1" i="0" dirty="0"/>
              <a:t>VIRTUAL SUGGESTION: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one word or phrase that denotes a successful interview (complete; organized; solves outbreak; finds associations; educates patient; etc.)</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i="1" dirty="0"/>
          </a:p>
        </p:txBody>
      </p:sp>
      <p:sp>
        <p:nvSpPr>
          <p:cNvPr id="4" name="Slide Number Placeholder 3"/>
          <p:cNvSpPr>
            <a:spLocks noGrp="1"/>
          </p:cNvSpPr>
          <p:nvPr>
            <p:ph type="sldNum" sz="quarter" idx="5"/>
          </p:nvPr>
        </p:nvSpPr>
        <p:spPr/>
        <p:txBody>
          <a:bodyPr/>
          <a:lstStyle/>
          <a:p>
            <a:fld id="{F8A786DB-9A68-4B20-9E57-C41C6A1D7BBC}" type="slidenum">
              <a:rPr lang="en-US" smtClean="0"/>
              <a:t>5</a:t>
            </a:fld>
            <a:endParaRPr lang="en-US"/>
          </a:p>
        </p:txBody>
      </p:sp>
    </p:spTree>
    <p:extLst>
      <p:ext uri="{BB962C8B-B14F-4D97-AF65-F5344CB8AC3E}">
        <p14:creationId xmlns:p14="http://schemas.microsoft.com/office/powerpoint/2010/main" val="41951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 </a:t>
            </a:r>
          </a:p>
          <a:p>
            <a:r>
              <a:rPr lang="en-US" dirty="0"/>
              <a:t>Emphasize that the three key steps to successful interviewing (and thus accomplishing the goals of interviewing) can be boiled down to starting strong, maintaining a conversational tone and paying attention to detail. </a:t>
            </a:r>
          </a:p>
          <a:p>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Have a strong start</a:t>
            </a:r>
            <a:r>
              <a:rPr lang="en-US" dirty="0"/>
              <a:t>: Remember, the first 10 seconds really matter. Everyone gets many unwanted calls, and this call will come seemingly out of the blue for the interviewee. </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ASK</a:t>
            </a:r>
            <a:r>
              <a:rPr lang="en-US" dirty="0"/>
              <a:t>: What does a “strong start” to the interview look like? (Be able to succinctly introduce yourself and the purpose of the call. Conveying WHY the interview is important so the interviewee understands why their participation is important is key. Asking how the interviewee feels following the recent illness can also help start the interview off on the right foot.)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ENGAGEMENT OPTION(S):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 do you start interviews?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has worked well for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Conversational tone</a:t>
            </a:r>
            <a:r>
              <a:rPr lang="en-US" b="0" dirty="0"/>
              <a:t>: Being natural and conversational will help establish and maintain rapport. The interviewee will respond more openly if the interview feels like a conversation rather than an interrogation.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Attention to detail</a:t>
            </a:r>
            <a:r>
              <a:rPr lang="en-US" b="0" dirty="0"/>
              <a:t>: Ultimately gathering details that uncover the source of illness is the goal. Asking the questionnaire questions will get desired answers but knowing when to probe for additional details is important. Also, sometimes extra details mentioned by interviewees are key. Interviewers should listen strategically for extra commentary and details that may end up “cracking the case”. Jot this info down in the margin if necessary and ask follow-up questions if it seems important. You may also hear similar details from multiple interviewees—be on the lookout for this and alert your supervisor—that just may be the connection that uncovers the source of illness!</a:t>
            </a:r>
          </a:p>
        </p:txBody>
      </p:sp>
      <p:sp>
        <p:nvSpPr>
          <p:cNvPr id="4" name="Slide Number Placeholder 3"/>
          <p:cNvSpPr>
            <a:spLocks noGrp="1"/>
          </p:cNvSpPr>
          <p:nvPr>
            <p:ph type="sldNum" sz="quarter" idx="5"/>
          </p:nvPr>
        </p:nvSpPr>
        <p:spPr/>
        <p:txBody>
          <a:bodyPr/>
          <a:lstStyle/>
          <a:p>
            <a:fld id="{503392BD-8C73-4409-8BFA-E5C3064CFAD1}" type="slidenum">
              <a:rPr lang="en-US" smtClean="0"/>
              <a:t>6</a:t>
            </a:fld>
            <a:endParaRPr lang="en-US"/>
          </a:p>
        </p:txBody>
      </p:sp>
    </p:spTree>
    <p:extLst>
      <p:ext uri="{BB962C8B-B14F-4D97-AF65-F5344CB8AC3E}">
        <p14:creationId xmlns:p14="http://schemas.microsoft.com/office/powerpoint/2010/main" val="4201044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&lt;This is likely right after lunch when energy levels are low. Try to revive participants with something interactive&gt;</a:t>
            </a:r>
          </a:p>
          <a:p>
            <a:endParaRPr lang="en-US" b="1" dirty="0"/>
          </a:p>
          <a:p>
            <a:r>
              <a:rPr lang="en-US" b="1" dirty="0"/>
              <a:t>Group Activity:  Role-Play</a:t>
            </a:r>
          </a:p>
          <a:p>
            <a:r>
              <a:rPr lang="en-US" b="0" i="1" dirty="0"/>
              <a:t>This activity should take about 10 minutes. </a:t>
            </a:r>
            <a:endParaRPr lang="en-US" b="1" i="1" dirty="0"/>
          </a:p>
          <a:p>
            <a:endParaRPr lang="en-US" dirty="0"/>
          </a:p>
          <a:p>
            <a:r>
              <a:rPr lang="en-US" dirty="0"/>
              <a:t>Explain the following:</a:t>
            </a:r>
          </a:p>
          <a:p>
            <a:endParaRPr lang="en-US" dirty="0"/>
          </a:p>
          <a:p>
            <a:pPr marL="171450" indent="-171450">
              <a:buFont typeface="Arial" panose="020B0604020202020204" pitchFamily="34" charset="0"/>
              <a:buChar char="•"/>
            </a:pPr>
            <a:r>
              <a:rPr lang="en-US" dirty="0"/>
              <a:t>This is a role-play exercise that will use two scripts that involve the roles of an Interviewer and an Interviewee.</a:t>
            </a:r>
          </a:p>
          <a:p>
            <a:pPr marL="171450" indent="-171450">
              <a:buFont typeface="Arial" panose="020B0604020202020204" pitchFamily="34" charset="0"/>
              <a:buChar char="•"/>
            </a:pPr>
            <a:r>
              <a:rPr lang="en-US" dirty="0"/>
              <a:t>Both role-plays are based on the GI Illness scenario initially introduced in Module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We will ask for volunteers to perform the roles for each script.</a:t>
            </a:r>
          </a:p>
          <a:p>
            <a:pPr marL="171450" indent="-171450">
              <a:buFont typeface="Arial" panose="020B0604020202020204" pitchFamily="34" charset="0"/>
              <a:buChar char="•"/>
            </a:pPr>
            <a:r>
              <a:rPr lang="en-US" dirty="0"/>
              <a:t>Following the completion of the first role-play, the second script will be introduced using two new volunteers.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rPr>
              <a:t>**  Script 1 &amp; 2 come straight from the video script, except the name </a:t>
            </a:r>
            <a:r>
              <a:rPr lang="en-US" sz="1200" i="1" dirty="0">
                <a:effectLst/>
                <a:latin typeface="Segoe UI" panose="020B0502040204020203" pitchFamily="34" charset="0"/>
              </a:rPr>
              <a:t>Memorial Hospital </a:t>
            </a:r>
            <a:r>
              <a:rPr lang="en-US" sz="1200" dirty="0">
                <a:effectLst/>
                <a:latin typeface="Segoe UI" panose="020B0502040204020203" pitchFamily="34" charset="0"/>
              </a:rPr>
              <a:t>was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egoe UI" panose="020B0502040204020203" pitchFamily="34" charset="0"/>
            </a:endParaRPr>
          </a:p>
          <a:p>
            <a:r>
              <a:rPr lang="en-US" b="1" dirty="0"/>
              <a:t>Classroom:</a:t>
            </a:r>
          </a:p>
          <a:p>
            <a:pPr marL="628650" lvl="1" indent="-171450">
              <a:buFont typeface="Arial" panose="020B0604020202020204" pitchFamily="34" charset="0"/>
              <a:buChar char="•"/>
            </a:pPr>
            <a:r>
              <a:rPr lang="en-US" i="1" dirty="0"/>
              <a:t>Round 1 – </a:t>
            </a:r>
          </a:p>
          <a:p>
            <a:pPr marL="1085850" lvl="2" indent="-171450">
              <a:buFont typeface="Arial" panose="020B0604020202020204" pitchFamily="34" charset="0"/>
              <a:buChar char="•"/>
            </a:pPr>
            <a:r>
              <a:rPr lang="en-US" dirty="0"/>
              <a:t>Give the first round of volunteers a copy of “</a:t>
            </a:r>
            <a:r>
              <a:rPr lang="en-US" b="1" dirty="0"/>
              <a:t>Video Script 1</a:t>
            </a:r>
            <a:r>
              <a:rPr lang="en-US" dirty="0"/>
              <a:t>”.</a:t>
            </a:r>
          </a:p>
          <a:p>
            <a:pPr marL="1085850" lvl="2" indent="-171450">
              <a:buFont typeface="Arial" panose="020B0604020202020204" pitchFamily="34" charset="0"/>
              <a:buChar char="•"/>
            </a:pPr>
            <a:r>
              <a:rPr lang="en-US" dirty="0"/>
              <a:t>Ask the volunteer(s) to read the scenario out loud and then follow the role script.</a:t>
            </a:r>
          </a:p>
          <a:p>
            <a:pPr marL="1085850" lvl="2" indent="-171450">
              <a:buFont typeface="Arial" panose="020B0604020202020204" pitchFamily="34" charset="0"/>
              <a:buChar char="•"/>
            </a:pPr>
            <a:endParaRPr lang="en-US" dirty="0"/>
          </a:p>
          <a:p>
            <a:pPr marL="628650" lvl="1" indent="-171450">
              <a:buFont typeface="Arial" panose="020B0604020202020204" pitchFamily="34" charset="0"/>
              <a:buChar char="•"/>
            </a:pPr>
            <a:r>
              <a:rPr lang="en-US" b="0" i="1" dirty="0"/>
              <a:t>Round 2 –</a:t>
            </a:r>
          </a:p>
          <a:p>
            <a:pPr marL="1085850" lvl="2" indent="-171450">
              <a:buFont typeface="Arial" panose="020B0604020202020204" pitchFamily="34" charset="0"/>
              <a:buChar char="•"/>
            </a:pPr>
            <a:r>
              <a:rPr lang="en-US" b="0" dirty="0"/>
              <a:t>Give the second round of volunteers a copy of “</a:t>
            </a:r>
            <a:r>
              <a:rPr lang="en-US" b="1" dirty="0"/>
              <a:t>Video Script 2</a:t>
            </a:r>
            <a:r>
              <a:rPr lang="en-US" b="0" dirty="0"/>
              <a: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the volunteer(s) to read the scenario out loud and then follow the role script.</a:t>
            </a:r>
          </a:p>
          <a:p>
            <a:pPr lvl="1"/>
            <a:endParaRPr lang="en-US" b="0" dirty="0"/>
          </a:p>
          <a:p>
            <a:r>
              <a:rPr lang="en-US" b="1" dirty="0"/>
              <a:t>Debriefing</a:t>
            </a:r>
            <a:r>
              <a:rPr lang="en-US" b="0" dirty="0"/>
              <a:t>:</a:t>
            </a:r>
          </a:p>
          <a:p>
            <a:r>
              <a:rPr lang="en-US" b="0" dirty="0"/>
              <a:t>Following each round of role-play, facilitate a group discussion about how the interview attempt went. </a:t>
            </a:r>
          </a:p>
          <a:p>
            <a:r>
              <a:rPr lang="en-US" dirty="0"/>
              <a:t>If groups have trouble, here are some points to emphasize:</a:t>
            </a:r>
          </a:p>
          <a:p>
            <a:pPr marL="628650" lvl="1" indent="-171450">
              <a:buFont typeface="Arial" panose="020B0604020202020204" pitchFamily="34" charset="0"/>
              <a:buChar char="•"/>
            </a:pPr>
            <a:r>
              <a:rPr lang="en-US" dirty="0"/>
              <a:t>Interviewer should state their name</a:t>
            </a:r>
          </a:p>
          <a:p>
            <a:pPr marL="628650" lvl="1" indent="-171450">
              <a:buFont typeface="Arial" panose="020B0604020202020204" pitchFamily="34" charset="0"/>
              <a:buChar char="•"/>
            </a:pPr>
            <a:r>
              <a:rPr lang="en-US" dirty="0"/>
              <a:t>Don’t use of jargon and formal language</a:t>
            </a:r>
          </a:p>
          <a:p>
            <a:pPr marL="628650" lvl="1" indent="-171450">
              <a:buFont typeface="Arial" panose="020B0604020202020204" pitchFamily="34" charset="0"/>
              <a:buChar char="•"/>
            </a:pPr>
            <a:r>
              <a:rPr lang="en-US" dirty="0"/>
              <a:t>Show empathy</a:t>
            </a:r>
          </a:p>
          <a:p>
            <a:pPr marL="628650" lvl="1" indent="-171450">
              <a:buFont typeface="Arial" panose="020B0604020202020204" pitchFamily="34" charset="0"/>
              <a:buChar char="•"/>
            </a:pPr>
            <a:r>
              <a:rPr lang="en-US" dirty="0"/>
              <a:t>Be more conversational</a:t>
            </a:r>
          </a:p>
          <a:p>
            <a:pPr marL="628650" lvl="1" indent="-171450">
              <a:buFont typeface="Arial" panose="020B0604020202020204" pitchFamily="34" charset="0"/>
              <a:buChar char="•"/>
            </a:pPr>
            <a:r>
              <a:rPr lang="en-US" dirty="0"/>
              <a:t>Don’t jump straight into sensitive topics (diarrhea)—work up to it after asking some easier questions</a:t>
            </a:r>
          </a:p>
          <a:p>
            <a:pPr marL="628650" lvl="1" indent="-171450">
              <a:buFont typeface="Arial" panose="020B0604020202020204" pitchFamily="34" charset="0"/>
              <a:buChar char="•"/>
            </a:pPr>
            <a:r>
              <a:rPr lang="en-US" dirty="0"/>
              <a:t>Explain the purpose in an understandable manner—this interviewee did not grasp why the interview was important</a:t>
            </a:r>
          </a:p>
          <a:p>
            <a:endParaRPr lang="en-US" b="0" dirty="0"/>
          </a:p>
          <a:p>
            <a:r>
              <a:rPr lang="en-US" b="1" dirty="0"/>
              <a:t>vILT Delivery:</a:t>
            </a:r>
          </a:p>
          <a:p>
            <a:r>
              <a:rPr lang="en-US" sz="1200" dirty="0">
                <a:effectLst/>
                <a:latin typeface="Segoe UI" panose="020B0502040204020203" pitchFamily="34" charset="0"/>
              </a:rPr>
              <a:t>Virtual version can post the scripts in the Chat to download for the volunteers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SCRIPT 1:</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Hi, I’m calling from the Lake County Health Department. Public health authorities are working to identify causes of enteric disease in the community so we can prevent additional cases. Part of this process involves interviewing people who have recently been ill with an enteric illness so we can do analysis for common exposures. May I please speak with Luis Johnson?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Ummm….this is Luis Johnson. I’m sorry, who are you again?</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I’m from the Health Department. Did you recently experience diarrhea and go to Memorial Hospital?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Uhhhh…..I don’t really want to talk about that. Also, I’m kind of in the middle of something right now…..</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This should only take about 20 minutes and I need to ask you some questions about your diet and activities before the diarrhea started.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Yeah, I don’t have time or interest but thank you anyway. </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dirty="0">
                <a:effectLst/>
                <a:latin typeface="Segoe UI" panose="020B0502040204020203" pitchFamily="34" charset="0"/>
              </a:rPr>
              <a:t>(Telephone hangs up.)</a:t>
            </a:r>
            <a:endParaRPr lang="en-US" sz="1800" dirty="0">
              <a:effectLst/>
              <a:latin typeface="Arial" panose="020B06040202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Segoe UI" panose="020B0502040204020203" pitchFamily="34" charset="0"/>
              </a:rPr>
              <a:t>SCRIPT 2:</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Hi, I’m Jane Sully and I’m calling from the Lake County Health Department. May I please speak with Luis Johnson?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Ummm….this is Luis Johnson. I’m sorry, who are you again?</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I’m a nurse from the Health Department. We’ve had several people in the community sick lately and we are calling them to try and figure out what might be going on so we can hopefully prevent more illnesses. Memorial Hospital shared your name with us. Were you recently ill?</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I was, and it was terrible.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I’m so sorry to hear that—how are you feeling now? </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Better but I can’t remember when I’ve been that sick. </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Wow. I’m glad you are doing better and sorry you went through that. I’d love to ask you some questions about foods you ate and places you went before you got sick to compare with other people’s answers who we suspect had the same illness. Would that be, OK? It could help us prevent more people from getting sick.</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Yes, I can do that. How long will it take?</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Interviewer</a:t>
            </a:r>
            <a:r>
              <a:rPr lang="en-US" sz="1800" dirty="0">
                <a:effectLst/>
                <a:latin typeface="Segoe UI" panose="020B0502040204020203" pitchFamily="34" charset="0"/>
              </a:rPr>
              <a:t>: </a:t>
            </a:r>
            <a:r>
              <a:rPr lang="en-US" sz="1800" i="1" dirty="0">
                <a:effectLst/>
                <a:latin typeface="Segoe UI" panose="020B0502040204020203" pitchFamily="34" charset="0"/>
              </a:rPr>
              <a:t>Probably about 20 minutes or so but if you need to stop at some point, we can set a time to finish later. </a:t>
            </a:r>
            <a:br>
              <a:rPr lang="en-US" sz="1800" i="1" dirty="0">
                <a:effectLst/>
                <a:latin typeface="Segoe UI" panose="020B0502040204020203" pitchFamily="34" charset="0"/>
              </a:rPr>
            </a:br>
            <a:br>
              <a:rPr lang="en-US" sz="1800" dirty="0">
                <a:effectLst/>
                <a:latin typeface="Segoe UI" panose="020B0502040204020203" pitchFamily="34" charset="0"/>
              </a:rPr>
            </a:br>
            <a:r>
              <a:rPr lang="en-US" sz="1800" b="1" dirty="0">
                <a:effectLst/>
                <a:latin typeface="Segoe UI" panose="020B0502040204020203" pitchFamily="34" charset="0"/>
              </a:rPr>
              <a:t>Interviewee</a:t>
            </a:r>
            <a:r>
              <a:rPr lang="en-US" sz="1800" dirty="0">
                <a:effectLst/>
                <a:latin typeface="Segoe UI" panose="020B0502040204020203" pitchFamily="34" charset="0"/>
              </a:rPr>
              <a:t>: </a:t>
            </a:r>
            <a:r>
              <a:rPr lang="en-US" sz="1800" i="1" dirty="0">
                <a:effectLst/>
                <a:latin typeface="Segoe UI" panose="020B0502040204020203" pitchFamily="34" charset="0"/>
              </a:rPr>
              <a:t>Sounds good. </a:t>
            </a:r>
            <a:endParaRPr lang="en-US" sz="1800" i="1"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7</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is an animated slide.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Before  showing the content, </a:t>
            </a:r>
            <a:r>
              <a:rPr lang="en-US" sz="1200" b="1" dirty="0"/>
              <a:t>ASK</a:t>
            </a:r>
            <a:r>
              <a:rPr lang="en-US" sz="1200" dirty="0"/>
              <a:t> participants, </a:t>
            </a:r>
            <a:r>
              <a:rPr lang="en-US" sz="1200" i="1" dirty="0"/>
              <a:t>How can an interviewer build trust and rapport</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Recognize that sharing personal details can be awkward so it is critical for the interviewee to trust the interviewer.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interviewee will give you clues about how to connect with them—look for opportunities to build rapport.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 few ideas to help build trust: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Show Empathy</a:t>
            </a:r>
            <a:r>
              <a:rPr lang="en-US" sz="1200" dirty="0"/>
              <a:t>: ask how they feel; show empathy for the recent unpleasant experience they’ve had; don’t minimize the symptoms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Avoid Judgement</a:t>
            </a:r>
            <a:r>
              <a:rPr lang="en-US" sz="1200" dirty="0"/>
              <a:t> be careful not to convey judgement about risk factors, lifestyle choices or other things the interviewee states. Showing judgement is the fastest way to lose trust and rapport.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Match communication styles</a:t>
            </a:r>
            <a:r>
              <a:rPr lang="en-US" sz="1200" dirty="0"/>
              <a:t>: some interviewees will want to discuss things more thoroughly and others will be straight to business—adjust your style to accommodate (as much as possible and still accomplish interview goals) these needs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Make sure the interviewee feels heard</a:t>
            </a:r>
            <a:r>
              <a:rPr lang="en-US" sz="1200" dirty="0"/>
              <a:t>: the interviewee may have a strong opinion about what made them ill that they feel compelled to get across—let them. Perhaps it is crucial information for the investigation. And if not, they will be much more likely to answer your questions if they feel heard in their concerns.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Respect their time</a:t>
            </a:r>
            <a:r>
              <a:rPr lang="en-US" sz="1200" dirty="0"/>
              <a:t>: interviews take time, and everyone is busy. Be a good steward of their time and yours by keeping the interview moving, in as conversational a style as possible.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Show gratitude</a:t>
            </a:r>
            <a:r>
              <a:rPr lang="en-US" sz="1200" dirty="0"/>
              <a:t> and be thankful that they are donating their time to doing the interview and helping protect public health.</a:t>
            </a:r>
          </a:p>
          <a:p>
            <a:endParaRPr lang="en-US" b="1" dirty="0"/>
          </a:p>
          <a:p>
            <a:r>
              <a:rPr lang="en-US" b="1" dirty="0"/>
              <a:t>ASK</a:t>
            </a:r>
            <a:r>
              <a:rPr lang="en-US" dirty="0"/>
              <a:t>: </a:t>
            </a:r>
          </a:p>
          <a:p>
            <a:r>
              <a:rPr lang="en-US" dirty="0"/>
              <a:t>Do participants have any other suggestions of how to build trust with interviewees?</a:t>
            </a:r>
          </a:p>
          <a:p>
            <a:endParaRPr lang="en-US" dirty="0"/>
          </a:p>
          <a:p>
            <a:r>
              <a:rPr lang="en-US" b="1" dirty="0"/>
              <a:t>VIRTUAL 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ideas about how to build trust with interviewees.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03392BD-8C73-4409-8BFA-E5C3064CFAD1}" type="slidenum">
              <a:rPr lang="en-US" smtClean="0"/>
              <a:t>8</a:t>
            </a:fld>
            <a:endParaRPr lang="en-US"/>
          </a:p>
        </p:txBody>
      </p:sp>
    </p:spTree>
    <p:extLst>
      <p:ext uri="{BB962C8B-B14F-4D97-AF65-F5344CB8AC3E}">
        <p14:creationId xmlns:p14="http://schemas.microsoft.com/office/powerpoint/2010/main" val="619425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r>
              <a:rPr lang="en-US" dirty="0"/>
              <a:t>: </a:t>
            </a:r>
          </a:p>
          <a:p>
            <a:r>
              <a:rPr lang="en-US" i="1" dirty="0"/>
              <a:t>Why is the exposure timeframe important? </a:t>
            </a:r>
            <a:r>
              <a:rPr lang="en-US" dirty="0"/>
              <a:t>(To get accurate exposures that may have caused illness this timeframe must be correct—it guides the entire interview)</a:t>
            </a:r>
          </a:p>
          <a:p>
            <a:endParaRPr lang="en-US" dirty="0"/>
          </a:p>
          <a:p>
            <a:r>
              <a:rPr lang="en-US" dirty="0"/>
              <a:t>Emphasize that collecting the information needed to identify the source of illness is VERY dependent on focusing on the right exposure timeframe. This timeframe must be established and communicated with the interviewee upfront before collecting exposure information. Only exposures during the relevant timeframe matter, so this detail must be correct, or the interview information is invalid. </a:t>
            </a:r>
          </a:p>
          <a:p>
            <a:endParaRPr lang="en-US" dirty="0"/>
          </a:p>
          <a:p>
            <a:r>
              <a:rPr lang="en-US" dirty="0"/>
              <a:t>To determine the timeframe of interest it’s important to know the date and time of illness onset with as much exactness as possible. Then, using the incubation period  of the pathogen (if known) the investigator can identify the likely exposure period. Many enteric illnesses have relevant exposure periods of 3-5 days prior to illness onset. However, it is often easiest for people to think in terms of 7 days or 1 week—therefore we often overshoot the exposure period a little to help with patient recall and to account for low level contamination, which can extend the incubation period. Ask the lead investigator what exposure timeframe to use if you aren’t certain. Also, be sure to remind the interviewee the timeframe of interest several times throughout the interview. </a:t>
            </a:r>
          </a:p>
          <a:p>
            <a:endParaRPr lang="en-US" dirty="0"/>
          </a:p>
          <a:p>
            <a:r>
              <a:rPr lang="en-US" b="1" dirty="0"/>
              <a:t>ENGAGEMENT OPTION(S): </a:t>
            </a:r>
          </a:p>
          <a:p>
            <a:r>
              <a:rPr lang="en-US" dirty="0"/>
              <a:t>Ask participants what strategies they might use if the interviewee is vague about date/time of symptom onset?</a:t>
            </a:r>
          </a:p>
        </p:txBody>
      </p:sp>
      <p:sp>
        <p:nvSpPr>
          <p:cNvPr id="4" name="Slide Number Placeholder 3"/>
          <p:cNvSpPr>
            <a:spLocks noGrp="1"/>
          </p:cNvSpPr>
          <p:nvPr>
            <p:ph type="sldNum" sz="quarter" idx="5"/>
          </p:nvPr>
        </p:nvSpPr>
        <p:spPr/>
        <p:txBody>
          <a:bodyPr/>
          <a:lstStyle/>
          <a:p>
            <a:fld id="{503392BD-8C73-4409-8BFA-E5C3064CFAD1}" type="slidenum">
              <a:rPr lang="en-US" smtClean="0"/>
              <a:t>9</a:t>
            </a:fld>
            <a:endParaRPr lang="en-US"/>
          </a:p>
        </p:txBody>
      </p:sp>
    </p:spTree>
    <p:extLst>
      <p:ext uri="{BB962C8B-B14F-4D97-AF65-F5344CB8AC3E}">
        <p14:creationId xmlns:p14="http://schemas.microsoft.com/office/powerpoint/2010/main" val="524226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743207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01890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293480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77C1-770A-3682-1842-3023550834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1EABE4-5553-86BD-7BBD-0962007B64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9986B-3176-8ACE-290C-8F46177A5669}"/>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36467F9D-4072-38CA-8C08-2F6D492556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EC037D-43AC-6253-DB80-40B2F7650FB6}"/>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1238544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8D938-74E3-F7DB-9F45-A574A58C2D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E4D4DC-F394-5D18-B360-01AC9CC97A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4013F-2562-6625-D13F-EC0F278025D8}"/>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B4F61790-58A3-2612-51E9-26885A8AD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66DA5F-D011-FA94-E377-BCE0295AFF0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230071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B82EC-C82C-74ED-465A-1B6614E822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7B5148-6DC5-AE17-7721-ECA7169BBC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37339D-69E7-F919-C0B8-C2189DFF8543}"/>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0AA081AB-EB44-A49D-1540-51EEE685CC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B737D-74F2-5C70-FC31-D694C0DA4868}"/>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519801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3A88A-8900-A75D-C506-BE4728EB1AB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F073E43-91DA-E98D-9E8C-51C160651E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EA257A3-A8E4-150D-1D0E-E66D052E588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605DAD-6F48-FB94-BA44-655E61B0756D}"/>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6" name="Footer Placeholder 5">
            <a:extLst>
              <a:ext uri="{FF2B5EF4-FFF2-40B4-BE49-F238E27FC236}">
                <a16:creationId xmlns:a16="http://schemas.microsoft.com/office/drawing/2014/main" id="{0C0BF5C7-1171-AE06-C952-2D1E767E05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62D88-6ED1-06AA-E526-6CB4E6C99ACF}"/>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1700988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AE5CE-7D7B-D2CC-8FD7-409DEA13A3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1F9C2C-6665-F295-493C-E694150D69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D4C44F-9A37-0C3C-0DE4-660281E656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9C3584-96ED-ACEB-D8E5-F3713A5C6E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DF40AA-0743-C971-5B1A-EED21D72C1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E7F41C-D484-F716-824C-95958846BAD7}"/>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8" name="Footer Placeholder 7">
            <a:extLst>
              <a:ext uri="{FF2B5EF4-FFF2-40B4-BE49-F238E27FC236}">
                <a16:creationId xmlns:a16="http://schemas.microsoft.com/office/drawing/2014/main" id="{DA08F1DB-A39D-E0C9-B11D-907F305162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4FFFC3-2953-817E-CDC5-DE80E4001721}"/>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4045254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C9A4F-DAB5-6FD8-C0A4-E75098106E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984E7A7-29DE-A8C8-3BBC-4B598BE79F47}"/>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4" name="Footer Placeholder 3">
            <a:extLst>
              <a:ext uri="{FF2B5EF4-FFF2-40B4-BE49-F238E27FC236}">
                <a16:creationId xmlns:a16="http://schemas.microsoft.com/office/drawing/2014/main" id="{D7B32CCA-C574-ED72-3C29-B98ED0236D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A20E13-3305-88CD-1B1C-05F7FE15C6AF}"/>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20358542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DD1726-B0C7-2487-F022-9CF45EEBEEC8}"/>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3" name="Footer Placeholder 2">
            <a:extLst>
              <a:ext uri="{FF2B5EF4-FFF2-40B4-BE49-F238E27FC236}">
                <a16:creationId xmlns:a16="http://schemas.microsoft.com/office/drawing/2014/main" id="{5DBE1B49-52E9-77BA-655A-375A548AF50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881C3E-FAAD-63FB-C835-DA9414074CDD}"/>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2069744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DC2D7-4F58-09EF-2A56-4B3CE648D1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C895A7-F8F9-577C-5FB8-8093B12EE2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B92F94-6C7D-6960-FE08-49FF977E14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C78FD4-BE7C-654F-5068-5E6192178E45}"/>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6" name="Footer Placeholder 5">
            <a:extLst>
              <a:ext uri="{FF2B5EF4-FFF2-40B4-BE49-F238E27FC236}">
                <a16:creationId xmlns:a16="http://schemas.microsoft.com/office/drawing/2014/main" id="{82DA39E8-6EE3-082D-2691-D540525DC1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F54E90-2C73-F784-BA73-0DCFC215C2F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2869436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177477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8C066-5658-559F-A911-A505614714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1C71FE-A321-2F0D-CFC9-CEE45A1E7A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D7DBE4-C9BE-4BFE-3DCD-2896383F3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3AA16C-C673-1550-2C92-CEC2D5487819}"/>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6" name="Footer Placeholder 5">
            <a:extLst>
              <a:ext uri="{FF2B5EF4-FFF2-40B4-BE49-F238E27FC236}">
                <a16:creationId xmlns:a16="http://schemas.microsoft.com/office/drawing/2014/main" id="{4A124E0E-0EA7-6169-3DA9-658DB4498F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185F2F-4B56-7402-3E56-87E1954ED040}"/>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9569645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6421E-0126-E28B-69B4-0973539890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B65EB4-C94E-7B00-A7D0-F5D13E927D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1E75E4-CA82-27B6-6813-7E6A706CE075}"/>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BBB108D7-E738-BC94-4735-C1B8134FEC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0E04B5-414A-2CE1-D92D-1C2B484EC753}"/>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1632585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9931AE-FEA8-9703-6C5F-AB4A9E435C8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66F8B3-2746-661A-D408-AB8678FE4B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6AE522-B7B6-10DE-A8A2-BCE4BB51276F}"/>
              </a:ext>
            </a:extLst>
          </p:cNvPr>
          <p:cNvSpPr>
            <a:spLocks noGrp="1"/>
          </p:cNvSpPr>
          <p:nvPr>
            <p:ph type="dt" sz="half" idx="10"/>
          </p:nvPr>
        </p:nvSpPr>
        <p:spPr/>
        <p:txBody>
          <a:body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96703DED-2DF2-990D-719C-1149DD5B26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ABEC7A-9C04-1837-AA99-1EFB9592BC3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616701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46879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16142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51635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291019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985709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73975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466324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12/6/2023</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171775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12/6/2023</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2299808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A0C0E1-05D2-FFB9-8C42-9308C0EEF2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CBA4F9-9018-CD2A-E1B1-0C798041FA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7D6B15-0371-2F2A-69BF-DD0BC99A17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904FD-2F10-4C5E-B682-ED79FEB1442E}" type="datetimeFigureOut">
              <a:rPr lang="en-US" smtClean="0"/>
              <a:t>12/6/2023</a:t>
            </a:fld>
            <a:endParaRPr lang="en-US"/>
          </a:p>
        </p:txBody>
      </p:sp>
      <p:sp>
        <p:nvSpPr>
          <p:cNvPr id="5" name="Footer Placeholder 4">
            <a:extLst>
              <a:ext uri="{FF2B5EF4-FFF2-40B4-BE49-F238E27FC236}">
                <a16:creationId xmlns:a16="http://schemas.microsoft.com/office/drawing/2014/main" id="{82A2ED95-140B-BB8A-3CC2-F49F600D5A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C4E987-3450-9370-AF7C-30BEC3A038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5AB9A-1E2B-4DEF-A520-1B06DE4E545B}" type="slidenum">
              <a:rPr lang="en-US" smtClean="0"/>
              <a:t>‹#›</a:t>
            </a:fld>
            <a:endParaRPr lang="en-US"/>
          </a:p>
        </p:txBody>
      </p:sp>
    </p:spTree>
    <p:custDataLst>
      <p:tags r:id="rId14"/>
    </p:custDataLst>
    <p:extLst>
      <p:ext uri="{BB962C8B-B14F-4D97-AF65-F5344CB8AC3E}">
        <p14:creationId xmlns:p14="http://schemas.microsoft.com/office/powerpoint/2010/main" val="2296927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15.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0.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2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32.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33.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3.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34.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35.xml"/><Relationship Id="rId6" Type="http://schemas.openxmlformats.org/officeDocument/2006/relationships/image" Target="../media/image20.png"/><Relationship Id="rId5" Type="http://schemas.openxmlformats.org/officeDocument/2006/relationships/notesSlide" Target="../notesSlides/notesSlide21.xml"/><Relationship Id="rId4"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2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8.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group of people sitting around a table&#10;&#10;Description automatically generated with medium confidence">
            <a:extLst>
              <a:ext uri="{FF2B5EF4-FFF2-40B4-BE49-F238E27FC236}">
                <a16:creationId xmlns:a16="http://schemas.microsoft.com/office/drawing/2014/main" id="{C6566C42-E48D-8383-FA47-14475A16D57D}"/>
              </a:ext>
            </a:extLst>
          </p:cNvPr>
          <p:cNvPicPr>
            <a:picLocks noGrp="1" noChangeAspect="1"/>
          </p:cNvPicPr>
          <p:nvPr>
            <p:ph sz="half" idx="2"/>
          </p:nvPr>
        </p:nvPicPr>
        <p:blipFill>
          <a:blip r:embed="rId4">
            <a:alphaModFix amt="35000"/>
            <a:extLst>
              <a:ext uri="{28A0092B-C50C-407E-A947-70E740481C1C}">
                <a14:useLocalDpi xmlns:a14="http://schemas.microsoft.com/office/drawing/2010/main" val="0"/>
              </a:ext>
            </a:extLst>
          </a:blip>
          <a:stretch>
            <a:fillRect/>
          </a:stretch>
        </p:blipFill>
        <p:spPr>
          <a:xfrm>
            <a:off x="0" y="0"/>
            <a:ext cx="12192000" cy="6858000"/>
          </a:xfrm>
        </p:spPr>
      </p:pic>
      <p:sp>
        <p:nvSpPr>
          <p:cNvPr id="4" name="Slide Number Placeholder 3">
            <a:extLst>
              <a:ext uri="{FF2B5EF4-FFF2-40B4-BE49-F238E27FC236}">
                <a16:creationId xmlns:a16="http://schemas.microsoft.com/office/drawing/2014/main" id="{E5DC1CA6-430C-6930-050F-26AAFA9337EA}"/>
              </a:ext>
            </a:extLst>
          </p:cNvPr>
          <p:cNvSpPr>
            <a:spLocks noGrp="1"/>
          </p:cNvSpPr>
          <p:nvPr>
            <p:ph type="sldNum" sz="quarter" idx="12"/>
          </p:nvPr>
        </p:nvSpPr>
        <p:spPr>
          <a:xfrm>
            <a:off x="838200" y="6356351"/>
            <a:ext cx="848832"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1F38F8A9-0E89-D4D3-0EAF-A9C9C75F4424}"/>
              </a:ext>
            </a:extLst>
          </p:cNvPr>
          <p:cNvSpPr/>
          <p:nvPr/>
        </p:nvSpPr>
        <p:spPr>
          <a:xfrm>
            <a:off x="0" y="2003612"/>
            <a:ext cx="9363457" cy="4216215"/>
          </a:xfrm>
          <a:prstGeom prst="rect">
            <a:avLst/>
          </a:prstGeom>
          <a:solidFill>
            <a:srgbClr val="3F86A8">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 name="Content Placeholder 1">
            <a:extLst>
              <a:ext uri="{FF2B5EF4-FFF2-40B4-BE49-F238E27FC236}">
                <a16:creationId xmlns:a16="http://schemas.microsoft.com/office/drawing/2014/main" id="{E6AFA12A-37E2-C134-FAEC-FFA19B412562}"/>
              </a:ext>
            </a:extLst>
          </p:cNvPr>
          <p:cNvSpPr>
            <a:spLocks noGrp="1"/>
          </p:cNvSpPr>
          <p:nvPr>
            <p:ph sz="half" idx="1"/>
          </p:nvPr>
        </p:nvSpPr>
        <p:spPr>
          <a:xfrm>
            <a:off x="630809" y="3098407"/>
            <a:ext cx="7505485" cy="2776562"/>
          </a:xfrm>
        </p:spPr>
        <p:txBody>
          <a:bodyPr>
            <a:normAutofit/>
          </a:bodyPr>
          <a:lstStyle/>
          <a:p>
            <a:pPr lvl="1"/>
            <a:r>
              <a:rPr lang="en-US" sz="2800" dirty="0">
                <a:solidFill>
                  <a:schemeClr val="bg1"/>
                </a:solidFill>
              </a:rPr>
              <a:t>Please make sure your First and Last name are showing in Zoom</a:t>
            </a:r>
          </a:p>
          <a:p>
            <a:pPr lvl="1"/>
            <a:endParaRPr lang="en-US" sz="2800" dirty="0">
              <a:solidFill>
                <a:schemeClr val="bg1"/>
              </a:solidFill>
            </a:endParaRPr>
          </a:p>
          <a:p>
            <a:pPr lvl="1"/>
            <a:r>
              <a:rPr lang="en-US" sz="2800" dirty="0">
                <a:solidFill>
                  <a:schemeClr val="bg1"/>
                </a:solidFill>
              </a:rPr>
              <a:t>We will get started at 9:00 am sharp</a:t>
            </a:r>
          </a:p>
        </p:txBody>
      </p:sp>
      <p:sp>
        <p:nvSpPr>
          <p:cNvPr id="17" name="Title 4">
            <a:extLst>
              <a:ext uri="{FF2B5EF4-FFF2-40B4-BE49-F238E27FC236}">
                <a16:creationId xmlns:a16="http://schemas.microsoft.com/office/drawing/2014/main" id="{D7E51812-D9D2-DEB3-C825-3FC1A19D3E33}"/>
              </a:ext>
            </a:extLst>
          </p:cNvPr>
          <p:cNvSpPr>
            <a:spLocks noGrp="1"/>
          </p:cNvSpPr>
          <p:nvPr>
            <p:ph type="title"/>
          </p:nvPr>
        </p:nvSpPr>
        <p:spPr>
          <a:xfrm>
            <a:off x="630809" y="2341777"/>
            <a:ext cx="7078579" cy="563415"/>
          </a:xfrm>
        </p:spPr>
        <p:txBody>
          <a:bodyPr>
            <a:normAutofit fontScale="90000"/>
          </a:bodyPr>
          <a:lstStyle/>
          <a:p>
            <a:r>
              <a:rPr lang="en-US" b="1" dirty="0">
                <a:solidFill>
                  <a:schemeClr val="bg1"/>
                </a:solidFill>
              </a:rPr>
              <a:t>Welcome!</a:t>
            </a:r>
          </a:p>
        </p:txBody>
      </p:sp>
      <p:sp>
        <p:nvSpPr>
          <p:cNvPr id="3" name="Slide Number Placeholder 3">
            <a:extLst>
              <a:ext uri="{FF2B5EF4-FFF2-40B4-BE49-F238E27FC236}">
                <a16:creationId xmlns:a16="http://schemas.microsoft.com/office/drawing/2014/main" id="{F6ECE5B5-E42F-1ECD-867E-66028196329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773608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normAutofit/>
          </a:bodyPr>
          <a:lstStyle/>
          <a:p>
            <a:r>
              <a:rPr lang="en-US" sz="4000" dirty="0"/>
              <a:t>Memory Aids to Help Interviewee</a:t>
            </a:r>
          </a:p>
        </p:txBody>
      </p:sp>
      <p:graphicFrame>
        <p:nvGraphicFramePr>
          <p:cNvPr id="12" name="Content Placeholder 5">
            <a:extLst>
              <a:ext uri="{FF2B5EF4-FFF2-40B4-BE49-F238E27FC236}">
                <a16:creationId xmlns:a16="http://schemas.microsoft.com/office/drawing/2014/main" id="{63B69CCF-0CF2-E313-5841-23A645EC91F2}"/>
              </a:ext>
            </a:extLst>
          </p:cNvPr>
          <p:cNvGraphicFramePr>
            <a:graphicFrameLocks noGrp="1"/>
          </p:cNvGraphicFramePr>
          <p:nvPr>
            <p:ph sz="half" idx="1"/>
            <p:extLst>
              <p:ext uri="{D42A27DB-BD31-4B8C-83A1-F6EECF244321}">
                <p14:modId xmlns:p14="http://schemas.microsoft.com/office/powerpoint/2010/main" val="1620184185"/>
              </p:ext>
            </p:extLst>
          </p:nvPr>
        </p:nvGraphicFramePr>
        <p:xfrm>
          <a:off x="2957286" y="1553029"/>
          <a:ext cx="8396514" cy="45223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Content Placeholder 7" descr="Icon&#10;&#10;Description automatically generated">
            <a:extLst>
              <a:ext uri="{FF2B5EF4-FFF2-40B4-BE49-F238E27FC236}">
                <a16:creationId xmlns:a16="http://schemas.microsoft.com/office/drawing/2014/main" id="{B61BA589-1652-F153-E498-EEA51AD82669}"/>
              </a:ext>
            </a:extLst>
          </p:cNvPr>
          <p:cNvPicPr>
            <a:picLocks noGrp="1" noChangeAspect="1"/>
          </p:cNvPicPr>
          <p:nvPr>
            <p:ph sz="half" idx="2"/>
          </p:nvPr>
        </p:nvPicPr>
        <p:blipFill>
          <a:blip r:embed="rId9">
            <a:extLst>
              <a:ext uri="{28A0092B-C50C-407E-A947-70E740481C1C}">
                <a14:useLocalDpi xmlns:a14="http://schemas.microsoft.com/office/drawing/2010/main" val="0"/>
              </a:ext>
            </a:extLst>
          </a:blip>
          <a:stretch>
            <a:fillRect/>
          </a:stretch>
        </p:blipFill>
        <p:spPr>
          <a:xfrm>
            <a:off x="0" y="1124344"/>
            <a:ext cx="2572156" cy="2489714"/>
          </a:xfrm>
        </p:spPr>
      </p:pic>
    </p:spTree>
    <p:custDataLst>
      <p:tags r:id="rId1"/>
    </p:custDataLst>
    <p:extLst>
      <p:ext uri="{BB962C8B-B14F-4D97-AF65-F5344CB8AC3E}">
        <p14:creationId xmlns:p14="http://schemas.microsoft.com/office/powerpoint/2010/main" val="4202089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descr="Shape&#10;&#10;Description automatically generated with low confidence">
            <a:extLst>
              <a:ext uri="{FF2B5EF4-FFF2-40B4-BE49-F238E27FC236}">
                <a16:creationId xmlns:a16="http://schemas.microsoft.com/office/drawing/2014/main" id="{57BB2D36-017A-1B8A-15A3-B38D53081B7F}"/>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401437" y="1085396"/>
            <a:ext cx="5790563" cy="5772604"/>
          </a:xfrm>
        </p:spPr>
      </p:pic>
      <p:sp>
        <p:nvSpPr>
          <p:cNvPr id="2" name="Title 1">
            <a:extLst>
              <a:ext uri="{FF2B5EF4-FFF2-40B4-BE49-F238E27FC236}">
                <a16:creationId xmlns:a16="http://schemas.microsoft.com/office/drawing/2014/main" id="{629CF365-7904-1679-D7A9-2081FF768ACD}"/>
              </a:ext>
            </a:extLst>
          </p:cNvPr>
          <p:cNvSpPr>
            <a:spLocks noGrp="1"/>
          </p:cNvSpPr>
          <p:nvPr>
            <p:ph type="title"/>
          </p:nvPr>
        </p:nvSpPr>
        <p:spPr/>
        <p:txBody>
          <a:bodyPr/>
          <a:lstStyle/>
          <a:p>
            <a:r>
              <a:rPr lang="en-US"/>
              <a:t>Time Management</a:t>
            </a:r>
            <a:endParaRPr lang="en-US" dirty="0"/>
          </a:p>
        </p:txBody>
      </p:sp>
      <p:sp>
        <p:nvSpPr>
          <p:cNvPr id="3" name="Content Placeholder 2">
            <a:extLst>
              <a:ext uri="{FF2B5EF4-FFF2-40B4-BE49-F238E27FC236}">
                <a16:creationId xmlns:a16="http://schemas.microsoft.com/office/drawing/2014/main" id="{D167684F-F41D-D53A-8049-39DD71FCC547}"/>
              </a:ext>
            </a:extLst>
          </p:cNvPr>
          <p:cNvSpPr>
            <a:spLocks noGrp="1"/>
          </p:cNvSpPr>
          <p:nvPr>
            <p:ph sz="half" idx="1"/>
          </p:nvPr>
        </p:nvSpPr>
        <p:spPr>
          <a:xfrm>
            <a:off x="594360" y="1825624"/>
            <a:ext cx="4968878" cy="4824145"/>
          </a:xfrm>
        </p:spPr>
        <p:txBody>
          <a:bodyPr>
            <a:normAutofit/>
          </a:bodyPr>
          <a:lstStyle/>
          <a:p>
            <a:r>
              <a:rPr lang="en-US" dirty="0"/>
              <a:t>Know the questionnaire</a:t>
            </a:r>
          </a:p>
          <a:p>
            <a:r>
              <a:rPr lang="en-US" dirty="0"/>
              <a:t>Have target times</a:t>
            </a:r>
          </a:p>
          <a:p>
            <a:r>
              <a:rPr lang="en-US" dirty="0"/>
              <a:t>Redirect if things go off topic</a:t>
            </a:r>
          </a:p>
          <a:p>
            <a:r>
              <a:rPr lang="en-US" dirty="0"/>
              <a:t>Listen for answers that are out of order</a:t>
            </a:r>
          </a:p>
          <a:p>
            <a:r>
              <a:rPr lang="en-US" dirty="0"/>
              <a:t>Have everything you need on hand</a:t>
            </a:r>
          </a:p>
          <a:p>
            <a:endParaRPr lang="en-US" dirty="0"/>
          </a:p>
        </p:txBody>
      </p:sp>
      <p:sp>
        <p:nvSpPr>
          <p:cNvPr id="4" name="Slide Number Placeholder 3">
            <a:extLst>
              <a:ext uri="{FF2B5EF4-FFF2-40B4-BE49-F238E27FC236}">
                <a16:creationId xmlns:a16="http://schemas.microsoft.com/office/drawing/2014/main" id="{D8D475A8-E1BD-DB75-A4B3-4FF5EDF3EB6B}"/>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191285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descr="A picture containing calendar&#10;&#10;Description automatically generated">
            <a:extLst>
              <a:ext uri="{FF2B5EF4-FFF2-40B4-BE49-F238E27FC236}">
                <a16:creationId xmlns:a16="http://schemas.microsoft.com/office/drawing/2014/main" id="{F360D9CE-9836-17D4-6C06-A68F2CF751AB}"/>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403150" y="1099910"/>
            <a:ext cx="5776002" cy="5758089"/>
          </a:xfrm>
        </p:spPr>
      </p:pic>
      <p:sp>
        <p:nvSpPr>
          <p:cNvPr id="2" name="Title 1">
            <a:extLst>
              <a:ext uri="{FF2B5EF4-FFF2-40B4-BE49-F238E27FC236}">
                <a16:creationId xmlns:a16="http://schemas.microsoft.com/office/drawing/2014/main" id="{629CF365-7904-1679-D7A9-2081FF768ACD}"/>
              </a:ext>
            </a:extLst>
          </p:cNvPr>
          <p:cNvSpPr>
            <a:spLocks noGrp="1"/>
          </p:cNvSpPr>
          <p:nvPr>
            <p:ph type="title"/>
          </p:nvPr>
        </p:nvSpPr>
        <p:spPr/>
        <p:txBody>
          <a:bodyPr/>
          <a:lstStyle/>
          <a:p>
            <a:r>
              <a:rPr lang="en-US"/>
              <a:t>Maintaining Interview Flow</a:t>
            </a:r>
            <a:endParaRPr lang="en-US" dirty="0"/>
          </a:p>
        </p:txBody>
      </p:sp>
      <p:sp>
        <p:nvSpPr>
          <p:cNvPr id="3" name="Content Placeholder 2">
            <a:extLst>
              <a:ext uri="{FF2B5EF4-FFF2-40B4-BE49-F238E27FC236}">
                <a16:creationId xmlns:a16="http://schemas.microsoft.com/office/drawing/2014/main" id="{D167684F-F41D-D53A-8049-39DD71FCC547}"/>
              </a:ext>
            </a:extLst>
          </p:cNvPr>
          <p:cNvSpPr>
            <a:spLocks noGrp="1"/>
          </p:cNvSpPr>
          <p:nvPr>
            <p:ph sz="half" idx="1"/>
          </p:nvPr>
        </p:nvSpPr>
        <p:spPr>
          <a:xfrm>
            <a:off x="594359" y="1825624"/>
            <a:ext cx="5745481" cy="4824145"/>
          </a:xfrm>
        </p:spPr>
        <p:txBody>
          <a:bodyPr>
            <a:normAutofit/>
          </a:bodyPr>
          <a:lstStyle/>
          <a:p>
            <a:r>
              <a:rPr lang="en-US" dirty="0"/>
              <a:t>Follow the questionnaire but maintain flexibility</a:t>
            </a:r>
          </a:p>
          <a:p>
            <a:r>
              <a:rPr lang="en-US" dirty="0"/>
              <a:t>Save sensitive topics until trust established</a:t>
            </a:r>
          </a:p>
          <a:p>
            <a:r>
              <a:rPr lang="en-US" dirty="0"/>
              <a:t>Ask questions if answers don’t make sense</a:t>
            </a:r>
          </a:p>
          <a:p>
            <a:r>
              <a:rPr lang="en-US" dirty="0"/>
              <a:t>Don’t assume answers and skip questions</a:t>
            </a:r>
          </a:p>
          <a:p>
            <a:endParaRPr lang="en-US" dirty="0"/>
          </a:p>
        </p:txBody>
      </p:sp>
      <p:sp>
        <p:nvSpPr>
          <p:cNvPr id="4" name="Slide Number Placeholder 3">
            <a:extLst>
              <a:ext uri="{FF2B5EF4-FFF2-40B4-BE49-F238E27FC236}">
                <a16:creationId xmlns:a16="http://schemas.microsoft.com/office/drawing/2014/main" id="{E7CACB8B-C9E9-70D9-8CD2-ED4E97AA026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tx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chemeClr val="tx1"/>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105872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CE33BB-E82E-4BE4-AD47-948861081021}"/>
              </a:ext>
            </a:extLst>
          </p:cNvPr>
          <p:cNvSpPr>
            <a:spLocks noGrp="1"/>
          </p:cNvSpPr>
          <p:nvPr>
            <p:ph sz="half" idx="1"/>
          </p:nvPr>
        </p:nvSpPr>
        <p:spPr>
          <a:xfrm>
            <a:off x="638155" y="1756230"/>
            <a:ext cx="7972445" cy="4441370"/>
          </a:xfrm>
        </p:spPr>
        <p:txBody>
          <a:bodyPr>
            <a:normAutofit/>
          </a:bodyPr>
          <a:lstStyle/>
          <a:p>
            <a:r>
              <a:rPr lang="en-US" dirty="0"/>
              <a:t>Lack of interviewer objectivity</a:t>
            </a:r>
          </a:p>
          <a:p>
            <a:r>
              <a:rPr lang="en-US" dirty="0"/>
              <a:t>Bias can be inadvertent</a:t>
            </a:r>
          </a:p>
          <a:p>
            <a:pPr lvl="1">
              <a:buFont typeface="Arial" panose="020B0604020202020204" pitchFamily="34" charset="0"/>
              <a:buChar char="−"/>
            </a:pPr>
            <a:r>
              <a:rPr lang="en-US" sz="2800" dirty="0"/>
              <a:t>Strong beliefs about the source of illness</a:t>
            </a:r>
          </a:p>
          <a:p>
            <a:pPr lvl="1">
              <a:buFont typeface="Arial" panose="020B0604020202020204" pitchFamily="34" charset="0"/>
              <a:buChar char="−"/>
            </a:pPr>
            <a:r>
              <a:rPr lang="en-US" sz="2800" dirty="0"/>
              <a:t>The way questions are asked</a:t>
            </a:r>
          </a:p>
          <a:p>
            <a:pPr lvl="1">
              <a:buFont typeface="Arial" panose="020B0604020202020204" pitchFamily="34" charset="0"/>
              <a:buChar char="−"/>
            </a:pPr>
            <a:r>
              <a:rPr lang="en-US" sz="2800" dirty="0"/>
              <a:t>Certain exposures may be overemphasized</a:t>
            </a:r>
          </a:p>
          <a:p>
            <a:pPr lvl="1">
              <a:buFont typeface="Arial" panose="020B0604020202020204" pitchFamily="34" charset="0"/>
              <a:buChar char="−"/>
            </a:pPr>
            <a:r>
              <a:rPr lang="en-US" sz="2800" dirty="0"/>
              <a:t>Other exposures may be downplayed</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Interviewer Bias</a:t>
            </a:r>
          </a:p>
        </p:txBody>
      </p:sp>
      <p:pic>
        <p:nvPicPr>
          <p:cNvPr id="9" name="Content Placeholder 8" descr="A picture containing diagram&#10;&#10;Description automatically generated">
            <a:extLst>
              <a:ext uri="{FF2B5EF4-FFF2-40B4-BE49-F238E27FC236}">
                <a16:creationId xmlns:a16="http://schemas.microsoft.com/office/drawing/2014/main" id="{8B34CBE2-A7C3-4FD1-08F1-F847153101EB}"/>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8340852" y="1830406"/>
            <a:ext cx="3549012" cy="3618992"/>
          </a:xfrm>
        </p:spPr>
      </p:pic>
    </p:spTree>
    <p:custDataLst>
      <p:tags r:id="rId1"/>
    </p:custDataLst>
    <p:extLst>
      <p:ext uri="{BB962C8B-B14F-4D97-AF65-F5344CB8AC3E}">
        <p14:creationId xmlns:p14="http://schemas.microsoft.com/office/powerpoint/2010/main" val="389126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tactics can help interviewers build trust and rapport with interviewees?</a:t>
            </a:r>
          </a:p>
          <a:p>
            <a:pPr marL="514350" indent="-514350">
              <a:buFont typeface="+mj-lt"/>
              <a:buAutoNum type="alphaUcPeriod"/>
            </a:pPr>
            <a:r>
              <a:rPr lang="en-US" dirty="0"/>
              <a:t>Referencing names of other ill persons</a:t>
            </a:r>
          </a:p>
          <a:p>
            <a:pPr marL="514350" indent="-514350">
              <a:buFont typeface="+mj-lt"/>
              <a:buAutoNum type="alphaUcPeriod"/>
            </a:pPr>
            <a:r>
              <a:rPr lang="en-US" dirty="0"/>
              <a:t>Showing empathy</a:t>
            </a:r>
          </a:p>
          <a:p>
            <a:pPr marL="514350" indent="-514350">
              <a:buFont typeface="+mj-lt"/>
              <a:buAutoNum type="alphaUcPeriod"/>
            </a:pPr>
            <a:r>
              <a:rPr lang="en-US" dirty="0"/>
              <a:t>Managing time by setting a stopwatch</a:t>
            </a:r>
          </a:p>
          <a:p>
            <a:pPr marL="514350" indent="-514350">
              <a:buFont typeface="+mj-lt"/>
              <a:buAutoNum type="alphaUcPeriod"/>
            </a:pPr>
            <a:r>
              <a:rPr lang="en-US" dirty="0"/>
              <a:t>Referring to a calendar for specific dates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731965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tactics can help interviewers build trust and rapport with interviewees?</a:t>
            </a:r>
          </a:p>
          <a:p>
            <a:pPr marL="514350" indent="-514350">
              <a:buFont typeface="+mj-lt"/>
              <a:buAutoNum type="alphaUcPeriod"/>
            </a:pPr>
            <a:r>
              <a:rPr lang="en-US" dirty="0"/>
              <a:t>Referencing names of other ill persons</a:t>
            </a:r>
          </a:p>
          <a:p>
            <a:pPr marL="514350" indent="-514350">
              <a:buFont typeface="+mj-lt"/>
              <a:buAutoNum type="alphaUcPeriod"/>
            </a:pPr>
            <a:r>
              <a:rPr lang="en-US" dirty="0"/>
              <a:t>Showing empathy</a:t>
            </a:r>
          </a:p>
          <a:p>
            <a:pPr marL="514350" indent="-514350">
              <a:buFont typeface="+mj-lt"/>
              <a:buAutoNum type="alphaUcPeriod"/>
            </a:pPr>
            <a:r>
              <a:rPr lang="en-US" dirty="0"/>
              <a:t>Managing time by setting a stopwatch</a:t>
            </a:r>
          </a:p>
          <a:p>
            <a:pPr marL="514350" indent="-514350">
              <a:buFont typeface="+mj-lt"/>
              <a:buAutoNum type="alphaUcPeriod"/>
            </a:pPr>
            <a:r>
              <a:rPr lang="en-US" dirty="0"/>
              <a:t>Referring to a calendar for specific dates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838200" y="3313367"/>
            <a:ext cx="3886200"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48107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help determine the exposure timeframe of interest?</a:t>
            </a:r>
          </a:p>
          <a:p>
            <a:pPr marL="514350" indent="-514350">
              <a:buFont typeface="+mj-lt"/>
              <a:buAutoNum type="alphaUcPeriod"/>
            </a:pPr>
            <a:r>
              <a:rPr lang="en-US" dirty="0"/>
              <a:t>Patient’s last name</a:t>
            </a:r>
          </a:p>
          <a:p>
            <a:pPr marL="514350" indent="-514350">
              <a:buFont typeface="+mj-lt"/>
              <a:buAutoNum type="alphaUcPeriod"/>
            </a:pPr>
            <a:r>
              <a:rPr lang="en-US" dirty="0"/>
              <a:t>Date and time of onset</a:t>
            </a:r>
          </a:p>
          <a:p>
            <a:pPr marL="514350" indent="-514350">
              <a:buFont typeface="+mj-lt"/>
              <a:buAutoNum type="alphaUcPeriod"/>
            </a:pPr>
            <a:r>
              <a:rPr lang="en-US" dirty="0"/>
              <a:t>Foods consumed</a:t>
            </a:r>
          </a:p>
          <a:p>
            <a:pPr marL="514350" indent="-514350">
              <a:buFont typeface="+mj-lt"/>
              <a:buAutoNum type="alphaUcPeriod"/>
            </a:pPr>
            <a:r>
              <a:rPr lang="en-US" dirty="0"/>
              <a:t>Symptoms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06843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help determine the exposure timeframe of interest?</a:t>
            </a:r>
          </a:p>
          <a:p>
            <a:pPr marL="514350" indent="-514350">
              <a:buFont typeface="+mj-lt"/>
              <a:buAutoNum type="alphaUcPeriod"/>
            </a:pPr>
            <a:r>
              <a:rPr lang="en-US" dirty="0"/>
              <a:t>Patient’s last name</a:t>
            </a:r>
          </a:p>
          <a:p>
            <a:pPr marL="514350" indent="-514350">
              <a:buFont typeface="+mj-lt"/>
              <a:buAutoNum type="alphaUcPeriod"/>
            </a:pPr>
            <a:r>
              <a:rPr lang="en-US" dirty="0"/>
              <a:t>Date and time of onset</a:t>
            </a:r>
          </a:p>
          <a:p>
            <a:pPr marL="514350" indent="-514350">
              <a:buFont typeface="+mj-lt"/>
              <a:buAutoNum type="alphaUcPeriod"/>
            </a:pPr>
            <a:r>
              <a:rPr lang="en-US" dirty="0"/>
              <a:t>Foods consumed</a:t>
            </a:r>
          </a:p>
          <a:p>
            <a:pPr marL="514350" indent="-514350">
              <a:buFont typeface="+mj-lt"/>
              <a:buAutoNum type="alphaUcPeriod"/>
            </a:pPr>
            <a:r>
              <a:rPr lang="en-US" dirty="0"/>
              <a:t>Symptoms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687094" y="3346782"/>
            <a:ext cx="4936466"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6221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woman on the phone taking notes">
            <a:extLst>
              <a:ext uri="{FF2B5EF4-FFF2-40B4-BE49-F238E27FC236}">
                <a16:creationId xmlns:a16="http://schemas.microsoft.com/office/drawing/2014/main" id="{FB106277-9944-E37E-7A6B-0452D810DE58}"/>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88807" y="1085396"/>
            <a:ext cx="5803193" cy="5787118"/>
          </a:xfrm>
        </p:spPr>
      </p:pic>
      <p:sp>
        <p:nvSpPr>
          <p:cNvPr id="2" name="Title 1">
            <a:extLst>
              <a:ext uri="{FF2B5EF4-FFF2-40B4-BE49-F238E27FC236}">
                <a16:creationId xmlns:a16="http://schemas.microsoft.com/office/drawing/2014/main" id="{91F52531-E1B2-29BE-6AD8-0454C6B92BB2}"/>
              </a:ext>
            </a:extLst>
          </p:cNvPr>
          <p:cNvSpPr>
            <a:spLocks noGrp="1"/>
          </p:cNvSpPr>
          <p:nvPr>
            <p:ph type="title"/>
          </p:nvPr>
        </p:nvSpPr>
        <p:spPr/>
        <p:txBody>
          <a:bodyPr/>
          <a:lstStyle/>
          <a:p>
            <a:r>
              <a:rPr lang="en-US"/>
              <a:t>Collecting Details</a:t>
            </a:r>
            <a:endParaRPr lang="en-US" dirty="0"/>
          </a:p>
        </p:txBody>
      </p:sp>
      <p:sp>
        <p:nvSpPr>
          <p:cNvPr id="3" name="Content Placeholder 2">
            <a:extLst>
              <a:ext uri="{FF2B5EF4-FFF2-40B4-BE49-F238E27FC236}">
                <a16:creationId xmlns:a16="http://schemas.microsoft.com/office/drawing/2014/main" id="{18EDB3D8-2FF1-CE7B-D5AF-054D09051581}"/>
              </a:ext>
            </a:extLst>
          </p:cNvPr>
          <p:cNvSpPr>
            <a:spLocks noGrp="1"/>
          </p:cNvSpPr>
          <p:nvPr>
            <p:ph sz="half" idx="1"/>
          </p:nvPr>
        </p:nvSpPr>
        <p:spPr>
          <a:xfrm>
            <a:off x="838200" y="1825624"/>
            <a:ext cx="5181600" cy="4530725"/>
          </a:xfrm>
        </p:spPr>
        <p:txBody>
          <a:bodyPr/>
          <a:lstStyle/>
          <a:p>
            <a:r>
              <a:rPr lang="en-US" dirty="0"/>
              <a:t>Actively listen and record details such as:</a:t>
            </a:r>
          </a:p>
          <a:p>
            <a:pPr marL="457200" lvl="1" indent="0">
              <a:buNone/>
            </a:pPr>
            <a:r>
              <a:rPr lang="en-US" sz="2800" dirty="0"/>
              <a:t>-Brand, flavor, packaging type, purchase location</a:t>
            </a:r>
          </a:p>
          <a:p>
            <a:r>
              <a:rPr lang="en-US" dirty="0"/>
              <a:t>Take notes on details given outside questionnaire parameters</a:t>
            </a:r>
          </a:p>
          <a:p>
            <a:r>
              <a:rPr lang="en-US" dirty="0"/>
              <a:t>Shopper and loyalty cards can provide critical details</a:t>
            </a:r>
          </a:p>
          <a:p>
            <a:endParaRPr lang="en-US" dirty="0"/>
          </a:p>
        </p:txBody>
      </p:sp>
      <p:sp>
        <p:nvSpPr>
          <p:cNvPr id="4" name="Slide Number Placeholder 3">
            <a:extLst>
              <a:ext uri="{FF2B5EF4-FFF2-40B4-BE49-F238E27FC236}">
                <a16:creationId xmlns:a16="http://schemas.microsoft.com/office/drawing/2014/main" id="{7C4903A8-6C7B-B3B4-7641-E1146A12868B}"/>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251112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52531-E1B2-29BE-6AD8-0454C6B92BB2}"/>
              </a:ext>
            </a:extLst>
          </p:cNvPr>
          <p:cNvSpPr>
            <a:spLocks noGrp="1"/>
          </p:cNvSpPr>
          <p:nvPr>
            <p:ph type="title"/>
          </p:nvPr>
        </p:nvSpPr>
        <p:spPr/>
        <p:txBody>
          <a:bodyPr/>
          <a:lstStyle/>
          <a:p>
            <a:r>
              <a:rPr lang="en-US" dirty="0"/>
              <a:t>Probing and Clarifying </a:t>
            </a:r>
          </a:p>
        </p:txBody>
      </p:sp>
      <p:sp>
        <p:nvSpPr>
          <p:cNvPr id="3" name="Content Placeholder 2">
            <a:extLst>
              <a:ext uri="{FF2B5EF4-FFF2-40B4-BE49-F238E27FC236}">
                <a16:creationId xmlns:a16="http://schemas.microsoft.com/office/drawing/2014/main" id="{18EDB3D8-2FF1-CE7B-D5AF-054D09051581}"/>
              </a:ext>
            </a:extLst>
          </p:cNvPr>
          <p:cNvSpPr>
            <a:spLocks noGrp="1"/>
          </p:cNvSpPr>
          <p:nvPr>
            <p:ph sz="half" idx="1"/>
          </p:nvPr>
        </p:nvSpPr>
        <p:spPr>
          <a:xfrm>
            <a:off x="616226" y="1550504"/>
            <a:ext cx="6361044" cy="4805846"/>
          </a:xfrm>
        </p:spPr>
        <p:txBody>
          <a:bodyPr>
            <a:noAutofit/>
          </a:bodyPr>
          <a:lstStyle/>
          <a:p>
            <a:pPr marL="0" indent="0">
              <a:lnSpc>
                <a:spcPct val="100000"/>
              </a:lnSpc>
              <a:spcAft>
                <a:spcPts val="600"/>
              </a:spcAft>
              <a:buNone/>
            </a:pPr>
            <a:r>
              <a:rPr lang="en-US" dirty="0"/>
              <a:t>Probing may be needed to help interviewees answer a question or clarify answers:</a:t>
            </a:r>
          </a:p>
          <a:p>
            <a:pPr lvl="1">
              <a:lnSpc>
                <a:spcPct val="100000"/>
              </a:lnSpc>
              <a:spcBef>
                <a:spcPts val="600"/>
              </a:spcBef>
              <a:spcAft>
                <a:spcPts val="600"/>
              </a:spcAft>
            </a:pPr>
            <a:r>
              <a:rPr lang="en-US" sz="2600" i="1" dirty="0"/>
              <a:t>“Ground beef. In any form, such as hamburgers or even as an ingredient like in spaghetti sauce.”</a:t>
            </a:r>
          </a:p>
          <a:p>
            <a:pPr lvl="1">
              <a:lnSpc>
                <a:spcPct val="100000"/>
              </a:lnSpc>
              <a:spcBef>
                <a:spcPts val="600"/>
              </a:spcBef>
              <a:spcAft>
                <a:spcPts val="600"/>
              </a:spcAft>
            </a:pPr>
            <a:r>
              <a:rPr lang="en-US" sz="2600" i="1" dirty="0"/>
              <a:t>“Yes, December 17-24, so the week before Christmas.”</a:t>
            </a:r>
          </a:p>
          <a:p>
            <a:pPr lvl="1">
              <a:lnSpc>
                <a:spcPct val="100000"/>
              </a:lnSpc>
              <a:spcBef>
                <a:spcPts val="600"/>
              </a:spcBef>
              <a:spcAft>
                <a:spcPts val="600"/>
              </a:spcAft>
            </a:pPr>
            <a:r>
              <a:rPr lang="en-US" sz="2600" i="1" dirty="0"/>
              <a:t>“Tell me more about that.”</a:t>
            </a:r>
          </a:p>
        </p:txBody>
      </p:sp>
      <p:sp>
        <p:nvSpPr>
          <p:cNvPr id="4" name="Slide Number Placeholder 3">
            <a:extLst>
              <a:ext uri="{FF2B5EF4-FFF2-40B4-BE49-F238E27FC236}">
                <a16:creationId xmlns:a16="http://schemas.microsoft.com/office/drawing/2014/main" id="{8F1EB337-56C9-2244-953B-237A70FE56C6}"/>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grpSp>
        <p:nvGrpSpPr>
          <p:cNvPr id="13" name="Group 12" descr="Three hexagon shapes with an image of a female looking through a magnifying glass, a hand completing a questionnaire, and the definition of inquiring.">
            <a:extLst>
              <a:ext uri="{FF2B5EF4-FFF2-40B4-BE49-F238E27FC236}">
                <a16:creationId xmlns:a16="http://schemas.microsoft.com/office/drawing/2014/main" id="{D703C363-0390-A3A8-5F38-44215C1B041E}"/>
              </a:ext>
            </a:extLst>
          </p:cNvPr>
          <p:cNvGrpSpPr/>
          <p:nvPr/>
        </p:nvGrpSpPr>
        <p:grpSpPr>
          <a:xfrm>
            <a:off x="7413578" y="1744781"/>
            <a:ext cx="4533256" cy="4351338"/>
            <a:chOff x="6821713" y="1379656"/>
            <a:chExt cx="4952998" cy="4797307"/>
          </a:xfrm>
        </p:grpSpPr>
        <p:sp>
          <p:nvSpPr>
            <p:cNvPr id="5" name="Hexagon 4">
              <a:extLst>
                <a:ext uri="{FF2B5EF4-FFF2-40B4-BE49-F238E27FC236}">
                  <a16:creationId xmlns:a16="http://schemas.microsoft.com/office/drawing/2014/main" id="{52D8D29F-246A-1942-2B6B-BCA84B83DCA2}"/>
                </a:ext>
              </a:extLst>
            </p:cNvPr>
            <p:cNvSpPr/>
            <p:nvPr/>
          </p:nvSpPr>
          <p:spPr>
            <a:xfrm>
              <a:off x="9060540" y="2639251"/>
              <a:ext cx="2714171" cy="2339803"/>
            </a:xfrm>
            <a:prstGeom prst="hexagon">
              <a:avLst/>
            </a:prstGeom>
            <a:blipFill>
              <a:blip r:embed="rId4"/>
              <a:stretch>
                <a:fillRect l="-39079" t="1" r="-1604" b="-1"/>
              </a:stretch>
            </a:blipFill>
            <a:ln w="25400">
              <a:solidFill>
                <a:schemeClr val="bg1">
                  <a:lumMod val="85000"/>
                </a:schemeClr>
              </a:solidFill>
            </a:ln>
            <a:effectLst>
              <a:outerShdw blurRad="149987" dist="250190" dir="8460000" algn="ctr">
                <a:srgbClr val="255465">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Hexagon 6">
              <a:extLst>
                <a:ext uri="{FF2B5EF4-FFF2-40B4-BE49-F238E27FC236}">
                  <a16:creationId xmlns:a16="http://schemas.microsoft.com/office/drawing/2014/main" id="{57DAFCBF-9875-7015-7130-BA223D37F1A8}"/>
                </a:ext>
              </a:extLst>
            </p:cNvPr>
            <p:cNvSpPr/>
            <p:nvPr/>
          </p:nvSpPr>
          <p:spPr>
            <a:xfrm>
              <a:off x="6821713" y="1379656"/>
              <a:ext cx="2714171" cy="2339803"/>
            </a:xfrm>
            <a:prstGeom prst="hexagon">
              <a:avLst/>
            </a:prstGeom>
            <a:blipFill>
              <a:blip r:embed="rId5"/>
              <a:stretch>
                <a:fillRect l="-6417" t="-1006" r="-6417" b="-72"/>
              </a:stretch>
            </a:blipFill>
            <a:ln w="25400">
              <a:solidFill>
                <a:schemeClr val="bg1">
                  <a:lumMod val="85000"/>
                </a:schemeClr>
              </a:solidFill>
            </a:ln>
            <a:effectLst>
              <a:outerShdw blurRad="149987" dist="250190" dir="8460000" algn="ctr">
                <a:srgbClr val="255465">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a:extLst>
                <a:ext uri="{FF2B5EF4-FFF2-40B4-BE49-F238E27FC236}">
                  <a16:creationId xmlns:a16="http://schemas.microsoft.com/office/drawing/2014/main" id="{85DD45D6-CEFB-5CB3-E3BD-604A9DEB2317}"/>
                </a:ext>
              </a:extLst>
            </p:cNvPr>
            <p:cNvSpPr/>
            <p:nvPr/>
          </p:nvSpPr>
          <p:spPr>
            <a:xfrm>
              <a:off x="6821713" y="3837160"/>
              <a:ext cx="2714171" cy="2339803"/>
            </a:xfrm>
            <a:prstGeom prst="hexagon">
              <a:avLst/>
            </a:prstGeom>
            <a:blipFill>
              <a:blip r:embed="rId6"/>
              <a:stretch>
                <a:fillRect l="-8196" r="-25133"/>
              </a:stretch>
            </a:blipFill>
            <a:ln w="25400">
              <a:solidFill>
                <a:schemeClr val="bg1">
                  <a:lumMod val="85000"/>
                </a:schemeClr>
              </a:solidFill>
            </a:ln>
            <a:effectLst>
              <a:outerShdw blurRad="149987" dist="250190" dir="8460000" algn="ctr">
                <a:srgbClr val="255465">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98711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8C294-E960-DD83-7524-FED35E87380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194629" y="2988859"/>
            <a:ext cx="7997371" cy="2059662"/>
          </a:xfrm>
          <a:solidFill>
            <a:srgbClr val="FFFFFF">
              <a:alpha val="89804"/>
            </a:srgbClr>
          </a:solidFill>
        </p:spPr>
        <p:txBody>
          <a:bodyPr tIns="0" rIns="274320" bIns="0" anchor="ctr" anchorCtr="0">
            <a:normAutofit/>
          </a:bodyPr>
          <a:lstStyle/>
          <a:p>
            <a:pPr algn="r">
              <a:lnSpc>
                <a:spcPct val="100000"/>
              </a:lnSpc>
              <a:spcBef>
                <a:spcPts val="2400"/>
              </a:spcBef>
              <a:spcAft>
                <a:spcPts val="2400"/>
              </a:spcAft>
            </a:pPr>
            <a:r>
              <a:rPr lang="en-US" sz="4400" b="1" dirty="0">
                <a:solidFill>
                  <a:schemeClr val="tx1"/>
                </a:solidFill>
              </a:rPr>
              <a:t>Module 4:</a:t>
            </a:r>
            <a:br>
              <a:rPr lang="en-US" sz="4400" b="1" dirty="0">
                <a:solidFill>
                  <a:schemeClr val="tx1"/>
                </a:solidFill>
              </a:rPr>
            </a:br>
            <a:r>
              <a:rPr lang="en-US" sz="4400" b="1" dirty="0">
                <a:solidFill>
                  <a:schemeClr val="tx1"/>
                </a:solidFill>
              </a:rPr>
              <a:t>Conducting Interviews –</a:t>
            </a:r>
            <a:br>
              <a:rPr lang="en-US" sz="4400" b="1" dirty="0">
                <a:solidFill>
                  <a:schemeClr val="tx1"/>
                </a:solidFill>
              </a:rPr>
            </a:br>
            <a:r>
              <a:rPr lang="en-US" sz="4400" b="1" dirty="0">
                <a:solidFill>
                  <a:schemeClr val="tx1"/>
                </a:solidFill>
              </a:rPr>
              <a:t>The Fundamentals</a:t>
            </a:r>
            <a:endParaRPr lang="en-US" sz="3200" b="1" dirty="0"/>
          </a:p>
        </p:txBody>
      </p:sp>
      <p:pic>
        <p:nvPicPr>
          <p:cNvPr id="2" name="Picture 1" descr="Graphical user interface, text&#10;&#10;Description automatically generated">
            <a:extLst>
              <a:ext uri="{FF2B5EF4-FFF2-40B4-BE49-F238E27FC236}">
                <a16:creationId xmlns:a16="http://schemas.microsoft.com/office/drawing/2014/main" id="{D4775091-C725-03E7-D5E3-3E9BC07FC0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24401119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normAutofit/>
          </a:bodyPr>
          <a:lstStyle/>
          <a:p>
            <a:r>
              <a:rPr lang="en-US" sz="4000"/>
              <a:t>Closing the Interview</a:t>
            </a:r>
            <a:endParaRPr lang="en-US" sz="4000" dirty="0"/>
          </a:p>
        </p:txBody>
      </p:sp>
      <p:sp>
        <p:nvSpPr>
          <p:cNvPr id="6" name="Content Placeholder 5">
            <a:extLst>
              <a:ext uri="{FF2B5EF4-FFF2-40B4-BE49-F238E27FC236}">
                <a16:creationId xmlns:a16="http://schemas.microsoft.com/office/drawing/2014/main" id="{E21310CD-F95A-E3A5-60FF-9D17DDA4A591}"/>
              </a:ext>
            </a:extLst>
          </p:cNvPr>
          <p:cNvSpPr>
            <a:spLocks noGrp="1"/>
          </p:cNvSpPr>
          <p:nvPr>
            <p:ph sz="half" idx="1"/>
          </p:nvPr>
        </p:nvSpPr>
        <p:spPr>
          <a:xfrm>
            <a:off x="838200" y="1825625"/>
            <a:ext cx="5398008" cy="4351338"/>
          </a:xfrm>
        </p:spPr>
        <p:txBody>
          <a:bodyPr>
            <a:normAutofit/>
          </a:bodyPr>
          <a:lstStyle/>
          <a:p>
            <a:pPr>
              <a:lnSpc>
                <a:spcPct val="100000"/>
              </a:lnSpc>
              <a:spcBef>
                <a:spcPts val="1200"/>
              </a:spcBef>
              <a:spcAft>
                <a:spcPts val="600"/>
              </a:spcAft>
            </a:pPr>
            <a:r>
              <a:rPr lang="en-US" dirty="0"/>
              <a:t>Ensure interviewee questions or concerns are addressed</a:t>
            </a:r>
          </a:p>
          <a:p>
            <a:pPr>
              <a:lnSpc>
                <a:spcPct val="100000"/>
              </a:lnSpc>
              <a:spcBef>
                <a:spcPts val="1200"/>
              </a:spcBef>
              <a:spcAft>
                <a:spcPts val="600"/>
              </a:spcAft>
            </a:pPr>
            <a:r>
              <a:rPr lang="en-US" dirty="0"/>
              <a:t>Ask permission to contact interviewee again if needed</a:t>
            </a:r>
          </a:p>
          <a:p>
            <a:pPr>
              <a:lnSpc>
                <a:spcPct val="100000"/>
              </a:lnSpc>
              <a:spcBef>
                <a:spcPts val="1200"/>
              </a:spcBef>
              <a:spcAft>
                <a:spcPts val="600"/>
              </a:spcAft>
            </a:pPr>
            <a:r>
              <a:rPr lang="en-US" dirty="0"/>
              <a:t>Express gratitude for their time</a:t>
            </a:r>
          </a:p>
        </p:txBody>
      </p:sp>
      <p:pic>
        <p:nvPicPr>
          <p:cNvPr id="24" name="Content Placeholder 23" descr="A person talking on the phone&#10;&#10;Description automatically generated with low confidence">
            <a:extLst>
              <a:ext uri="{FF2B5EF4-FFF2-40B4-BE49-F238E27FC236}">
                <a16:creationId xmlns:a16="http://schemas.microsoft.com/office/drawing/2014/main" id="{08EBE922-621E-4BCE-4EB3-B2C3818D653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86287" y="1081372"/>
            <a:ext cx="5805714" cy="5787708"/>
          </a:xfrm>
        </p:spPr>
      </p:pic>
      <p:sp>
        <p:nvSpPr>
          <p:cNvPr id="26" name="Slide Number Placeholder 3">
            <a:extLst>
              <a:ext uri="{FF2B5EF4-FFF2-40B4-BE49-F238E27FC236}">
                <a16:creationId xmlns:a16="http://schemas.microsoft.com/office/drawing/2014/main" id="{7BE12E0C-DDEE-9294-9395-54A223C3F8B5}"/>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A36692EB-79DF-465C-A61E-AA737CE7901B}" type="slidenum">
              <a:rPr lang="en-US" smtClean="0">
                <a:solidFill>
                  <a:schemeClr val="bg1"/>
                </a:solidFill>
                <a:latin typeface="Arial" panose="020B0604020202020204"/>
              </a:rPr>
              <a:pPr>
                <a:defRPr/>
              </a:pPr>
              <a:t>20</a:t>
            </a:fld>
            <a:endParaRPr lang="en-US" dirty="0">
              <a:solidFill>
                <a:schemeClr val="bg1"/>
              </a:solidFill>
              <a:latin typeface="Arial" panose="020B0604020202020204"/>
            </a:endParaRPr>
          </a:p>
        </p:txBody>
      </p:sp>
    </p:spTree>
    <p:custDataLst>
      <p:tags r:id="rId1"/>
    </p:custDataLst>
    <p:extLst>
      <p:ext uri="{BB962C8B-B14F-4D97-AF65-F5344CB8AC3E}">
        <p14:creationId xmlns:p14="http://schemas.microsoft.com/office/powerpoint/2010/main" val="7974660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8DED0-6074-36EA-6082-4CEFC64FC9A2}"/>
              </a:ext>
            </a:extLst>
          </p:cNvPr>
          <p:cNvSpPr>
            <a:spLocks noGrp="1"/>
          </p:cNvSpPr>
          <p:nvPr>
            <p:ph type="title"/>
          </p:nvPr>
        </p:nvSpPr>
        <p:spPr/>
        <p:txBody>
          <a:bodyPr/>
          <a:lstStyle/>
          <a:p>
            <a:r>
              <a:rPr lang="en-US" dirty="0"/>
              <a:t>Do’s and Don’ts of Outbreak Interviewing</a:t>
            </a:r>
          </a:p>
        </p:txBody>
      </p:sp>
      <p:sp>
        <p:nvSpPr>
          <p:cNvPr id="3" name="Slide Number Placeholder 3">
            <a:extLst>
              <a:ext uri="{FF2B5EF4-FFF2-40B4-BE49-F238E27FC236}">
                <a16:creationId xmlns:a16="http://schemas.microsoft.com/office/drawing/2014/main" id="{46493978-29D4-ED1F-4A46-E9919FEC350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5" name="The DOs and DONTs of Outbreak Interviewing">
            <a:hlinkClick r:id="" action="ppaction://media"/>
            <a:extLst>
              <a:ext uri="{FF2B5EF4-FFF2-40B4-BE49-F238E27FC236}">
                <a16:creationId xmlns:a16="http://schemas.microsoft.com/office/drawing/2014/main" id="{B16977B2-574A-3296-8AE7-F2C2C471FA04}"/>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745747" y="1216479"/>
            <a:ext cx="8700507" cy="4894035"/>
          </a:xfrm>
          <a:prstGeom prst="rect">
            <a:avLst/>
          </a:prstGeom>
        </p:spPr>
      </p:pic>
    </p:spTree>
    <p:custDataLst>
      <p:tags r:id="rId1"/>
    </p:custDataLst>
    <p:extLst>
      <p:ext uri="{BB962C8B-B14F-4D97-AF65-F5344CB8AC3E}">
        <p14:creationId xmlns:p14="http://schemas.microsoft.com/office/powerpoint/2010/main" val="122915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01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4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5"/>
            <a:ext cx="10515600" cy="3423031"/>
          </a:xfrm>
        </p:spPr>
        <p:txBody>
          <a:bodyPr>
            <a:normAutofit/>
          </a:bodyPr>
          <a:lstStyle/>
          <a:p>
            <a:pPr marL="514350" indent="-514350">
              <a:buFont typeface="+mj-lt"/>
              <a:buAutoNum type="arabicPeriod"/>
            </a:pPr>
            <a:r>
              <a:rPr lang="en-US" dirty="0"/>
              <a:t>Stated three key steps to interviewing success</a:t>
            </a:r>
          </a:p>
          <a:p>
            <a:pPr marL="514350" indent="-514350">
              <a:buFont typeface="+mj-lt"/>
              <a:buAutoNum type="arabicPeriod"/>
            </a:pPr>
            <a:r>
              <a:rPr lang="en-US" dirty="0"/>
              <a:t>Described ways to develop trust and establish rapport</a:t>
            </a:r>
          </a:p>
          <a:p>
            <a:pPr marL="514350" indent="-514350">
              <a:buFont typeface="+mj-lt"/>
              <a:buAutoNum type="arabicPeriod"/>
            </a:pPr>
            <a:r>
              <a:rPr lang="en-US" dirty="0"/>
              <a:t>Listed ways to avoid interviewer bias</a:t>
            </a:r>
          </a:p>
          <a:p>
            <a:pPr marL="514350" indent="-514350">
              <a:buFont typeface="+mj-lt"/>
              <a:buAutoNum type="arabicPeriod"/>
            </a:pPr>
            <a:r>
              <a:rPr lang="en-US" dirty="0"/>
              <a:t>Described best practices for conducting interviews</a:t>
            </a:r>
          </a:p>
          <a:p>
            <a:pPr marL="0" indent="0">
              <a:buNone/>
            </a:pPr>
            <a:endParaRPr lang="en-US" sz="2400" dirty="0"/>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descr="Graphical user interface&#10;&#10;Description automatically generated">
            <a:extLst>
              <a:ext uri="{FF2B5EF4-FFF2-40B4-BE49-F238E27FC236}">
                <a16:creationId xmlns:a16="http://schemas.microsoft.com/office/drawing/2014/main" id="{79202D2A-90A2-DB83-0B05-C4BF3BCDCB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1923014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a:t>Module 4 Objectives</a:t>
            </a:r>
            <a:endParaRPr lang="en-US" dirty="0"/>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normAutofit/>
          </a:bodyPr>
          <a:lstStyle/>
          <a:p>
            <a:pPr marL="0" indent="0">
              <a:buNone/>
            </a:pPr>
            <a:r>
              <a:rPr lang="en-US" dirty="0"/>
              <a:t>After completion of this module, you will be able to:</a:t>
            </a:r>
          </a:p>
          <a:p>
            <a:pPr marL="514350" indent="-514350">
              <a:buFont typeface="+mj-lt"/>
              <a:buAutoNum type="arabicPeriod"/>
            </a:pPr>
            <a:r>
              <a:rPr lang="en-US" dirty="0"/>
              <a:t>State three key steps to interviewing success</a:t>
            </a:r>
          </a:p>
          <a:p>
            <a:pPr marL="514350" indent="-514350">
              <a:buFont typeface="+mj-lt"/>
              <a:buAutoNum type="arabicPeriod"/>
            </a:pPr>
            <a:r>
              <a:rPr lang="en-US" dirty="0"/>
              <a:t>Describe ways to develop trust and establish rapport</a:t>
            </a:r>
          </a:p>
          <a:p>
            <a:pPr marL="514350" indent="-514350">
              <a:buFont typeface="+mj-lt"/>
              <a:buAutoNum type="arabicPeriod"/>
            </a:pPr>
            <a:r>
              <a:rPr lang="en-US" dirty="0"/>
              <a:t>List ways to avoid interviewer bias</a:t>
            </a:r>
          </a:p>
          <a:p>
            <a:pPr marL="514350" indent="-514350">
              <a:buFont typeface="+mj-lt"/>
              <a:buAutoNum type="arabicPeriod"/>
            </a:pPr>
            <a:r>
              <a:rPr lang="en-US" dirty="0"/>
              <a:t>Describe best practices for conducting interviews</a:t>
            </a:r>
          </a:p>
          <a:p>
            <a:pPr marL="0" indent="0">
              <a:buNone/>
            </a:pPr>
            <a:endParaRPr lang="en-US" sz="2400" dirty="0"/>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337580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5DC4DD80-C245-D7E2-0EB5-A9168B91F35D}"/>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p:blipFill>
        <p:spPr>
          <a:xfrm>
            <a:off x="6400801" y="1093676"/>
            <a:ext cx="5791200" cy="5773239"/>
          </a:xfrm>
        </p:spPr>
      </p:pic>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a:t>Interviewing….</a:t>
            </a:r>
            <a:r>
              <a:rPr lang="en-US" i="1"/>
              <a:t>Measuring Success</a:t>
            </a:r>
            <a:r>
              <a:rPr lang="en-US"/>
              <a:t>?</a:t>
            </a:r>
            <a:endParaRPr lang="en-US" dirty="0"/>
          </a:p>
        </p:txBody>
      </p:sp>
      <p:sp>
        <p:nvSpPr>
          <p:cNvPr id="7" name="Slide Number Placeholder 3">
            <a:extLst>
              <a:ext uri="{FF2B5EF4-FFF2-40B4-BE49-F238E27FC236}">
                <a16:creationId xmlns:a16="http://schemas.microsoft.com/office/drawing/2014/main" id="{885C3391-D1ED-927A-1209-5BC65D9798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
        <p:nvSpPr>
          <p:cNvPr id="5" name="Speech Bubble: Rectangle with Corners Rounded 4">
            <a:extLst>
              <a:ext uri="{FF2B5EF4-FFF2-40B4-BE49-F238E27FC236}">
                <a16:creationId xmlns:a16="http://schemas.microsoft.com/office/drawing/2014/main" id="{1CB7A614-AEF1-AA21-C11D-3FE50798DD5F}"/>
              </a:ext>
            </a:extLst>
          </p:cNvPr>
          <p:cNvSpPr/>
          <p:nvPr/>
        </p:nvSpPr>
        <p:spPr>
          <a:xfrm>
            <a:off x="1075189" y="1978925"/>
            <a:ext cx="4454754" cy="1591589"/>
          </a:xfrm>
          <a:prstGeom prst="wedgeRoundRectCallout">
            <a:avLst>
              <a:gd name="adj1" fmla="val 79465"/>
              <a:gd name="adj2" fmla="val -9913"/>
              <a:gd name="adj3" fmla="val 16667"/>
            </a:avLst>
          </a:prstGeom>
          <a:solidFill>
            <a:schemeClr val="accent5">
              <a:lumMod val="20000"/>
              <a:lumOff val="80000"/>
            </a:schemeClr>
          </a:solidFill>
          <a:effectLst>
            <a:outerShdw blurRad="50800" dist="38100" dir="8100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What makes interviewing successful?</a:t>
            </a:r>
          </a:p>
        </p:txBody>
      </p:sp>
    </p:spTree>
    <p:custDataLst>
      <p:tags r:id="rId1"/>
    </p:custDataLst>
    <p:extLst>
      <p:ext uri="{BB962C8B-B14F-4D97-AF65-F5344CB8AC3E}">
        <p14:creationId xmlns:p14="http://schemas.microsoft.com/office/powerpoint/2010/main" val="1523268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a:t>Interviewing….</a:t>
            </a:r>
            <a:r>
              <a:rPr lang="en-US" i="1"/>
              <a:t>Measuring Success</a:t>
            </a:r>
            <a:r>
              <a:rPr lang="en-US"/>
              <a:t>?</a:t>
            </a:r>
            <a:endParaRPr lang="en-US" dirty="0"/>
          </a:p>
        </p:txBody>
      </p:sp>
      <p:sp>
        <p:nvSpPr>
          <p:cNvPr id="7" name="Slide Number Placeholder 3">
            <a:extLst>
              <a:ext uri="{FF2B5EF4-FFF2-40B4-BE49-F238E27FC236}">
                <a16:creationId xmlns:a16="http://schemas.microsoft.com/office/drawing/2014/main" id="{885C3391-D1ED-927A-1209-5BC65D9798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9041B3B5-319F-24C3-D411-23AF42564049}"/>
              </a:ext>
            </a:extLst>
          </p:cNvPr>
          <p:cNvPicPr>
            <a:picLocks noChangeAspect="1"/>
          </p:cNvPicPr>
          <p:nvPr/>
        </p:nvPicPr>
        <p:blipFill rotWithShape="1">
          <a:blip r:embed="rId4"/>
          <a:srcRect l="7427" t="11482" r="6367" b="2255"/>
          <a:stretch/>
        </p:blipFill>
        <p:spPr>
          <a:xfrm>
            <a:off x="1595717" y="1509712"/>
            <a:ext cx="9000566" cy="5029200"/>
          </a:xfrm>
          <a:prstGeom prst="rect">
            <a:avLst/>
          </a:prstGeom>
        </p:spPr>
      </p:pic>
    </p:spTree>
    <p:custDataLst>
      <p:tags r:id="rId1"/>
    </p:custDataLst>
    <p:extLst>
      <p:ext uri="{BB962C8B-B14F-4D97-AF65-F5344CB8AC3E}">
        <p14:creationId xmlns:p14="http://schemas.microsoft.com/office/powerpoint/2010/main" val="1895057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female talking on the phone">
            <a:extLst>
              <a:ext uri="{FF2B5EF4-FFF2-40B4-BE49-F238E27FC236}">
                <a16:creationId xmlns:a16="http://schemas.microsoft.com/office/drawing/2014/main" id="{A4A4FE4F-A1F9-689A-AAD2-D858AE2463B9}"/>
              </a:ext>
            </a:extLst>
          </p:cNvPr>
          <p:cNvPicPr>
            <a:picLocks noGrp="1" noRot="1" noChangeAspect="1" noMove="1" noResize="1" noEditPoints="1" noAdjustHandles="1" noChangeArrowheads="1" noChangeShapeType="1" noCrop="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277590" y="1097655"/>
            <a:ext cx="8914410" cy="5783223"/>
          </a:xfrm>
          <a:prstGeom prst="rect">
            <a:avLst/>
          </a:prstGeom>
          <a:effectLst>
            <a:softEdge rad="635000"/>
          </a:effectLst>
        </p:spPr>
      </p:pic>
      <p:sp>
        <p:nvSpPr>
          <p:cNvPr id="2" name="Title 1"/>
          <p:cNvSpPr>
            <a:spLocks noGrp="1"/>
          </p:cNvSpPr>
          <p:nvPr>
            <p:ph type="title"/>
          </p:nvPr>
        </p:nvSpPr>
        <p:spPr/>
        <p:txBody>
          <a:bodyPr>
            <a:normAutofit/>
          </a:bodyPr>
          <a:lstStyle/>
          <a:p>
            <a:r>
              <a:rPr lang="en-US" dirty="0"/>
              <a:t>Steps to Interviewing Success</a:t>
            </a:r>
          </a:p>
        </p:txBody>
      </p:sp>
      <p:sp>
        <p:nvSpPr>
          <p:cNvPr id="33" name="Rectangle: Rounded Corners 32">
            <a:extLst>
              <a:ext uri="{FF2B5EF4-FFF2-40B4-BE49-F238E27FC236}">
                <a16:creationId xmlns:a16="http://schemas.microsoft.com/office/drawing/2014/main" id="{D5E1FA52-7D87-6F7F-796C-A8A52F5A21CB}"/>
              </a:ext>
            </a:extLst>
          </p:cNvPr>
          <p:cNvSpPr/>
          <p:nvPr/>
        </p:nvSpPr>
        <p:spPr>
          <a:xfrm>
            <a:off x="612576" y="1644537"/>
            <a:ext cx="4058386" cy="807524"/>
          </a:xfrm>
          <a:prstGeom prst="roundRect">
            <a:avLst/>
          </a:prstGeom>
          <a:solidFill>
            <a:srgbClr val="4690B4"/>
          </a:solidFill>
          <a:ln>
            <a:solidFill>
              <a:srgbClr val="255465"/>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t>Strong Start</a:t>
            </a:r>
          </a:p>
        </p:txBody>
      </p:sp>
      <p:pic>
        <p:nvPicPr>
          <p:cNvPr id="35" name="Picture 34">
            <a:extLst>
              <a:ext uri="{FF2B5EF4-FFF2-40B4-BE49-F238E27FC236}">
                <a16:creationId xmlns:a16="http://schemas.microsoft.com/office/drawing/2014/main" id="{7E9EDFF9-B0CE-5F4C-33D5-9362314523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14185" y="1733497"/>
            <a:ext cx="885095" cy="629604"/>
          </a:xfrm>
          <a:prstGeom prst="rect">
            <a:avLst/>
          </a:prstGeom>
        </p:spPr>
      </p:pic>
      <p:sp>
        <p:nvSpPr>
          <p:cNvPr id="18" name="Arrow: Down 17">
            <a:extLst>
              <a:ext uri="{FF2B5EF4-FFF2-40B4-BE49-F238E27FC236}">
                <a16:creationId xmlns:a16="http://schemas.microsoft.com/office/drawing/2014/main" id="{16BFBC82-74BA-257E-4C05-F24C2A0D03B9}"/>
              </a:ext>
            </a:extLst>
          </p:cNvPr>
          <p:cNvSpPr/>
          <p:nvPr/>
        </p:nvSpPr>
        <p:spPr>
          <a:xfrm>
            <a:off x="2949161" y="2437548"/>
            <a:ext cx="807524" cy="867400"/>
          </a:xfrm>
          <a:prstGeom prst="downArrow">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BB0E8D84-0D41-8243-C4FF-E895C219F4B2}"/>
              </a:ext>
            </a:extLst>
          </p:cNvPr>
          <p:cNvSpPr/>
          <p:nvPr/>
        </p:nvSpPr>
        <p:spPr>
          <a:xfrm>
            <a:off x="1056908" y="3319223"/>
            <a:ext cx="5807030" cy="807524"/>
          </a:xfrm>
          <a:prstGeom prst="roundRect">
            <a:avLst/>
          </a:prstGeom>
          <a:solidFill>
            <a:srgbClr val="4690B4"/>
          </a:solidFill>
          <a:ln>
            <a:solidFill>
              <a:srgbClr val="255465"/>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t>Conversational Tone</a:t>
            </a:r>
          </a:p>
        </p:txBody>
      </p:sp>
      <p:pic>
        <p:nvPicPr>
          <p:cNvPr id="41" name="Picture 40">
            <a:extLst>
              <a:ext uri="{FF2B5EF4-FFF2-40B4-BE49-F238E27FC236}">
                <a16:creationId xmlns:a16="http://schemas.microsoft.com/office/drawing/2014/main" id="{1C0A9898-7C8E-1680-767E-A177C53282B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902509" y="3369979"/>
            <a:ext cx="779739" cy="679225"/>
          </a:xfrm>
          <a:prstGeom prst="rect">
            <a:avLst/>
          </a:prstGeom>
        </p:spPr>
      </p:pic>
      <p:sp>
        <p:nvSpPr>
          <p:cNvPr id="21" name="Arrow: Down 20">
            <a:extLst>
              <a:ext uri="{FF2B5EF4-FFF2-40B4-BE49-F238E27FC236}">
                <a16:creationId xmlns:a16="http://schemas.microsoft.com/office/drawing/2014/main" id="{FEC6675A-19DB-82F0-2166-F41E2314929E}"/>
              </a:ext>
            </a:extLst>
          </p:cNvPr>
          <p:cNvSpPr/>
          <p:nvPr/>
        </p:nvSpPr>
        <p:spPr>
          <a:xfrm>
            <a:off x="3863437" y="4108934"/>
            <a:ext cx="807524" cy="867400"/>
          </a:xfrm>
          <a:prstGeom prst="downArrow">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A503D6A8-2415-7483-5846-AF6A33D93AC4}"/>
              </a:ext>
            </a:extLst>
          </p:cNvPr>
          <p:cNvSpPr/>
          <p:nvPr/>
        </p:nvSpPr>
        <p:spPr>
          <a:xfrm>
            <a:off x="1533896" y="4991770"/>
            <a:ext cx="5330042" cy="807524"/>
          </a:xfrm>
          <a:prstGeom prst="roundRect">
            <a:avLst/>
          </a:prstGeom>
          <a:solidFill>
            <a:srgbClr val="4690B4"/>
          </a:solidFill>
          <a:ln>
            <a:solidFill>
              <a:srgbClr val="255465"/>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t>Attention to Detail</a:t>
            </a:r>
          </a:p>
        </p:txBody>
      </p:sp>
      <p:pic>
        <p:nvPicPr>
          <p:cNvPr id="39" name="Picture 38">
            <a:extLst>
              <a:ext uri="{FF2B5EF4-FFF2-40B4-BE49-F238E27FC236}">
                <a16:creationId xmlns:a16="http://schemas.microsoft.com/office/drawing/2014/main" id="{0FADC190-80F9-DA55-BA64-0416B77A79D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811868" y="5113564"/>
            <a:ext cx="933381" cy="546028"/>
          </a:xfrm>
          <a:prstGeom prst="rect">
            <a:avLst/>
          </a:prstGeom>
        </p:spPr>
      </p:pic>
      <p:sp>
        <p:nvSpPr>
          <p:cNvPr id="3" name="Slide Number Placeholder 3">
            <a:extLst>
              <a:ext uri="{FF2B5EF4-FFF2-40B4-BE49-F238E27FC236}">
                <a16:creationId xmlns:a16="http://schemas.microsoft.com/office/drawing/2014/main" id="{05FF55FE-0787-05F7-5EF2-690604B3EB32}"/>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09781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animBg="1"/>
      <p:bldP spid="21"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dirty="0"/>
              <a:t>Activity 4.1 – Role Play</a:t>
            </a:r>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t>Need two volunteers.</a:t>
            </a:r>
          </a:p>
          <a:p>
            <a:pPr marL="0" indent="0">
              <a:buNone/>
            </a:pPr>
            <a:r>
              <a:rPr lang="en-US" dirty="0"/>
              <a:t>Volunteers will read a scripted interview introduction. </a:t>
            </a:r>
          </a:p>
          <a:p>
            <a:pPr marL="0" indent="0">
              <a:buNone/>
            </a:pPr>
            <a:endParaRPr lang="en-US" dirty="0"/>
          </a:p>
          <a:p>
            <a:pPr marL="0" indent="0">
              <a:buNone/>
            </a:pPr>
            <a:r>
              <a:rPr lang="en-US" dirty="0"/>
              <a:t>Answer the following questions:</a:t>
            </a:r>
          </a:p>
          <a:p>
            <a:pPr marL="971550" lvl="1" indent="-514350">
              <a:buAutoNum type="arabicPeriod"/>
            </a:pPr>
            <a:r>
              <a:rPr lang="en-US" sz="2800" dirty="0"/>
              <a:t>Was this interview successful? </a:t>
            </a:r>
          </a:p>
          <a:p>
            <a:pPr marL="971550" lvl="1" indent="-514350">
              <a:buAutoNum type="arabicPeriod"/>
            </a:pPr>
            <a:r>
              <a:rPr lang="en-US" sz="2800" dirty="0"/>
              <a:t>What went well?</a:t>
            </a:r>
          </a:p>
          <a:p>
            <a:pPr marL="971550" lvl="1" indent="-514350">
              <a:buAutoNum type="arabicPeriod"/>
            </a:pPr>
            <a:r>
              <a:rPr lang="en-US" sz="2800" dirty="0"/>
              <a:t>What improvements would you suggest?</a:t>
            </a:r>
          </a:p>
        </p:txBody>
      </p:sp>
      <p:sp>
        <p:nvSpPr>
          <p:cNvPr id="3" name="Slide Number Placeholder 3">
            <a:extLst>
              <a:ext uri="{FF2B5EF4-FFF2-40B4-BE49-F238E27FC236}">
                <a16:creationId xmlns:a16="http://schemas.microsoft.com/office/drawing/2014/main" id="{11313ED6-B398-EF94-D8AC-CA3F678E9DB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509678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786C905-6656-B1CA-31A5-D39909CB8D35}"/>
              </a:ext>
            </a:extLst>
          </p:cNvPr>
          <p:cNvSpPr/>
          <p:nvPr/>
        </p:nvSpPr>
        <p:spPr>
          <a:xfrm>
            <a:off x="670560" y="1423002"/>
            <a:ext cx="10683240" cy="4825398"/>
          </a:xfrm>
          <a:prstGeom prst="rect">
            <a:avLst/>
          </a:prstGeom>
          <a:solidFill>
            <a:srgbClr val="C8E1EA">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4" name="Content Placeholder 3">
            <a:extLst>
              <a:ext uri="{FF2B5EF4-FFF2-40B4-BE49-F238E27FC236}">
                <a16:creationId xmlns:a16="http://schemas.microsoft.com/office/drawing/2014/main" id="{73F2EB7A-C758-4C8E-9136-7B706873F7F3}"/>
              </a:ext>
            </a:extLst>
          </p:cNvPr>
          <p:cNvGraphicFramePr>
            <a:graphicFrameLocks noGrp="1"/>
          </p:cNvGraphicFramePr>
          <p:nvPr>
            <p:ph idx="1"/>
            <p:extLst>
              <p:ext uri="{D42A27DB-BD31-4B8C-83A1-F6EECF244321}">
                <p14:modId xmlns:p14="http://schemas.microsoft.com/office/powerpoint/2010/main" val="4193246014"/>
              </p:ext>
            </p:extLst>
          </p:nvPr>
        </p:nvGraphicFramePr>
        <p:xfrm>
          <a:off x="1188720" y="1423002"/>
          <a:ext cx="9662160" cy="47034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itle 4">
            <a:extLst>
              <a:ext uri="{FF2B5EF4-FFF2-40B4-BE49-F238E27FC236}">
                <a16:creationId xmlns:a16="http://schemas.microsoft.com/office/drawing/2014/main" id="{F4881CD6-D6A8-45E8-A04E-0FA995112AD1}"/>
              </a:ext>
            </a:extLst>
          </p:cNvPr>
          <p:cNvSpPr>
            <a:spLocks noGrp="1"/>
          </p:cNvSpPr>
          <p:nvPr>
            <p:ph type="title"/>
          </p:nvPr>
        </p:nvSpPr>
        <p:spPr/>
        <p:txBody>
          <a:bodyPr/>
          <a:lstStyle/>
          <a:p>
            <a:r>
              <a:rPr lang="en-US" dirty="0"/>
              <a:t>Building Trust and Rapport</a:t>
            </a:r>
          </a:p>
        </p:txBody>
      </p:sp>
      <p:sp>
        <p:nvSpPr>
          <p:cNvPr id="2" name="Slide Number Placeholder 3">
            <a:extLst>
              <a:ext uri="{FF2B5EF4-FFF2-40B4-BE49-F238E27FC236}">
                <a16:creationId xmlns:a16="http://schemas.microsoft.com/office/drawing/2014/main" id="{8FCD4C70-CDA9-9ED0-EC28-B648C9E9F999}"/>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2054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4" descr="A picture containing text, clock&#10;&#10;Description automatically generated">
            <a:extLst>
              <a:ext uri="{FF2B5EF4-FFF2-40B4-BE49-F238E27FC236}">
                <a16:creationId xmlns:a16="http://schemas.microsoft.com/office/drawing/2014/main" id="{0C22468D-E5AA-FCD3-4DD2-8C1CC332A077}"/>
              </a:ext>
            </a:extLst>
          </p:cNvPr>
          <p:cNvPicPr>
            <a:picLocks noGrp="1" noChangeAspect="1"/>
          </p:cNvPicPr>
          <p:nvPr>
            <p:ph sz="half" idx="2"/>
          </p:nvPr>
        </p:nvPicPr>
        <p:blipFill>
          <a:blip r:embed="rId4">
            <a:alphaModFix/>
            <a:extLst>
              <a:ext uri="{28A0092B-C50C-407E-A947-70E740481C1C}">
                <a14:useLocalDpi xmlns:a14="http://schemas.microsoft.com/office/drawing/2010/main" val="0"/>
              </a:ext>
            </a:extLst>
          </a:blip>
          <a:stretch>
            <a:fillRect/>
          </a:stretch>
        </p:blipFill>
        <p:spPr>
          <a:xfrm>
            <a:off x="6419089" y="1085396"/>
            <a:ext cx="5745566" cy="5772604"/>
          </a:xfrm>
        </p:spPr>
      </p:pic>
      <p:sp>
        <p:nvSpPr>
          <p:cNvPr id="2" name="Title 1">
            <a:extLst>
              <a:ext uri="{FF2B5EF4-FFF2-40B4-BE49-F238E27FC236}">
                <a16:creationId xmlns:a16="http://schemas.microsoft.com/office/drawing/2014/main" id="{629CF365-7904-1679-D7A9-2081FF768ACD}"/>
              </a:ext>
            </a:extLst>
          </p:cNvPr>
          <p:cNvSpPr>
            <a:spLocks noGrp="1"/>
          </p:cNvSpPr>
          <p:nvPr>
            <p:ph type="title"/>
          </p:nvPr>
        </p:nvSpPr>
        <p:spPr/>
        <p:txBody>
          <a:bodyPr/>
          <a:lstStyle/>
          <a:p>
            <a:r>
              <a:rPr lang="en-US"/>
              <a:t>Determining Exposure Timeframe</a:t>
            </a:r>
            <a:endParaRPr lang="en-US" dirty="0"/>
          </a:p>
        </p:txBody>
      </p:sp>
      <p:sp>
        <p:nvSpPr>
          <p:cNvPr id="3" name="Content Placeholder 2">
            <a:extLst>
              <a:ext uri="{FF2B5EF4-FFF2-40B4-BE49-F238E27FC236}">
                <a16:creationId xmlns:a16="http://schemas.microsoft.com/office/drawing/2014/main" id="{D167684F-F41D-D53A-8049-39DD71FCC547}"/>
              </a:ext>
            </a:extLst>
          </p:cNvPr>
          <p:cNvSpPr>
            <a:spLocks noGrp="1"/>
          </p:cNvSpPr>
          <p:nvPr>
            <p:ph sz="half" idx="1"/>
          </p:nvPr>
        </p:nvSpPr>
        <p:spPr>
          <a:xfrm>
            <a:off x="594360" y="1825624"/>
            <a:ext cx="5379634" cy="4530725"/>
          </a:xfrm>
        </p:spPr>
        <p:txBody>
          <a:bodyPr>
            <a:normAutofit/>
          </a:bodyPr>
          <a:lstStyle/>
          <a:p>
            <a:r>
              <a:rPr lang="en-US" dirty="0"/>
              <a:t>Pin down date and time of illness onset</a:t>
            </a:r>
          </a:p>
          <a:p>
            <a:r>
              <a:rPr lang="en-US" dirty="0"/>
              <a:t>Determine exposure timeframe of interest based on:</a:t>
            </a:r>
          </a:p>
          <a:p>
            <a:pPr marL="457200" lvl="1" indent="0">
              <a:buNone/>
            </a:pPr>
            <a:r>
              <a:rPr lang="en-US" sz="2800" dirty="0"/>
              <a:t>-Pathogen</a:t>
            </a:r>
          </a:p>
          <a:p>
            <a:pPr marL="457200" lvl="1" indent="0">
              <a:buNone/>
            </a:pPr>
            <a:r>
              <a:rPr lang="en-US" sz="2800" dirty="0"/>
              <a:t>-Incubation period</a:t>
            </a:r>
          </a:p>
          <a:p>
            <a:pPr marL="457200" lvl="1" indent="0">
              <a:buNone/>
            </a:pPr>
            <a:r>
              <a:rPr lang="en-US" sz="2800" dirty="0"/>
              <a:t>-Local protocol</a:t>
            </a:r>
          </a:p>
          <a:p>
            <a:r>
              <a:rPr lang="en-US" dirty="0"/>
              <a:t>Remind interviewee of time period of interest often</a:t>
            </a:r>
          </a:p>
        </p:txBody>
      </p:sp>
      <p:sp>
        <p:nvSpPr>
          <p:cNvPr id="4" name="Slide Number Placeholder 3">
            <a:extLst>
              <a:ext uri="{FF2B5EF4-FFF2-40B4-BE49-F238E27FC236}">
                <a16:creationId xmlns:a16="http://schemas.microsoft.com/office/drawing/2014/main" id="{B6355C7B-6A3A-CA2D-97B9-0A7E6D635F0D}"/>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7572510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CUSTOM DESIGN" val="DDQaRn4f"/>
  <p:tag name="ARTICULATE_SLIDE_COUNT" val="2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8ACC35-38F0-4E9F-BB9A-603F6FA36F92}">
  <ds:schemaRefs>
    <ds:schemaRef ds:uri="http://schemas.microsoft.com/sharepoint/v3/contenttype/forms"/>
  </ds:schemaRefs>
</ds:datastoreItem>
</file>

<file path=customXml/itemProps2.xml><?xml version="1.0" encoding="utf-8"?>
<ds:datastoreItem xmlns:ds="http://schemas.openxmlformats.org/officeDocument/2006/customXml" ds:itemID="{C2E84F70-886A-4AD8-9ED6-D02DA6C94E20}">
  <ds:schemaRefs>
    <ds:schemaRef ds:uri="http://schemas.microsoft.com/office/2006/metadata/properties"/>
    <ds:schemaRef ds:uri="http://schemas.microsoft.com/office/infopath/2007/PartnerControls"/>
    <ds:schemaRef ds:uri="63dfca1f-5b76-44a3-86b1-68ad57a1e185"/>
    <ds:schemaRef ds:uri="0b1f82d9-49b4-4fd8-82dc-6c84174d4d28"/>
  </ds:schemaRefs>
</ds:datastoreItem>
</file>

<file path=customXml/itemProps3.xml><?xml version="1.0" encoding="utf-8"?>
<ds:datastoreItem xmlns:ds="http://schemas.openxmlformats.org/officeDocument/2006/customXml" ds:itemID="{52C2CB6F-54C8-436D-AAE9-9DB2718643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dfca1f-5b76-44a3-86b1-68ad57a1e185"/>
    <ds:schemaRef ds:uri="0b1f82d9-49b4-4fd8-82dc-6c84174d4d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10150</TotalTime>
  <Words>4995</Words>
  <Application>Microsoft Office PowerPoint</Application>
  <PresentationFormat>Widescreen</PresentationFormat>
  <Paragraphs>425</Paragraphs>
  <Slides>22</Slides>
  <Notes>22</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Calibri</vt:lpstr>
      <vt:lpstr>Segoe UI</vt:lpstr>
      <vt:lpstr>Symbol</vt:lpstr>
      <vt:lpstr>Custom Design</vt:lpstr>
      <vt:lpstr>Office Theme</vt:lpstr>
      <vt:lpstr>Welcome!</vt:lpstr>
      <vt:lpstr>Module 4: Conducting Interviews – The Fundamentals</vt:lpstr>
      <vt:lpstr>Module 4 Objectives</vt:lpstr>
      <vt:lpstr>Interviewing….Measuring Success?</vt:lpstr>
      <vt:lpstr>Interviewing….Measuring Success?</vt:lpstr>
      <vt:lpstr>Steps to Interviewing Success</vt:lpstr>
      <vt:lpstr>Activity 4.1 – Role Play</vt:lpstr>
      <vt:lpstr>Building Trust and Rapport</vt:lpstr>
      <vt:lpstr>Determining Exposure Timeframe</vt:lpstr>
      <vt:lpstr>Memory Aids to Help Interviewee</vt:lpstr>
      <vt:lpstr>Time Management</vt:lpstr>
      <vt:lpstr>Maintaining Interview Flow</vt:lpstr>
      <vt:lpstr>Interviewer Bias</vt:lpstr>
      <vt:lpstr>Knowledge Check</vt:lpstr>
      <vt:lpstr>Knowledge Check</vt:lpstr>
      <vt:lpstr>Knowledge Check</vt:lpstr>
      <vt:lpstr>Knowledge Check</vt:lpstr>
      <vt:lpstr>Collecting Details</vt:lpstr>
      <vt:lpstr>Probing and Clarifying </vt:lpstr>
      <vt:lpstr>Closing the Interview</vt:lpstr>
      <vt:lpstr>Do’s and Don’ts of Outbreak Interviewing</vt:lpstr>
      <vt:lpstr>Module 4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 Conducting Interviews – The Fundamentals</dc:title>
  <dc:creator>Ortiz, Marie Ortega de</dc:creator>
  <cp:lastModifiedBy>Emily Kack</cp:lastModifiedBy>
  <cp:revision>298</cp:revision>
  <dcterms:created xsi:type="dcterms:W3CDTF">2023-02-05T22:03:38Z</dcterms:created>
  <dcterms:modified xsi:type="dcterms:W3CDTF">2023-12-06T14:24:04Z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F4882B95-3690-4079-9DF0-EDD1B4696496</vt:lpwstr>
  </property>
  <property fmtid="{D5CDD505-2E9C-101B-9397-08002B2CF9AE}" pid="3" name="ArticulatePath">
    <vt:lpwstr>Presentation3</vt:lpwstr>
  </property>
  <property fmtid="{D5CDD505-2E9C-101B-9397-08002B2CF9AE}" pid="4" name="ContentTypeId">
    <vt:lpwstr>0x010100EBAB67D7990DAE46AD93875DFB5CADCE</vt:lpwstr>
  </property>
</Properties>
</file>