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notesSlides/notesSlide6.xml" ContentType="application/vnd.openxmlformats-officedocument.presentationml.notesSlide+xml"/>
  <Override PartName="/ppt/tags/tag21.xml" ContentType="application/vnd.openxmlformats-officedocument.presentationml.tags+xml"/>
  <Override PartName="/ppt/notesSlides/notesSlide7.xml" ContentType="application/vnd.openxmlformats-officedocument.presentationml.notesSlide+xml"/>
  <Override PartName="/ppt/tags/tag22.xml" ContentType="application/vnd.openxmlformats-officedocument.presentationml.tags+xml"/>
  <Override PartName="/ppt/notesSlides/notesSlide8.xml" ContentType="application/vnd.openxmlformats-officedocument.presentationml.notesSlide+xml"/>
  <Override PartName="/ppt/tags/tag23.xml" ContentType="application/vnd.openxmlformats-officedocument.presentationml.tags+xml"/>
  <Override PartName="/ppt/notesSlides/notesSlide9.xml" ContentType="application/vnd.openxmlformats-officedocument.presentationml.notesSlide+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notesSlides/notesSlide11.xml" ContentType="application/vnd.openxmlformats-officedocument.presentationml.notesSlide+xml"/>
  <Override PartName="/ppt/tags/tag26.xml" ContentType="application/vnd.openxmlformats-officedocument.presentationml.tags+xml"/>
  <Override PartName="/ppt/notesSlides/notesSlide12.xml" ContentType="application/vnd.openxmlformats-officedocument.presentationml.notesSlide+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notesSlides/notesSlide14.xml" ContentType="application/vnd.openxmlformats-officedocument.presentationml.notesSlide+xml"/>
  <Override PartName="/ppt/tags/tag29.xml" ContentType="application/vnd.openxmlformats-officedocument.presentationml.tags+xml"/>
  <Override PartName="/ppt/notesSlides/notesSlide15.xml" ContentType="application/vnd.openxmlformats-officedocument.presentationml.notesSlide+xml"/>
  <Override PartName="/ppt/tags/tag30.xml" ContentType="application/vnd.openxmlformats-officedocument.presentationml.tags+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Lst>
  <p:notesMasterIdLst>
    <p:notesMasterId r:id="rId22"/>
  </p:notesMasterIdLst>
  <p:sldIdLst>
    <p:sldId id="499" r:id="rId6"/>
    <p:sldId id="501" r:id="rId7"/>
    <p:sldId id="506" r:id="rId8"/>
    <p:sldId id="548" r:id="rId9"/>
    <p:sldId id="549" r:id="rId10"/>
    <p:sldId id="550" r:id="rId11"/>
    <p:sldId id="551" r:id="rId12"/>
    <p:sldId id="514" r:id="rId13"/>
    <p:sldId id="541" r:id="rId14"/>
    <p:sldId id="504" r:id="rId15"/>
    <p:sldId id="517" r:id="rId16"/>
    <p:sldId id="511" r:id="rId17"/>
    <p:sldId id="540" r:id="rId18"/>
    <p:sldId id="542" r:id="rId19"/>
    <p:sldId id="543" r:id="rId20"/>
    <p:sldId id="523" r:id="rId21"/>
  </p:sldIdLst>
  <p:sldSz cx="12192000" cy="6858000"/>
  <p:notesSz cx="6858000" cy="91440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68B51A-4081-167C-68B9-2255E8D6177E}" name="Schlegel, Julia H." initials="SJH" userId="S::schlegjh@dhec.sc.gov::664753c3-8b77-4084-b787-b301bd0fa038" providerId="AD"/>
  <p188:author id="{C3F5FE4F-3956-E816-A4ED-8FA10A3E1CC4}" name="Ortiz, Marie Ortega de" initials="OMOd" userId="S::mortiz8@utk.edu::00a84a45-7afc-4e72-97e2-55b6b2d88137" providerId="AD"/>
  <p188:author id="{D6AD4C65-B311-01C4-FE6D-74B3D3875EC5}" name="Schlegel, Julia" initials="SJ" userId="S::Julia.Schlegel@ncagr.gov::a7f76c76-2c38-4b06-bb65-f4a1fa05111e" providerId="AD"/>
  <p188:author id="{7CDD4B9D-E5DE-8755-13C4-1F9F6D205F97}" name="julieschlegel@me.com" initials="ju" userId="S::urn:spo:guest#julieschlegel@me.com::" providerId="AD"/>
  <p188:author id="{CE2DC2C7-68D5-9B94-734F-F7FC948EB8EF}" name="Katie Garman" initials="KG" userId="S::DC49171@tn.gov::45a0b180-f130-426b-bc44-28d17daacd77" providerId="AD"/>
  <p188:author id="{BCA2DEEC-A0B1-46EA-72EF-BFD55FC62A83}" name="Siobhan Dodds" initials="SD" userId="S::DC49P77@tn.gov::793e8aa3-477b-4ba7-9f39-bda8da10321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6A7D"/>
    <a:srgbClr val="70309F"/>
    <a:srgbClr val="9868A4"/>
    <a:srgbClr val="3F86A8"/>
    <a:srgbClr val="FDB741"/>
    <a:srgbClr val="A7B35E"/>
    <a:srgbClr val="ABB85B"/>
    <a:srgbClr val="A073AC"/>
    <a:srgbClr val="DF8235"/>
    <a:srgbClr val="FDB0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57732" autoAdjust="0"/>
  </p:normalViewPr>
  <p:slideViewPr>
    <p:cSldViewPr snapToGrid="0">
      <p:cViewPr varScale="1">
        <p:scale>
          <a:sx n="56" d="100"/>
          <a:sy n="56" d="100"/>
        </p:scale>
        <p:origin x="1188" y="72"/>
      </p:cViewPr>
      <p:guideLst/>
    </p:cSldViewPr>
  </p:slideViewPr>
  <p:notesTextViewPr>
    <p:cViewPr>
      <p:scale>
        <a:sx n="1" d="1"/>
        <a:sy n="1" d="1"/>
      </p:scale>
      <p:origin x="0" y="-414"/>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gs" Target="tags/tag1.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112F14-26AA-4344-A891-B6AAA7F0C9B3}" type="datetimeFigureOut">
              <a:rPr lang="en-US" smtClean="0"/>
              <a:t>3/11/2024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786DB-9A68-4B20-9E57-C41C6A1D7BBC}" type="slidenum">
              <a:rPr lang="en-US" smtClean="0"/>
              <a:t>‹#›</a:t>
            </a:fld>
            <a:endParaRPr lang="en-US"/>
          </a:p>
        </p:txBody>
      </p:sp>
    </p:spTree>
    <p:extLst>
      <p:ext uri="{BB962C8B-B14F-4D97-AF65-F5344CB8AC3E}">
        <p14:creationId xmlns:p14="http://schemas.microsoft.com/office/powerpoint/2010/main" val="227823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1" dirty="0"/>
              <a:t>In slide notes you will find instructor hints to help teach concepts on each slide as well as suggestions for engaging learners. Specifically, you will find ASK and ENGAGEMENT OPTION(S). </a:t>
            </a:r>
          </a:p>
          <a:p>
            <a:r>
              <a:rPr lang="en-US" sz="1800" b="0" i="1" dirty="0"/>
              <a:t> </a:t>
            </a:r>
          </a:p>
          <a:p>
            <a:pPr marL="171450" indent="-171450">
              <a:buFont typeface="Arial" panose="020B0604020202020204" pitchFamily="34" charset="0"/>
              <a:buChar char="•"/>
            </a:pPr>
            <a:r>
              <a:rPr lang="en-US" sz="1800" b="1" i="1" dirty="0"/>
              <a:t>ASK: </a:t>
            </a:r>
            <a:r>
              <a:rPr lang="en-US" sz="1800" b="0" i="1" dirty="0"/>
              <a:t>(These are suggested questions to encourage engagement and discussion of learning topics. Expected answers are included in parentheses.)</a:t>
            </a:r>
          </a:p>
          <a:p>
            <a:pPr marL="0" indent="0">
              <a:buFont typeface="Arial" panose="020B0604020202020204" pitchFamily="34" charset="0"/>
              <a:buNone/>
            </a:pPr>
            <a:endParaRPr lang="en-US" sz="1800" b="0" i="1" dirty="0"/>
          </a:p>
          <a:p>
            <a:pPr marL="171450" indent="-171450">
              <a:buFont typeface="Arial" panose="020B0604020202020204" pitchFamily="34" charset="0"/>
              <a:buChar char="•"/>
            </a:pPr>
            <a:r>
              <a:rPr lang="en-US" sz="1800" b="1" i="1" dirty="0"/>
              <a:t>ENGAGEMENT OPTION(S): </a:t>
            </a:r>
            <a:r>
              <a:rPr lang="en-US" sz="1800" b="0" i="1" dirty="0"/>
              <a:t>(These are optional strategies throughout the course for instructors to consider for further engaging participants with the learning topic. It is not recommended to implement all engage options listed nor to use engage options on each slide. Each instructor should choose what works best for their style and for their learners.)</a:t>
            </a:r>
          </a:p>
          <a:p>
            <a:pPr marL="0" indent="0">
              <a:buFont typeface="Arial" panose="020B0604020202020204" pitchFamily="34" charset="0"/>
              <a:buNone/>
            </a:pPr>
            <a:endParaRPr lang="en-US" sz="1800" b="0" i="1" dirty="0"/>
          </a:p>
          <a:p>
            <a:pPr marL="0" indent="0">
              <a:buFont typeface="Arial" panose="020B0604020202020204" pitchFamily="34" charset="0"/>
              <a:buNone/>
            </a:pPr>
            <a:r>
              <a:rPr lang="en-US" sz="1800" b="0" i="1" dirty="0"/>
              <a:t>Also, instructors should reference the Admin Guide for further ideas for engaging participants and tips on virtual instruction. In addition, you will find VIRTUAL SUGGESTION with ideas for enhancing slide concepts in the virtual environment.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___________________________________________________________________________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Introduce lead instructor. (</a:t>
            </a:r>
            <a:r>
              <a:rPr lang="en-US" sz="1800" i="1" kern="100" dirty="0">
                <a:effectLst/>
                <a:latin typeface="Arial" panose="020B0604020202020204" pitchFamily="34" charset="0"/>
                <a:ea typeface="Calibri" panose="020F0502020204030204" pitchFamily="34" charset="0"/>
                <a:cs typeface="Times New Roman" panose="02020603050405020304" pitchFamily="18" charset="0"/>
              </a:rPr>
              <a:t>Other instructor intros come later</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p>
          <a:p>
            <a:r>
              <a:rPr lang="en-US" sz="1800" b="1" dirty="0"/>
              <a:t>ASK:</a:t>
            </a:r>
          </a:p>
          <a:p>
            <a:pPr marL="171450" indent="-171450">
              <a:buFont typeface="Arial" panose="020B0604020202020204" pitchFamily="34" charset="0"/>
              <a:buChar char="•"/>
            </a:pPr>
            <a:r>
              <a:rPr lang="en-US" sz="1800" dirty="0"/>
              <a:t>How do you think interviewing is essential to foodborne illness investigations? (helps determine commonalities among cases; helps determine source of illness)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What do you think can help make interviewing effective? </a:t>
            </a:r>
            <a:r>
              <a:rPr lang="en-US" sz="2800" kern="100" dirty="0">
                <a:effectLst/>
                <a:latin typeface="Arial" panose="020B0604020202020204" pitchFamily="34" charset="0"/>
                <a:ea typeface="Calibri" panose="020F0502020204030204" pitchFamily="34" charset="0"/>
                <a:cs typeface="Times New Roman" panose="02020603050405020304" pitchFamily="18" charset="0"/>
              </a:rPr>
              <a:t>(wide variety of answers are possible. The question is meant to help the instructor gauge familiarity with the topic and to identify themes to return to as the module develops.)</a:t>
            </a:r>
            <a:endParaRPr lang="en-US" sz="1800"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1</a:t>
            </a:fld>
            <a:endParaRPr lang="en-US"/>
          </a:p>
        </p:txBody>
      </p:sp>
    </p:spTree>
    <p:extLst>
      <p:ext uri="{BB962C8B-B14F-4D97-AF65-F5344CB8AC3E}">
        <p14:creationId xmlns:p14="http://schemas.microsoft.com/office/powerpoint/2010/main" val="3631734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Welcome participants and introduce yourself, and any other instructors who may be helping to deliver the training, by offering the following information:</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Name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Title/Agency</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Desired outcome from the course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Experience relevant to the course subject matter</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27305" marR="0">
              <a:spcBef>
                <a:spcPts val="1800"/>
              </a:spcBef>
              <a:spcAft>
                <a:spcPts val="600"/>
              </a:spcAft>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Stop sharing the screen to allow a more casual virtual atmosphere for learner introductions. Call on learners to share the above information. </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VIRTUAL SUGGESTION: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Place the following in the chat box to remind them what to share:</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-Name</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-Position/Title &amp; Agency</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-What you hope to learn from course</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-Previous knowledge of topic</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10</a:t>
            </a:fld>
            <a:endParaRPr lang="en-US"/>
          </a:p>
        </p:txBody>
      </p:sp>
    </p:spTree>
    <p:extLst>
      <p:ext uri="{BB962C8B-B14F-4D97-AF65-F5344CB8AC3E}">
        <p14:creationId xmlns:p14="http://schemas.microsoft.com/office/powerpoint/2010/main" val="2799712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effective interviewing can help solve foodborne illness investigations and thus, prevent additional illness.</a:t>
            </a:r>
          </a:p>
          <a:p>
            <a:r>
              <a:rPr lang="en-US" dirty="0"/>
              <a:t>Be sure to bring out the prevention of illness part stronger in the upcoming discussion to reinforce the importance to the learner.</a:t>
            </a:r>
          </a:p>
          <a:p>
            <a:endParaRPr lang="en-US" b="1" dirty="0"/>
          </a:p>
          <a:p>
            <a:r>
              <a:rPr lang="en-US" b="1" dirty="0"/>
              <a:t>ASK : </a:t>
            </a:r>
          </a:p>
          <a:p>
            <a:pPr marL="171450" indent="-171450">
              <a:buFont typeface="Arial" panose="020B0604020202020204" pitchFamily="34" charset="0"/>
              <a:buChar char="•"/>
            </a:pPr>
            <a:r>
              <a:rPr lang="en-US" dirty="0"/>
              <a:t>What skills and techniques are needed for an effective interview? (attention to detail; communication skills; patience; teamwork; etc.)</a:t>
            </a:r>
          </a:p>
          <a:p>
            <a:endParaRPr lang="en-US" dirty="0"/>
          </a:p>
          <a:p>
            <a:r>
              <a:rPr lang="en-US" b="1" dirty="0"/>
              <a:t>ENGAGEMENT OPTION(S):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a participant to read the course goal and restate in their own words. </a:t>
            </a:r>
          </a:p>
          <a:p>
            <a:pPr marL="171450" indent="-171450">
              <a:buFont typeface="Arial" panose="020B0604020202020204" pitchFamily="34" charset="0"/>
              <a:buChar char="•"/>
            </a:pPr>
            <a:r>
              <a:rPr lang="en-US" dirty="0"/>
              <a:t>Ask participants what can make an interview challenging. </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dirty="0"/>
          </a:p>
          <a:p>
            <a:pPr marL="0" indent="0">
              <a:buFont typeface="Arial" panose="020B0604020202020204" pitchFamily="34" charset="0"/>
              <a:buNone/>
            </a:pPr>
            <a:r>
              <a:rPr lang="en-US" b="1" dirty="0"/>
              <a:t>VIRTUAL SUGGESTION: </a:t>
            </a:r>
          </a:p>
          <a:p>
            <a:pPr marL="171450" indent="-171450">
              <a:buFont typeface="Arial" panose="020B0604020202020204" pitchFamily="34" charset="0"/>
              <a:buChar char="•"/>
            </a:pPr>
            <a:r>
              <a:rPr lang="en-US" b="0" dirty="0"/>
              <a:t>Have participants use the chat feature to “chat” what can make an interview challenging.</a:t>
            </a:r>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11</a:t>
            </a:fld>
            <a:endParaRPr lang="en-US"/>
          </a:p>
        </p:txBody>
      </p:sp>
    </p:spTree>
    <p:extLst>
      <p:ext uri="{BB962C8B-B14F-4D97-AF65-F5344CB8AC3E}">
        <p14:creationId xmlns:p14="http://schemas.microsoft.com/office/powerpoint/2010/main" val="3436054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Review the course agenda. </a:t>
            </a:r>
            <a:r>
              <a:rPr lang="en-US" i="1" dirty="0"/>
              <a:t>The blue line indicates either lunch break (in person) or the end of the first day (virtual).</a:t>
            </a:r>
          </a:p>
        </p:txBody>
      </p:sp>
      <p:sp>
        <p:nvSpPr>
          <p:cNvPr id="4" name="Slide Number Placeholder 3"/>
          <p:cNvSpPr>
            <a:spLocks noGrp="1"/>
          </p:cNvSpPr>
          <p:nvPr>
            <p:ph type="sldNum" sz="quarter" idx="5"/>
          </p:nvPr>
        </p:nvSpPr>
        <p:spPr/>
        <p:txBody>
          <a:bodyPr/>
          <a:lstStyle/>
          <a:p>
            <a:fld id="{F8A786DB-9A68-4B20-9E57-C41C6A1D7BBC}" type="slidenum">
              <a:rPr lang="en-US" smtClean="0"/>
              <a:t>12</a:t>
            </a:fld>
            <a:endParaRPr lang="en-US"/>
          </a:p>
        </p:txBody>
      </p:sp>
    </p:spTree>
    <p:extLst>
      <p:ext uri="{BB962C8B-B14F-4D97-AF65-F5344CB8AC3E}">
        <p14:creationId xmlns:p14="http://schemas.microsoft.com/office/powerpoint/2010/main" val="4118165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WIIFM </a:t>
            </a:r>
          </a:p>
          <a:p>
            <a:endParaRPr lang="en-US" b="1" dirty="0"/>
          </a:p>
          <a:p>
            <a:r>
              <a:rPr lang="en-US" b="1" dirty="0"/>
              <a:t>DISCUSS: </a:t>
            </a:r>
            <a:r>
              <a:rPr lang="en-US" dirty="0"/>
              <a:t>Facilitate a whole class discussion exploring why interviews are important for the investigation. Aim to spend 5-10 minutes on this discussion to set the stage for why interviewing matters and the impact on the investigation. Ideas for discussion:</a:t>
            </a:r>
          </a:p>
          <a:p>
            <a:pPr marL="171450" indent="-171450">
              <a:buFont typeface="Arial" panose="020B0604020202020204" pitchFamily="34" charset="0"/>
              <a:buChar char="•"/>
            </a:pPr>
            <a:r>
              <a:rPr lang="en-US" dirty="0"/>
              <a:t>Generates hypotheses for cause of illness as commonalities are identified between cases.</a:t>
            </a:r>
          </a:p>
          <a:p>
            <a:pPr marL="171450" indent="-171450">
              <a:buFont typeface="Arial" panose="020B0604020202020204" pitchFamily="34" charset="0"/>
              <a:buChar char="•"/>
            </a:pPr>
            <a:r>
              <a:rPr lang="en-US" dirty="0"/>
              <a:t>Helps characterize symptoms, onset dates/times</a:t>
            </a:r>
          </a:p>
          <a:p>
            <a:pPr marL="171450" indent="-171450">
              <a:buFont typeface="Arial" panose="020B0604020202020204" pitchFamily="34" charset="0"/>
              <a:buChar char="•"/>
            </a:pPr>
            <a:r>
              <a:rPr lang="en-US" dirty="0"/>
              <a:t>Helps uncover any demographic commonalities or shared events</a:t>
            </a:r>
          </a:p>
          <a:p>
            <a:pPr marL="171450" indent="-171450">
              <a:buFont typeface="Arial" panose="020B0604020202020204" pitchFamily="34" charset="0"/>
              <a:buChar char="•"/>
            </a:pPr>
            <a:r>
              <a:rPr lang="en-US" dirty="0"/>
              <a:t>Identifies locations where transmission is occurring, including secondary transmission</a:t>
            </a:r>
          </a:p>
          <a:p>
            <a:pPr marL="171450" indent="-171450">
              <a:buFont typeface="Arial" panose="020B0604020202020204" pitchFamily="34" charset="0"/>
              <a:buChar char="•"/>
            </a:pPr>
            <a:r>
              <a:rPr lang="en-US" dirty="0"/>
              <a:t>Guides decisions for possible food testing at the laboratory</a:t>
            </a:r>
          </a:p>
          <a:p>
            <a:pPr marL="171450" indent="-171450">
              <a:buFont typeface="Arial" panose="020B0604020202020204" pitchFamily="34" charset="0"/>
              <a:buChar char="•"/>
            </a:pPr>
            <a:r>
              <a:rPr lang="en-US" dirty="0"/>
              <a:t>Helps identify suspect food products for potential regulatory actions, like traceback and removal from the marketplace</a:t>
            </a:r>
          </a:p>
          <a:p>
            <a:pPr marL="171450" indent="-171450">
              <a:buFont typeface="Arial" panose="020B0604020202020204" pitchFamily="34" charset="0"/>
              <a:buChar char="•"/>
            </a:pPr>
            <a:r>
              <a:rPr lang="en-US" dirty="0"/>
              <a:t>Identifies infected people working in or attending high risk settings that need to be excluded</a:t>
            </a:r>
          </a:p>
          <a:p>
            <a:pPr marL="171450" indent="-171450">
              <a:buFont typeface="Arial" panose="020B0604020202020204" pitchFamily="34" charset="0"/>
              <a:buChar char="•"/>
            </a:pPr>
            <a:r>
              <a:rPr lang="en-US" dirty="0"/>
              <a:t>Educates the public about risk &amp; safe food handling </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ASK: </a:t>
            </a:r>
          </a:p>
          <a:p>
            <a:pPr marL="0" indent="0">
              <a:buFont typeface="Arial" panose="020B0604020202020204" pitchFamily="34" charset="0"/>
              <a:buNone/>
            </a:pPr>
            <a:r>
              <a:rPr lang="en-US" b="0" dirty="0"/>
              <a:t>What are the consequences of a poorly conducted interview?</a:t>
            </a:r>
          </a:p>
          <a:p>
            <a:pPr marL="171450" indent="-171450">
              <a:buFont typeface="Arial" panose="020B0604020202020204" pitchFamily="34" charset="0"/>
              <a:buChar char="•"/>
            </a:pPr>
            <a:r>
              <a:rPr lang="en-US" b="0" dirty="0"/>
              <a:t>Lack of reliable exposure information to guide the investigation</a:t>
            </a:r>
          </a:p>
          <a:p>
            <a:pPr marL="171450" indent="-171450">
              <a:buFont typeface="Arial" panose="020B0604020202020204" pitchFamily="34" charset="0"/>
              <a:buChar char="•"/>
            </a:pPr>
            <a:r>
              <a:rPr lang="en-US" b="0" dirty="0"/>
              <a:t>Lack of trust between interviewer and interviewee</a:t>
            </a:r>
          </a:p>
          <a:p>
            <a:pPr marL="171450" indent="-171450">
              <a:buFont typeface="Arial" panose="020B0604020202020204" pitchFamily="34" charset="0"/>
              <a:buChar char="•"/>
            </a:pPr>
            <a:r>
              <a:rPr lang="en-US" b="0" dirty="0"/>
              <a:t>Difficulty determining illness source—leading to additional ill persons in community</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ENGAGE OPTION: (to underscore “What’s In It For Me” or WIIFM)</a:t>
            </a:r>
          </a:p>
          <a:p>
            <a:pPr marL="171450" indent="-171450">
              <a:buFont typeface="Arial" panose="020B0604020202020204" pitchFamily="34" charset="0"/>
              <a:buChar char="•"/>
            </a:pPr>
            <a:r>
              <a:rPr lang="en-US" dirty="0"/>
              <a:t>Ask participants why they want to improve interview skills.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Segoe UI" panose="020B0502040204020203" pitchFamily="34" charset="0"/>
              </a:rPr>
              <a:t>Ask participants to share an experience of how interviewing has assisted foodborne illness outbreak investigations.</a:t>
            </a:r>
          </a:p>
          <a:p>
            <a:endParaRPr lang="en-US" dirty="0"/>
          </a:p>
        </p:txBody>
      </p:sp>
      <p:sp>
        <p:nvSpPr>
          <p:cNvPr id="4" name="Slide Number Placeholder 3"/>
          <p:cNvSpPr>
            <a:spLocks noGrp="1"/>
          </p:cNvSpPr>
          <p:nvPr>
            <p:ph type="sldNum" sz="quarter" idx="5"/>
          </p:nvPr>
        </p:nvSpPr>
        <p:spPr/>
        <p:txBody>
          <a:bodyPr/>
          <a:lstStyle/>
          <a:p>
            <a:fld id="{F8A786DB-9A68-4B20-9E57-C41C6A1D7BBC}" type="slidenum">
              <a:rPr lang="en-US" smtClean="0"/>
              <a:t>13</a:t>
            </a:fld>
            <a:endParaRPr lang="en-US"/>
          </a:p>
        </p:txBody>
      </p:sp>
    </p:spTree>
    <p:extLst>
      <p:ext uri="{BB962C8B-B14F-4D97-AF65-F5344CB8AC3E}">
        <p14:creationId xmlns:p14="http://schemas.microsoft.com/office/powerpoint/2010/main" val="3764019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animated slide.</a:t>
            </a:r>
          </a:p>
          <a:p>
            <a:endParaRPr lang="en-US" dirty="0"/>
          </a:p>
          <a:p>
            <a:r>
              <a:rPr lang="en-US" dirty="0"/>
              <a:t>Emphasize that interviewing is a critical part of the overall process of foodborne investigation. Explain that interviewing can generate hypotheses about what is causing illness, and this can lead to implementing control measures to stop the outbreak.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to advance the slide.&gt;</a:t>
            </a:r>
          </a:p>
          <a:p>
            <a:pPr marL="228600" indent="-228600">
              <a:buAutoNum type="arabicPeriod"/>
            </a:pPr>
            <a:r>
              <a:rPr lang="en-US" b="1" i="1" dirty="0"/>
              <a:t>Outbreak is detected.</a:t>
            </a:r>
            <a:r>
              <a:rPr lang="en-US" b="1" dirty="0"/>
              <a:t> </a:t>
            </a:r>
            <a:r>
              <a:rPr lang="en-US" b="0" dirty="0"/>
              <a:t>Explain that outbreaks are detected in a variety of ways: routine disease surveillance, food complaints, notification from community partners, etc. Don’t go into too much detail here—surveillance comes in the next module.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to advance the slide.&gt;</a:t>
            </a:r>
          </a:p>
          <a:p>
            <a:pPr marL="0" indent="0">
              <a:buNone/>
            </a:pPr>
            <a:r>
              <a:rPr lang="en-US" b="1" dirty="0"/>
              <a:t>2. </a:t>
            </a:r>
            <a:r>
              <a:rPr lang="en-US" b="1" i="1" dirty="0"/>
              <a:t>Find Cases</a:t>
            </a:r>
            <a:r>
              <a:rPr lang="en-US" b="0" i="1" dirty="0"/>
              <a:t>. </a:t>
            </a:r>
            <a:r>
              <a:rPr lang="en-US" b="0" i="0" dirty="0"/>
              <a:t>Explain that investigators need to determine which people merit interview. Sometimes it’s obvious (people who attended the dinner associated with illness) but sometimes they may need to look back in the surveillance system to identify which cases need interview. Case finding will be covered in detail in a later module, just touch on it superficially.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to advance the slide.&gt;</a:t>
            </a:r>
          </a:p>
          <a:p>
            <a:pPr marL="0" indent="0">
              <a:buNone/>
            </a:pPr>
            <a:r>
              <a:rPr lang="en-US" b="1" i="0" dirty="0"/>
              <a:t>3. Interview to Generate Hypotheses</a:t>
            </a:r>
            <a:r>
              <a:rPr lang="en-US" b="0" i="0" dirty="0"/>
              <a:t>. Explain that investigators need to interview to form a hypothesis about what might be making people sick—investigators are looking for trends.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to advance the slide.&gt;</a:t>
            </a:r>
          </a:p>
          <a:p>
            <a:pPr marL="0" indent="0">
              <a:buNone/>
            </a:pPr>
            <a:r>
              <a:rPr lang="en-US" b="1" i="0" dirty="0"/>
              <a:t>4. Test Hypotheses. </a:t>
            </a:r>
            <a:r>
              <a:rPr lang="en-US" b="0" i="0" dirty="0"/>
              <a:t>If a hypothesis emerges about what might be causing illness it must be tested. </a:t>
            </a:r>
            <a:endParaRPr lang="en-US" b="1" i="0" dirty="0"/>
          </a:p>
          <a:p>
            <a:pPr marL="171450" indent="-171450">
              <a:buFont typeface="Arial" panose="020B0604020202020204" pitchFamily="34" charset="0"/>
              <a:buChar char="•"/>
            </a:pPr>
            <a:r>
              <a:rPr lang="en-US" b="1" dirty="0"/>
              <a:t>ASK: </a:t>
            </a:r>
            <a:r>
              <a:rPr lang="en-US" dirty="0"/>
              <a:t>How can investigators test these hypotheses? (laboratory food testing; case control or cohort studies; environmental sampling, looking at shopper card data;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TWICE to advance the slide.&gt;</a:t>
            </a:r>
          </a:p>
          <a:p>
            <a:pPr marL="0" indent="0">
              <a:buFont typeface="Arial" panose="020B0604020202020204" pitchFamily="34" charset="0"/>
              <a:buNone/>
            </a:pPr>
            <a:r>
              <a:rPr lang="en-US" b="1" dirty="0"/>
              <a:t>5a. Find Associations/Implement Control Measures</a:t>
            </a:r>
            <a:r>
              <a:rPr lang="en-US" dirty="0"/>
              <a:t>. If the hypothesis is tested and found be to associated with illness, appropriate control measures can be implemented</a:t>
            </a:r>
          </a:p>
          <a:p>
            <a:pPr marL="171450" indent="-171450">
              <a:buFont typeface="Arial" panose="020B0604020202020204" pitchFamily="34" charset="0"/>
              <a:buChar char="•"/>
            </a:pPr>
            <a:r>
              <a:rPr lang="en-US" b="1" dirty="0"/>
              <a:t>ASK</a:t>
            </a:r>
            <a:r>
              <a:rPr lang="en-US" dirty="0"/>
              <a:t>: What kind of control measures might be implemented to stop an outbreak? (recalling a food; excluding an ill food worker; environmental cleaning at a restaurant;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5b. No Associations Found</a:t>
            </a:r>
            <a:r>
              <a:rPr lang="en-US" dirty="0"/>
              <a:t>. Explain that sometimes no hypotheses are found, or no associations are made. Explain that this will lead to additional hypothesis testing and possibly more interviewing and that sometimes interviewing is iterative. </a:t>
            </a:r>
          </a:p>
          <a:p>
            <a:endParaRPr lang="en-US" dirty="0"/>
          </a:p>
          <a:p>
            <a:r>
              <a:rPr lang="en-US" dirty="0"/>
              <a:t>After explaining the investigation process, a phone icon will appear. Select the phone icon to begin the threaded scenario where an audio file will play describing an increase in ill people presenting to the </a:t>
            </a:r>
            <a:r>
              <a:rPr lang="en-US" noProof="0" dirty="0"/>
              <a:t>Emergency</a:t>
            </a:r>
            <a:r>
              <a:rPr lang="en-US" dirty="0"/>
              <a:t> Department. </a:t>
            </a:r>
          </a:p>
          <a:p>
            <a:endParaRPr lang="en-US" dirty="0"/>
          </a:p>
          <a:p>
            <a:r>
              <a:rPr lang="en-US" dirty="0"/>
              <a:t>Advise students that a text version of the audio is provided within the Participant Guide for those who wish to read along.</a:t>
            </a:r>
          </a:p>
          <a:p>
            <a:endParaRPr lang="en-US" dirty="0"/>
          </a:p>
          <a:p>
            <a:r>
              <a:rPr lang="en-US" b="1" dirty="0"/>
              <a:t>ENGAGEMENT OPTION(S):</a:t>
            </a:r>
          </a:p>
          <a:p>
            <a:endParaRPr lang="en-US" b="1" dirty="0"/>
          </a:p>
          <a:p>
            <a:r>
              <a:rPr lang="en-US" b="1" dirty="0"/>
              <a:t>ASK PARTICIPANTS:</a:t>
            </a:r>
          </a:p>
          <a:p>
            <a:pPr marL="171450" indent="-171450">
              <a:buFont typeface="Arial" panose="020B0604020202020204" pitchFamily="34" charset="0"/>
              <a:buChar char="•"/>
            </a:pPr>
            <a:r>
              <a:rPr lang="en-US" b="0" dirty="0"/>
              <a:t>Have</a:t>
            </a:r>
            <a:r>
              <a:rPr lang="en-US" dirty="0"/>
              <a:t> you ever been on the receiving end of a call like this?</a:t>
            </a:r>
          </a:p>
          <a:p>
            <a:pPr marL="171450" indent="-171450">
              <a:buFont typeface="Arial" panose="020B0604020202020204" pitchFamily="34" charset="0"/>
              <a:buChar char="•"/>
            </a:pPr>
            <a:r>
              <a:rPr lang="en-US" dirty="0"/>
              <a:t>Describe the situation and what they did. </a:t>
            </a:r>
          </a:p>
          <a:p>
            <a:pPr marL="0" indent="0">
              <a:buFont typeface="Arial" panose="020B0604020202020204" pitchFamily="34" charset="0"/>
              <a:buNone/>
            </a:pPr>
            <a:endParaRPr lang="en-US" dirty="0"/>
          </a:p>
          <a:p>
            <a:pPr marL="0" indent="0">
              <a:buFont typeface="Arial" panose="020B0604020202020204" pitchFamily="34" charset="0"/>
              <a:buNone/>
            </a:pPr>
            <a:r>
              <a:rPr lang="en-US" i="1" dirty="0"/>
              <a:t>If no one has experience to share, ask if their health department has a protocol for handling a call like this.</a:t>
            </a:r>
          </a:p>
          <a:p>
            <a:endParaRPr lang="en-US" dirty="0"/>
          </a:p>
        </p:txBody>
      </p:sp>
      <p:sp>
        <p:nvSpPr>
          <p:cNvPr id="4" name="Slide Number Placeholder 3"/>
          <p:cNvSpPr>
            <a:spLocks noGrp="1"/>
          </p:cNvSpPr>
          <p:nvPr>
            <p:ph type="sldNum" sz="quarter" idx="5"/>
          </p:nvPr>
        </p:nvSpPr>
        <p:spPr/>
        <p:txBody>
          <a:bodyPr/>
          <a:lstStyle/>
          <a:p>
            <a:fld id="{F8A786DB-9A68-4B20-9E57-C41C6A1D7BBC}" type="slidenum">
              <a:rPr lang="en-US" smtClean="0"/>
              <a:t>14</a:t>
            </a:fld>
            <a:endParaRPr lang="en-US"/>
          </a:p>
        </p:txBody>
      </p:sp>
    </p:spTree>
    <p:extLst>
      <p:ext uri="{BB962C8B-B14F-4D97-AF65-F5344CB8AC3E}">
        <p14:creationId xmlns:p14="http://schemas.microsoft.com/office/powerpoint/2010/main" val="22717083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Large Group Activity:</a:t>
            </a:r>
          </a:p>
          <a:p>
            <a:endParaRPr lang="en-US" dirty="0"/>
          </a:p>
          <a:p>
            <a:r>
              <a:rPr lang="en-US" dirty="0"/>
              <a:t>Let the class know when you are ready to start the telephone call audio.</a:t>
            </a:r>
          </a:p>
          <a:p>
            <a:r>
              <a:rPr lang="en-US" b="1" dirty="0"/>
              <a:t>&lt;Click to reveal the Telephone Icon.&gt;</a:t>
            </a:r>
          </a:p>
          <a:p>
            <a:r>
              <a:rPr lang="en-US" b="1" dirty="0"/>
              <a:t>&lt;Click on either the Telephone Icon or on the Play button of the audio Playbar to play the audio file.&gt;</a:t>
            </a:r>
          </a:p>
          <a:p>
            <a:endParaRPr lang="en-US" dirty="0"/>
          </a:p>
          <a:p>
            <a:r>
              <a:rPr lang="en-US" dirty="0"/>
              <a:t>Then, facilitate a large group discussion and ask the following questions:</a:t>
            </a:r>
          </a:p>
          <a:p>
            <a:endParaRPr lang="en-US" dirty="0"/>
          </a:p>
          <a:p>
            <a:r>
              <a:rPr lang="en-US" b="1" dirty="0"/>
              <a:t>ASK PARTICIPANTS:</a:t>
            </a:r>
          </a:p>
          <a:p>
            <a:pPr marL="171450" indent="-171450">
              <a:buFont typeface="Arial" panose="020B0604020202020204" pitchFamily="34" charset="0"/>
              <a:buChar char="•"/>
            </a:pPr>
            <a:r>
              <a:rPr lang="en-US" b="0" dirty="0"/>
              <a:t>Does this scenario merit additional information gathering</a:t>
            </a:r>
            <a:r>
              <a:rPr lang="en-US" dirty="0"/>
              <a:t>?</a:t>
            </a:r>
          </a:p>
          <a:p>
            <a:pPr marL="628650" lvl="1" indent="-171450">
              <a:buFont typeface="Arial" panose="020B0604020202020204" pitchFamily="34" charset="0"/>
              <a:buChar char="•"/>
            </a:pPr>
            <a:r>
              <a:rPr lang="en-US" dirty="0"/>
              <a:t>Likely yes—some level of additional information is needed. This facility is seeing an increase in illness, so an outbreak is potentially occurring. Some </a:t>
            </a:r>
            <a:r>
              <a:rPr lang="en-US"/>
              <a:t>initial hypothesis-generating </a:t>
            </a:r>
            <a:r>
              <a:rPr lang="en-US" dirty="0"/>
              <a:t>interviews may provide investigators direction) </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b="0" dirty="0"/>
              <a:t>What additional information is needed? (questions to identify commonalities among where cases live, work, common activities or gatherings, common grocery chains or restaurants; questions to identify onset date and time, symptoms experienced, any ill contacts. Questions to determine if exclusion from childcare or work is needed)</a:t>
            </a:r>
          </a:p>
          <a:p>
            <a:pPr marL="0" indent="0">
              <a:buFont typeface="Arial" panose="020B0604020202020204" pitchFamily="34" charset="0"/>
              <a:buNone/>
            </a:pPr>
            <a:endParaRPr lang="en-US" b="0" dirty="0"/>
          </a:p>
          <a:p>
            <a:pPr marL="171450" indent="-171450">
              <a:buFont typeface="Arial" panose="020B0604020202020204" pitchFamily="34" charset="0"/>
              <a:buChar char="•"/>
            </a:pPr>
            <a:r>
              <a:rPr lang="en-US" b="0" dirty="0"/>
              <a:t>How would you get this information? (preliminary interviews at the Emergency Department with cases; get additional details from ED staff)</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At the conclusion of the activity, simply &lt;</a:t>
            </a:r>
            <a:r>
              <a:rPr lang="en-US" b="0" i="1" dirty="0"/>
              <a:t>Click to advance to the next slide</a:t>
            </a:r>
            <a:r>
              <a:rPr lang="en-US" b="0" dirty="0"/>
              <a:t>.&gt;</a:t>
            </a:r>
          </a:p>
          <a:p>
            <a:pPr marL="0" indent="0">
              <a:buFont typeface="Arial" panose="020B0604020202020204" pitchFamily="34" charset="0"/>
              <a:buNone/>
            </a:pPr>
            <a:endParaRPr lang="en-US" b="0" dirty="0"/>
          </a:p>
          <a:p>
            <a:pPr marL="0" lvl="0" indent="0">
              <a:buFont typeface="Arial" panose="020B0604020202020204" pitchFamily="34" charset="0"/>
              <a:buNone/>
            </a:pPr>
            <a:endParaRPr lang="en-US" b="0" dirty="0"/>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F8A786DB-9A68-4B20-9E57-C41C6A1D7BBC}" type="slidenum">
              <a:rPr lang="en-US" smtClean="0"/>
              <a:t>15</a:t>
            </a:fld>
            <a:endParaRPr lang="en-US"/>
          </a:p>
        </p:txBody>
      </p:sp>
    </p:spTree>
    <p:extLst>
      <p:ext uri="{BB962C8B-B14F-4D97-AF65-F5344CB8AC3E}">
        <p14:creationId xmlns:p14="http://schemas.microsoft.com/office/powerpoint/2010/main" val="5165329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Briefly summarize all content that was covered in this module.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Invite participants to ask questions for clarity or understanding before moving to sharing what is next.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endParaRPr lang="en-US" sz="1200" b="1"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What’s Next?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Explain what the focus of the next module in the course will be: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r>
              <a:rPr lang="en-US" sz="1200" i="1" kern="100" dirty="0">
                <a:effectLst/>
                <a:latin typeface="Arial" panose="020B0604020202020204" pitchFamily="34" charset="0"/>
                <a:ea typeface="Calibri" panose="020F0502020204030204" pitchFamily="34" charset="0"/>
                <a:cs typeface="Times New Roman" panose="02020603050405020304" pitchFamily="18" charset="0"/>
              </a:rPr>
              <a:t>Module 2: Interviews – The What, the When, and the Why</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8A786DB-9A68-4B20-9E57-C41C6A1D7BBC}" type="slidenum">
              <a:rPr lang="en-US" smtClean="0"/>
              <a:t>16</a:t>
            </a:fld>
            <a:endParaRPr lang="en-US"/>
          </a:p>
        </p:txBody>
      </p:sp>
    </p:spTree>
    <p:extLst>
      <p:ext uri="{BB962C8B-B14F-4D97-AF65-F5344CB8AC3E}">
        <p14:creationId xmlns:p14="http://schemas.microsoft.com/office/powerpoint/2010/main" val="3289456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Briefly state the module objectives. Emphasize that objectives help determine where we are going and to provide context to the material in a module.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41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First we need to do a little bit of virtual housekeeping:</a:t>
            </a:r>
          </a:p>
          <a:p>
            <a:pPr marL="0" marR="0">
              <a:lnSpc>
                <a:spcPct val="107000"/>
              </a:lnSpc>
              <a:spcBef>
                <a:spcPts val="0"/>
              </a:spcBef>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b="0" u="sng" kern="100" dirty="0">
                <a:effectLst/>
                <a:latin typeface="Calibri" panose="020F0502020204030204" pitchFamily="34" charset="0"/>
                <a:ea typeface="Calibri" panose="020F0502020204030204" pitchFamily="34" charset="0"/>
                <a:cs typeface="Times New Roman" panose="02020603050405020304" pitchFamily="18" charset="0"/>
              </a:rPr>
              <a:t>Breaks: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are important and we prioritize them. We will be taking a 10-minute break at the top of each hour. We will display a timer and play music. When the music stops that when we will get started again.</a:t>
            </a:r>
          </a:p>
          <a:p>
            <a:pPr marL="285750" marR="0" indent="-285750">
              <a:lnSpc>
                <a:spcPct val="107000"/>
              </a:lnSpc>
              <a:spcBef>
                <a:spcPts val="0"/>
              </a:spcBef>
              <a:spcAft>
                <a:spcPts val="800"/>
              </a:spcAft>
              <a:buFont typeface="Arial" panose="020B0604020202020204" pitchFamily="34" charset="0"/>
              <a:buChar char="•"/>
            </a:pPr>
            <a:endParaRPr lang="en-US" sz="1800" b="0"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b="0" u="sng" kern="100" dirty="0">
                <a:effectLst/>
                <a:latin typeface="Calibri" panose="020F0502020204030204" pitchFamily="34" charset="0"/>
                <a:ea typeface="Calibri" panose="020F0502020204030204" pitchFamily="34" charset="0"/>
                <a:cs typeface="Times New Roman" panose="02020603050405020304" pitchFamily="18" charset="0"/>
              </a:rPr>
              <a:t>Technical Support</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(insert tech instructor name) is our Tech Guru and will be providing tech support for you and for us over the next two days. If you need assistance please directly message them in the zoom chat or email them a: (have the instructor drop email in the chat)</a:t>
            </a:r>
          </a:p>
          <a:p>
            <a:pPr marL="285750" marR="0" indent="-285750">
              <a:lnSpc>
                <a:spcPct val="107000"/>
              </a:lnSpc>
              <a:spcBef>
                <a:spcPts val="0"/>
              </a:spcBef>
              <a:spcAft>
                <a:spcPts val="800"/>
              </a:spcAft>
              <a:buFont typeface="Arial" panose="020B0604020202020204" pitchFamily="34" charset="0"/>
              <a:buChar char="•"/>
            </a:pPr>
            <a:endParaRPr lang="en-US" sz="1800" b="0"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b="0" u="sng" kern="100" dirty="0">
                <a:effectLst/>
                <a:latin typeface="Calibri" panose="020F0502020204030204" pitchFamily="34" charset="0"/>
                <a:ea typeface="Calibri" panose="020F0502020204030204" pitchFamily="34" charset="0"/>
                <a:cs typeface="Times New Roman" panose="02020603050405020304" pitchFamily="18" charset="0"/>
              </a:rPr>
              <a:t>Engagement: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This course is designed to engage you the participant. Engagement is our #1 priority. Therefore, we strongly recommend that everyone have their cameras on during course instruction. </a:t>
            </a:r>
            <a:r>
              <a:rPr lang="en-US" sz="1800" b="1" u="sng" kern="100" dirty="0">
                <a:effectLst/>
                <a:latin typeface="Calibri" panose="020F0502020204030204" pitchFamily="34" charset="0"/>
                <a:ea typeface="Calibri" panose="020F0502020204030204" pitchFamily="34" charset="0"/>
                <a:cs typeface="Times New Roman" panose="02020603050405020304" pitchFamily="18" charset="0"/>
              </a:rPr>
              <a:t>Research shows that turning your camera on positively impacts engagement by 50%.</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We also are aware that having a camera on causes fatigue which is why we have worked in four 10-minute breaks at the top of each hour. All of that being said, engagement is our #1 priority and there are multiple ways to engage in this environment. </a:t>
            </a:r>
          </a:p>
          <a:p>
            <a:pPr marL="285750" marR="0" indent="-285750">
              <a:lnSpc>
                <a:spcPct val="107000"/>
              </a:lnSpc>
              <a:spcBef>
                <a:spcPts val="0"/>
              </a:spcBef>
              <a:spcAft>
                <a:spcPts val="800"/>
              </a:spcAft>
              <a:buFont typeface="Arial" panose="020B0604020202020204" pitchFamily="34" charset="0"/>
              <a:buChar cha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will now demonstrate all of the Zoom functions we will utilize for engagement throughout this training (next 5 slides)</a:t>
            </a:r>
          </a:p>
          <a:p>
            <a:pPr marL="342900" marR="0" lvl="0" indent="-342900">
              <a:lnSpc>
                <a:spcPct val="107000"/>
              </a:lnSpc>
              <a:spcBef>
                <a:spcPts val="0"/>
              </a:spcBef>
              <a:spcAft>
                <a:spcPts val="0"/>
              </a:spcAft>
              <a:buFont typeface="Symbol" panose="05050102010706020507" pitchFamily="18" charset="2"/>
              <a:buChar char=""/>
            </a:pPr>
            <a:endParaRPr lang="en-US"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Font typeface="Symbol" panose="05050102010706020507" pitchFamily="18" charset="2"/>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3</a:t>
            </a:fld>
            <a:endParaRPr lang="en-US"/>
          </a:p>
        </p:txBody>
      </p:sp>
    </p:spTree>
    <p:extLst>
      <p:ext uri="{BB962C8B-B14F-4D97-AF65-F5344CB8AC3E}">
        <p14:creationId xmlns:p14="http://schemas.microsoft.com/office/powerpoint/2010/main" val="3011337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1" kern="100" dirty="0">
                <a:effectLst/>
                <a:latin typeface="Arial" panose="020B0604020202020204" pitchFamily="34" charset="0"/>
                <a:ea typeface="Calibri" panose="020F0502020204030204" pitchFamily="34" charset="0"/>
                <a:cs typeface="Times New Roman" panose="02020603050405020304" pitchFamily="18" charset="0"/>
              </a:rPr>
              <a:t>Zoom functions slide 1/5</a:t>
            </a:r>
          </a:p>
          <a:p>
            <a:pPr marL="0" marR="0">
              <a:lnSpc>
                <a:spcPct val="107000"/>
              </a:lnSpc>
              <a:spcBef>
                <a:spcPts val="0"/>
              </a:spcBef>
              <a:spcAft>
                <a:spcPts val="800"/>
              </a:spcAft>
            </a:pPr>
            <a:endParaRPr lang="en-US"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Explain the following to the online participants: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Please make sure your microphone is working.</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Participant microphones should remain muted unless speaking.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If you are having trouble with your microphone, please make sure you are connected to the right sound source.</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If you cannot figure out your microphone issues, please call into the meeting using your mobile device. Our tech instructor will drop the call-in information for the meeting in the chat.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4</a:t>
            </a:fld>
            <a:endParaRPr lang="en-US"/>
          </a:p>
        </p:txBody>
      </p:sp>
    </p:spTree>
    <p:extLst>
      <p:ext uri="{BB962C8B-B14F-4D97-AF65-F5344CB8AC3E}">
        <p14:creationId xmlns:p14="http://schemas.microsoft.com/office/powerpoint/2010/main" val="3336961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kern="100" dirty="0">
                <a:effectLst/>
                <a:latin typeface="Arial" panose="020B0604020202020204" pitchFamily="34" charset="0"/>
                <a:ea typeface="Calibri" panose="020F0502020204030204" pitchFamily="34" charset="0"/>
                <a:cs typeface="Times New Roman" panose="02020603050405020304" pitchFamily="18" charset="0"/>
              </a:rPr>
              <a:t>Zoom functions slide 2/5</a:t>
            </a:r>
            <a:endParaRPr lang="en-US"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Explain the following to the online participants:</a:t>
            </a:r>
            <a:endParaRPr lang="en-US" sz="1800" kern="100" dirty="0">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If you have a question, please raise your hand so instructors can see</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If you are talking to the group, please raise your hand so your video gets pinned to the top of everyone’s screen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When you are done speaking, please lower your hand so we know who to call on next and address any questions.</a:t>
            </a:r>
          </a:p>
          <a:p>
            <a:pPr marL="342900" marR="0" lvl="0" indent="-342900">
              <a:lnSpc>
                <a:spcPct val="107000"/>
              </a:lnSpc>
              <a:spcBef>
                <a:spcPts val="0"/>
              </a:spcBef>
              <a:spcAft>
                <a:spcPts val="800"/>
              </a:spcAft>
              <a:buFont typeface="Symbol" panose="05050102010706020507" pitchFamily="18" charset="2"/>
              <a:buChar char=""/>
            </a:pPr>
            <a:endParaRPr lang="en-US" sz="18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kern="100" dirty="0">
                <a:effectLst/>
                <a:latin typeface="Arial" panose="020B0604020202020204" pitchFamily="34" charset="0"/>
                <a:ea typeface="Calibri" panose="020F0502020204030204" pitchFamily="34" charset="0"/>
                <a:cs typeface="Arial" panose="020B0604020202020204" pitchFamily="34" charset="0"/>
              </a:rPr>
              <a:t>ENGAGEMENT OPTION(S):</a:t>
            </a:r>
            <a:endParaRPr lang="en-US" sz="1800" kern="100" dirty="0">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Have participants raise their virtual hands. After all participants have their virtual hands raised, ask them to lower their virtual hands.</a:t>
            </a:r>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5</a:t>
            </a:fld>
            <a:endParaRPr lang="en-US"/>
          </a:p>
        </p:txBody>
      </p:sp>
    </p:spTree>
    <p:extLst>
      <p:ext uri="{BB962C8B-B14F-4D97-AF65-F5344CB8AC3E}">
        <p14:creationId xmlns:p14="http://schemas.microsoft.com/office/powerpoint/2010/main" val="450527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kern="100" dirty="0">
                <a:effectLst/>
                <a:latin typeface="Arial" panose="020B0604020202020204" pitchFamily="34" charset="0"/>
                <a:ea typeface="Calibri" panose="020F0502020204030204" pitchFamily="34" charset="0"/>
                <a:cs typeface="Times New Roman" panose="02020603050405020304" pitchFamily="18" charset="0"/>
              </a:rPr>
              <a:t>Zoom functions slide 3/5</a:t>
            </a:r>
          </a:p>
          <a:p>
            <a:pPr marL="0" marR="0">
              <a:lnSpc>
                <a:spcPct val="107000"/>
              </a:lnSpc>
              <a:spcBef>
                <a:spcPts val="0"/>
              </a:spcBef>
              <a:spcAft>
                <a:spcPts val="800"/>
              </a:spcAft>
            </a:pPr>
            <a:endParaRPr lang="en-US"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Explain the following to the online participants: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We will be using the reaction function throughout the course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Once you react to something, it will automatically disappear after 10 seconds, unlike the “Raise Hand” function where you need to lower your hand manually.</a:t>
            </a:r>
          </a:p>
          <a:p>
            <a:pPr marL="342900" marR="0" lvl="0" indent="-342900">
              <a:lnSpc>
                <a:spcPct val="107000"/>
              </a:lnSpc>
              <a:spcBef>
                <a:spcPts val="0"/>
              </a:spcBef>
              <a:spcAft>
                <a:spcPts val="800"/>
              </a:spcAft>
              <a:buFont typeface="Symbol" panose="05050102010706020507" pitchFamily="18" charset="2"/>
              <a:buChar char=""/>
            </a:pPr>
            <a:endParaRPr lang="en-US" sz="18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kern="100" dirty="0">
                <a:effectLst/>
                <a:latin typeface="Arial" panose="020B0604020202020204" pitchFamily="34" charset="0"/>
                <a:ea typeface="Calibri" panose="020F0502020204030204" pitchFamily="34" charset="0"/>
                <a:cs typeface="Arial" panose="020B0604020202020204" pitchFamily="34" charset="0"/>
              </a:rPr>
              <a:t>ENGAGEMENT OPTION(S):</a:t>
            </a:r>
            <a:endParaRPr lang="en-US" sz="1800" kern="100" dirty="0">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Have participants give a thumbs up using the reaction function.</a:t>
            </a:r>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6</a:t>
            </a:fld>
            <a:endParaRPr lang="en-US"/>
          </a:p>
        </p:txBody>
      </p:sp>
    </p:spTree>
    <p:extLst>
      <p:ext uri="{BB962C8B-B14F-4D97-AF65-F5344CB8AC3E}">
        <p14:creationId xmlns:p14="http://schemas.microsoft.com/office/powerpoint/2010/main" val="27430555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kern="100" dirty="0">
                <a:effectLst/>
                <a:latin typeface="Arial" panose="020B0604020202020204" pitchFamily="34" charset="0"/>
                <a:ea typeface="Calibri" panose="020F0502020204030204" pitchFamily="34" charset="0"/>
                <a:cs typeface="Times New Roman" panose="02020603050405020304" pitchFamily="18" charset="0"/>
              </a:rPr>
              <a:t>Zoom functions slide 4/5</a:t>
            </a:r>
          </a:p>
          <a:p>
            <a:pPr marL="0" marR="0">
              <a:lnSpc>
                <a:spcPct val="107000"/>
              </a:lnSpc>
              <a:spcBef>
                <a:spcPts val="0"/>
              </a:spcBef>
              <a:spcAft>
                <a:spcPts val="800"/>
              </a:spcAft>
            </a:pPr>
            <a:endParaRPr lang="en-US"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Explain the following to the online participants: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That we will be using the chat function throughout the training to answer questions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If you are having any tech issues, please message the instructor running the tech using the chat function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rial" panose="020B0604020202020204" pitchFamily="34" charset="0"/>
                <a:ea typeface="Calibri" panose="020F0502020204030204" pitchFamily="34" charset="0"/>
                <a:cs typeface="Arial" panose="020B0604020202020204" pitchFamily="34" charset="0"/>
              </a:rPr>
              <a:t>Any files dropped in the chat will need to be downloaded to your computer before you can open the file</a:t>
            </a:r>
          </a:p>
          <a:p>
            <a:pPr marL="342900" marR="0" lvl="0" indent="-342900">
              <a:lnSpc>
                <a:spcPct val="107000"/>
              </a:lnSpc>
              <a:spcBef>
                <a:spcPts val="0"/>
              </a:spcBef>
              <a:spcAft>
                <a:spcPts val="800"/>
              </a:spcAft>
              <a:buFont typeface="Symbol" panose="05050102010706020507" pitchFamily="18" charset="2"/>
              <a:buChar char=""/>
            </a:pPr>
            <a:endParaRPr lang="en-US" sz="18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kern="100" dirty="0">
              <a:effectLst/>
              <a:latin typeface="Arial" panose="020B0604020202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7</a:t>
            </a:fld>
            <a:endParaRPr lang="en-US"/>
          </a:p>
        </p:txBody>
      </p:sp>
    </p:spTree>
    <p:extLst>
      <p:ext uri="{BB962C8B-B14F-4D97-AF65-F5344CB8AC3E}">
        <p14:creationId xmlns:p14="http://schemas.microsoft.com/office/powerpoint/2010/main" val="2226646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i="1" kern="100" dirty="0">
                <a:effectLst/>
                <a:latin typeface="Arial" panose="020B0604020202020204" pitchFamily="34" charset="0"/>
                <a:ea typeface="Calibri" panose="020F0502020204030204" pitchFamily="34" charset="0"/>
                <a:cs typeface="Times New Roman" panose="02020603050405020304" pitchFamily="18" charset="0"/>
              </a:rPr>
              <a:t>Zoom functions slide 5/5</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Briefly explain:</a:t>
            </a: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The purpose of polling functions.</a:t>
            </a:r>
          </a:p>
          <a:p>
            <a:pPr marL="342900" marR="0" lvl="0" indent="-342900">
              <a:lnSpc>
                <a:spcPct val="107000"/>
              </a:lnSpc>
              <a:spcBef>
                <a:spcPts val="0"/>
              </a:spcBef>
              <a:spcAft>
                <a:spcPts val="80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How to answer questions</a:t>
            </a:r>
          </a:p>
          <a:p>
            <a:pPr marL="342900" marR="0" lvl="0" indent="-342900">
              <a:lnSpc>
                <a:spcPct val="107000"/>
              </a:lnSpc>
              <a:spcBef>
                <a:spcPts val="0"/>
              </a:spcBef>
              <a:spcAft>
                <a:spcPts val="800"/>
              </a:spcAft>
              <a:buFont typeface="Symbol" panose="05050102010706020507" pitchFamily="18" charset="2"/>
              <a:buChar char=""/>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b="1" kern="100" dirty="0">
                <a:effectLst/>
                <a:latin typeface="Arial" panose="020B0604020202020204" pitchFamily="34" charset="0"/>
                <a:ea typeface="Calibri" panose="020F0502020204030204" pitchFamily="34" charset="0"/>
                <a:cs typeface="Arial" panose="020B0604020202020204" pitchFamily="34" charset="0"/>
              </a:rPr>
              <a:t>ENGAGEMENT:</a:t>
            </a:r>
          </a:p>
          <a:p>
            <a:pPr marL="0" marR="0">
              <a:lnSpc>
                <a:spcPct val="107000"/>
              </a:lnSpc>
              <a:spcBef>
                <a:spcPts val="0"/>
              </a:spcBef>
              <a:spcAft>
                <a:spcPts val="8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Launch Engagement Poll </a:t>
            </a:r>
          </a:p>
          <a:p>
            <a:pPr marL="342900" marR="0" lvl="0" indent="-342900">
              <a:lnSpc>
                <a:spcPct val="107000"/>
              </a:lnSpc>
              <a:spcBef>
                <a:spcPts val="0"/>
              </a:spcBef>
              <a:spcAft>
                <a:spcPts val="800"/>
              </a:spcAft>
              <a:buFont typeface="Symbol" panose="05050102010706020507" pitchFamily="18" charset="2"/>
              <a:buChar char=""/>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b="1" i="0" kern="100" dirty="0">
                <a:latin typeface="Arial" panose="020B0604020202020204" pitchFamily="34" charset="0"/>
                <a:ea typeface="Calibri" panose="020F0502020204030204" pitchFamily="34" charset="0"/>
                <a:cs typeface="Arial" panose="020B0604020202020204" pitchFamily="34" charset="0"/>
              </a:rPr>
              <a:t>Engagement Poll Question:</a:t>
            </a:r>
            <a:r>
              <a:rPr lang="en-US" sz="1200" b="1" i="0" kern="100" dirty="0">
                <a:latin typeface="Arial" panose="020B0604020202020204" pitchFamily="34" charset="0"/>
                <a:cs typeface="Arial" panose="020B0604020202020204" pitchFamily="34" charset="0"/>
              </a:rPr>
              <a:t> </a:t>
            </a:r>
            <a:r>
              <a:rPr lang="en-US" sz="1200" b="0" i="1" kern="100" dirty="0">
                <a:latin typeface="Arial" panose="020B0604020202020204" pitchFamily="34" charset="0"/>
                <a:cs typeface="Arial" panose="020B0604020202020204" pitchFamily="34" charset="0"/>
              </a:rPr>
              <a:t>What percentage does turning on your camera in the virtual environment positively impact engagement?</a:t>
            </a:r>
          </a:p>
          <a:p>
            <a:pPr marL="342900" indent="-342900">
              <a:lnSpc>
                <a:spcPct val="107000"/>
              </a:lnSpc>
              <a:spcAft>
                <a:spcPts val="800"/>
              </a:spcAft>
              <a:buAutoNum type="alphaLcPeriod"/>
            </a:pPr>
            <a:r>
              <a:rPr lang="en-US" sz="1200" i="1" kern="100" dirty="0">
                <a:latin typeface="Arial" panose="020B0604020202020204" pitchFamily="34" charset="0"/>
                <a:ea typeface="Calibri" panose="020F0502020204030204" pitchFamily="34" charset="0"/>
                <a:cs typeface="Arial" panose="020B0604020202020204" pitchFamily="34" charset="0"/>
              </a:rPr>
              <a:t>30%</a:t>
            </a:r>
          </a:p>
          <a:p>
            <a:pPr marL="342900" indent="-342900">
              <a:lnSpc>
                <a:spcPct val="107000"/>
              </a:lnSpc>
              <a:spcAft>
                <a:spcPts val="800"/>
              </a:spcAft>
              <a:buAutoNum type="alphaLcPeriod"/>
            </a:pPr>
            <a:r>
              <a:rPr lang="en-US" sz="1200" i="1" kern="100" dirty="0">
                <a:latin typeface="Arial" panose="020B0604020202020204" pitchFamily="34" charset="0"/>
                <a:ea typeface="Calibri" panose="020F0502020204030204" pitchFamily="34" charset="0"/>
                <a:cs typeface="Arial" panose="020B0604020202020204" pitchFamily="34" charset="0"/>
              </a:rPr>
              <a:t>40% </a:t>
            </a:r>
          </a:p>
          <a:p>
            <a:pPr marL="342900" indent="-342900">
              <a:lnSpc>
                <a:spcPct val="107000"/>
              </a:lnSpc>
              <a:spcAft>
                <a:spcPts val="800"/>
              </a:spcAft>
              <a:buAutoNum type="alphaLcPeriod"/>
            </a:pPr>
            <a:r>
              <a:rPr lang="en-US" sz="1200" b="1" i="1" kern="100" dirty="0">
                <a:latin typeface="Arial" panose="020B0604020202020204" pitchFamily="34" charset="0"/>
                <a:ea typeface="Calibri" panose="020F0502020204030204" pitchFamily="34" charset="0"/>
                <a:cs typeface="Arial" panose="020B0604020202020204" pitchFamily="34" charset="0"/>
              </a:rPr>
              <a:t>50%</a:t>
            </a:r>
          </a:p>
          <a:p>
            <a:pPr marL="342900" indent="-342900">
              <a:lnSpc>
                <a:spcPct val="107000"/>
              </a:lnSpc>
              <a:spcAft>
                <a:spcPts val="800"/>
              </a:spcAft>
              <a:buAutoNum type="alphaLcPeriod"/>
            </a:pPr>
            <a:r>
              <a:rPr lang="en-US" sz="1200" i="1" kern="100" dirty="0">
                <a:latin typeface="Arial" panose="020B0604020202020204" pitchFamily="34" charset="0"/>
                <a:ea typeface="Calibri" panose="020F0502020204030204" pitchFamily="34" charset="0"/>
                <a:cs typeface="Arial" panose="020B0604020202020204" pitchFamily="34" charset="0"/>
              </a:rPr>
              <a:t>60%</a:t>
            </a:r>
          </a:p>
          <a:p>
            <a:pPr>
              <a:lnSpc>
                <a:spcPct val="107000"/>
              </a:lnSpc>
              <a:spcAft>
                <a:spcPts val="800"/>
              </a:spcAft>
            </a:pPr>
            <a:endParaRPr lang="en-US" sz="1200" b="1" kern="1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US" sz="1200" b="1" kern="100" dirty="0">
              <a:latin typeface="Arial" panose="020B060402020202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8</a:t>
            </a:fld>
            <a:endParaRPr lang="en-US"/>
          </a:p>
        </p:txBody>
      </p:sp>
    </p:spTree>
    <p:extLst>
      <p:ext uri="{BB962C8B-B14F-4D97-AF65-F5344CB8AC3E}">
        <p14:creationId xmlns:p14="http://schemas.microsoft.com/office/powerpoint/2010/main" val="2517476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Lastly you should have received a participant guide to follow allow with and take notes. We are not going to go through these steps the point is to just let you know that you can edit this document and take notes if that is something that helps you in this course. </a:t>
            </a:r>
          </a:p>
          <a:p>
            <a:pPr marL="0" marR="0">
              <a:lnSpc>
                <a:spcPct val="107000"/>
              </a:lnSpc>
              <a:spcBef>
                <a:spcPts val="0"/>
              </a:spcBef>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Does anyone have any questions? </a:t>
            </a:r>
          </a:p>
          <a:p>
            <a:pPr marL="0" marR="0">
              <a:lnSpc>
                <a:spcPct val="107000"/>
              </a:lnSpc>
              <a:spcBef>
                <a:spcPts val="1200"/>
              </a:spcBef>
              <a:spcAft>
                <a:spcPts val="0"/>
              </a:spcAft>
            </a:pPr>
            <a:endParaRPr lang="en-US" sz="1800" b="1"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Font typeface="Symbol" panose="05050102010706020507" pitchFamily="18" charset="2"/>
              <a:buNone/>
            </a:pPr>
            <a:endParaRPr lang="en-US" sz="1200" kern="1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57F7B21-FE9E-4B74-8D94-05BDDA346BDF}" type="slidenum">
              <a:rPr lang="en-US" smtClean="0"/>
              <a:t>9</a:t>
            </a:fld>
            <a:endParaRPr lang="en-US"/>
          </a:p>
        </p:txBody>
      </p:sp>
    </p:spTree>
    <p:extLst>
      <p:ext uri="{BB962C8B-B14F-4D97-AF65-F5344CB8AC3E}">
        <p14:creationId xmlns:p14="http://schemas.microsoft.com/office/powerpoint/2010/main" val="10444770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F77C1-770A-3682-1842-3023550834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1EABE4-5553-86BD-7BBD-0962007B64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A9986B-3176-8ACE-290C-8F46177A5669}"/>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5" name="Footer Placeholder 4">
            <a:extLst>
              <a:ext uri="{FF2B5EF4-FFF2-40B4-BE49-F238E27FC236}">
                <a16:creationId xmlns:a16="http://schemas.microsoft.com/office/drawing/2014/main" id="{36467F9D-4072-38CA-8C08-2F6D492556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EC037D-43AC-6253-DB80-40B2F7650FB6}"/>
              </a:ext>
            </a:extLst>
          </p:cNvPr>
          <p:cNvSpPr>
            <a:spLocks noGrp="1"/>
          </p:cNvSpPr>
          <p:nvPr>
            <p:ph type="sldNum" sz="quarter" idx="12"/>
          </p:nvPr>
        </p:nvSpPr>
        <p:spPr/>
        <p:txBody>
          <a:bodyPr/>
          <a:lstStyle/>
          <a:p>
            <a:fld id="{5405AB9A-1E2B-4DEF-A520-1B06DE4E545B}" type="slidenum">
              <a:rPr lang="en-US" smtClean="0"/>
              <a:t>‹#›</a:t>
            </a:fld>
            <a:endParaRPr lang="en-US"/>
          </a:p>
        </p:txBody>
      </p:sp>
    </p:spTree>
    <p:custDataLst>
      <p:tags r:id="rId1"/>
    </p:custDataLst>
    <p:extLst>
      <p:ext uri="{BB962C8B-B14F-4D97-AF65-F5344CB8AC3E}">
        <p14:creationId xmlns:p14="http://schemas.microsoft.com/office/powerpoint/2010/main" val="234300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6421E-0126-E28B-69B4-0973539890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0B65EB4-C94E-7B00-A7D0-F5D13E927D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1E75E4-CA82-27B6-6813-7E6A706CE075}"/>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5" name="Footer Placeholder 4">
            <a:extLst>
              <a:ext uri="{FF2B5EF4-FFF2-40B4-BE49-F238E27FC236}">
                <a16:creationId xmlns:a16="http://schemas.microsoft.com/office/drawing/2014/main" id="{BBB108D7-E738-BC94-4735-C1B8134FEC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0E04B5-414A-2CE1-D92D-1C2B484EC753}"/>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59582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9931AE-FEA8-9703-6C5F-AB4A9E435C8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66F8B3-2746-661A-D408-AB8678FE4BB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6AE522-B7B6-10DE-A8A2-BCE4BB51276F}"/>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5" name="Footer Placeholder 4">
            <a:extLst>
              <a:ext uri="{FF2B5EF4-FFF2-40B4-BE49-F238E27FC236}">
                <a16:creationId xmlns:a16="http://schemas.microsoft.com/office/drawing/2014/main" id="{96703DED-2DF2-990D-719C-1149DD5B26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ABEC7A-9C04-1837-AA99-1EFB9592BC3B}"/>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5705404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288336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23B9-383C-A246-2581-D29689B1CC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9C2CD6-5905-B306-903C-EF912E821E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2071AB-A263-AE2C-5C7C-B3FE62CCCEB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A234FF6B-ECA1-E484-332D-61835E6C7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7CB27D-97BA-1472-8E8F-556D9D3ADF78}"/>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7773020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CCAD9EA-8602-8D6F-1326-51C0184EBE1B}"/>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C391DC-5A2B-D468-F015-B2F406420D83}"/>
              </a:ext>
            </a:extLst>
          </p:cNvPr>
          <p:cNvSpPr>
            <a:spLocks noGrp="1"/>
          </p:cNvSpPr>
          <p:nvPr>
            <p:ph type="title"/>
          </p:nvPr>
        </p:nvSpPr>
        <p:spPr>
          <a:xfrm>
            <a:off x="838200" y="274595"/>
            <a:ext cx="10515600" cy="73034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F7E757-ACB8-7200-AADD-14E29E777D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E8630-F94D-B401-FC6C-351DC9E8EF5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6EA13311-7DEB-2991-55CD-72C71F8601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F3818A-1DE0-6131-27F5-1750696046B4}"/>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0121129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EF59823-9EBB-82EE-5BA7-BDC05CBB1875}"/>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C36211-0D71-BCF4-0212-4AB6383274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E456A6-F3B2-9A7C-8EF2-236E769E5F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FB4FE9-F6C5-4F60-3B97-9418301340EE}"/>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78324D89-F86E-FAD7-255C-949336517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EEAE4-6211-FB83-D250-BCB507A5FC8F}"/>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212611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731A51-3A30-E5F3-5F59-AE87C8CF734E}"/>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FA4083-3603-CD25-A492-2E86CC8ECABB}"/>
              </a:ext>
            </a:extLst>
          </p:cNvPr>
          <p:cNvSpPr>
            <a:spLocks noGrp="1"/>
          </p:cNvSpPr>
          <p:nvPr>
            <p:ph type="title"/>
          </p:nvPr>
        </p:nvSpPr>
        <p:spPr>
          <a:xfrm>
            <a:off x="838200" y="208230"/>
            <a:ext cx="10515600" cy="71522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A61439B-4DBB-7672-D60A-F7625B6838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0CACB1-72D6-9450-2B75-F4781B67F0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BD3412-4ED0-5C88-F2A5-9E6B54731703}"/>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6" name="Footer Placeholder 5">
            <a:extLst>
              <a:ext uri="{FF2B5EF4-FFF2-40B4-BE49-F238E27FC236}">
                <a16:creationId xmlns:a16="http://schemas.microsoft.com/office/drawing/2014/main" id="{C5B81198-4F75-EE53-2BA7-40489BB0D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F31037-7DDE-C5AA-144A-B4BF50FC55CE}"/>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661425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7137CF6-18D0-D5F1-AF6A-55F60753175F}"/>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7C3572-4D2B-688B-3710-060644924C94}"/>
              </a:ext>
            </a:extLst>
          </p:cNvPr>
          <p:cNvSpPr>
            <a:spLocks noGrp="1"/>
          </p:cNvSpPr>
          <p:nvPr>
            <p:ph type="title"/>
          </p:nvPr>
        </p:nvSpPr>
        <p:spPr>
          <a:xfrm>
            <a:off x="839788" y="253497"/>
            <a:ext cx="10515600" cy="6880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5C87129-4030-4ADF-2631-BECE365DB9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C931B-B98F-5607-3D7F-B08A44249C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3C3CF3-0A8F-3153-2423-27E9DEEAE7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D20A0E-86F2-0802-3636-679AE3F973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378D80-49E0-1B2D-C425-55C16E6109CA}"/>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8" name="Footer Placeholder 7">
            <a:extLst>
              <a:ext uri="{FF2B5EF4-FFF2-40B4-BE49-F238E27FC236}">
                <a16:creationId xmlns:a16="http://schemas.microsoft.com/office/drawing/2014/main" id="{C661F1BD-51C8-5C7C-BE92-71F013FF0F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A32192-B085-F20D-92FC-86EC7466133D}"/>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1114160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18997D-81A2-8D5E-54A4-085C68317CDA}"/>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2A0151-3910-854E-60BA-0BAFFB0047C5}"/>
              </a:ext>
            </a:extLst>
          </p:cNvPr>
          <p:cNvSpPr>
            <a:spLocks noGrp="1"/>
          </p:cNvSpPr>
          <p:nvPr>
            <p:ph type="title"/>
          </p:nvPr>
        </p:nvSpPr>
        <p:spPr>
          <a:xfrm>
            <a:off x="838200" y="256489"/>
            <a:ext cx="10515600" cy="721291"/>
          </a:xfrm>
        </p:spPr>
        <p:txBody>
          <a:bodyPr/>
          <a:lstStyle/>
          <a:p>
            <a:r>
              <a:rPr lang="en-US"/>
              <a:t>Click to edit Master title style</a:t>
            </a:r>
          </a:p>
        </p:txBody>
      </p:sp>
      <p:sp>
        <p:nvSpPr>
          <p:cNvPr id="3" name="Date Placeholder 2">
            <a:extLst>
              <a:ext uri="{FF2B5EF4-FFF2-40B4-BE49-F238E27FC236}">
                <a16:creationId xmlns:a16="http://schemas.microsoft.com/office/drawing/2014/main" id="{8AD7B826-A61F-FCEA-24B9-2866A91A3DB0}"/>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4" name="Footer Placeholder 3">
            <a:extLst>
              <a:ext uri="{FF2B5EF4-FFF2-40B4-BE49-F238E27FC236}">
                <a16:creationId xmlns:a16="http://schemas.microsoft.com/office/drawing/2014/main" id="{9AC6E9C0-8559-A8D1-823F-677C4FAD48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5D6497-E937-57F5-1F94-7B3FB838811B}"/>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238297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826B90-43A1-E437-23DA-92CAA76E5DC5}"/>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3" name="Footer Placeholder 2">
            <a:extLst>
              <a:ext uri="{FF2B5EF4-FFF2-40B4-BE49-F238E27FC236}">
                <a16:creationId xmlns:a16="http://schemas.microsoft.com/office/drawing/2014/main" id="{DE74F3B4-E231-31CA-1CBF-1BC2D21BB0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8891DD-C006-5AED-E3E8-9210B7979057}"/>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67100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8D938-74E3-F7DB-9F45-A574A58C2D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E4D4DC-F394-5D18-B360-01AC9CC97A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74013F-2562-6625-D13F-EC0F278025D8}"/>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5" name="Footer Placeholder 4">
            <a:extLst>
              <a:ext uri="{FF2B5EF4-FFF2-40B4-BE49-F238E27FC236}">
                <a16:creationId xmlns:a16="http://schemas.microsoft.com/office/drawing/2014/main" id="{B4F61790-58A3-2612-51E9-26885A8ADD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66DA5F-D011-FA94-E377-BCE0295AFF0B}"/>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38820461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50321-CA5F-039E-DC22-970E637171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D582F0-BE36-4C35-205C-905EA828B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B1E969-2D1A-E8ED-CAD2-EF8B2D203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2151F0-D319-DDE6-BC5C-EFACD7523384}"/>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6" name="Footer Placeholder 5">
            <a:extLst>
              <a:ext uri="{FF2B5EF4-FFF2-40B4-BE49-F238E27FC236}">
                <a16:creationId xmlns:a16="http://schemas.microsoft.com/office/drawing/2014/main" id="{A1EA6E5E-0D55-94C1-E01D-750236B3D3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2A197B-9239-141E-E574-485423E70FCB}"/>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316416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C3DFA-F71D-2F58-D75F-B2EAD5E89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2AE038-649C-6D58-C435-D3E45ED7E6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EF1C1F-0483-9F92-DD53-9671637EA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9D7793-076E-D991-6549-17786B48CB58}"/>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6" name="Footer Placeholder 5">
            <a:extLst>
              <a:ext uri="{FF2B5EF4-FFF2-40B4-BE49-F238E27FC236}">
                <a16:creationId xmlns:a16="http://schemas.microsoft.com/office/drawing/2014/main" id="{E7BE2756-2A48-4DCF-3B55-D630BEFB4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7EA033-EBB4-8125-3CA2-5E315A189B0D}"/>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2425585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7B8ACB-E22E-6333-E447-7E4A5C83C1D9}"/>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6A23D0-BF47-0C05-530B-56B8D55CEC2E}"/>
              </a:ext>
            </a:extLst>
          </p:cNvPr>
          <p:cNvSpPr>
            <a:spLocks noGrp="1"/>
          </p:cNvSpPr>
          <p:nvPr>
            <p:ph type="title"/>
          </p:nvPr>
        </p:nvSpPr>
        <p:spPr>
          <a:xfrm>
            <a:off x="838200" y="265542"/>
            <a:ext cx="10515600" cy="721291"/>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EA16D1-332B-91D4-DC17-D75ECBA184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7B968-10E0-BD26-3138-4B84342D892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AFBF9F0B-C348-CAA4-BB96-B38BDD5BAF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A2A4-E4C3-B395-D5E3-237B98327D39}"/>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2848317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B2418-70E8-B03C-C092-62EEB7CBCF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DAF613-36F1-43C6-A0F3-E752DF6323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510C0C-3759-DA4B-4781-BB8A83606B0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CA99213D-860B-20D0-2591-8A77CEB79E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A91C3-2CE7-9D24-0C28-0CD8E856CE37}"/>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879199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B82EC-C82C-74ED-465A-1B6614E8228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87B5148-6DC5-AE17-7721-ECA7169BBC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37339D-69E7-F919-C0B8-C2189DFF8543}"/>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5" name="Footer Placeholder 4">
            <a:extLst>
              <a:ext uri="{FF2B5EF4-FFF2-40B4-BE49-F238E27FC236}">
                <a16:creationId xmlns:a16="http://schemas.microsoft.com/office/drawing/2014/main" id="{0AA081AB-EB44-A49D-1540-51EEE685CC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4B737D-74F2-5C70-FC31-D694C0DA4868}"/>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994407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3A88A-8900-A75D-C506-BE4728EB1AB4}"/>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F073E43-91DA-E98D-9E8C-51C160651E8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EA257A3-A8E4-150D-1D0E-E66D052E588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7605DAD-6F48-FB94-BA44-655E61B0756D}"/>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6" name="Footer Placeholder 5">
            <a:extLst>
              <a:ext uri="{FF2B5EF4-FFF2-40B4-BE49-F238E27FC236}">
                <a16:creationId xmlns:a16="http://schemas.microsoft.com/office/drawing/2014/main" id="{0C0BF5C7-1171-AE06-C952-2D1E767E05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262D88-6ED1-06AA-E526-6CB4E6C99ACF}"/>
              </a:ext>
            </a:extLst>
          </p:cNvPr>
          <p:cNvSpPr>
            <a:spLocks noGrp="1"/>
          </p:cNvSpPr>
          <p:nvPr>
            <p:ph type="sldNum" sz="quarter" idx="12"/>
          </p:nvPr>
        </p:nvSpPr>
        <p:spPr/>
        <p:txBody>
          <a:bodyPr/>
          <a:lstStyle/>
          <a:p>
            <a:fld id="{5405AB9A-1E2B-4DEF-A520-1B06DE4E545B}" type="slidenum">
              <a:rPr lang="en-US" smtClean="0"/>
              <a:t>‹#›</a:t>
            </a:fld>
            <a:endParaRPr lang="en-US"/>
          </a:p>
        </p:txBody>
      </p:sp>
    </p:spTree>
    <p:custDataLst>
      <p:tags r:id="rId1"/>
    </p:custDataLst>
    <p:extLst>
      <p:ext uri="{BB962C8B-B14F-4D97-AF65-F5344CB8AC3E}">
        <p14:creationId xmlns:p14="http://schemas.microsoft.com/office/powerpoint/2010/main" val="3737376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AE5CE-7D7B-D2CC-8FD7-409DEA13A38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1F9C2C-6665-F295-493C-E694150D69A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6D4C44F-9A37-0C3C-0DE4-660281E6564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9C3584-96ED-ACEB-D8E5-F3713A5C6E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DF40AA-0743-C971-5B1A-EED21D72C1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E7F41C-D484-F716-824C-95958846BAD7}"/>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8" name="Footer Placeholder 7">
            <a:extLst>
              <a:ext uri="{FF2B5EF4-FFF2-40B4-BE49-F238E27FC236}">
                <a16:creationId xmlns:a16="http://schemas.microsoft.com/office/drawing/2014/main" id="{DA08F1DB-A39D-E0C9-B11D-907F305162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4FFFC3-2953-817E-CDC5-DE80E4001721}"/>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3976454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C9A4F-DAB5-6FD8-C0A4-E75098106E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984E7A7-29DE-A8C8-3BBC-4B598BE79F47}"/>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4" name="Footer Placeholder 3">
            <a:extLst>
              <a:ext uri="{FF2B5EF4-FFF2-40B4-BE49-F238E27FC236}">
                <a16:creationId xmlns:a16="http://schemas.microsoft.com/office/drawing/2014/main" id="{D7B32CCA-C574-ED72-3C29-B98ED0236D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DA20E13-3305-88CD-1B1C-05F7FE15C6AF}"/>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75596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DD1726-B0C7-2487-F022-9CF45EEBEEC8}"/>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3" name="Footer Placeholder 2">
            <a:extLst>
              <a:ext uri="{FF2B5EF4-FFF2-40B4-BE49-F238E27FC236}">
                <a16:creationId xmlns:a16="http://schemas.microsoft.com/office/drawing/2014/main" id="{5DBE1B49-52E9-77BA-655A-375A548AF50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881C3E-FAAD-63FB-C835-DA9414074CDD}"/>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3273491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DC2D7-4F58-09EF-2A56-4B3CE648D1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1C895A7-F8F9-577C-5FB8-8093B12EE2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B92F94-6C7D-6960-FE08-49FF977E14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C78FD4-BE7C-654F-5068-5E6192178E45}"/>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6" name="Footer Placeholder 5">
            <a:extLst>
              <a:ext uri="{FF2B5EF4-FFF2-40B4-BE49-F238E27FC236}">
                <a16:creationId xmlns:a16="http://schemas.microsoft.com/office/drawing/2014/main" id="{82DA39E8-6EE3-082D-2691-D540525DC1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F54E90-2C73-F784-BA73-0DCFC215C2FB}"/>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67671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8C066-5658-559F-A911-A505614714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C1C71FE-A321-2F0D-CFC9-CEE45A1E7A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D7DBE4-C9BE-4BFE-3DCD-2896383F35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3AA16C-C673-1550-2C92-CEC2D5487819}"/>
              </a:ext>
            </a:extLst>
          </p:cNvPr>
          <p:cNvSpPr>
            <a:spLocks noGrp="1"/>
          </p:cNvSpPr>
          <p:nvPr>
            <p:ph type="dt" sz="half" idx="10"/>
          </p:nvPr>
        </p:nvSpPr>
        <p:spPr/>
        <p:txBody>
          <a:bodyPr/>
          <a:lstStyle/>
          <a:p>
            <a:fld id="{D5F904FD-2F10-4C5E-B682-ED79FEB1442E}" type="datetimeFigureOut">
              <a:rPr lang="en-US" smtClean="0"/>
              <a:t>3/11/2024</a:t>
            </a:fld>
            <a:endParaRPr lang="en-US"/>
          </a:p>
        </p:txBody>
      </p:sp>
      <p:sp>
        <p:nvSpPr>
          <p:cNvPr id="6" name="Footer Placeholder 5">
            <a:extLst>
              <a:ext uri="{FF2B5EF4-FFF2-40B4-BE49-F238E27FC236}">
                <a16:creationId xmlns:a16="http://schemas.microsoft.com/office/drawing/2014/main" id="{4A124E0E-0EA7-6169-3DA9-658DB4498F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185F2F-4B56-7402-3E56-87E1954ED040}"/>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2456399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ags" Target="../tags/tag6.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A0C0E1-05D2-FFB9-8C42-9308C0EEF2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CBA4F9-9018-CD2A-E1B1-0C798041FA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7D6B15-0371-2F2A-69BF-DD0BC99A17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F904FD-2F10-4C5E-B682-ED79FEB1442E}" type="datetimeFigureOut">
              <a:rPr lang="en-US" smtClean="0"/>
              <a:t>3/11/2024</a:t>
            </a:fld>
            <a:endParaRPr lang="en-US"/>
          </a:p>
        </p:txBody>
      </p:sp>
      <p:sp>
        <p:nvSpPr>
          <p:cNvPr id="5" name="Footer Placeholder 4">
            <a:extLst>
              <a:ext uri="{FF2B5EF4-FFF2-40B4-BE49-F238E27FC236}">
                <a16:creationId xmlns:a16="http://schemas.microsoft.com/office/drawing/2014/main" id="{82A2ED95-140B-BB8A-3CC2-F49F600D5A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EC4E987-3450-9370-AF7C-30BEC3A038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05AB9A-1E2B-4DEF-A520-1B06DE4E545B}" type="slidenum">
              <a:rPr lang="en-US" smtClean="0"/>
              <a:t>‹#›</a:t>
            </a:fld>
            <a:endParaRPr lang="en-US"/>
          </a:p>
        </p:txBody>
      </p:sp>
    </p:spTree>
    <p:custDataLst>
      <p:tags r:id="rId14"/>
    </p:custDataLst>
    <p:extLst>
      <p:ext uri="{BB962C8B-B14F-4D97-AF65-F5344CB8AC3E}">
        <p14:creationId xmlns:p14="http://schemas.microsoft.com/office/powerpoint/2010/main" val="2595250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C028E5-51E0-4F56-8095-2793DCC34EB6}"/>
              </a:ext>
            </a:extLst>
          </p:cNvPr>
          <p:cNvSpPr>
            <a:spLocks noGrp="1"/>
          </p:cNvSpPr>
          <p:nvPr>
            <p:ph type="title"/>
          </p:nvPr>
        </p:nvSpPr>
        <p:spPr>
          <a:xfrm>
            <a:off x="838200" y="365125"/>
            <a:ext cx="10515600" cy="72129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0CBA20A-920C-EF0F-4C09-D02FC531B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01054-92D1-4064-FFFB-0133407AA3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E4FBD965-B598-2973-3AEA-D6158BDF15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699E0C-5ED6-A28D-B98E-06FC6EBE4E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6ED11-C060-4011-983F-41D885393F93}" type="slidenum">
              <a:rPr lang="en-US" smtClean="0"/>
              <a:t>‹#›</a:t>
            </a:fld>
            <a:endParaRPr lang="en-US"/>
          </a:p>
        </p:txBody>
      </p:sp>
    </p:spTree>
    <p:custDataLst>
      <p:tags r:id="rId13"/>
    </p:custDataLst>
    <p:extLst>
      <p:ext uri="{BB962C8B-B14F-4D97-AF65-F5344CB8AC3E}">
        <p14:creationId xmlns:p14="http://schemas.microsoft.com/office/powerpoint/2010/main" val="254615893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24.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tags" Target="../tags/tag25.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3.xml"/><Relationship Id="rId7" Type="http://schemas.openxmlformats.org/officeDocument/2006/relationships/image" Target="../media/image22.png"/><Relationship Id="rId2" Type="http://schemas.openxmlformats.org/officeDocument/2006/relationships/slideLayout" Target="../slideLayouts/slideLayout16.xml"/><Relationship Id="rId1" Type="http://schemas.openxmlformats.org/officeDocument/2006/relationships/tags" Target="../tags/tag2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9.xml"/><Relationship Id="rId6" Type="http://schemas.openxmlformats.org/officeDocument/2006/relationships/image" Target="../media/image24.png"/><Relationship Id="rId5" Type="http://schemas.openxmlformats.org/officeDocument/2006/relationships/notesSlide" Target="../notesSlides/notesSlide15.xml"/><Relationship Id="rId4"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30.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tags" Target="../tags/tag17.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tags" Target="../tags/tag1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tags" Target="../tags/tag1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ags" Target="../tags/tag20.xml"/><Relationship Id="rId5" Type="http://schemas.openxmlformats.org/officeDocument/2006/relationships/image" Target="../media/image11.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tags" Target="../tags/tag2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2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xml"/><Relationship Id="rId1" Type="http://schemas.openxmlformats.org/officeDocument/2006/relationships/tags" Target="../tags/tag23.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08C294-E960-DD83-7524-FED35E87380A}"/>
              </a:ext>
            </a:extLst>
          </p:cNvPr>
          <p:cNvPicPr>
            <a:picLocks noChangeAspect="1"/>
          </p:cNvPicPr>
          <p:nvPr/>
        </p:nvPicPr>
        <p:blipFill rotWithShape="1">
          <a:blip r:embed="rId4">
            <a:extLst>
              <a:ext uri="{28A0092B-C50C-407E-A947-70E740481C1C}">
                <a14:useLocalDpi xmlns:a14="http://schemas.microsoft.com/office/drawing/2010/main" val="0"/>
              </a:ext>
            </a:extLst>
          </a:blip>
          <a:srcRect l="14623" r="786"/>
          <a:stretch/>
        </p:blipFill>
        <p:spPr>
          <a:xfrm>
            <a:off x="0" y="0"/>
            <a:ext cx="12187990" cy="6858000"/>
          </a:xfrm>
          <a:prstGeom prst="rect">
            <a:avLst/>
          </a:prstGeom>
        </p:spPr>
      </p:pic>
      <p:sp>
        <p:nvSpPr>
          <p:cNvPr id="3" name="Title 2">
            <a:extLst>
              <a:ext uri="{FF2B5EF4-FFF2-40B4-BE49-F238E27FC236}">
                <a16:creationId xmlns:a16="http://schemas.microsoft.com/office/drawing/2014/main" id="{6ADA9C58-2C04-4B57-B950-6070BE67041F}"/>
              </a:ext>
            </a:extLst>
          </p:cNvPr>
          <p:cNvSpPr>
            <a:spLocks noGrp="1"/>
          </p:cNvSpPr>
          <p:nvPr>
            <p:ph type="ctrTitle"/>
          </p:nvPr>
        </p:nvSpPr>
        <p:spPr>
          <a:xfrm>
            <a:off x="4708478" y="2988859"/>
            <a:ext cx="7483522" cy="2059662"/>
          </a:xfrm>
          <a:solidFill>
            <a:srgbClr val="FFFFFF">
              <a:alpha val="89804"/>
            </a:srgbClr>
          </a:solidFill>
        </p:spPr>
        <p:txBody>
          <a:bodyPr tIns="0" rIns="274320" bIns="0" anchor="ctr" anchorCtr="0">
            <a:normAutofit/>
          </a:bodyPr>
          <a:lstStyle/>
          <a:p>
            <a:pPr algn="r">
              <a:lnSpc>
                <a:spcPct val="100000"/>
              </a:lnSpc>
              <a:spcBef>
                <a:spcPts val="2400"/>
              </a:spcBef>
              <a:spcAft>
                <a:spcPts val="2400"/>
              </a:spcAft>
            </a:pPr>
            <a:r>
              <a:rPr lang="en-US" sz="4400" b="1" dirty="0"/>
              <a:t>Introduction to</a:t>
            </a:r>
            <a:br>
              <a:rPr lang="en-US" sz="4400" b="1" dirty="0"/>
            </a:br>
            <a:r>
              <a:rPr lang="en-US" sz="4400" b="1" dirty="0"/>
              <a:t>Effective Interviewing</a:t>
            </a:r>
            <a:br>
              <a:rPr lang="en-US" sz="3600" b="1" dirty="0"/>
            </a:br>
            <a:r>
              <a:rPr lang="en-US" sz="3200" b="1" dirty="0"/>
              <a:t>Module 1: Course Overview</a:t>
            </a:r>
          </a:p>
        </p:txBody>
      </p:sp>
      <p:pic>
        <p:nvPicPr>
          <p:cNvPr id="2" name="Picture 1" descr="Graphical user interface, text&#10;&#10;Description automatically generated">
            <a:extLst>
              <a:ext uri="{FF2B5EF4-FFF2-40B4-BE49-F238E27FC236}">
                <a16:creationId xmlns:a16="http://schemas.microsoft.com/office/drawing/2014/main" id="{D4775091-C725-03E7-D5E3-3E9BC07FC0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2268" y="498417"/>
            <a:ext cx="3219458" cy="859536"/>
          </a:xfrm>
          <a:prstGeom prst="rect">
            <a:avLst/>
          </a:prstGeom>
        </p:spPr>
      </p:pic>
    </p:spTree>
    <p:custDataLst>
      <p:tags r:id="rId1"/>
    </p:custDataLst>
    <p:extLst>
      <p:ext uri="{BB962C8B-B14F-4D97-AF65-F5344CB8AC3E}">
        <p14:creationId xmlns:p14="http://schemas.microsoft.com/office/powerpoint/2010/main" val="2381793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group of people sitting around a table&#10;&#10;Description automatically generated with medium confidence">
            <a:extLst>
              <a:ext uri="{FF2B5EF4-FFF2-40B4-BE49-F238E27FC236}">
                <a16:creationId xmlns:a16="http://schemas.microsoft.com/office/drawing/2014/main" id="{C6566C42-E48D-8383-FA47-14475A16D57D}"/>
              </a:ext>
            </a:extLst>
          </p:cNvPr>
          <p:cNvPicPr>
            <a:picLocks noGrp="1" noChangeAspect="1"/>
          </p:cNvPicPr>
          <p:nvPr>
            <p:ph sz="half" idx="2"/>
          </p:nvPr>
        </p:nvPicPr>
        <p:blipFill>
          <a:blip r:embed="rId4">
            <a:alphaModFix amt="35000"/>
            <a:extLst>
              <a:ext uri="{28A0092B-C50C-407E-A947-70E740481C1C}">
                <a14:useLocalDpi xmlns:a14="http://schemas.microsoft.com/office/drawing/2010/main" val="0"/>
              </a:ext>
            </a:extLst>
          </a:blip>
          <a:stretch>
            <a:fillRect/>
          </a:stretch>
        </p:blipFill>
        <p:spPr>
          <a:xfrm>
            <a:off x="0" y="0"/>
            <a:ext cx="12192000" cy="6858000"/>
          </a:xfrm>
        </p:spPr>
      </p:pic>
      <p:sp>
        <p:nvSpPr>
          <p:cNvPr id="4" name="Slide Number Placeholder 3">
            <a:extLst>
              <a:ext uri="{FF2B5EF4-FFF2-40B4-BE49-F238E27FC236}">
                <a16:creationId xmlns:a16="http://schemas.microsoft.com/office/drawing/2014/main" id="{E5DC1CA6-430C-6930-050F-26AAFA9337EA}"/>
              </a:ext>
            </a:extLst>
          </p:cNvPr>
          <p:cNvSpPr>
            <a:spLocks noGrp="1"/>
          </p:cNvSpPr>
          <p:nvPr>
            <p:ph type="sldNum" sz="quarter" idx="12"/>
          </p:nvPr>
        </p:nvSpPr>
        <p:spPr>
          <a:xfrm>
            <a:off x="838200" y="6356351"/>
            <a:ext cx="848832" cy="365125"/>
          </a:xfrm>
        </p:spPr>
        <p:txBody>
          <a:bodyPr anchor="ctr">
            <a:normAutofit/>
          </a:bodyPr>
          <a:lstStyle/>
          <a:p>
            <a:pPr>
              <a:spcAft>
                <a:spcPts val="600"/>
              </a:spcAft>
            </a:pPr>
            <a:fld id="{A36692EB-79DF-465C-A61E-AA737CE7901B}" type="slidenum">
              <a:rPr lang="en-US" smtClean="0"/>
              <a:pPr>
                <a:spcAft>
                  <a:spcPts val="600"/>
                </a:spcAft>
              </a:pPr>
              <a:t>10</a:t>
            </a:fld>
            <a:endParaRPr lang="en-US"/>
          </a:p>
        </p:txBody>
      </p:sp>
      <p:sp>
        <p:nvSpPr>
          <p:cNvPr id="12" name="Rectangle 11">
            <a:extLst>
              <a:ext uri="{FF2B5EF4-FFF2-40B4-BE49-F238E27FC236}">
                <a16:creationId xmlns:a16="http://schemas.microsoft.com/office/drawing/2014/main" id="{1F38F8A9-0E89-D4D3-0EAF-A9C9C75F4424}"/>
              </a:ext>
            </a:extLst>
          </p:cNvPr>
          <p:cNvSpPr/>
          <p:nvPr/>
        </p:nvSpPr>
        <p:spPr>
          <a:xfrm>
            <a:off x="0" y="2003612"/>
            <a:ext cx="9363457" cy="4216215"/>
          </a:xfrm>
          <a:prstGeom prst="rect">
            <a:avLst/>
          </a:prstGeom>
          <a:solidFill>
            <a:srgbClr val="3F86A8">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1">
            <a:extLst>
              <a:ext uri="{FF2B5EF4-FFF2-40B4-BE49-F238E27FC236}">
                <a16:creationId xmlns:a16="http://schemas.microsoft.com/office/drawing/2014/main" id="{E6AFA12A-37E2-C134-FAEC-FFA19B412562}"/>
              </a:ext>
            </a:extLst>
          </p:cNvPr>
          <p:cNvSpPr>
            <a:spLocks noGrp="1"/>
          </p:cNvSpPr>
          <p:nvPr>
            <p:ph sz="half" idx="1"/>
          </p:nvPr>
        </p:nvSpPr>
        <p:spPr>
          <a:xfrm>
            <a:off x="630809" y="3098407"/>
            <a:ext cx="7505485" cy="2776562"/>
          </a:xfrm>
        </p:spPr>
        <p:txBody>
          <a:bodyPr>
            <a:normAutofit/>
          </a:bodyPr>
          <a:lstStyle/>
          <a:p>
            <a:pPr lvl="1"/>
            <a:r>
              <a:rPr lang="en-US" sz="2800" dirty="0">
                <a:solidFill>
                  <a:schemeClr val="bg1"/>
                </a:solidFill>
              </a:rPr>
              <a:t>Instructor introductions</a:t>
            </a:r>
          </a:p>
          <a:p>
            <a:pPr lvl="1"/>
            <a:r>
              <a:rPr lang="en-US" sz="2800" dirty="0">
                <a:solidFill>
                  <a:schemeClr val="bg1"/>
                </a:solidFill>
              </a:rPr>
              <a:t>Participant introductions:</a:t>
            </a:r>
          </a:p>
          <a:p>
            <a:pPr lvl="2">
              <a:buFont typeface="Calibri" panose="020F0502020204030204" pitchFamily="34" charset="0"/>
              <a:buChar char="―"/>
            </a:pPr>
            <a:r>
              <a:rPr lang="en-US" sz="2800" dirty="0">
                <a:solidFill>
                  <a:schemeClr val="bg1"/>
                </a:solidFill>
              </a:rPr>
              <a:t> Name</a:t>
            </a:r>
          </a:p>
          <a:p>
            <a:pPr lvl="2">
              <a:buFont typeface="Calibri" panose="020F0502020204030204" pitchFamily="34" charset="0"/>
              <a:buChar char="―"/>
            </a:pPr>
            <a:r>
              <a:rPr lang="en-US" sz="2800" dirty="0">
                <a:solidFill>
                  <a:schemeClr val="bg1"/>
                </a:solidFill>
              </a:rPr>
              <a:t> Position/Title &amp; Agency</a:t>
            </a:r>
          </a:p>
          <a:p>
            <a:pPr lvl="2">
              <a:buFont typeface="Calibri" panose="020F0502020204030204" pitchFamily="34" charset="0"/>
              <a:buChar char="―"/>
            </a:pPr>
            <a:r>
              <a:rPr lang="en-US" sz="2800" dirty="0">
                <a:solidFill>
                  <a:schemeClr val="bg1"/>
                </a:solidFill>
              </a:rPr>
              <a:t> Previous experience with this topic</a:t>
            </a:r>
          </a:p>
          <a:p>
            <a:pPr lvl="2">
              <a:buFont typeface="Calibri" panose="020F0502020204030204" pitchFamily="34" charset="0"/>
              <a:buChar char="―"/>
            </a:pPr>
            <a:r>
              <a:rPr lang="en-US" sz="2800" dirty="0">
                <a:solidFill>
                  <a:schemeClr val="bg1"/>
                </a:solidFill>
              </a:rPr>
              <a:t>What you hope to learn from course</a:t>
            </a:r>
          </a:p>
        </p:txBody>
      </p:sp>
      <p:sp>
        <p:nvSpPr>
          <p:cNvPr id="17" name="Title 4">
            <a:extLst>
              <a:ext uri="{FF2B5EF4-FFF2-40B4-BE49-F238E27FC236}">
                <a16:creationId xmlns:a16="http://schemas.microsoft.com/office/drawing/2014/main" id="{D7E51812-D9D2-DEB3-C825-3FC1A19D3E33}"/>
              </a:ext>
            </a:extLst>
          </p:cNvPr>
          <p:cNvSpPr>
            <a:spLocks noGrp="1"/>
          </p:cNvSpPr>
          <p:nvPr>
            <p:ph type="title"/>
          </p:nvPr>
        </p:nvSpPr>
        <p:spPr>
          <a:xfrm>
            <a:off x="630809" y="2341777"/>
            <a:ext cx="7078579" cy="563415"/>
          </a:xfrm>
        </p:spPr>
        <p:txBody>
          <a:bodyPr>
            <a:normAutofit fontScale="90000"/>
          </a:bodyPr>
          <a:lstStyle/>
          <a:p>
            <a:r>
              <a:rPr lang="en-US" b="1" dirty="0">
                <a:solidFill>
                  <a:schemeClr val="bg1"/>
                </a:solidFill>
              </a:rPr>
              <a:t>Introductions</a:t>
            </a:r>
          </a:p>
        </p:txBody>
      </p:sp>
      <p:sp>
        <p:nvSpPr>
          <p:cNvPr id="3" name="Slide Number Placeholder 3">
            <a:extLst>
              <a:ext uri="{FF2B5EF4-FFF2-40B4-BE49-F238E27FC236}">
                <a16:creationId xmlns:a16="http://schemas.microsoft.com/office/drawing/2014/main" id="{F6ECE5B5-E42F-1ECD-867E-660281963298}"/>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36692EB-79DF-465C-A61E-AA737CE7901B}" type="slidenum">
              <a:rPr lang="en-US" smtClean="0"/>
              <a:pPr/>
              <a:t>10</a:t>
            </a:fld>
            <a:endParaRPr lang="en-US"/>
          </a:p>
        </p:txBody>
      </p:sp>
    </p:spTree>
    <p:custDataLst>
      <p:tags r:id="rId1"/>
    </p:custDataLst>
    <p:extLst>
      <p:ext uri="{BB962C8B-B14F-4D97-AF65-F5344CB8AC3E}">
        <p14:creationId xmlns:p14="http://schemas.microsoft.com/office/powerpoint/2010/main" val="1773608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D549702-4DEB-1FA5-23CD-346C4621A52A}"/>
              </a:ext>
            </a:extLst>
          </p:cNvPr>
          <p:cNvSpPr>
            <a:spLocks noGrp="1"/>
          </p:cNvSpPr>
          <p:nvPr>
            <p:ph type="title"/>
          </p:nvPr>
        </p:nvSpPr>
        <p:spPr/>
        <p:txBody>
          <a:bodyPr/>
          <a:lstStyle/>
          <a:p>
            <a:r>
              <a:rPr lang="en-US" dirty="0"/>
              <a:t>Course Goal</a:t>
            </a:r>
          </a:p>
        </p:txBody>
      </p:sp>
      <p:sp>
        <p:nvSpPr>
          <p:cNvPr id="2" name="Content Placeholder 1">
            <a:extLst>
              <a:ext uri="{FF2B5EF4-FFF2-40B4-BE49-F238E27FC236}">
                <a16:creationId xmlns:a16="http://schemas.microsoft.com/office/drawing/2014/main" id="{25F1E820-75B9-6A61-8437-172B6150FEC5}"/>
              </a:ext>
            </a:extLst>
          </p:cNvPr>
          <p:cNvSpPr>
            <a:spLocks noGrp="1"/>
          </p:cNvSpPr>
          <p:nvPr>
            <p:ph sz="half" idx="1"/>
          </p:nvPr>
        </p:nvSpPr>
        <p:spPr>
          <a:xfrm>
            <a:off x="838200" y="2408365"/>
            <a:ext cx="5069265" cy="3311398"/>
          </a:xfrm>
        </p:spPr>
        <p:txBody>
          <a:bodyPr/>
          <a:lstStyle/>
          <a:p>
            <a:pPr marL="0" indent="0">
              <a:buNone/>
            </a:pPr>
            <a:r>
              <a:rPr lang="en-US" dirty="0"/>
              <a:t>To apply interviewing skills and techniques to gather needed information to facilitate foodborne illness surveillance and outbreak investigation activities.</a:t>
            </a:r>
          </a:p>
        </p:txBody>
      </p:sp>
      <p:sp>
        <p:nvSpPr>
          <p:cNvPr id="4" name="Slide Number Placeholder 3">
            <a:extLst>
              <a:ext uri="{FF2B5EF4-FFF2-40B4-BE49-F238E27FC236}">
                <a16:creationId xmlns:a16="http://schemas.microsoft.com/office/drawing/2014/main" id="{FCE77B73-36DB-70E9-A2FA-620099A1D26A}"/>
              </a:ext>
            </a:extLst>
          </p:cNvPr>
          <p:cNvSpPr>
            <a:spLocks noGrp="1"/>
          </p:cNvSpPr>
          <p:nvPr>
            <p:ph type="sldNum" sz="quarter" idx="12"/>
          </p:nvPr>
        </p:nvSpPr>
        <p:spPr/>
        <p:txBody>
          <a:bodyPr/>
          <a:lstStyle/>
          <a:p>
            <a:fld id="{A36692EB-79DF-465C-A61E-AA737CE7901B}" type="slidenum">
              <a:rPr lang="en-US" smtClean="0"/>
              <a:pPr/>
              <a:t>11</a:t>
            </a:fld>
            <a:endParaRPr lang="en-US"/>
          </a:p>
        </p:txBody>
      </p:sp>
      <p:pic>
        <p:nvPicPr>
          <p:cNvPr id="17" name="Content Placeholder 16">
            <a:extLst>
              <a:ext uri="{FF2B5EF4-FFF2-40B4-BE49-F238E27FC236}">
                <a16:creationId xmlns:a16="http://schemas.microsoft.com/office/drawing/2014/main" id="{13D58780-9FFB-8873-2835-2AAC342B454A}"/>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p:blipFill>
        <p:spPr>
          <a:xfrm>
            <a:off x="6763479" y="2713833"/>
            <a:ext cx="5428521" cy="3311398"/>
          </a:xfrm>
          <a:effectLst>
            <a:outerShdw blurRad="50800" dist="38100" dir="10800000" algn="r" rotWithShape="0">
              <a:prstClr val="black">
                <a:alpha val="40000"/>
              </a:prstClr>
            </a:outerShdw>
          </a:effectLst>
        </p:spPr>
      </p:pic>
      <p:pic>
        <p:nvPicPr>
          <p:cNvPr id="20" name="Picture 19" descr="A person with his hand on his chin&#10;&#10;Description automatically generated with medium confidence">
            <a:extLst>
              <a:ext uri="{FF2B5EF4-FFF2-40B4-BE49-F238E27FC236}">
                <a16:creationId xmlns:a16="http://schemas.microsoft.com/office/drawing/2014/main" id="{97A6BDC7-E556-E4A2-C1D3-0DDC510CABB1}"/>
              </a:ext>
            </a:extLst>
          </p:cNvPr>
          <p:cNvPicPr>
            <a:picLocks noChangeAspect="1"/>
          </p:cNvPicPr>
          <p:nvPr/>
        </p:nvPicPr>
        <p:blipFill rotWithShape="1">
          <a:blip r:embed="rId5">
            <a:extLst>
              <a:ext uri="{28A0092B-C50C-407E-A947-70E740481C1C}">
                <a14:useLocalDpi xmlns:a14="http://schemas.microsoft.com/office/drawing/2010/main" val="0"/>
              </a:ext>
            </a:extLst>
          </a:blip>
          <a:srcRect l="43791" t="2289" r="12140" b="31889"/>
          <a:stretch/>
        </p:blipFill>
        <p:spPr>
          <a:xfrm>
            <a:off x="6284536" y="1432253"/>
            <a:ext cx="2190325" cy="2179622"/>
          </a:xfrm>
          <a:prstGeom prst="ellipse">
            <a:avLst/>
          </a:prstGeom>
          <a:ln w="9525">
            <a:solidFill>
              <a:srgbClr val="3F86A8"/>
            </a:solidFill>
          </a:ln>
          <a:effectLst>
            <a:outerShdw blurRad="63500" sx="102000" sy="102000" algn="ctr" rotWithShape="0">
              <a:prstClr val="black">
                <a:alpha val="40000"/>
              </a:prstClr>
            </a:outerShdw>
          </a:effectLst>
        </p:spPr>
      </p:pic>
      <p:pic>
        <p:nvPicPr>
          <p:cNvPr id="22" name="Picture 21">
            <a:extLst>
              <a:ext uri="{FF2B5EF4-FFF2-40B4-BE49-F238E27FC236}">
                <a16:creationId xmlns:a16="http://schemas.microsoft.com/office/drawing/2014/main" id="{C0333975-3454-5B22-406D-B465A30B1C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75549" y="1314383"/>
            <a:ext cx="998623" cy="998623"/>
          </a:xfrm>
          <a:prstGeom prst="rect">
            <a:avLst/>
          </a:prstGeom>
        </p:spPr>
      </p:pic>
    </p:spTree>
    <p:custDataLst>
      <p:tags r:id="rId1"/>
    </p:custDataLst>
    <p:extLst>
      <p:ext uri="{BB962C8B-B14F-4D97-AF65-F5344CB8AC3E}">
        <p14:creationId xmlns:p14="http://schemas.microsoft.com/office/powerpoint/2010/main" val="173006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B3833-F1FC-5AA4-1FD9-F8CB05D85C03}"/>
              </a:ext>
            </a:extLst>
          </p:cNvPr>
          <p:cNvSpPr>
            <a:spLocks noGrp="1"/>
          </p:cNvSpPr>
          <p:nvPr>
            <p:ph type="title"/>
          </p:nvPr>
        </p:nvSpPr>
        <p:spPr/>
        <p:txBody>
          <a:bodyPr>
            <a:normAutofit/>
          </a:bodyPr>
          <a:lstStyle/>
          <a:p>
            <a:pPr algn="ctr"/>
            <a:r>
              <a:rPr lang="en-US" sz="4000" b="1" dirty="0">
                <a:solidFill>
                  <a:srgbClr val="4185A0"/>
                </a:solidFill>
                <a:latin typeface="Century Gothic" panose="020B0502020202020204" pitchFamily="34" charset="0"/>
                <a:ea typeface="Lato Heavy" charset="0"/>
                <a:cs typeface="Poppins" pitchFamily="2" charset="77"/>
              </a:rPr>
              <a:t>Course Agenda</a:t>
            </a:r>
          </a:p>
        </p:txBody>
      </p:sp>
      <p:sp>
        <p:nvSpPr>
          <p:cNvPr id="4" name="Slide Number Placeholder 3">
            <a:extLst>
              <a:ext uri="{FF2B5EF4-FFF2-40B4-BE49-F238E27FC236}">
                <a16:creationId xmlns:a16="http://schemas.microsoft.com/office/drawing/2014/main" id="{1055908E-3973-BEFF-20C1-61AD2AA0D80B}"/>
              </a:ext>
            </a:extLst>
          </p:cNvPr>
          <p:cNvSpPr>
            <a:spLocks noGrp="1"/>
          </p:cNvSpPr>
          <p:nvPr>
            <p:ph type="sldNum" sz="quarter" idx="12"/>
          </p:nvPr>
        </p:nvSpPr>
        <p:spPr/>
        <p:txBody>
          <a:bodyPr/>
          <a:lstStyle/>
          <a:p>
            <a:fld id="{A36692EB-79DF-465C-A61E-AA737CE7901B}" type="slidenum">
              <a:rPr lang="en-US" smtClean="0"/>
              <a:pPr/>
              <a:t>12</a:t>
            </a:fld>
            <a:endParaRPr lang="en-US" dirty="0"/>
          </a:p>
        </p:txBody>
      </p:sp>
      <p:graphicFrame>
        <p:nvGraphicFramePr>
          <p:cNvPr id="7" name="Table 8">
            <a:extLst>
              <a:ext uri="{FF2B5EF4-FFF2-40B4-BE49-F238E27FC236}">
                <a16:creationId xmlns:a16="http://schemas.microsoft.com/office/drawing/2014/main" id="{B163C0DC-7F53-EC95-2A52-E89E5448020E}"/>
              </a:ext>
            </a:extLst>
          </p:cNvPr>
          <p:cNvGraphicFramePr>
            <a:graphicFrameLocks noGrp="1"/>
          </p:cNvGraphicFramePr>
          <p:nvPr>
            <p:ph idx="1"/>
          </p:nvPr>
        </p:nvGraphicFramePr>
        <p:xfrm>
          <a:off x="1266825" y="1680861"/>
          <a:ext cx="9658350" cy="436372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4286607834"/>
                    </a:ext>
                  </a:extLst>
                </a:gridCol>
                <a:gridCol w="5314950">
                  <a:extLst>
                    <a:ext uri="{9D8B030D-6E8A-4147-A177-3AD203B41FA5}">
                      <a16:colId xmlns:a16="http://schemas.microsoft.com/office/drawing/2014/main" val="1429019715"/>
                    </a:ext>
                  </a:extLst>
                </a:gridCol>
                <a:gridCol w="2628900">
                  <a:extLst>
                    <a:ext uri="{9D8B030D-6E8A-4147-A177-3AD203B41FA5}">
                      <a16:colId xmlns:a16="http://schemas.microsoft.com/office/drawing/2014/main" val="3350848198"/>
                    </a:ext>
                  </a:extLst>
                </a:gridCol>
              </a:tblGrid>
              <a:tr h="370840">
                <a:tc>
                  <a:txBody>
                    <a:bodyPr/>
                    <a:lstStyle/>
                    <a:p>
                      <a:r>
                        <a:rPr lang="en-US" sz="2200" dirty="0"/>
                        <a:t>Module Number</a:t>
                      </a:r>
                    </a:p>
                  </a:txBody>
                  <a:tcPr anchor="b"/>
                </a:tc>
                <a:tc>
                  <a:txBody>
                    <a:bodyPr/>
                    <a:lstStyle/>
                    <a:p>
                      <a:r>
                        <a:rPr lang="en-US" sz="2200" dirty="0"/>
                        <a:t>Module Title</a:t>
                      </a:r>
                    </a:p>
                  </a:txBody>
                  <a:tcPr anchor="b"/>
                </a:tc>
                <a:tc>
                  <a:txBody>
                    <a:bodyPr/>
                    <a:lstStyle/>
                    <a:p>
                      <a:r>
                        <a:rPr lang="en-US" sz="2200" dirty="0"/>
                        <a:t>Hours of Instructional Time</a:t>
                      </a:r>
                    </a:p>
                  </a:txBody>
                  <a:tcPr anchor="b"/>
                </a:tc>
                <a:extLst>
                  <a:ext uri="{0D108BD9-81ED-4DB2-BD59-A6C34878D82A}">
                    <a16:rowId xmlns:a16="http://schemas.microsoft.com/office/drawing/2014/main" val="2549089629"/>
                  </a:ext>
                </a:extLst>
              </a:tr>
              <a:tr h="370840">
                <a:tc>
                  <a:txBody>
                    <a:bodyPr/>
                    <a:lstStyle/>
                    <a:p>
                      <a:pPr algn="ctr"/>
                      <a:r>
                        <a:rPr lang="en-US" sz="2200" dirty="0"/>
                        <a:t>1</a:t>
                      </a:r>
                    </a:p>
                  </a:txBody>
                  <a:tcPr/>
                </a:tc>
                <a:tc>
                  <a:txBody>
                    <a:bodyPr/>
                    <a:lstStyle/>
                    <a:p>
                      <a:r>
                        <a:rPr lang="en-US" sz="2200" dirty="0"/>
                        <a:t>Course Overview</a:t>
                      </a:r>
                    </a:p>
                  </a:txBody>
                  <a:tcPr/>
                </a:tc>
                <a:tc>
                  <a:txBody>
                    <a:bodyPr/>
                    <a:lstStyle/>
                    <a:p>
                      <a:pPr algn="ctr"/>
                      <a:r>
                        <a:rPr lang="en-US" sz="2200" dirty="0"/>
                        <a:t>1</a:t>
                      </a:r>
                    </a:p>
                  </a:txBody>
                  <a:tcPr/>
                </a:tc>
                <a:extLst>
                  <a:ext uri="{0D108BD9-81ED-4DB2-BD59-A6C34878D82A}">
                    <a16:rowId xmlns:a16="http://schemas.microsoft.com/office/drawing/2014/main" val="4269298539"/>
                  </a:ext>
                </a:extLst>
              </a:tr>
              <a:tr h="370840">
                <a:tc>
                  <a:txBody>
                    <a:bodyPr/>
                    <a:lstStyle/>
                    <a:p>
                      <a:pPr algn="ctr"/>
                      <a:r>
                        <a:rPr lang="en-US" sz="2200" dirty="0"/>
                        <a:t>2</a:t>
                      </a:r>
                    </a:p>
                  </a:txBody>
                  <a:tcPr/>
                </a:tc>
                <a:tc>
                  <a:txBody>
                    <a:bodyPr/>
                    <a:lstStyle/>
                    <a:p>
                      <a:r>
                        <a:rPr lang="en-US" sz="2200" dirty="0"/>
                        <a:t>Interviews: The What, the When, and the Why</a:t>
                      </a:r>
                    </a:p>
                  </a:txBody>
                  <a:tcPr/>
                </a:tc>
                <a:tc>
                  <a:txBody>
                    <a:bodyPr/>
                    <a:lstStyle/>
                    <a:p>
                      <a:pPr algn="ctr"/>
                      <a:r>
                        <a:rPr lang="en-US" sz="2200" dirty="0"/>
                        <a:t>1.5</a:t>
                      </a:r>
                    </a:p>
                  </a:txBody>
                  <a:tcPr/>
                </a:tc>
                <a:extLst>
                  <a:ext uri="{0D108BD9-81ED-4DB2-BD59-A6C34878D82A}">
                    <a16:rowId xmlns:a16="http://schemas.microsoft.com/office/drawing/2014/main" val="3744199122"/>
                  </a:ext>
                </a:extLst>
              </a:tr>
              <a:tr h="370840">
                <a:tc>
                  <a:txBody>
                    <a:bodyPr/>
                    <a:lstStyle/>
                    <a:p>
                      <a:pPr algn="ctr"/>
                      <a:r>
                        <a:rPr lang="en-US" sz="2200" dirty="0"/>
                        <a:t>3</a:t>
                      </a:r>
                    </a:p>
                  </a:txBody>
                  <a:tcPr/>
                </a:tc>
                <a:tc>
                  <a:txBody>
                    <a:bodyPr/>
                    <a:lstStyle/>
                    <a:p>
                      <a:r>
                        <a:rPr lang="en-US" sz="2200" dirty="0"/>
                        <a:t>Preparing for the Interview </a:t>
                      </a:r>
                    </a:p>
                  </a:txBody>
                  <a:tcPr/>
                </a:tc>
                <a:tc>
                  <a:txBody>
                    <a:bodyPr/>
                    <a:lstStyle/>
                    <a:p>
                      <a:pPr algn="ctr"/>
                      <a:r>
                        <a:rPr lang="en-US" sz="2200" dirty="0"/>
                        <a:t>1.5</a:t>
                      </a:r>
                    </a:p>
                  </a:txBody>
                  <a:tcPr/>
                </a:tc>
                <a:extLst>
                  <a:ext uri="{0D108BD9-81ED-4DB2-BD59-A6C34878D82A}">
                    <a16:rowId xmlns:a16="http://schemas.microsoft.com/office/drawing/2014/main" val="368206105"/>
                  </a:ext>
                </a:extLst>
              </a:tr>
              <a:tr h="370840">
                <a:tc>
                  <a:txBody>
                    <a:bodyPr/>
                    <a:lstStyle/>
                    <a:p>
                      <a:pPr algn="ctr"/>
                      <a:r>
                        <a:rPr lang="en-US" sz="2200" dirty="0"/>
                        <a:t>4</a:t>
                      </a:r>
                    </a:p>
                  </a:txBody>
                  <a:tcPr/>
                </a:tc>
                <a:tc>
                  <a:txBody>
                    <a:bodyPr/>
                    <a:lstStyle/>
                    <a:p>
                      <a:r>
                        <a:rPr lang="en-US" sz="2200" dirty="0"/>
                        <a:t>Conducting Interviews: The Fundamentals</a:t>
                      </a:r>
                    </a:p>
                  </a:txBody>
                  <a:tcPr/>
                </a:tc>
                <a:tc>
                  <a:txBody>
                    <a:bodyPr/>
                    <a:lstStyle/>
                    <a:p>
                      <a:pPr algn="ctr"/>
                      <a:r>
                        <a:rPr lang="en-US" sz="2200" dirty="0"/>
                        <a:t>1</a:t>
                      </a:r>
                    </a:p>
                  </a:txBody>
                  <a:tcPr/>
                </a:tc>
                <a:extLst>
                  <a:ext uri="{0D108BD9-81ED-4DB2-BD59-A6C34878D82A}">
                    <a16:rowId xmlns:a16="http://schemas.microsoft.com/office/drawing/2014/main" val="3251533342"/>
                  </a:ext>
                </a:extLst>
              </a:tr>
              <a:tr h="370840">
                <a:tc>
                  <a:txBody>
                    <a:bodyPr/>
                    <a:lstStyle/>
                    <a:p>
                      <a:pPr algn="ctr"/>
                      <a:r>
                        <a:rPr lang="en-US" sz="2200" dirty="0"/>
                        <a:t>5</a:t>
                      </a:r>
                    </a:p>
                  </a:txBody>
                  <a:tcPr/>
                </a:tc>
                <a:tc>
                  <a:txBody>
                    <a:bodyPr/>
                    <a:lstStyle/>
                    <a:p>
                      <a:r>
                        <a:rPr lang="en-US" sz="2200" dirty="0"/>
                        <a:t>Best Practices for Effective Interviewing</a:t>
                      </a:r>
                    </a:p>
                  </a:txBody>
                  <a:tcPr/>
                </a:tc>
                <a:tc>
                  <a:txBody>
                    <a:bodyPr/>
                    <a:lstStyle/>
                    <a:p>
                      <a:pPr algn="ctr"/>
                      <a:r>
                        <a:rPr lang="en-US" sz="2200" dirty="0"/>
                        <a:t>1.25</a:t>
                      </a:r>
                    </a:p>
                  </a:txBody>
                  <a:tcPr/>
                </a:tc>
                <a:extLst>
                  <a:ext uri="{0D108BD9-81ED-4DB2-BD59-A6C34878D82A}">
                    <a16:rowId xmlns:a16="http://schemas.microsoft.com/office/drawing/2014/main" val="2605286070"/>
                  </a:ext>
                </a:extLst>
              </a:tr>
              <a:tr h="370840">
                <a:tc>
                  <a:txBody>
                    <a:bodyPr/>
                    <a:lstStyle/>
                    <a:p>
                      <a:pPr algn="ctr"/>
                      <a:r>
                        <a:rPr lang="en-US" sz="2200" dirty="0"/>
                        <a:t>6</a:t>
                      </a:r>
                    </a:p>
                  </a:txBody>
                  <a:tcPr/>
                </a:tc>
                <a:tc>
                  <a:txBody>
                    <a:bodyPr/>
                    <a:lstStyle/>
                    <a:p>
                      <a:r>
                        <a:rPr lang="en-US" sz="2200" dirty="0"/>
                        <a:t>Documenting and Conveying Case Data</a:t>
                      </a:r>
                    </a:p>
                  </a:txBody>
                  <a:tcPr/>
                </a:tc>
                <a:tc>
                  <a:txBody>
                    <a:bodyPr/>
                    <a:lstStyle/>
                    <a:p>
                      <a:pPr algn="ctr"/>
                      <a:r>
                        <a:rPr lang="en-US" sz="2200" dirty="0"/>
                        <a:t>1.75</a:t>
                      </a:r>
                    </a:p>
                  </a:txBody>
                  <a:tcPr/>
                </a:tc>
                <a:extLst>
                  <a:ext uri="{0D108BD9-81ED-4DB2-BD59-A6C34878D82A}">
                    <a16:rowId xmlns:a16="http://schemas.microsoft.com/office/drawing/2014/main" val="3282560047"/>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687405956"/>
                  </a:ext>
                </a:extLst>
              </a:tr>
            </a:tbl>
          </a:graphicData>
        </a:graphic>
      </p:graphicFrame>
      <p:cxnSp>
        <p:nvCxnSpPr>
          <p:cNvPr id="5" name="Straight Connector 4">
            <a:extLst>
              <a:ext uri="{FF2B5EF4-FFF2-40B4-BE49-F238E27FC236}">
                <a16:creationId xmlns:a16="http://schemas.microsoft.com/office/drawing/2014/main" id="{13F09C04-76E4-FDE3-5C9F-D2120FD8A7C1}"/>
              </a:ext>
            </a:extLst>
          </p:cNvPr>
          <p:cNvCxnSpPr/>
          <p:nvPr/>
        </p:nvCxnSpPr>
        <p:spPr>
          <a:xfrm>
            <a:off x="1296537" y="4067033"/>
            <a:ext cx="9621672" cy="0"/>
          </a:xfrm>
          <a:prstGeom prst="line">
            <a:avLst/>
          </a:prstGeom>
          <a:ln w="69850"/>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00885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b="1" dirty="0"/>
              <a:t>Why</a:t>
            </a:r>
            <a:r>
              <a:rPr lang="en-US" dirty="0"/>
              <a:t> Interview?</a:t>
            </a:r>
          </a:p>
        </p:txBody>
      </p:sp>
      <p:sp>
        <p:nvSpPr>
          <p:cNvPr id="42" name="Content Placeholder 41">
            <a:extLst>
              <a:ext uri="{FF2B5EF4-FFF2-40B4-BE49-F238E27FC236}">
                <a16:creationId xmlns:a16="http://schemas.microsoft.com/office/drawing/2014/main" id="{7E6ACBDC-CDC6-33D8-D45E-2FFC7485EE2E}"/>
              </a:ext>
            </a:extLst>
          </p:cNvPr>
          <p:cNvSpPr>
            <a:spLocks noGrp="1"/>
          </p:cNvSpPr>
          <p:nvPr>
            <p:ph sz="half" idx="1"/>
          </p:nvPr>
        </p:nvSpPr>
        <p:spPr>
          <a:xfrm>
            <a:off x="333232" y="1354345"/>
            <a:ext cx="7991901" cy="715225"/>
          </a:xfrm>
        </p:spPr>
        <p:txBody>
          <a:bodyPr>
            <a:normAutofit fontScale="92500"/>
          </a:bodyPr>
          <a:lstStyle/>
          <a:p>
            <a:pPr marL="0" indent="0">
              <a:buNone/>
            </a:pPr>
            <a:r>
              <a:rPr lang="en-US" dirty="0"/>
              <a:t>Why is interviewing important for the investigation?</a:t>
            </a:r>
          </a:p>
        </p:txBody>
      </p:sp>
      <p:sp>
        <p:nvSpPr>
          <p:cNvPr id="3" name="Slide Number Placeholder 3">
            <a:extLst>
              <a:ext uri="{FF2B5EF4-FFF2-40B4-BE49-F238E27FC236}">
                <a16:creationId xmlns:a16="http://schemas.microsoft.com/office/drawing/2014/main" id="{30CF7740-1CD8-8C5D-6133-904336BB674C}"/>
              </a:ext>
            </a:extLst>
          </p:cNvPr>
          <p:cNvSpPr>
            <a:spLocks noGrp="1"/>
          </p:cNvSpPr>
          <p:nvPr>
            <p:ph type="sldNum" sz="quarter" idx="12"/>
          </p:nvPr>
        </p:nvSpPr>
        <p:spPr>
          <a:xfrm>
            <a:off x="8610600" y="6356350"/>
            <a:ext cx="2743200" cy="365125"/>
          </a:xfrm>
        </p:spPr>
        <p:txBody>
          <a:bodyPr/>
          <a:lstStyle/>
          <a:p>
            <a:fld id="{A36692EB-79DF-465C-A61E-AA737CE7901B}" type="slidenum">
              <a:rPr lang="en-US" smtClean="0"/>
              <a:pPr/>
              <a:t>13</a:t>
            </a:fld>
            <a:endParaRPr lang="en-US"/>
          </a:p>
        </p:txBody>
      </p:sp>
      <p:sp>
        <p:nvSpPr>
          <p:cNvPr id="6" name="Arc 5">
            <a:extLst>
              <a:ext uri="{FF2B5EF4-FFF2-40B4-BE49-F238E27FC236}">
                <a16:creationId xmlns:a16="http://schemas.microsoft.com/office/drawing/2014/main" id="{DE8658F0-F7BA-B426-8FE1-78C8A715DBA2}"/>
              </a:ext>
            </a:extLst>
          </p:cNvPr>
          <p:cNvSpPr/>
          <p:nvPr/>
        </p:nvSpPr>
        <p:spPr>
          <a:xfrm rot="18026166">
            <a:off x="5872167" y="3893834"/>
            <a:ext cx="2133020" cy="597860"/>
          </a:xfrm>
          <a:prstGeom prst="arc">
            <a:avLst>
              <a:gd name="adj1" fmla="val 16591623"/>
              <a:gd name="adj2" fmla="val 21208627"/>
            </a:avLst>
          </a:prstGeom>
          <a:ln w="38100">
            <a:solidFill>
              <a:srgbClr val="506A7D"/>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Arc 7">
            <a:extLst>
              <a:ext uri="{FF2B5EF4-FFF2-40B4-BE49-F238E27FC236}">
                <a16:creationId xmlns:a16="http://schemas.microsoft.com/office/drawing/2014/main" id="{CC7C652D-8A2C-F65D-5DE1-146864FEF881}"/>
              </a:ext>
            </a:extLst>
          </p:cNvPr>
          <p:cNvSpPr/>
          <p:nvPr/>
        </p:nvSpPr>
        <p:spPr>
          <a:xfrm rot="2315680">
            <a:off x="3571275" y="3032895"/>
            <a:ext cx="2133020" cy="597860"/>
          </a:xfrm>
          <a:prstGeom prst="arc">
            <a:avLst>
              <a:gd name="adj1" fmla="val 16591623"/>
              <a:gd name="adj2" fmla="val 21208627"/>
            </a:avLst>
          </a:prstGeom>
          <a:ln w="38100">
            <a:solidFill>
              <a:srgbClr val="506A7D"/>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9">
            <a:extLst>
              <a:ext uri="{FF2B5EF4-FFF2-40B4-BE49-F238E27FC236}">
                <a16:creationId xmlns:a16="http://schemas.microsoft.com/office/drawing/2014/main" id="{7995E3A9-AF24-6BF1-2DAD-A634AA0399C0}"/>
              </a:ext>
            </a:extLst>
          </p:cNvPr>
          <p:cNvSpPr/>
          <p:nvPr/>
        </p:nvSpPr>
        <p:spPr>
          <a:xfrm>
            <a:off x="2151115" y="4489501"/>
            <a:ext cx="2662900" cy="597860"/>
          </a:xfrm>
          <a:prstGeom prst="arc">
            <a:avLst>
              <a:gd name="adj1" fmla="val 16591623"/>
              <a:gd name="adj2" fmla="val 21208627"/>
            </a:avLst>
          </a:prstGeom>
          <a:ln w="38100">
            <a:solidFill>
              <a:srgbClr val="506A7D"/>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2" name="Content Placeholder 6">
            <a:extLst>
              <a:ext uri="{FF2B5EF4-FFF2-40B4-BE49-F238E27FC236}">
                <a16:creationId xmlns:a16="http://schemas.microsoft.com/office/drawing/2014/main" id="{CC6B18F7-06EE-62BC-C9AB-F51AF15ECB95}"/>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p:blipFill>
        <p:spPr>
          <a:xfrm>
            <a:off x="6791075" y="2028185"/>
            <a:ext cx="2587295" cy="1718005"/>
          </a:xfrm>
          <a:effectLst>
            <a:outerShdw blurRad="50800" dist="50800" dir="8100000" sx="101000" sy="101000" algn="tr" rotWithShape="0">
              <a:prstClr val="black">
                <a:alpha val="40000"/>
              </a:prstClr>
            </a:outerShdw>
          </a:effectLst>
        </p:spPr>
      </p:pic>
      <p:pic>
        <p:nvPicPr>
          <p:cNvPr id="14" name="Picture 13">
            <a:extLst>
              <a:ext uri="{FF2B5EF4-FFF2-40B4-BE49-F238E27FC236}">
                <a16:creationId xmlns:a16="http://schemas.microsoft.com/office/drawing/2014/main" id="{D1BE3853-1A8D-884F-8C0C-C83BB5467BC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955856" y="2069516"/>
            <a:ext cx="2438799" cy="1676674"/>
          </a:xfrm>
          <a:prstGeom prst="rect">
            <a:avLst/>
          </a:prstGeom>
          <a:effectLst>
            <a:outerShdw blurRad="50800" dist="50800" dir="8100000" sx="101000" sy="101000" algn="tr" rotWithShape="0">
              <a:prstClr val="black">
                <a:alpha val="40000"/>
              </a:prstClr>
            </a:outerShdw>
          </a:effectLst>
        </p:spPr>
      </p:pic>
      <p:pic>
        <p:nvPicPr>
          <p:cNvPr id="16" name="Picture 15">
            <a:extLst>
              <a:ext uri="{FF2B5EF4-FFF2-40B4-BE49-F238E27FC236}">
                <a16:creationId xmlns:a16="http://schemas.microsoft.com/office/drawing/2014/main" id="{A0B2D352-591C-8C2E-C3F7-FAC0909CE47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60977" y="3879062"/>
            <a:ext cx="2674613" cy="1818738"/>
          </a:xfrm>
          <a:prstGeom prst="rect">
            <a:avLst/>
          </a:prstGeom>
          <a:effectLst>
            <a:outerShdw blurRad="50800" dist="50800" dir="8100000" sx="101000" sy="101000" algn="tr" rotWithShape="0">
              <a:prstClr val="black">
                <a:alpha val="40000"/>
              </a:prstClr>
            </a:outerShdw>
          </a:effectLst>
        </p:spPr>
      </p:pic>
      <p:pic>
        <p:nvPicPr>
          <p:cNvPr id="21" name="Picture 20">
            <a:extLst>
              <a:ext uri="{FF2B5EF4-FFF2-40B4-BE49-F238E27FC236}">
                <a16:creationId xmlns:a16="http://schemas.microsoft.com/office/drawing/2014/main" id="{DB4753A0-9E69-A85E-0FF2-A3342E55CE6F}"/>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96646" y="3768516"/>
            <a:ext cx="2784753" cy="2039831"/>
          </a:xfrm>
          <a:prstGeom prst="rect">
            <a:avLst/>
          </a:prstGeom>
          <a:effectLst>
            <a:outerShdw blurRad="50800" dist="50800" dir="8100000" sx="101000" sy="101000" algn="tr" rotWithShape="0">
              <a:prstClr val="black">
                <a:alpha val="40000"/>
              </a:prstClr>
            </a:outerShdw>
          </a:effectLst>
        </p:spPr>
      </p:pic>
      <p:sp>
        <p:nvSpPr>
          <p:cNvPr id="22" name="Arc 21">
            <a:extLst>
              <a:ext uri="{FF2B5EF4-FFF2-40B4-BE49-F238E27FC236}">
                <a16:creationId xmlns:a16="http://schemas.microsoft.com/office/drawing/2014/main" id="{7D998B9B-728D-6A54-7D9D-DC147E543553}"/>
              </a:ext>
            </a:extLst>
          </p:cNvPr>
          <p:cNvSpPr/>
          <p:nvPr/>
        </p:nvSpPr>
        <p:spPr>
          <a:xfrm rot="20736477">
            <a:off x="6497747" y="4650089"/>
            <a:ext cx="2133020" cy="597860"/>
          </a:xfrm>
          <a:prstGeom prst="arc">
            <a:avLst>
              <a:gd name="adj1" fmla="val 16591623"/>
              <a:gd name="adj2" fmla="val 21208627"/>
            </a:avLst>
          </a:prstGeom>
          <a:ln w="38100">
            <a:solidFill>
              <a:srgbClr val="506A7D"/>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3" name="Picture 22">
            <a:extLst>
              <a:ext uri="{FF2B5EF4-FFF2-40B4-BE49-F238E27FC236}">
                <a16:creationId xmlns:a16="http://schemas.microsoft.com/office/drawing/2014/main" id="{E7B6723C-ACEE-A0BF-431C-BF7AA9621A5B}"/>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530382" y="3602444"/>
            <a:ext cx="3131235" cy="3131235"/>
          </a:xfrm>
          <a:prstGeom prst="rect">
            <a:avLst/>
          </a:prstGeom>
        </p:spPr>
      </p:pic>
    </p:spTree>
    <p:custDataLst>
      <p:tags r:id="rId1"/>
    </p:custDataLst>
    <p:extLst>
      <p:ext uri="{BB962C8B-B14F-4D97-AF65-F5344CB8AC3E}">
        <p14:creationId xmlns:p14="http://schemas.microsoft.com/office/powerpoint/2010/main" val="3388349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47068-8719-14B7-A880-3021BE32E63E}"/>
              </a:ext>
            </a:extLst>
          </p:cNvPr>
          <p:cNvSpPr>
            <a:spLocks noGrp="1"/>
          </p:cNvSpPr>
          <p:nvPr>
            <p:ph type="title"/>
          </p:nvPr>
        </p:nvSpPr>
        <p:spPr/>
        <p:txBody>
          <a:bodyPr>
            <a:normAutofit fontScale="90000"/>
          </a:bodyPr>
          <a:lstStyle/>
          <a:p>
            <a:r>
              <a:rPr lang="en-US" dirty="0"/>
              <a:t>Foodborne Outbreak Investigation Process</a:t>
            </a:r>
          </a:p>
        </p:txBody>
      </p:sp>
      <p:sp>
        <p:nvSpPr>
          <p:cNvPr id="12" name="Oval 11">
            <a:extLst>
              <a:ext uri="{FF2B5EF4-FFF2-40B4-BE49-F238E27FC236}">
                <a16:creationId xmlns:a16="http://schemas.microsoft.com/office/drawing/2014/main" id="{310464BE-20A8-3E4D-B5EE-052312AF98EC}"/>
              </a:ext>
            </a:extLst>
          </p:cNvPr>
          <p:cNvSpPr/>
          <p:nvPr/>
        </p:nvSpPr>
        <p:spPr>
          <a:xfrm>
            <a:off x="892154" y="1518288"/>
            <a:ext cx="2159541" cy="869026"/>
          </a:xfrm>
          <a:prstGeom prst="ellipse">
            <a:avLst/>
          </a:prstGeom>
          <a:ln>
            <a:noFill/>
          </a:ln>
          <a:effectLst/>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400" kern="1200" dirty="0"/>
              <a:t>Detect Outbreak</a:t>
            </a:r>
          </a:p>
        </p:txBody>
      </p:sp>
      <p:sp>
        <p:nvSpPr>
          <p:cNvPr id="13" name="Rectangle 12">
            <a:extLst>
              <a:ext uri="{FF2B5EF4-FFF2-40B4-BE49-F238E27FC236}">
                <a16:creationId xmlns:a16="http://schemas.microsoft.com/office/drawing/2014/main" id="{156FEF1E-C747-1E50-11B2-90602A7BC75F}"/>
              </a:ext>
            </a:extLst>
          </p:cNvPr>
          <p:cNvSpPr/>
          <p:nvPr/>
        </p:nvSpPr>
        <p:spPr>
          <a:xfrm>
            <a:off x="892154" y="3118337"/>
            <a:ext cx="2159541" cy="869026"/>
          </a:xfrm>
          <a:prstGeom prst="rect">
            <a:avLst/>
          </a:pr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Find</a:t>
            </a:r>
          </a:p>
          <a:p>
            <a:pPr algn="ctr" defTabSz="1111250">
              <a:spcBef>
                <a:spcPct val="0"/>
              </a:spcBef>
            </a:pPr>
            <a:r>
              <a:rPr lang="en-US" sz="2400" dirty="0"/>
              <a:t>Cases</a:t>
            </a:r>
          </a:p>
        </p:txBody>
      </p:sp>
      <p:sp>
        <p:nvSpPr>
          <p:cNvPr id="14" name="Rectangle 13">
            <a:extLst>
              <a:ext uri="{FF2B5EF4-FFF2-40B4-BE49-F238E27FC236}">
                <a16:creationId xmlns:a16="http://schemas.microsoft.com/office/drawing/2014/main" id="{E2B9BD95-818C-90A9-6225-C06A4B36B2EB}"/>
              </a:ext>
            </a:extLst>
          </p:cNvPr>
          <p:cNvSpPr/>
          <p:nvPr/>
        </p:nvSpPr>
        <p:spPr>
          <a:xfrm>
            <a:off x="892154" y="4748933"/>
            <a:ext cx="2159541" cy="1360471"/>
          </a:xfrm>
          <a:prstGeom prst="rect">
            <a:avLst/>
          </a:prstGeom>
          <a:solidFill>
            <a:srgbClr val="7030A0"/>
          </a:solidFill>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400" kern="1200" dirty="0"/>
              <a:t>Interview to Generate Hypotheses</a:t>
            </a:r>
          </a:p>
        </p:txBody>
      </p:sp>
      <p:sp>
        <p:nvSpPr>
          <p:cNvPr id="15" name="Rectangle 14">
            <a:extLst>
              <a:ext uri="{FF2B5EF4-FFF2-40B4-BE49-F238E27FC236}">
                <a16:creationId xmlns:a16="http://schemas.microsoft.com/office/drawing/2014/main" id="{F120BDF2-6A68-AF96-7DCC-5D56F6E71F87}"/>
              </a:ext>
            </a:extLst>
          </p:cNvPr>
          <p:cNvSpPr/>
          <p:nvPr/>
        </p:nvSpPr>
        <p:spPr>
          <a:xfrm>
            <a:off x="6387955" y="1415661"/>
            <a:ext cx="2159538" cy="868680"/>
          </a:xfrm>
          <a:prstGeom prst="rect">
            <a:avLst/>
          </a:pr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Test</a:t>
            </a:r>
          </a:p>
          <a:p>
            <a:pPr algn="ctr" defTabSz="1111250">
              <a:spcBef>
                <a:spcPct val="0"/>
              </a:spcBef>
            </a:pPr>
            <a:r>
              <a:rPr lang="en-US" sz="2400" dirty="0"/>
              <a:t>Hypotheses</a:t>
            </a:r>
          </a:p>
        </p:txBody>
      </p:sp>
      <p:sp>
        <p:nvSpPr>
          <p:cNvPr id="16" name="Freeform: Shape 15">
            <a:extLst>
              <a:ext uri="{FF2B5EF4-FFF2-40B4-BE49-F238E27FC236}">
                <a16:creationId xmlns:a16="http://schemas.microsoft.com/office/drawing/2014/main" id="{35B21568-0FE7-ACA3-A729-F0FE8A1D3B1E}"/>
              </a:ext>
            </a:extLst>
          </p:cNvPr>
          <p:cNvSpPr/>
          <p:nvPr/>
        </p:nvSpPr>
        <p:spPr>
          <a:xfrm>
            <a:off x="4861360" y="3198943"/>
            <a:ext cx="2157984" cy="868680"/>
          </a:xfrm>
          <a:custGeom>
            <a:avLst/>
            <a:gdLst>
              <a:gd name="connsiteX0" fmla="*/ 0 w 2267451"/>
              <a:gd name="connsiteY0" fmla="*/ 0 h 1360471"/>
              <a:gd name="connsiteX1" fmla="*/ 2267451 w 2267451"/>
              <a:gd name="connsiteY1" fmla="*/ 0 h 1360471"/>
              <a:gd name="connsiteX2" fmla="*/ 2267451 w 2267451"/>
              <a:gd name="connsiteY2" fmla="*/ 1360471 h 1360471"/>
              <a:gd name="connsiteX3" fmla="*/ 0 w 2267451"/>
              <a:gd name="connsiteY3" fmla="*/ 1360471 h 1360471"/>
              <a:gd name="connsiteX4" fmla="*/ 0 w 2267451"/>
              <a:gd name="connsiteY4" fmla="*/ 0 h 136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7451" h="1360471">
                <a:moveTo>
                  <a:pt x="0" y="0"/>
                </a:moveTo>
                <a:lnTo>
                  <a:pt x="2267451" y="0"/>
                </a:lnTo>
                <a:lnTo>
                  <a:pt x="2267451" y="1360471"/>
                </a:lnTo>
                <a:lnTo>
                  <a:pt x="0" y="1360471"/>
                </a:lnTo>
                <a:lnTo>
                  <a:pt x="0" y="0"/>
                </a:lnTo>
                <a:close/>
              </a:path>
            </a:pathLst>
          </a:cu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Find Associations</a:t>
            </a:r>
          </a:p>
        </p:txBody>
      </p:sp>
      <p:sp>
        <p:nvSpPr>
          <p:cNvPr id="17" name="Freeform: Shape 16">
            <a:extLst>
              <a:ext uri="{FF2B5EF4-FFF2-40B4-BE49-F238E27FC236}">
                <a16:creationId xmlns:a16="http://schemas.microsoft.com/office/drawing/2014/main" id="{AE9D8C92-890A-B028-EB7B-DD5A8AD65AF9}"/>
              </a:ext>
            </a:extLst>
          </p:cNvPr>
          <p:cNvSpPr/>
          <p:nvPr/>
        </p:nvSpPr>
        <p:spPr>
          <a:xfrm>
            <a:off x="4859802" y="4748933"/>
            <a:ext cx="2159541" cy="1462804"/>
          </a:xfrm>
          <a:custGeom>
            <a:avLst/>
            <a:gdLst>
              <a:gd name="connsiteX0" fmla="*/ 0 w 2267451"/>
              <a:gd name="connsiteY0" fmla="*/ 0 h 1360471"/>
              <a:gd name="connsiteX1" fmla="*/ 2267451 w 2267451"/>
              <a:gd name="connsiteY1" fmla="*/ 0 h 1360471"/>
              <a:gd name="connsiteX2" fmla="*/ 2267451 w 2267451"/>
              <a:gd name="connsiteY2" fmla="*/ 1360471 h 1360471"/>
              <a:gd name="connsiteX3" fmla="*/ 0 w 2267451"/>
              <a:gd name="connsiteY3" fmla="*/ 1360471 h 1360471"/>
              <a:gd name="connsiteX4" fmla="*/ 0 w 2267451"/>
              <a:gd name="connsiteY4" fmla="*/ 0 h 136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7451" h="1360471">
                <a:moveTo>
                  <a:pt x="0" y="0"/>
                </a:moveTo>
                <a:lnTo>
                  <a:pt x="2267451" y="0"/>
                </a:lnTo>
                <a:lnTo>
                  <a:pt x="2267451" y="1360471"/>
                </a:lnTo>
                <a:lnTo>
                  <a:pt x="0" y="1360471"/>
                </a:lnTo>
                <a:lnTo>
                  <a:pt x="0" y="0"/>
                </a:lnTo>
                <a:close/>
              </a:path>
            </a:pathLst>
          </a:cu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Control Measures to Stop Outbreak</a:t>
            </a:r>
          </a:p>
        </p:txBody>
      </p:sp>
      <p:sp>
        <p:nvSpPr>
          <p:cNvPr id="18" name="Freeform: Shape 17">
            <a:extLst>
              <a:ext uri="{FF2B5EF4-FFF2-40B4-BE49-F238E27FC236}">
                <a16:creationId xmlns:a16="http://schemas.microsoft.com/office/drawing/2014/main" id="{9273056F-8629-F451-7FD2-3EA9DFA852AC}"/>
              </a:ext>
            </a:extLst>
          </p:cNvPr>
          <p:cNvSpPr/>
          <p:nvPr/>
        </p:nvSpPr>
        <p:spPr>
          <a:xfrm>
            <a:off x="7938951" y="3198943"/>
            <a:ext cx="2157984" cy="1230248"/>
          </a:xfrm>
          <a:custGeom>
            <a:avLst/>
            <a:gdLst>
              <a:gd name="connsiteX0" fmla="*/ 0 w 2267451"/>
              <a:gd name="connsiteY0" fmla="*/ 0 h 1360471"/>
              <a:gd name="connsiteX1" fmla="*/ 2267451 w 2267451"/>
              <a:gd name="connsiteY1" fmla="*/ 0 h 1360471"/>
              <a:gd name="connsiteX2" fmla="*/ 2267451 w 2267451"/>
              <a:gd name="connsiteY2" fmla="*/ 1360471 h 1360471"/>
              <a:gd name="connsiteX3" fmla="*/ 0 w 2267451"/>
              <a:gd name="connsiteY3" fmla="*/ 1360471 h 1360471"/>
              <a:gd name="connsiteX4" fmla="*/ 0 w 2267451"/>
              <a:gd name="connsiteY4" fmla="*/ 0 h 136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7451" h="1360471">
                <a:moveTo>
                  <a:pt x="0" y="0"/>
                </a:moveTo>
                <a:lnTo>
                  <a:pt x="2267451" y="0"/>
                </a:lnTo>
                <a:lnTo>
                  <a:pt x="2267451" y="1360471"/>
                </a:lnTo>
                <a:lnTo>
                  <a:pt x="0" y="1360471"/>
                </a:lnTo>
                <a:lnTo>
                  <a:pt x="0" y="0"/>
                </a:lnTo>
                <a:close/>
              </a:path>
            </a:pathLst>
          </a:cu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No Associations Found</a:t>
            </a:r>
          </a:p>
        </p:txBody>
      </p:sp>
      <p:cxnSp>
        <p:nvCxnSpPr>
          <p:cNvPr id="28" name="Straight Arrow Connector 27">
            <a:extLst>
              <a:ext uri="{FF2B5EF4-FFF2-40B4-BE49-F238E27FC236}">
                <a16:creationId xmlns:a16="http://schemas.microsoft.com/office/drawing/2014/main" id="{BD0CB7EC-E44A-A76E-8CC7-509891A951C1}"/>
              </a:ext>
            </a:extLst>
          </p:cNvPr>
          <p:cNvCxnSpPr>
            <a:cxnSpLocks/>
            <a:stCxn id="13" idx="2"/>
            <a:endCxn id="14" idx="0"/>
          </p:cNvCxnSpPr>
          <p:nvPr/>
        </p:nvCxnSpPr>
        <p:spPr>
          <a:xfrm>
            <a:off x="1971925" y="3987363"/>
            <a:ext cx="0" cy="761570"/>
          </a:xfrm>
          <a:prstGeom prst="straightConnector1">
            <a:avLst/>
          </a:prstGeom>
          <a:ln w="1270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A3D12A75-BADC-F110-FC6A-7D6025FEE90A}"/>
              </a:ext>
            </a:extLst>
          </p:cNvPr>
          <p:cNvCxnSpPr>
            <a:cxnSpLocks/>
            <a:stCxn id="12" idx="4"/>
            <a:endCxn id="13" idx="0"/>
          </p:cNvCxnSpPr>
          <p:nvPr/>
        </p:nvCxnSpPr>
        <p:spPr>
          <a:xfrm>
            <a:off x="1971925" y="2387314"/>
            <a:ext cx="0" cy="731023"/>
          </a:xfrm>
          <a:prstGeom prst="straightConnector1">
            <a:avLst/>
          </a:prstGeom>
          <a:ln w="1270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6911A0C-2862-0B5A-DA73-166CDDB861CA}"/>
              </a:ext>
            </a:extLst>
          </p:cNvPr>
          <p:cNvCxnSpPr>
            <a:cxnSpLocks/>
          </p:cNvCxnSpPr>
          <p:nvPr/>
        </p:nvCxnSpPr>
        <p:spPr>
          <a:xfrm>
            <a:off x="5939572" y="4067623"/>
            <a:ext cx="0" cy="681310"/>
          </a:xfrm>
          <a:prstGeom prst="straightConnector1">
            <a:avLst/>
          </a:prstGeom>
          <a:ln w="1270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B9990324-5599-EF38-3F5C-EABB8899DCF4}"/>
              </a:ext>
            </a:extLst>
          </p:cNvPr>
          <p:cNvCxnSpPr>
            <a:stCxn id="14" idx="3"/>
            <a:endCxn id="15" idx="1"/>
          </p:cNvCxnSpPr>
          <p:nvPr/>
        </p:nvCxnSpPr>
        <p:spPr>
          <a:xfrm flipV="1">
            <a:off x="3051695" y="1850001"/>
            <a:ext cx="3336260" cy="3579168"/>
          </a:xfrm>
          <a:prstGeom prst="bentConnector3">
            <a:avLst>
              <a:gd name="adj1" fmla="val 36588"/>
            </a:avLst>
          </a:prstGeom>
          <a:ln w="1238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nvGrpSpPr>
          <p:cNvPr id="84" name="Group 83">
            <a:extLst>
              <a:ext uri="{FF2B5EF4-FFF2-40B4-BE49-F238E27FC236}">
                <a16:creationId xmlns:a16="http://schemas.microsoft.com/office/drawing/2014/main" id="{BB4D55A4-1D87-5191-EF2E-16F39B573138}"/>
              </a:ext>
            </a:extLst>
          </p:cNvPr>
          <p:cNvGrpSpPr/>
          <p:nvPr/>
        </p:nvGrpSpPr>
        <p:grpSpPr>
          <a:xfrm>
            <a:off x="8557023" y="1809636"/>
            <a:ext cx="2075109" cy="4207004"/>
            <a:chOff x="8547493" y="1850001"/>
            <a:chExt cx="2075109" cy="4207004"/>
          </a:xfrm>
        </p:grpSpPr>
        <p:cxnSp>
          <p:nvCxnSpPr>
            <p:cNvPr id="47" name="Straight Connector 46">
              <a:extLst>
                <a:ext uri="{FF2B5EF4-FFF2-40B4-BE49-F238E27FC236}">
                  <a16:creationId xmlns:a16="http://schemas.microsoft.com/office/drawing/2014/main" id="{E38AFCB3-0410-9279-E064-764A1500A1C7}"/>
                </a:ext>
              </a:extLst>
            </p:cNvPr>
            <p:cNvCxnSpPr>
              <a:cxnSpLocks/>
            </p:cNvCxnSpPr>
            <p:nvPr/>
          </p:nvCxnSpPr>
          <p:spPr>
            <a:xfrm>
              <a:off x="9017943" y="4468947"/>
              <a:ext cx="6997" cy="1588058"/>
            </a:xfrm>
            <a:prstGeom prst="line">
              <a:avLst/>
            </a:prstGeom>
            <a:ln w="12382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1F66DD78-8F05-F4C4-DDA8-CBC09D2D1E72}"/>
                </a:ext>
              </a:extLst>
            </p:cNvPr>
            <p:cNvCxnSpPr>
              <a:cxnSpLocks/>
            </p:cNvCxnSpPr>
            <p:nvPr/>
          </p:nvCxnSpPr>
          <p:spPr>
            <a:xfrm>
              <a:off x="9213983" y="5477376"/>
              <a:ext cx="1408619" cy="0"/>
            </a:xfrm>
            <a:prstGeom prst="line">
              <a:avLst/>
            </a:prstGeom>
            <a:ln w="12382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CF94C15C-88A4-CFEB-F63E-0097AF26B8D2}"/>
                </a:ext>
              </a:extLst>
            </p:cNvPr>
            <p:cNvCxnSpPr>
              <a:cxnSpLocks/>
              <a:endCxn id="15" idx="3"/>
            </p:cNvCxnSpPr>
            <p:nvPr/>
          </p:nvCxnSpPr>
          <p:spPr>
            <a:xfrm rot="16200000" flipV="1">
              <a:off x="7834942" y="2562552"/>
              <a:ext cx="3500212" cy="2075109"/>
            </a:xfrm>
            <a:prstGeom prst="bentConnector2">
              <a:avLst/>
            </a:prstGeom>
            <a:ln w="123825">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grpSp>
      <p:grpSp>
        <p:nvGrpSpPr>
          <p:cNvPr id="83" name="Group 82">
            <a:extLst>
              <a:ext uri="{FF2B5EF4-FFF2-40B4-BE49-F238E27FC236}">
                <a16:creationId xmlns:a16="http://schemas.microsoft.com/office/drawing/2014/main" id="{DCE7FFA1-5351-1680-228F-791068718A9B}"/>
              </a:ext>
            </a:extLst>
          </p:cNvPr>
          <p:cNvGrpSpPr/>
          <p:nvPr/>
        </p:nvGrpSpPr>
        <p:grpSpPr>
          <a:xfrm>
            <a:off x="5939573" y="2284341"/>
            <a:ext cx="1528151" cy="914601"/>
            <a:chOff x="5939573" y="2284341"/>
            <a:chExt cx="1528151" cy="914601"/>
          </a:xfrm>
        </p:grpSpPr>
        <p:cxnSp>
          <p:nvCxnSpPr>
            <p:cNvPr id="61" name="Straight Connector 60">
              <a:extLst>
                <a:ext uri="{FF2B5EF4-FFF2-40B4-BE49-F238E27FC236}">
                  <a16:creationId xmlns:a16="http://schemas.microsoft.com/office/drawing/2014/main" id="{6DDAFBED-14C1-A4AB-174A-E17BE4E96ACF}"/>
                </a:ext>
              </a:extLst>
            </p:cNvPr>
            <p:cNvCxnSpPr>
              <a:cxnSpLocks/>
              <a:stCxn id="15" idx="2"/>
            </p:cNvCxnSpPr>
            <p:nvPr/>
          </p:nvCxnSpPr>
          <p:spPr>
            <a:xfrm>
              <a:off x="7467724" y="2284341"/>
              <a:ext cx="0" cy="390080"/>
            </a:xfrm>
            <a:prstGeom prst="line">
              <a:avLst/>
            </a:prstGeom>
            <a:ln w="1238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Connector: Elbow 64">
              <a:extLst>
                <a:ext uri="{FF2B5EF4-FFF2-40B4-BE49-F238E27FC236}">
                  <a16:creationId xmlns:a16="http://schemas.microsoft.com/office/drawing/2014/main" id="{B7BEC877-9D42-58CF-43D7-C501949D5108}"/>
                </a:ext>
              </a:extLst>
            </p:cNvPr>
            <p:cNvCxnSpPr>
              <a:cxnSpLocks/>
            </p:cNvCxnSpPr>
            <p:nvPr/>
          </p:nvCxnSpPr>
          <p:spPr>
            <a:xfrm rot="10800000" flipV="1">
              <a:off x="5939573" y="2616053"/>
              <a:ext cx="1528151" cy="582889"/>
            </a:xfrm>
            <a:prstGeom prst="bentConnector3">
              <a:avLst>
                <a:gd name="adj1" fmla="val 99652"/>
              </a:avLst>
            </a:prstGeom>
            <a:ln w="1238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2" name="Group 81">
            <a:extLst>
              <a:ext uri="{FF2B5EF4-FFF2-40B4-BE49-F238E27FC236}">
                <a16:creationId xmlns:a16="http://schemas.microsoft.com/office/drawing/2014/main" id="{EA541672-53A7-C027-A213-48D3FEFB1069}"/>
              </a:ext>
            </a:extLst>
          </p:cNvPr>
          <p:cNvGrpSpPr/>
          <p:nvPr/>
        </p:nvGrpSpPr>
        <p:grpSpPr>
          <a:xfrm>
            <a:off x="7413283" y="2258647"/>
            <a:ext cx="1621187" cy="940770"/>
            <a:chOff x="7413283" y="2258647"/>
            <a:chExt cx="1621187" cy="940770"/>
          </a:xfrm>
        </p:grpSpPr>
        <p:cxnSp>
          <p:nvCxnSpPr>
            <p:cNvPr id="75" name="Connector: Elbow 74">
              <a:extLst>
                <a:ext uri="{FF2B5EF4-FFF2-40B4-BE49-F238E27FC236}">
                  <a16:creationId xmlns:a16="http://schemas.microsoft.com/office/drawing/2014/main" id="{5AA1C9CC-5AA6-96C2-702D-89A81B9FB31A}"/>
                </a:ext>
              </a:extLst>
            </p:cNvPr>
            <p:cNvCxnSpPr>
              <a:cxnSpLocks/>
            </p:cNvCxnSpPr>
            <p:nvPr/>
          </p:nvCxnSpPr>
          <p:spPr>
            <a:xfrm>
              <a:off x="7413283" y="2616053"/>
              <a:ext cx="1621187" cy="583364"/>
            </a:xfrm>
            <a:prstGeom prst="bentConnector3">
              <a:avLst>
                <a:gd name="adj1" fmla="val 99872"/>
              </a:avLst>
            </a:prstGeom>
            <a:ln w="1238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13C3AFA-57AD-F80B-1ED8-0FFE6E34549D}"/>
                </a:ext>
              </a:extLst>
            </p:cNvPr>
            <p:cNvCxnSpPr>
              <a:cxnSpLocks/>
            </p:cNvCxnSpPr>
            <p:nvPr/>
          </p:nvCxnSpPr>
          <p:spPr>
            <a:xfrm>
              <a:off x="7467724" y="2258647"/>
              <a:ext cx="0" cy="390080"/>
            </a:xfrm>
            <a:prstGeom prst="line">
              <a:avLst/>
            </a:prstGeom>
            <a:ln w="12382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5" name="TextBox 84">
            <a:extLst>
              <a:ext uri="{FF2B5EF4-FFF2-40B4-BE49-F238E27FC236}">
                <a16:creationId xmlns:a16="http://schemas.microsoft.com/office/drawing/2014/main" id="{ADC0C726-5FE7-CA7B-56FA-5D3503D8BE6C}"/>
              </a:ext>
            </a:extLst>
          </p:cNvPr>
          <p:cNvSpPr txBox="1"/>
          <p:nvPr/>
        </p:nvSpPr>
        <p:spPr>
          <a:xfrm>
            <a:off x="4638723" y="2550252"/>
            <a:ext cx="2765031" cy="3917223"/>
          </a:xfrm>
          <a:prstGeom prst="rect">
            <a:avLst/>
          </a:prstGeom>
          <a:solidFill>
            <a:schemeClr val="bg1"/>
          </a:solidFill>
        </p:spPr>
        <p:txBody>
          <a:bodyPr wrap="square" rtlCol="0">
            <a:spAutoFit/>
          </a:bodyPr>
          <a:lstStyle/>
          <a:p>
            <a:endParaRPr lang="en-US" dirty="0"/>
          </a:p>
        </p:txBody>
      </p:sp>
      <p:sp>
        <p:nvSpPr>
          <p:cNvPr id="3" name="Slide Number Placeholder 3">
            <a:extLst>
              <a:ext uri="{FF2B5EF4-FFF2-40B4-BE49-F238E27FC236}">
                <a16:creationId xmlns:a16="http://schemas.microsoft.com/office/drawing/2014/main" id="{7CDCE7BA-3F0D-A561-1EB2-AC4DE4BE4F03}"/>
              </a:ext>
            </a:extLst>
          </p:cNvPr>
          <p:cNvSpPr>
            <a:spLocks noGrp="1"/>
          </p:cNvSpPr>
          <p:nvPr>
            <p:ph type="sldNum" sz="quarter" idx="12"/>
          </p:nvPr>
        </p:nvSpPr>
        <p:spPr>
          <a:xfrm>
            <a:off x="8610600" y="6316694"/>
            <a:ext cx="2743200" cy="365125"/>
          </a:xfrm>
        </p:spPr>
        <p:txBody>
          <a:bodyPr/>
          <a:lstStyle/>
          <a:p>
            <a:fld id="{A36692EB-79DF-465C-A61E-AA737CE7901B}" type="slidenum">
              <a:rPr lang="en-US" smtClean="0"/>
              <a:pPr/>
              <a:t>14</a:t>
            </a:fld>
            <a:endParaRPr lang="en-US"/>
          </a:p>
        </p:txBody>
      </p:sp>
      <p:cxnSp>
        <p:nvCxnSpPr>
          <p:cNvPr id="9" name="Connector: Elbow 8">
            <a:extLst>
              <a:ext uri="{FF2B5EF4-FFF2-40B4-BE49-F238E27FC236}">
                <a16:creationId xmlns:a16="http://schemas.microsoft.com/office/drawing/2014/main" id="{29C8F6F5-D151-291F-DFE8-A580F87D0F5D}"/>
              </a:ext>
            </a:extLst>
          </p:cNvPr>
          <p:cNvCxnSpPr>
            <a:cxnSpLocks/>
          </p:cNvCxnSpPr>
          <p:nvPr/>
        </p:nvCxnSpPr>
        <p:spPr>
          <a:xfrm rot="10800000" flipV="1">
            <a:off x="3051696" y="5939199"/>
            <a:ext cx="5786734" cy="1"/>
          </a:xfrm>
          <a:prstGeom prst="bentConnector3">
            <a:avLst>
              <a:gd name="adj1" fmla="val 50000"/>
            </a:avLst>
          </a:prstGeom>
          <a:ln w="123825">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3821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8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8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a:t>Activity 1.1</a:t>
            </a:r>
            <a:endParaRPr lang="en-US" dirty="0"/>
          </a:p>
        </p:txBody>
      </p:sp>
      <p:sp>
        <p:nvSpPr>
          <p:cNvPr id="7" name="Content Placeholder 6">
            <a:extLst>
              <a:ext uri="{FF2B5EF4-FFF2-40B4-BE49-F238E27FC236}">
                <a16:creationId xmlns:a16="http://schemas.microsoft.com/office/drawing/2014/main" id="{EC985D04-4A68-C678-E906-F4D494FD67C5}"/>
              </a:ext>
            </a:extLst>
          </p:cNvPr>
          <p:cNvSpPr>
            <a:spLocks noGrp="1"/>
          </p:cNvSpPr>
          <p:nvPr>
            <p:ph idx="1"/>
          </p:nvPr>
        </p:nvSpPr>
        <p:spPr/>
        <p:txBody>
          <a:bodyPr>
            <a:normAutofit/>
          </a:bodyPr>
          <a:lstStyle/>
          <a:p>
            <a:pPr marL="0" indent="0">
              <a:buNone/>
            </a:pPr>
            <a:r>
              <a:rPr lang="en-US" dirty="0"/>
              <a:t>Answer the following questions:</a:t>
            </a:r>
          </a:p>
          <a:p>
            <a:pPr marL="0" indent="0">
              <a:buNone/>
            </a:pPr>
            <a:endParaRPr lang="en-US" dirty="0"/>
          </a:p>
          <a:p>
            <a:pPr marL="514350" indent="-514350">
              <a:buAutoNum type="arabicPeriod"/>
            </a:pPr>
            <a:r>
              <a:rPr lang="en-US" dirty="0"/>
              <a:t>Does this scenario merit gathering additional information? </a:t>
            </a:r>
          </a:p>
          <a:p>
            <a:pPr marL="514350" indent="-514350">
              <a:buAutoNum type="arabicPeriod"/>
            </a:pPr>
            <a:r>
              <a:rPr lang="en-US" dirty="0"/>
              <a:t>What additional information is needed? How would you get it?</a:t>
            </a:r>
          </a:p>
          <a:p>
            <a:pPr marL="0" indent="0">
              <a:buNone/>
            </a:pPr>
            <a:endParaRPr lang="en-US" dirty="0"/>
          </a:p>
          <a:p>
            <a:pPr marL="0" indent="0">
              <a:buNone/>
            </a:pPr>
            <a:endParaRPr lang="en-US" dirty="0"/>
          </a:p>
        </p:txBody>
      </p:sp>
      <p:sp>
        <p:nvSpPr>
          <p:cNvPr id="3" name="Slide Number Placeholder 3">
            <a:extLst>
              <a:ext uri="{FF2B5EF4-FFF2-40B4-BE49-F238E27FC236}">
                <a16:creationId xmlns:a16="http://schemas.microsoft.com/office/drawing/2014/main" id="{65FB3168-E8E7-B48C-74E4-AADFA10257CD}"/>
              </a:ext>
            </a:extLst>
          </p:cNvPr>
          <p:cNvSpPr>
            <a:spLocks noGrp="1"/>
          </p:cNvSpPr>
          <p:nvPr>
            <p:ph type="sldNum" sz="quarter" idx="12"/>
          </p:nvPr>
        </p:nvSpPr>
        <p:spPr>
          <a:xfrm>
            <a:off x="8610600" y="6356350"/>
            <a:ext cx="2743200" cy="365125"/>
          </a:xfrm>
        </p:spPr>
        <p:txBody>
          <a:bodyPr/>
          <a:lstStyle/>
          <a:p>
            <a:fld id="{A36692EB-79DF-465C-A61E-AA737CE7901B}" type="slidenum">
              <a:rPr lang="en-US" smtClean="0"/>
              <a:pPr/>
              <a:t>15</a:t>
            </a:fld>
            <a:endParaRPr lang="en-US"/>
          </a:p>
        </p:txBody>
      </p:sp>
      <p:pic>
        <p:nvPicPr>
          <p:cNvPr id="4" name="COE Interviewer Training Mod 1 Audio with hangup at the end">
            <a:hlinkClick r:id="" action="ppaction://media"/>
            <a:extLst>
              <a:ext uri="{FF2B5EF4-FFF2-40B4-BE49-F238E27FC236}">
                <a16:creationId xmlns:a16="http://schemas.microsoft.com/office/drawing/2014/main" id="{96DA84E6-F066-0CB0-E07D-E058B99E44DA}"/>
              </a:ext>
            </a:extLst>
          </p:cNvPr>
          <p:cNvPicPr>
            <a:picLocks noChangeAspect="1"/>
          </p:cNvPicPr>
          <p:nvPr>
            <a:audioFile r:link="rId3"/>
            <p:extLst>
              <p:ext uri="{DAA4B4D4-6D71-4841-9C94-3DE7FCFB9230}">
                <p14:media xmlns:p14="http://schemas.microsoft.com/office/powerpoint/2010/main" r:embed="rId2"/>
              </p:ext>
            </p:extLst>
          </p:nvPr>
        </p:nvPicPr>
        <p:blipFill>
          <a:blip r:embed="rId6">
            <a:extLst>
              <a:ext uri="{28A0092B-C50C-407E-A947-70E740481C1C}">
                <a14:useLocalDpi xmlns:a14="http://schemas.microsoft.com/office/drawing/2010/main" val="0"/>
              </a:ext>
            </a:extLst>
          </a:blip>
          <a:srcRect/>
          <a:stretch/>
        </p:blipFill>
        <p:spPr>
          <a:xfrm>
            <a:off x="9805260" y="5861867"/>
            <a:ext cx="583349" cy="609600"/>
          </a:xfrm>
          <a:prstGeom prst="rect">
            <a:avLst/>
          </a:prstGeom>
        </p:spPr>
      </p:pic>
    </p:spTree>
    <p:custDataLst>
      <p:tags r:id="rId1"/>
    </p:custDataLst>
    <p:extLst>
      <p:ext uri="{BB962C8B-B14F-4D97-AF65-F5344CB8AC3E}">
        <p14:creationId xmlns:p14="http://schemas.microsoft.com/office/powerpoint/2010/main" val="425934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5665E-CC88-7EDA-3FF7-3EAB6C09B2DE}"/>
              </a:ext>
            </a:extLst>
          </p:cNvPr>
          <p:cNvSpPr>
            <a:spLocks noGrp="1"/>
          </p:cNvSpPr>
          <p:nvPr>
            <p:ph type="title"/>
          </p:nvPr>
        </p:nvSpPr>
        <p:spPr/>
        <p:txBody>
          <a:bodyPr/>
          <a:lstStyle/>
          <a:p>
            <a:r>
              <a:rPr lang="en-US" dirty="0"/>
              <a:t>Module 1 Summary</a:t>
            </a:r>
          </a:p>
        </p:txBody>
      </p:sp>
      <p:sp>
        <p:nvSpPr>
          <p:cNvPr id="3" name="Content Placeholder 2">
            <a:extLst>
              <a:ext uri="{FF2B5EF4-FFF2-40B4-BE49-F238E27FC236}">
                <a16:creationId xmlns:a16="http://schemas.microsoft.com/office/drawing/2014/main" id="{6D9F3EF0-82C4-11BD-0388-0D0264E1DA76}"/>
              </a:ext>
            </a:extLst>
          </p:cNvPr>
          <p:cNvSpPr>
            <a:spLocks noGrp="1"/>
          </p:cNvSpPr>
          <p:nvPr>
            <p:ph idx="1"/>
          </p:nvPr>
        </p:nvSpPr>
        <p:spPr>
          <a:xfrm>
            <a:off x="838200" y="1825625"/>
            <a:ext cx="10515600" cy="2960688"/>
          </a:xfrm>
        </p:spPr>
        <p:txBody>
          <a:bodyPr>
            <a:normAutofit/>
          </a:bodyPr>
          <a:lstStyle/>
          <a:p>
            <a:pPr marL="0" indent="0">
              <a:lnSpc>
                <a:spcPct val="100000"/>
              </a:lnSpc>
              <a:spcBef>
                <a:spcPts val="1200"/>
              </a:spcBef>
              <a:spcAft>
                <a:spcPts val="1200"/>
              </a:spcAft>
              <a:buNone/>
            </a:pPr>
            <a:r>
              <a:rPr lang="en-US" dirty="0"/>
              <a:t>This module:</a:t>
            </a:r>
          </a:p>
          <a:p>
            <a:pPr marL="514350" indent="-514350">
              <a:lnSpc>
                <a:spcPct val="100000"/>
              </a:lnSpc>
              <a:spcBef>
                <a:spcPts val="1200"/>
              </a:spcBef>
              <a:spcAft>
                <a:spcPts val="1200"/>
              </a:spcAft>
              <a:buFont typeface="+mj-lt"/>
              <a:buAutoNum type="arabicPeriod"/>
            </a:pPr>
            <a:r>
              <a:rPr lang="en-US" dirty="0"/>
              <a:t>Described the content and structure of this course</a:t>
            </a:r>
          </a:p>
          <a:p>
            <a:pPr marL="514350" indent="-514350">
              <a:lnSpc>
                <a:spcPct val="100000"/>
              </a:lnSpc>
              <a:spcBef>
                <a:spcPts val="1200"/>
              </a:spcBef>
              <a:spcAft>
                <a:spcPts val="1200"/>
              </a:spcAft>
              <a:buFont typeface="+mj-lt"/>
              <a:buAutoNum type="arabicPeriod"/>
            </a:pPr>
            <a:r>
              <a:rPr lang="en-US" dirty="0"/>
              <a:t>Explained the importance of interviewing during foodborne illness investigations</a:t>
            </a:r>
          </a:p>
          <a:p>
            <a:pPr marL="514350" indent="-514350">
              <a:lnSpc>
                <a:spcPct val="100000"/>
              </a:lnSpc>
              <a:spcBef>
                <a:spcPts val="1200"/>
              </a:spcBef>
              <a:spcAft>
                <a:spcPts val="1200"/>
              </a:spcAft>
              <a:buFont typeface="+mj-lt"/>
              <a:buAutoNum type="arabicPeriod"/>
            </a:pPr>
            <a:endParaRPr lang="en-US" dirty="0"/>
          </a:p>
        </p:txBody>
      </p:sp>
      <p:sp>
        <p:nvSpPr>
          <p:cNvPr id="4" name="Slide Number Placeholder 3">
            <a:extLst>
              <a:ext uri="{FF2B5EF4-FFF2-40B4-BE49-F238E27FC236}">
                <a16:creationId xmlns:a16="http://schemas.microsoft.com/office/drawing/2014/main" id="{628BAD35-3C68-FB7B-A8BC-18D9321A3CB8}"/>
              </a:ext>
            </a:extLst>
          </p:cNvPr>
          <p:cNvSpPr>
            <a:spLocks noGrp="1"/>
          </p:cNvSpPr>
          <p:nvPr>
            <p:ph type="sldNum" sz="quarter" idx="12"/>
          </p:nvPr>
        </p:nvSpPr>
        <p:spPr/>
        <p:txBody>
          <a:bodyPr/>
          <a:lstStyle/>
          <a:p>
            <a:fld id="{A36692EB-79DF-465C-A61E-AA737CE7901B}" type="slidenum">
              <a:rPr lang="en-US" smtClean="0"/>
              <a:pPr/>
              <a:t>16</a:t>
            </a:fld>
            <a:endParaRPr lang="en-US" dirty="0"/>
          </a:p>
        </p:txBody>
      </p:sp>
      <p:pic>
        <p:nvPicPr>
          <p:cNvPr id="8" name="Picture 7" descr="Graphical user interface&#10;&#10;Description automatically generated">
            <a:extLst>
              <a:ext uri="{FF2B5EF4-FFF2-40B4-BE49-F238E27FC236}">
                <a16:creationId xmlns:a16="http://schemas.microsoft.com/office/drawing/2014/main" id="{DBEFA3D5-2647-865C-A6B4-8043185A10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626" y="5584880"/>
            <a:ext cx="2743200" cy="998525"/>
          </a:xfrm>
          <a:prstGeom prst="rect">
            <a:avLst/>
          </a:prstGeom>
        </p:spPr>
      </p:pic>
    </p:spTree>
    <p:custDataLst>
      <p:tags r:id="rId1"/>
    </p:custDataLst>
    <p:extLst>
      <p:ext uri="{BB962C8B-B14F-4D97-AF65-F5344CB8AC3E}">
        <p14:creationId xmlns:p14="http://schemas.microsoft.com/office/powerpoint/2010/main" val="606635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lstStyle/>
          <a:p>
            <a:r>
              <a:rPr lang="en-US" dirty="0"/>
              <a:t>Module 1: Objectives</a:t>
            </a:r>
          </a:p>
        </p:txBody>
      </p:sp>
      <p:sp>
        <p:nvSpPr>
          <p:cNvPr id="3" name="Content Placeholder 2">
            <a:extLst>
              <a:ext uri="{FF2B5EF4-FFF2-40B4-BE49-F238E27FC236}">
                <a16:creationId xmlns:a16="http://schemas.microsoft.com/office/drawing/2014/main" id="{A7CE33BB-E82E-4BE4-AD47-948861081021}"/>
              </a:ext>
            </a:extLst>
          </p:cNvPr>
          <p:cNvSpPr>
            <a:spLocks noGrp="1"/>
          </p:cNvSpPr>
          <p:nvPr>
            <p:ph idx="1"/>
          </p:nvPr>
        </p:nvSpPr>
        <p:spPr/>
        <p:txBody>
          <a:bodyPr/>
          <a:lstStyle/>
          <a:p>
            <a:pPr marL="0" indent="0">
              <a:lnSpc>
                <a:spcPct val="100000"/>
              </a:lnSpc>
              <a:spcBef>
                <a:spcPts val="1200"/>
              </a:spcBef>
              <a:spcAft>
                <a:spcPts val="1200"/>
              </a:spcAft>
              <a:buNone/>
            </a:pPr>
            <a:r>
              <a:rPr lang="en-US" dirty="0"/>
              <a:t>This module will:</a:t>
            </a:r>
          </a:p>
          <a:p>
            <a:pPr marL="514350" indent="-514350">
              <a:lnSpc>
                <a:spcPct val="100000"/>
              </a:lnSpc>
              <a:spcBef>
                <a:spcPts val="1200"/>
              </a:spcBef>
              <a:spcAft>
                <a:spcPts val="1200"/>
              </a:spcAft>
              <a:buFont typeface="+mj-lt"/>
              <a:buAutoNum type="arabicPeriod"/>
            </a:pPr>
            <a:r>
              <a:rPr lang="en-US" dirty="0"/>
              <a:t>Describe the content and structure of this course</a:t>
            </a:r>
          </a:p>
          <a:p>
            <a:pPr marL="514350" indent="-514350">
              <a:lnSpc>
                <a:spcPct val="100000"/>
              </a:lnSpc>
              <a:spcBef>
                <a:spcPts val="1200"/>
              </a:spcBef>
              <a:spcAft>
                <a:spcPts val="1200"/>
              </a:spcAft>
              <a:buFont typeface="+mj-lt"/>
              <a:buAutoNum type="arabicPeriod"/>
            </a:pPr>
            <a:r>
              <a:rPr lang="en-US" dirty="0"/>
              <a:t>Explain the importance of interviewing during foodborne illness investigations</a:t>
            </a:r>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lvl="0"/>
            <a:fld id="{A36692EB-79DF-465C-A61E-AA737CE7901B}" type="slidenum">
              <a:rPr lang="en-US" noProof="0" smtClean="0"/>
              <a:pPr lvl="0"/>
              <a:t>2</a:t>
            </a:fld>
            <a:endParaRPr lang="en-US" noProof="0" dirty="0"/>
          </a:p>
        </p:txBody>
      </p:sp>
    </p:spTree>
    <p:custDataLst>
      <p:tags r:id="rId1"/>
    </p:custDataLst>
    <p:extLst>
      <p:ext uri="{BB962C8B-B14F-4D97-AF65-F5344CB8AC3E}">
        <p14:creationId xmlns:p14="http://schemas.microsoft.com/office/powerpoint/2010/main" val="13091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33CC1B2-3291-1FCF-815E-56C62C47A021}"/>
              </a:ext>
            </a:extLst>
          </p:cNvPr>
          <p:cNvSpPr>
            <a:spLocks noGrp="1"/>
          </p:cNvSpPr>
          <p:nvPr>
            <p:ph type="title"/>
          </p:nvPr>
        </p:nvSpPr>
        <p:spPr/>
        <p:txBody>
          <a:bodyPr/>
          <a:lstStyle/>
          <a:p>
            <a:r>
              <a:rPr lang="en-US" dirty="0"/>
              <a:t>Virtual Housekeeping</a:t>
            </a:r>
          </a:p>
        </p:txBody>
      </p:sp>
      <p:sp>
        <p:nvSpPr>
          <p:cNvPr id="4" name="Slide Number Placeholder 3">
            <a:extLst>
              <a:ext uri="{FF2B5EF4-FFF2-40B4-BE49-F238E27FC236}">
                <a16:creationId xmlns:a16="http://schemas.microsoft.com/office/drawing/2014/main" id="{EB2DA68A-D4BB-6B49-A049-D8A6E2DC3D56}"/>
              </a:ext>
            </a:extLst>
          </p:cNvPr>
          <p:cNvSpPr>
            <a:spLocks noGrp="1"/>
          </p:cNvSpPr>
          <p:nvPr>
            <p:ph type="sldNum" sz="quarter" idx="12"/>
          </p:nvPr>
        </p:nvSpPr>
        <p:spPr/>
        <p:txBody>
          <a:bodyPr/>
          <a:lstStyle/>
          <a:p>
            <a:fld id="{A36692EB-79DF-465C-A61E-AA737CE7901B}" type="slidenum">
              <a:rPr lang="en-US" smtClean="0"/>
              <a:pPr/>
              <a:t>3</a:t>
            </a:fld>
            <a:endParaRPr lang="en-US"/>
          </a:p>
        </p:txBody>
      </p:sp>
      <p:pic>
        <p:nvPicPr>
          <p:cNvPr id="9" name="Content Placeholder 8" descr="A collage of people&#10;&#10;Description automatically generated with low confidence">
            <a:extLst>
              <a:ext uri="{FF2B5EF4-FFF2-40B4-BE49-F238E27FC236}">
                <a16:creationId xmlns:a16="http://schemas.microsoft.com/office/drawing/2014/main" id="{39B60E4E-12A5-F99B-E69A-575381C1BA13}"/>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283096" y="1904214"/>
            <a:ext cx="6368331" cy="3582186"/>
          </a:xfrm>
          <a:effectLst>
            <a:outerShdw blurRad="63500" sx="102000" sy="102000" algn="ctr" rotWithShape="0">
              <a:prstClr val="black">
                <a:alpha val="40000"/>
              </a:prstClr>
            </a:outerShdw>
          </a:effectLst>
        </p:spPr>
      </p:pic>
      <p:sp>
        <p:nvSpPr>
          <p:cNvPr id="3" name="Content Placeholder 1">
            <a:extLst>
              <a:ext uri="{FF2B5EF4-FFF2-40B4-BE49-F238E27FC236}">
                <a16:creationId xmlns:a16="http://schemas.microsoft.com/office/drawing/2014/main" id="{0C5B0968-11D8-B11F-B7C8-9480B7CAA756}"/>
              </a:ext>
            </a:extLst>
          </p:cNvPr>
          <p:cNvSpPr>
            <a:spLocks noGrp="1"/>
          </p:cNvSpPr>
          <p:nvPr/>
        </p:nvSpPr>
        <p:spPr>
          <a:xfrm>
            <a:off x="914400" y="1746625"/>
            <a:ext cx="5181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Breaks</a:t>
            </a:r>
          </a:p>
          <a:p>
            <a:r>
              <a:rPr lang="en-US" dirty="0"/>
              <a:t>Technical support</a:t>
            </a:r>
          </a:p>
          <a:p>
            <a:r>
              <a:rPr lang="en-US" dirty="0"/>
              <a:t>Engagement</a:t>
            </a:r>
          </a:p>
          <a:p>
            <a:r>
              <a:rPr lang="en-US" dirty="0"/>
              <a:t>Speaking/Raise Hand</a:t>
            </a:r>
          </a:p>
          <a:p>
            <a:r>
              <a:rPr lang="en-US" dirty="0"/>
              <a:t>Reactions</a:t>
            </a:r>
          </a:p>
          <a:p>
            <a:r>
              <a:rPr lang="en-US" dirty="0"/>
              <a:t>Chat</a:t>
            </a:r>
          </a:p>
          <a:p>
            <a:r>
              <a:rPr lang="en-US" dirty="0"/>
              <a:t>Breakout rooms</a:t>
            </a:r>
          </a:p>
          <a:p>
            <a:r>
              <a:rPr lang="en-US" dirty="0"/>
              <a:t>Questions</a:t>
            </a:r>
          </a:p>
          <a:p>
            <a:endParaRPr lang="en-US" dirty="0"/>
          </a:p>
        </p:txBody>
      </p:sp>
    </p:spTree>
    <p:custDataLst>
      <p:tags r:id="rId1"/>
    </p:custDataLst>
    <p:extLst>
      <p:ext uri="{BB962C8B-B14F-4D97-AF65-F5344CB8AC3E}">
        <p14:creationId xmlns:p14="http://schemas.microsoft.com/office/powerpoint/2010/main" val="2459164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90B0213-6BCC-D3CF-D2F7-FD65295CB88A}"/>
              </a:ext>
            </a:extLst>
          </p:cNvPr>
          <p:cNvPicPr>
            <a:picLocks noChangeAspect="1"/>
          </p:cNvPicPr>
          <p:nvPr/>
        </p:nvPicPr>
        <p:blipFill>
          <a:blip r:embed="rId4"/>
          <a:stretch>
            <a:fillRect/>
          </a:stretch>
        </p:blipFill>
        <p:spPr>
          <a:xfrm>
            <a:off x="60160" y="1808244"/>
            <a:ext cx="3197056" cy="3677442"/>
          </a:xfrm>
          <a:prstGeom prst="rect">
            <a:avLst/>
          </a:prstGeom>
        </p:spPr>
      </p:pic>
      <p:sp>
        <p:nvSpPr>
          <p:cNvPr id="5" name="Title 4">
            <a:extLst>
              <a:ext uri="{FF2B5EF4-FFF2-40B4-BE49-F238E27FC236}">
                <a16:creationId xmlns:a16="http://schemas.microsoft.com/office/drawing/2014/main" id="{633CC1B2-3291-1FCF-815E-56C62C47A021}"/>
              </a:ext>
            </a:extLst>
          </p:cNvPr>
          <p:cNvSpPr>
            <a:spLocks noGrp="1"/>
          </p:cNvSpPr>
          <p:nvPr>
            <p:ph type="title"/>
          </p:nvPr>
        </p:nvSpPr>
        <p:spPr/>
        <p:txBody>
          <a:bodyPr/>
          <a:lstStyle/>
          <a:p>
            <a:r>
              <a:rPr lang="en-US" dirty="0"/>
              <a:t>Zoom: Sound</a:t>
            </a:r>
          </a:p>
        </p:txBody>
      </p:sp>
      <p:sp>
        <p:nvSpPr>
          <p:cNvPr id="4" name="Slide Number Placeholder 3">
            <a:extLst>
              <a:ext uri="{FF2B5EF4-FFF2-40B4-BE49-F238E27FC236}">
                <a16:creationId xmlns:a16="http://schemas.microsoft.com/office/drawing/2014/main" id="{EB2DA68A-D4BB-6B49-A049-D8A6E2DC3D56}"/>
              </a:ext>
            </a:extLst>
          </p:cNvPr>
          <p:cNvSpPr>
            <a:spLocks noGrp="1"/>
          </p:cNvSpPr>
          <p:nvPr>
            <p:ph type="sldNum" sz="quarter" idx="12"/>
          </p:nvPr>
        </p:nvSpPr>
        <p:spPr/>
        <p:txBody>
          <a:bodyPr/>
          <a:lstStyle/>
          <a:p>
            <a:fld id="{A36692EB-79DF-465C-A61E-AA737CE7901B}" type="slidenum">
              <a:rPr lang="en-US" smtClean="0"/>
              <a:pPr/>
              <a:t>4</a:t>
            </a:fld>
            <a:endParaRPr lang="en-US"/>
          </a:p>
        </p:txBody>
      </p:sp>
      <p:pic>
        <p:nvPicPr>
          <p:cNvPr id="10" name="Picture 9">
            <a:extLst>
              <a:ext uri="{FF2B5EF4-FFF2-40B4-BE49-F238E27FC236}">
                <a16:creationId xmlns:a16="http://schemas.microsoft.com/office/drawing/2014/main" id="{A8173B50-A409-C25B-2004-041BAB3E3E7B}"/>
              </a:ext>
            </a:extLst>
          </p:cNvPr>
          <p:cNvPicPr>
            <a:picLocks noChangeAspect="1"/>
          </p:cNvPicPr>
          <p:nvPr/>
        </p:nvPicPr>
        <p:blipFill rotWithShape="1">
          <a:blip r:embed="rId5"/>
          <a:srcRect t="6172" r="5840"/>
          <a:stretch/>
        </p:blipFill>
        <p:spPr>
          <a:xfrm>
            <a:off x="6758070" y="1808244"/>
            <a:ext cx="5348103" cy="3663316"/>
          </a:xfrm>
          <a:prstGeom prst="rect">
            <a:avLst/>
          </a:prstGeom>
        </p:spPr>
      </p:pic>
      <p:pic>
        <p:nvPicPr>
          <p:cNvPr id="11" name="Picture 10">
            <a:extLst>
              <a:ext uri="{FF2B5EF4-FFF2-40B4-BE49-F238E27FC236}">
                <a16:creationId xmlns:a16="http://schemas.microsoft.com/office/drawing/2014/main" id="{7B61725B-890A-5AE3-C287-49168E89E9C0}"/>
              </a:ext>
            </a:extLst>
          </p:cNvPr>
          <p:cNvPicPr>
            <a:picLocks noChangeAspect="1"/>
          </p:cNvPicPr>
          <p:nvPr/>
        </p:nvPicPr>
        <p:blipFill rotWithShape="1">
          <a:blip r:embed="rId6"/>
          <a:srcRect t="11200"/>
          <a:stretch/>
        </p:blipFill>
        <p:spPr>
          <a:xfrm>
            <a:off x="3341519" y="1808244"/>
            <a:ext cx="3362705" cy="3677442"/>
          </a:xfrm>
          <a:prstGeom prst="rect">
            <a:avLst/>
          </a:prstGeom>
        </p:spPr>
      </p:pic>
      <p:sp>
        <p:nvSpPr>
          <p:cNvPr id="12" name="Arrow: Right 11">
            <a:extLst>
              <a:ext uri="{FF2B5EF4-FFF2-40B4-BE49-F238E27FC236}">
                <a16:creationId xmlns:a16="http://schemas.microsoft.com/office/drawing/2014/main" id="{1CDB896F-2F11-9BB9-8A96-C317181EA536}"/>
              </a:ext>
            </a:extLst>
          </p:cNvPr>
          <p:cNvSpPr/>
          <p:nvPr/>
        </p:nvSpPr>
        <p:spPr>
          <a:xfrm rot="7222610">
            <a:off x="983940" y="3296994"/>
            <a:ext cx="974558" cy="699943"/>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531AA4C-8E3F-3EF5-9223-A4288EB4208B}"/>
              </a:ext>
            </a:extLst>
          </p:cNvPr>
          <p:cNvSpPr txBox="1"/>
          <p:nvPr/>
        </p:nvSpPr>
        <p:spPr>
          <a:xfrm>
            <a:off x="592368" y="1849276"/>
            <a:ext cx="2213810" cy="1200329"/>
          </a:xfrm>
          <a:prstGeom prst="rect">
            <a:avLst/>
          </a:prstGeom>
          <a:noFill/>
        </p:spPr>
        <p:txBody>
          <a:bodyPr wrap="square" rtlCol="0">
            <a:spAutoFit/>
          </a:bodyPr>
          <a:lstStyle/>
          <a:p>
            <a:pPr algn="ctr"/>
            <a:r>
              <a:rPr lang="en-US" sz="3600" dirty="0">
                <a:solidFill>
                  <a:schemeClr val="bg1"/>
                </a:solidFill>
              </a:rPr>
              <a:t>you are muted</a:t>
            </a:r>
          </a:p>
        </p:txBody>
      </p:sp>
      <p:sp>
        <p:nvSpPr>
          <p:cNvPr id="14" name="Arrow: Right 13">
            <a:extLst>
              <a:ext uri="{FF2B5EF4-FFF2-40B4-BE49-F238E27FC236}">
                <a16:creationId xmlns:a16="http://schemas.microsoft.com/office/drawing/2014/main" id="{89CBA2E3-05CB-7F53-5B2C-32AABD82A98C}"/>
              </a:ext>
            </a:extLst>
          </p:cNvPr>
          <p:cNvSpPr/>
          <p:nvPr/>
        </p:nvSpPr>
        <p:spPr>
          <a:xfrm rot="7222610">
            <a:off x="4248095" y="3325607"/>
            <a:ext cx="974558" cy="699943"/>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39F9487E-7600-6ABC-9E9B-D3E94D2EF51D}"/>
              </a:ext>
            </a:extLst>
          </p:cNvPr>
          <p:cNvSpPr txBox="1"/>
          <p:nvPr/>
        </p:nvSpPr>
        <p:spPr>
          <a:xfrm>
            <a:off x="3915966" y="1877889"/>
            <a:ext cx="2213810" cy="1200329"/>
          </a:xfrm>
          <a:prstGeom prst="rect">
            <a:avLst/>
          </a:prstGeom>
          <a:noFill/>
        </p:spPr>
        <p:txBody>
          <a:bodyPr wrap="square" rtlCol="0">
            <a:spAutoFit/>
          </a:bodyPr>
          <a:lstStyle/>
          <a:p>
            <a:pPr algn="ctr"/>
            <a:r>
              <a:rPr lang="en-US" sz="3600" dirty="0">
                <a:solidFill>
                  <a:schemeClr val="bg1"/>
                </a:solidFill>
              </a:rPr>
              <a:t>you can talk</a:t>
            </a:r>
          </a:p>
        </p:txBody>
      </p:sp>
      <p:sp>
        <p:nvSpPr>
          <p:cNvPr id="17" name="Arrow: Right 16">
            <a:extLst>
              <a:ext uri="{FF2B5EF4-FFF2-40B4-BE49-F238E27FC236}">
                <a16:creationId xmlns:a16="http://schemas.microsoft.com/office/drawing/2014/main" id="{6FF67247-0B4F-8DF5-E7DC-286B18BBD7B1}"/>
              </a:ext>
            </a:extLst>
          </p:cNvPr>
          <p:cNvSpPr/>
          <p:nvPr/>
        </p:nvSpPr>
        <p:spPr>
          <a:xfrm rot="4240414">
            <a:off x="6792762" y="4171290"/>
            <a:ext cx="974558" cy="699943"/>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255701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33CC1B2-3291-1FCF-815E-56C62C47A021}"/>
              </a:ext>
            </a:extLst>
          </p:cNvPr>
          <p:cNvSpPr>
            <a:spLocks noGrp="1"/>
          </p:cNvSpPr>
          <p:nvPr>
            <p:ph type="title"/>
          </p:nvPr>
        </p:nvSpPr>
        <p:spPr/>
        <p:txBody>
          <a:bodyPr/>
          <a:lstStyle/>
          <a:p>
            <a:r>
              <a:rPr lang="en-US" dirty="0"/>
              <a:t>Zoom: Raise Hand Function</a:t>
            </a:r>
          </a:p>
        </p:txBody>
      </p:sp>
      <p:sp>
        <p:nvSpPr>
          <p:cNvPr id="4" name="Slide Number Placeholder 3">
            <a:extLst>
              <a:ext uri="{FF2B5EF4-FFF2-40B4-BE49-F238E27FC236}">
                <a16:creationId xmlns:a16="http://schemas.microsoft.com/office/drawing/2014/main" id="{EB2DA68A-D4BB-6B49-A049-D8A6E2DC3D56}"/>
              </a:ext>
            </a:extLst>
          </p:cNvPr>
          <p:cNvSpPr>
            <a:spLocks noGrp="1"/>
          </p:cNvSpPr>
          <p:nvPr>
            <p:ph type="sldNum" sz="quarter" idx="12"/>
          </p:nvPr>
        </p:nvSpPr>
        <p:spPr/>
        <p:txBody>
          <a:bodyPr/>
          <a:lstStyle/>
          <a:p>
            <a:fld id="{A36692EB-79DF-465C-A61E-AA737CE7901B}" type="slidenum">
              <a:rPr lang="en-US" smtClean="0"/>
              <a:pPr/>
              <a:t>5</a:t>
            </a:fld>
            <a:endParaRPr lang="en-US"/>
          </a:p>
        </p:txBody>
      </p:sp>
      <p:sp>
        <p:nvSpPr>
          <p:cNvPr id="13" name="TextBox 12">
            <a:extLst>
              <a:ext uri="{FF2B5EF4-FFF2-40B4-BE49-F238E27FC236}">
                <a16:creationId xmlns:a16="http://schemas.microsoft.com/office/drawing/2014/main" id="{B531AA4C-8E3F-3EF5-9223-A4288EB4208B}"/>
              </a:ext>
            </a:extLst>
          </p:cNvPr>
          <p:cNvSpPr txBox="1"/>
          <p:nvPr/>
        </p:nvSpPr>
        <p:spPr>
          <a:xfrm>
            <a:off x="642098" y="2555316"/>
            <a:ext cx="2213810" cy="1200329"/>
          </a:xfrm>
          <a:prstGeom prst="rect">
            <a:avLst/>
          </a:prstGeom>
          <a:noFill/>
        </p:spPr>
        <p:txBody>
          <a:bodyPr wrap="square" rtlCol="0">
            <a:spAutoFit/>
          </a:bodyPr>
          <a:lstStyle/>
          <a:p>
            <a:pPr algn="ctr"/>
            <a:r>
              <a:rPr lang="en-US" sz="3600" dirty="0">
                <a:solidFill>
                  <a:schemeClr val="bg1"/>
                </a:solidFill>
              </a:rPr>
              <a:t>you are muted</a:t>
            </a:r>
          </a:p>
        </p:txBody>
      </p:sp>
      <p:sp>
        <p:nvSpPr>
          <p:cNvPr id="15" name="TextBox 14">
            <a:extLst>
              <a:ext uri="{FF2B5EF4-FFF2-40B4-BE49-F238E27FC236}">
                <a16:creationId xmlns:a16="http://schemas.microsoft.com/office/drawing/2014/main" id="{39F9487E-7600-6ABC-9E9B-D3E94D2EF51D}"/>
              </a:ext>
            </a:extLst>
          </p:cNvPr>
          <p:cNvSpPr txBox="1"/>
          <p:nvPr/>
        </p:nvSpPr>
        <p:spPr>
          <a:xfrm>
            <a:off x="3965696" y="2583929"/>
            <a:ext cx="2213810" cy="1200329"/>
          </a:xfrm>
          <a:prstGeom prst="rect">
            <a:avLst/>
          </a:prstGeom>
          <a:noFill/>
        </p:spPr>
        <p:txBody>
          <a:bodyPr wrap="square" rtlCol="0">
            <a:spAutoFit/>
          </a:bodyPr>
          <a:lstStyle/>
          <a:p>
            <a:pPr algn="ctr"/>
            <a:r>
              <a:rPr lang="en-US" sz="3600" dirty="0">
                <a:solidFill>
                  <a:schemeClr val="bg1"/>
                </a:solidFill>
              </a:rPr>
              <a:t>you can talk</a:t>
            </a:r>
          </a:p>
        </p:txBody>
      </p:sp>
      <p:pic>
        <p:nvPicPr>
          <p:cNvPr id="1026" name="Picture 2" descr="Zoom Etiquette: How to Raise Your Hand Effectively - ElectronicsHub">
            <a:extLst>
              <a:ext uri="{FF2B5EF4-FFF2-40B4-BE49-F238E27FC236}">
                <a16:creationId xmlns:a16="http://schemas.microsoft.com/office/drawing/2014/main" id="{B37B2FE1-7BA3-5FEE-0435-A678BB0E97D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8589"/>
          <a:stretch/>
        </p:blipFill>
        <p:spPr bwMode="auto">
          <a:xfrm>
            <a:off x="1511469" y="1830592"/>
            <a:ext cx="7696701" cy="38501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332201C-698B-84E1-50F4-68234914525A}"/>
              </a:ext>
            </a:extLst>
          </p:cNvPr>
          <p:cNvPicPr>
            <a:picLocks noChangeAspect="1"/>
          </p:cNvPicPr>
          <p:nvPr/>
        </p:nvPicPr>
        <p:blipFill>
          <a:blip r:embed="rId5"/>
          <a:stretch>
            <a:fillRect/>
          </a:stretch>
        </p:blipFill>
        <p:spPr>
          <a:xfrm>
            <a:off x="9373999" y="2417341"/>
            <a:ext cx="2697005" cy="2336139"/>
          </a:xfrm>
          <a:prstGeom prst="rect">
            <a:avLst/>
          </a:prstGeom>
        </p:spPr>
      </p:pic>
      <p:pic>
        <p:nvPicPr>
          <p:cNvPr id="9" name="Picture 8">
            <a:extLst>
              <a:ext uri="{FF2B5EF4-FFF2-40B4-BE49-F238E27FC236}">
                <a16:creationId xmlns:a16="http://schemas.microsoft.com/office/drawing/2014/main" id="{B74AD07A-BAC6-AA94-DB9E-54AEC18E759B}"/>
              </a:ext>
            </a:extLst>
          </p:cNvPr>
          <p:cNvPicPr>
            <a:picLocks noChangeAspect="1"/>
          </p:cNvPicPr>
          <p:nvPr/>
        </p:nvPicPr>
        <p:blipFill>
          <a:blip r:embed="rId6"/>
          <a:stretch>
            <a:fillRect/>
          </a:stretch>
        </p:blipFill>
        <p:spPr>
          <a:xfrm>
            <a:off x="232255" y="1546119"/>
            <a:ext cx="1124107" cy="1371791"/>
          </a:xfrm>
          <a:prstGeom prst="rect">
            <a:avLst/>
          </a:prstGeom>
        </p:spPr>
      </p:pic>
    </p:spTree>
    <p:custDataLst>
      <p:tags r:id="rId1"/>
    </p:custDataLst>
    <p:extLst>
      <p:ext uri="{BB962C8B-B14F-4D97-AF65-F5344CB8AC3E}">
        <p14:creationId xmlns:p14="http://schemas.microsoft.com/office/powerpoint/2010/main" val="42477859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33CC1B2-3291-1FCF-815E-56C62C47A021}"/>
              </a:ext>
            </a:extLst>
          </p:cNvPr>
          <p:cNvSpPr>
            <a:spLocks noGrp="1"/>
          </p:cNvSpPr>
          <p:nvPr>
            <p:ph type="title"/>
          </p:nvPr>
        </p:nvSpPr>
        <p:spPr/>
        <p:txBody>
          <a:bodyPr/>
          <a:lstStyle/>
          <a:p>
            <a:r>
              <a:rPr lang="en-US" dirty="0"/>
              <a:t>Zoom: Reactions</a:t>
            </a:r>
          </a:p>
        </p:txBody>
      </p:sp>
      <p:sp>
        <p:nvSpPr>
          <p:cNvPr id="4" name="Slide Number Placeholder 3">
            <a:extLst>
              <a:ext uri="{FF2B5EF4-FFF2-40B4-BE49-F238E27FC236}">
                <a16:creationId xmlns:a16="http://schemas.microsoft.com/office/drawing/2014/main" id="{EB2DA68A-D4BB-6B49-A049-D8A6E2DC3D56}"/>
              </a:ext>
            </a:extLst>
          </p:cNvPr>
          <p:cNvSpPr>
            <a:spLocks noGrp="1"/>
          </p:cNvSpPr>
          <p:nvPr>
            <p:ph type="sldNum" sz="quarter" idx="12"/>
          </p:nvPr>
        </p:nvSpPr>
        <p:spPr/>
        <p:txBody>
          <a:bodyPr/>
          <a:lstStyle/>
          <a:p>
            <a:fld id="{A36692EB-79DF-465C-A61E-AA737CE7901B}" type="slidenum">
              <a:rPr lang="en-US" smtClean="0"/>
              <a:pPr/>
              <a:t>6</a:t>
            </a:fld>
            <a:endParaRPr lang="en-US"/>
          </a:p>
        </p:txBody>
      </p:sp>
      <p:pic>
        <p:nvPicPr>
          <p:cNvPr id="2" name="Picture 2" descr="How to Raise a Hand In Zoom">
            <a:extLst>
              <a:ext uri="{FF2B5EF4-FFF2-40B4-BE49-F238E27FC236}">
                <a16:creationId xmlns:a16="http://schemas.microsoft.com/office/drawing/2014/main" id="{0576A3DD-E241-4D6E-25AE-8966CA92C7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370" y="1254042"/>
            <a:ext cx="7143750" cy="34766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AE24363-1FB2-76EC-95E4-AE15162CD7C7}"/>
              </a:ext>
            </a:extLst>
          </p:cNvPr>
          <p:cNvGrpSpPr/>
          <p:nvPr/>
        </p:nvGrpSpPr>
        <p:grpSpPr>
          <a:xfrm>
            <a:off x="3581401" y="2196063"/>
            <a:ext cx="8266191" cy="4160287"/>
            <a:chOff x="3482044" y="2295331"/>
            <a:chExt cx="8266191" cy="4160287"/>
          </a:xfrm>
        </p:grpSpPr>
        <p:pic>
          <p:nvPicPr>
            <p:cNvPr id="6" name="Picture 4" descr="Reactions in a Zoom Meeting | USU">
              <a:extLst>
                <a:ext uri="{FF2B5EF4-FFF2-40B4-BE49-F238E27FC236}">
                  <a16:creationId xmlns:a16="http://schemas.microsoft.com/office/drawing/2014/main" id="{8D6150DA-6AA9-4831-D956-B834B33D5E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2044" y="2295331"/>
              <a:ext cx="8266191" cy="416028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90C36AD-541E-6783-F2C0-1AD1F0F50E42}"/>
                </a:ext>
              </a:extLst>
            </p:cNvPr>
            <p:cNvSpPr/>
            <p:nvPr/>
          </p:nvSpPr>
          <p:spPr>
            <a:xfrm>
              <a:off x="3732245" y="2500604"/>
              <a:ext cx="7837714" cy="1511559"/>
            </a:xfrm>
            <a:prstGeom prst="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73823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33CC1B2-3291-1FCF-815E-56C62C47A021}"/>
              </a:ext>
            </a:extLst>
          </p:cNvPr>
          <p:cNvSpPr>
            <a:spLocks noGrp="1"/>
          </p:cNvSpPr>
          <p:nvPr>
            <p:ph type="title"/>
          </p:nvPr>
        </p:nvSpPr>
        <p:spPr/>
        <p:txBody>
          <a:bodyPr/>
          <a:lstStyle/>
          <a:p>
            <a:r>
              <a:rPr lang="en-US" dirty="0"/>
              <a:t>Zoom: Chat</a:t>
            </a:r>
          </a:p>
        </p:txBody>
      </p:sp>
      <p:sp>
        <p:nvSpPr>
          <p:cNvPr id="4" name="Slide Number Placeholder 3">
            <a:extLst>
              <a:ext uri="{FF2B5EF4-FFF2-40B4-BE49-F238E27FC236}">
                <a16:creationId xmlns:a16="http://schemas.microsoft.com/office/drawing/2014/main" id="{EB2DA68A-D4BB-6B49-A049-D8A6E2DC3D56}"/>
              </a:ext>
            </a:extLst>
          </p:cNvPr>
          <p:cNvSpPr>
            <a:spLocks noGrp="1"/>
          </p:cNvSpPr>
          <p:nvPr>
            <p:ph type="sldNum" sz="quarter" idx="12"/>
          </p:nvPr>
        </p:nvSpPr>
        <p:spPr/>
        <p:txBody>
          <a:bodyPr/>
          <a:lstStyle/>
          <a:p>
            <a:fld id="{A36692EB-79DF-465C-A61E-AA737CE7901B}" type="slidenum">
              <a:rPr lang="en-US" smtClean="0"/>
              <a:pPr/>
              <a:t>7</a:t>
            </a:fld>
            <a:endParaRPr lang="en-US"/>
          </a:p>
        </p:txBody>
      </p:sp>
      <p:sp>
        <p:nvSpPr>
          <p:cNvPr id="15" name="TextBox 14">
            <a:extLst>
              <a:ext uri="{FF2B5EF4-FFF2-40B4-BE49-F238E27FC236}">
                <a16:creationId xmlns:a16="http://schemas.microsoft.com/office/drawing/2014/main" id="{39F9487E-7600-6ABC-9E9B-D3E94D2EF51D}"/>
              </a:ext>
            </a:extLst>
          </p:cNvPr>
          <p:cNvSpPr txBox="1"/>
          <p:nvPr/>
        </p:nvSpPr>
        <p:spPr>
          <a:xfrm>
            <a:off x="3941633" y="3149413"/>
            <a:ext cx="2213810" cy="1200329"/>
          </a:xfrm>
          <a:prstGeom prst="rect">
            <a:avLst/>
          </a:prstGeom>
          <a:noFill/>
        </p:spPr>
        <p:txBody>
          <a:bodyPr wrap="square" rtlCol="0">
            <a:spAutoFit/>
          </a:bodyPr>
          <a:lstStyle/>
          <a:p>
            <a:pPr algn="ctr"/>
            <a:r>
              <a:rPr lang="en-US" sz="3600" dirty="0">
                <a:solidFill>
                  <a:schemeClr val="bg1"/>
                </a:solidFill>
              </a:rPr>
              <a:t>you can talk</a:t>
            </a:r>
          </a:p>
        </p:txBody>
      </p:sp>
      <p:pic>
        <p:nvPicPr>
          <p:cNvPr id="2" name="Picture 4" descr="Facilitating Student Participation on Zoom">
            <a:extLst>
              <a:ext uri="{FF2B5EF4-FFF2-40B4-BE49-F238E27FC236}">
                <a16:creationId xmlns:a16="http://schemas.microsoft.com/office/drawing/2014/main" id="{3022A2B8-2FC0-4637-331E-BD3038C0B0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474" y="1492585"/>
            <a:ext cx="9753600" cy="47434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37FAA61E-B72E-0037-45E9-9CCE384DE724}"/>
              </a:ext>
            </a:extLst>
          </p:cNvPr>
          <p:cNvSpPr/>
          <p:nvPr/>
        </p:nvSpPr>
        <p:spPr>
          <a:xfrm>
            <a:off x="8145378" y="5546558"/>
            <a:ext cx="822960" cy="252663"/>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46458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CE7486-FAE6-ACC7-217E-41E39FAFA7D1}"/>
              </a:ext>
            </a:extLst>
          </p:cNvPr>
          <p:cNvSpPr>
            <a:spLocks noGrp="1"/>
          </p:cNvSpPr>
          <p:nvPr>
            <p:ph type="title"/>
          </p:nvPr>
        </p:nvSpPr>
        <p:spPr>
          <a:xfrm>
            <a:off x="5252033" y="136524"/>
            <a:ext cx="6586491" cy="878151"/>
          </a:xfrm>
        </p:spPr>
        <p:txBody>
          <a:bodyPr anchor="b">
            <a:normAutofit/>
          </a:bodyPr>
          <a:lstStyle/>
          <a:p>
            <a:r>
              <a:rPr lang="en-US" dirty="0"/>
              <a:t>Virtual Polling Functions</a:t>
            </a:r>
          </a:p>
        </p:txBody>
      </p:sp>
      <p:sp>
        <p:nvSpPr>
          <p:cNvPr id="2" name="Content Placeholder 1">
            <a:extLst>
              <a:ext uri="{FF2B5EF4-FFF2-40B4-BE49-F238E27FC236}">
                <a16:creationId xmlns:a16="http://schemas.microsoft.com/office/drawing/2014/main" id="{4F2BF794-B55A-2D44-765F-5216222045DC}"/>
              </a:ext>
            </a:extLst>
          </p:cNvPr>
          <p:cNvSpPr>
            <a:spLocks noGrp="1"/>
          </p:cNvSpPr>
          <p:nvPr>
            <p:ph idx="1"/>
          </p:nvPr>
        </p:nvSpPr>
        <p:spPr>
          <a:xfrm>
            <a:off x="4965431" y="2438400"/>
            <a:ext cx="6586489" cy="3785419"/>
          </a:xfrm>
        </p:spPr>
        <p:txBody>
          <a:bodyPr>
            <a:normAutofit/>
          </a:bodyPr>
          <a:lstStyle/>
          <a:p>
            <a:pPr marL="0" indent="0">
              <a:buNone/>
            </a:pPr>
            <a:r>
              <a:rPr lang="en-US" dirty="0"/>
              <a:t>Polling functions will be used to:</a:t>
            </a:r>
          </a:p>
          <a:p>
            <a:pPr lvl="1"/>
            <a:r>
              <a:rPr lang="en-US" sz="2800" dirty="0"/>
              <a:t>Review content and assess understanding</a:t>
            </a:r>
          </a:p>
          <a:p>
            <a:pPr lvl="1"/>
            <a:r>
              <a:rPr lang="en-US" sz="2800" dirty="0"/>
              <a:t>Answer knowledge check questions</a:t>
            </a:r>
          </a:p>
        </p:txBody>
      </p:sp>
      <p:pic>
        <p:nvPicPr>
          <p:cNvPr id="7" name="Picture 6" descr="Question mark on green pastel background">
            <a:extLst>
              <a:ext uri="{FF2B5EF4-FFF2-40B4-BE49-F238E27FC236}">
                <a16:creationId xmlns:a16="http://schemas.microsoft.com/office/drawing/2014/main" id="{EACCA567-F901-AA20-FC92-D4F1581B4674}"/>
              </a:ext>
            </a:extLst>
          </p:cNvPr>
          <p:cNvPicPr>
            <a:picLocks noChangeAspect="1"/>
          </p:cNvPicPr>
          <p:nvPr/>
        </p:nvPicPr>
        <p:blipFill rotWithShape="1">
          <a:blip r:embed="rId4"/>
          <a:srcRect l="44648" r="4656"/>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589195"/>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4DFC2068-6F88-8221-0E5B-AD31D4F0D31D}"/>
              </a:ext>
            </a:extLst>
          </p:cNvPr>
          <p:cNvSpPr>
            <a:spLocks noGrp="1"/>
          </p:cNvSpPr>
          <p:nvPr>
            <p:ph type="sldNum" sz="quarter" idx="12"/>
          </p:nvPr>
        </p:nvSpPr>
        <p:spPr>
          <a:xfrm>
            <a:off x="10167042" y="6356350"/>
            <a:ext cx="1186758" cy="365125"/>
          </a:xfrm>
        </p:spPr>
        <p:txBody>
          <a:bodyPr>
            <a:normAutofit/>
          </a:bodyPr>
          <a:lstStyle/>
          <a:p>
            <a:pPr>
              <a:spcAft>
                <a:spcPts val="600"/>
              </a:spcAft>
            </a:pPr>
            <a:fld id="{A36692EB-79DF-465C-A61E-AA737CE7901B}" type="slidenum">
              <a:rPr lang="en-US" smtClean="0"/>
              <a:pPr>
                <a:spcAft>
                  <a:spcPts val="600"/>
                </a:spcAft>
              </a:pPr>
              <a:t>8</a:t>
            </a:fld>
            <a:endParaRPr lang="en-US"/>
          </a:p>
        </p:txBody>
      </p:sp>
    </p:spTree>
    <p:custDataLst>
      <p:tags r:id="rId1"/>
    </p:custDataLst>
    <p:extLst>
      <p:ext uri="{BB962C8B-B14F-4D97-AF65-F5344CB8AC3E}">
        <p14:creationId xmlns:p14="http://schemas.microsoft.com/office/powerpoint/2010/main" val="1074691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5B22A3-2606-3ABA-B130-9550F27987C0}"/>
              </a:ext>
            </a:extLst>
          </p:cNvPr>
          <p:cNvSpPr>
            <a:spLocks noGrp="1"/>
          </p:cNvSpPr>
          <p:nvPr>
            <p:ph type="title"/>
          </p:nvPr>
        </p:nvSpPr>
        <p:spPr/>
        <p:txBody>
          <a:bodyPr/>
          <a:lstStyle/>
          <a:p>
            <a:r>
              <a:rPr lang="en-US" dirty="0"/>
              <a:t>Using the Participant Guide</a:t>
            </a:r>
          </a:p>
        </p:txBody>
      </p:sp>
      <p:sp>
        <p:nvSpPr>
          <p:cNvPr id="4" name="Slide Number Placeholder 3">
            <a:extLst>
              <a:ext uri="{FF2B5EF4-FFF2-40B4-BE49-F238E27FC236}">
                <a16:creationId xmlns:a16="http://schemas.microsoft.com/office/drawing/2014/main" id="{7C582ACA-3E29-9AA1-E141-BB59AC4BB21F}"/>
              </a:ext>
            </a:extLst>
          </p:cNvPr>
          <p:cNvSpPr>
            <a:spLocks noGrp="1"/>
          </p:cNvSpPr>
          <p:nvPr>
            <p:ph type="sldNum" sz="quarter" idx="12"/>
          </p:nvPr>
        </p:nvSpPr>
        <p:spPr/>
        <p:txBody>
          <a:bodyPr/>
          <a:lstStyle/>
          <a:p>
            <a:fld id="{A36692EB-79DF-465C-A61E-AA737CE7901B}" type="slidenum">
              <a:rPr lang="en-US" smtClean="0"/>
              <a:pPr/>
              <a:t>9</a:t>
            </a:fld>
            <a:endParaRPr lang="en-US"/>
          </a:p>
        </p:txBody>
      </p:sp>
      <p:sp>
        <p:nvSpPr>
          <p:cNvPr id="10" name="Content Placeholder 1">
            <a:extLst>
              <a:ext uri="{FF2B5EF4-FFF2-40B4-BE49-F238E27FC236}">
                <a16:creationId xmlns:a16="http://schemas.microsoft.com/office/drawing/2014/main" id="{437B25E5-032F-C619-4861-C8E276D3DC1E}"/>
              </a:ext>
            </a:extLst>
          </p:cNvPr>
          <p:cNvSpPr>
            <a:spLocks noGrp="1"/>
          </p:cNvSpPr>
          <p:nvPr>
            <p:ph sz="half" idx="1"/>
          </p:nvPr>
        </p:nvSpPr>
        <p:spPr>
          <a:xfrm>
            <a:off x="914399" y="1635910"/>
            <a:ext cx="7225259" cy="1398947"/>
          </a:xfrm>
        </p:spPr>
        <p:txBody>
          <a:bodyPr>
            <a:normAutofit/>
          </a:bodyPr>
          <a:lstStyle/>
          <a:p>
            <a:r>
              <a:rPr lang="en-US" sz="2400" dirty="0"/>
              <a:t>Fill-in-the-blank </a:t>
            </a:r>
            <a:r>
              <a:rPr lang="en-US" sz="2400" b="1" dirty="0"/>
              <a:t>Text Boxes </a:t>
            </a:r>
            <a:r>
              <a:rPr lang="en-US" sz="2400" dirty="0"/>
              <a:t>may appear on some slides.</a:t>
            </a:r>
          </a:p>
          <a:p>
            <a:r>
              <a:rPr lang="en-US" sz="2400" dirty="0"/>
              <a:t>Type your </a:t>
            </a:r>
            <a:r>
              <a:rPr lang="en-US" sz="2400" b="1" dirty="0"/>
              <a:t>NAME</a:t>
            </a:r>
            <a:r>
              <a:rPr lang="en-US" sz="2400" dirty="0"/>
              <a:t> in the sample Text Box below.</a:t>
            </a:r>
          </a:p>
        </p:txBody>
      </p:sp>
      <p:pic>
        <p:nvPicPr>
          <p:cNvPr id="11" name="Content Placeholder 6">
            <a:extLst>
              <a:ext uri="{FF2B5EF4-FFF2-40B4-BE49-F238E27FC236}">
                <a16:creationId xmlns:a16="http://schemas.microsoft.com/office/drawing/2014/main" id="{BACF7CDB-3994-2435-938F-A4D2761B4496}"/>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p:blipFill>
        <p:spPr>
          <a:xfrm rot="21338214">
            <a:off x="8750118" y="807359"/>
            <a:ext cx="2908994" cy="3778641"/>
          </a:xfrm>
          <a:effectLst>
            <a:outerShdw blurRad="63500" sx="102000" sy="102000" algn="ctr" rotWithShape="0">
              <a:prstClr val="black">
                <a:alpha val="40000"/>
              </a:prstClr>
            </a:outerShdw>
          </a:effectLst>
        </p:spPr>
      </p:pic>
      <p:sp>
        <p:nvSpPr>
          <p:cNvPr id="12" name="Content Placeholder 1">
            <a:extLst>
              <a:ext uri="{FF2B5EF4-FFF2-40B4-BE49-F238E27FC236}">
                <a16:creationId xmlns:a16="http://schemas.microsoft.com/office/drawing/2014/main" id="{C433841A-F1AC-CA30-2ACE-BE2E61F268D9}"/>
              </a:ext>
            </a:extLst>
          </p:cNvPr>
          <p:cNvSpPr txBox="1">
            <a:spLocks/>
          </p:cNvSpPr>
          <p:nvPr/>
        </p:nvSpPr>
        <p:spPr>
          <a:xfrm>
            <a:off x="914400" y="4080635"/>
            <a:ext cx="7696199" cy="9337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To enter </a:t>
            </a:r>
            <a:r>
              <a:rPr lang="en-US" sz="2400" b="1" dirty="0"/>
              <a:t>Notes</a:t>
            </a:r>
            <a:r>
              <a:rPr lang="en-US" sz="2400" dirty="0"/>
              <a:t>, select available “Click or tap here to enter text” field below and type in a brief statement.</a:t>
            </a:r>
          </a:p>
        </p:txBody>
      </p:sp>
      <p:sp>
        <p:nvSpPr>
          <p:cNvPr id="13" name="Rectangle 1">
            <a:extLst>
              <a:ext uri="{FF2B5EF4-FFF2-40B4-BE49-F238E27FC236}">
                <a16:creationId xmlns:a16="http://schemas.microsoft.com/office/drawing/2014/main" id="{A24711E2-E9F2-7C6D-B95E-635BBD01DAFF}"/>
              </a:ext>
            </a:extLst>
          </p:cNvPr>
          <p:cNvSpPr>
            <a:spLocks noChangeArrowheads="1"/>
          </p:cNvSpPr>
          <p:nvPr/>
        </p:nvSpPr>
        <p:spPr bwMode="auto">
          <a:xfrm>
            <a:off x="1241048" y="5092775"/>
            <a:ext cx="485495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dirty="0">
                <a:ln>
                  <a:noFill/>
                </a:ln>
                <a:solidFill>
                  <a:srgbClr val="808080"/>
                </a:solidFill>
                <a:effectLst/>
                <a:ea typeface="Calibri" panose="020F0502020204030204" pitchFamily="34" charset="0"/>
                <a:cs typeface="Arial" panose="020B0604020202020204" pitchFamily="34" charset="0"/>
              </a:rPr>
              <a:t>Click or tap here to enter text.</a:t>
            </a:r>
            <a:endParaRPr kumimoji="0" lang="en-US" altLang="en-US" sz="2200" b="0" i="0" u="none" strike="noStrike" cap="none" normalizeH="0" baseline="0" dirty="0">
              <a:ln>
                <a:noFill/>
              </a:ln>
              <a:solidFill>
                <a:schemeClr val="tx1"/>
              </a:solidFill>
              <a:effectLst/>
            </a:endParaRPr>
          </a:p>
        </p:txBody>
      </p:sp>
      <p:sp>
        <p:nvSpPr>
          <p:cNvPr id="14" name="Text Box 2">
            <a:extLst>
              <a:ext uri="{FF2B5EF4-FFF2-40B4-BE49-F238E27FC236}">
                <a16:creationId xmlns:a16="http://schemas.microsoft.com/office/drawing/2014/main" id="{0DE9282A-CD28-C364-8F7D-7EA360DAFF25}"/>
              </a:ext>
            </a:extLst>
          </p:cNvPr>
          <p:cNvSpPr txBox="1">
            <a:spLocks noChangeArrowheads="1"/>
          </p:cNvSpPr>
          <p:nvPr/>
        </p:nvSpPr>
        <p:spPr bwMode="auto">
          <a:xfrm>
            <a:off x="1241048" y="3124634"/>
            <a:ext cx="6898610" cy="66214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n-US" sz="2400" kern="100" dirty="0">
                <a:solidFill>
                  <a:srgbClr val="FF0000"/>
                </a:solidFill>
                <a:effectLst/>
                <a:latin typeface="Arial" panose="020B0604020202020204" pitchFamily="34" charset="0"/>
                <a:ea typeface="Calibri" panose="020F0502020204030204" pitchFamily="34" charset="0"/>
                <a:cs typeface="Arial" panose="020B0604020202020204" pitchFamily="34" charset="0"/>
              </a:rPr>
              <a:t>Type Here: </a:t>
            </a:r>
            <a:endParaRPr lang="en-US" sz="24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15" name="Content Placeholder 1">
            <a:extLst>
              <a:ext uri="{FF2B5EF4-FFF2-40B4-BE49-F238E27FC236}">
                <a16:creationId xmlns:a16="http://schemas.microsoft.com/office/drawing/2014/main" id="{E1A44690-1B10-0741-3BAC-B64A0ED5E45F}"/>
              </a:ext>
            </a:extLst>
          </p:cNvPr>
          <p:cNvSpPr txBox="1">
            <a:spLocks/>
          </p:cNvSpPr>
          <p:nvPr/>
        </p:nvSpPr>
        <p:spPr>
          <a:xfrm>
            <a:off x="842253" y="5781926"/>
            <a:ext cx="9890704" cy="6193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dirty="0"/>
              <a:t>* </a:t>
            </a:r>
            <a:r>
              <a:rPr lang="en-US" sz="2200" i="1" dirty="0"/>
              <a:t>For printed versions, simply manually complete these field options.</a:t>
            </a:r>
          </a:p>
        </p:txBody>
      </p:sp>
    </p:spTree>
    <p:custDataLst>
      <p:tags r:id="rId1"/>
    </p:custDataLst>
    <p:extLst>
      <p:ext uri="{BB962C8B-B14F-4D97-AF65-F5344CB8AC3E}">
        <p14:creationId xmlns:p14="http://schemas.microsoft.com/office/powerpoint/2010/main" val="13375282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lg7qZvh"/>
  <p:tag name="ARTICULATE_DESIGN_ID_CUSTOM DESIGN" val="5WAotcjv"/>
  <p:tag name="TAG_BACKING_FORM_KEY" val="1051420-m:\ut\courses\coe\interviewer training\mod 1\coe102 1 ppt.pptx"/>
  <p:tag name="ARTICULATE_PRESENTER_VERSION" val="8"/>
  <p:tag name="ARTICULATE_SLIDE_COUNT" val="1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file>

<file path=customXml/item2.xml><?xml version="1.0" encoding="utf-8"?>
<ct:contentTypeSchema xmlns:ct="http://schemas.microsoft.com/office/2006/metadata/contentType" xmlns:ma="http://schemas.microsoft.com/office/2006/metadata/properties/metaAttributes" ct:_="" ma:_="" ma:contentTypeName="Document" ma:contentTypeID="0x01010019FDB1BBAE1C12469CC169B0F7577339" ma:contentTypeVersion="38" ma:contentTypeDescription="Create a new document." ma:contentTypeScope="" ma:versionID="ad29a76d0d86f5ddea7201332bd28e86">
  <xsd:schema xmlns:xsd="http://www.w3.org/2001/XMLSchema" xmlns:xs="http://www.w3.org/2001/XMLSchema" xmlns:p="http://schemas.microsoft.com/office/2006/metadata/properties" xmlns:ns2="bd819f18-a603-4253-a866-b9908fa31dc0" xmlns:ns3="235fbc1a-dd86-49f1-8887-7aaa387998a0" targetNamespace="http://schemas.microsoft.com/office/2006/metadata/properties" ma:root="true" ma:fieldsID="bed8884e57cef660e121d767949efeef" ns2:_="" ns3:_="">
    <xsd:import namespace="bd819f18-a603-4253-a866-b9908fa31dc0"/>
    <xsd:import namespace="235fbc1a-dd86-49f1-8887-7aaa387998a0"/>
    <xsd:element name="properties">
      <xsd:complexType>
        <xsd:sequence>
          <xsd:element name="documentManagement">
            <xsd:complexType>
              <xsd:all>
                <xsd:element ref="ns2:Doc_x0020_Type" minOccurs="0"/>
                <xsd:element ref="ns2:Doc_x0020_Subject" minOccurs="0"/>
                <xsd:element ref="ns3:Assigned_x0020_To0" minOccurs="0"/>
                <xsd:element ref="ns3:Project_x0020_ID" minOccurs="0"/>
                <xsd:element ref="ns3:Home" minOccurs="0"/>
                <xsd:element ref="ns3:Present" minOccurs="0"/>
                <xsd:element ref="ns2:SharedWithUsers" minOccurs="0"/>
                <xsd:element ref="ns2:SharedWithDetails" minOccurs="0"/>
                <xsd:element ref="ns2:TaxCatchAll" minOccurs="0"/>
                <xsd:element ref="ns2:e67c2c055ae043d09da25150149f3d62" minOccurs="0"/>
                <xsd:element ref="ns3:MediaServiceMetadata" minOccurs="0"/>
                <xsd:element ref="ns3:MediaServiceFastMetadata" minOccurs="0"/>
                <xsd:element ref="ns2:DocumentSetDescription" minOccurs="0"/>
                <xsd:element ref="ns3:MediaServiceDateTaken" minOccurs="0"/>
                <xsd:element ref="ns3:MediaLengthInSeconds" minOccurs="0"/>
                <xsd:element ref="ns3:MediaServiceObjectDetectorVersions" minOccurs="0"/>
                <xsd:element ref="ns3:lcf76f155ced4ddcb4097134ff3c332f" minOccurs="0"/>
                <xsd:element ref="ns3:MediaServiceGenerationTime" minOccurs="0"/>
                <xsd:element ref="ns3:MediaServiceEventHashCode" minOccurs="0"/>
                <xsd:element ref="ns3:MediaServiceOCR"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819f18-a603-4253-a866-b9908fa31dc0" elementFormDefault="qualified">
    <xsd:import namespace="http://schemas.microsoft.com/office/2006/documentManagement/types"/>
    <xsd:import namespace="http://schemas.microsoft.com/office/infopath/2007/PartnerControls"/>
    <xsd:element name="Doc_x0020_Type" ma:index="1" nillable="true" ma:displayName="​Doc Type" ma:format="Dropdown" ma:internalName="Doc_x0020_Type" ma:readOnly="false">
      <xsd:simpleType>
        <xsd:restriction base="dms:Choice">
          <xsd:enumeration value="Agenda"/>
          <xsd:enumeration value="Agreement"/>
          <xsd:enumeration value="Brochure"/>
          <xsd:enumeration value="Charter"/>
          <xsd:enumeration value="Code"/>
          <xsd:enumeration value="Contract"/>
          <xsd:enumeration value="Design"/>
          <xsd:enumeration value="Diagram"/>
          <xsd:enumeration value="Form"/>
          <xsd:enumeration value="Journal"/>
          <xsd:enumeration value="Letter"/>
          <xsd:enumeration value="Memorandum"/>
          <xsd:enumeration value="Minutes"/>
          <xsd:enumeration value="Notes"/>
          <xsd:enumeration value="Plan"/>
          <xsd:enumeration value="Policy"/>
          <xsd:enumeration value="Procedures"/>
          <xsd:enumeration value="Profile"/>
          <xsd:enumeration value="Record"/>
          <xsd:enumeration value="Report"/>
          <xsd:enumeration value="Reference"/>
          <xsd:enumeration value="Requirements"/>
          <xsd:enumeration value="Research"/>
          <xsd:enumeration value="Review"/>
          <xsd:enumeration value="Schedule"/>
          <xsd:enumeration value="Source"/>
          <xsd:enumeration value="Speech"/>
          <xsd:enumeration value="Survey"/>
          <xsd:enumeration value="Template"/>
          <xsd:enumeration value="Training"/>
          <xsd:enumeration value="Transcript"/>
          <xsd:enumeration value="Other"/>
        </xsd:restriction>
      </xsd:simpleType>
    </xsd:element>
    <xsd:element name="Doc_x0020_Subject" ma:index="2" nillable="true" ma:displayName="​Doc Subject" ma:format="Dropdown" ma:internalName="Doc_x0020_Subject" ma:readOnly="false">
      <xsd:simpleType>
        <xsd:restriction base="dms:Choice">
          <xsd:enumeration value="Administrative"/>
          <xsd:enumeration value="Business"/>
          <xsd:enumeration value="Governance"/>
          <xsd:enumeration value="Legal"/>
          <xsd:enumeration value="Legislative"/>
          <xsd:enumeration value="Management"/>
          <xsd:enumeration value="Medical"/>
          <xsd:enumeration value="Scientific"/>
          <xsd:enumeration value="Statistics"/>
          <xsd:enumeration value="Technical"/>
          <xsd:enumeration value="Other"/>
        </xsd:restriction>
      </xsd:simpleType>
    </xsd:element>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95c9447e-a48b-4b41-82f7-063e9161514a}" ma:internalName="TaxCatchAll" ma:showField="CatchAllData" ma:web="bd819f18-a603-4253-a866-b9908fa31dc0">
      <xsd:complexType>
        <xsd:complexContent>
          <xsd:extension base="dms:MultiChoiceLookup">
            <xsd:sequence>
              <xsd:element name="Value" type="dms:Lookup" maxOccurs="unbounded" minOccurs="0" nillable="true"/>
            </xsd:sequence>
          </xsd:extension>
        </xsd:complexContent>
      </xsd:complexType>
    </xsd:element>
    <xsd:element name="e67c2c055ae043d09da25150149f3d62" ma:index="17" nillable="true" ma:displayName="Topic Tag_0" ma:hidden="true" ma:internalName="e67c2c055ae043d09da25150149f3d62" ma:readOnly="false">
      <xsd:simpleType>
        <xsd:restriction base="dms:Note"/>
      </xsd:simpleType>
    </xsd:element>
    <xsd:element name="DocumentSetDescription" ma:index="21" nillable="true" ma:displayName="Document Set Description" ma:internalName="DocumentSetDescription_be5e2170_x002d_a7bf_x002d_4c09_x002d_b198_x002d_6df23cba48b4"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5fbc1a-dd86-49f1-8887-7aaa387998a0" elementFormDefault="qualified">
    <xsd:import namespace="http://schemas.microsoft.com/office/2006/documentManagement/types"/>
    <xsd:import namespace="http://schemas.microsoft.com/office/infopath/2007/PartnerControls"/>
    <xsd:element name="Assigned_x0020_To0" ma:index="3" nillable="true" ma:displayName="Assigned To" ma:list="UserInfo" ma:SharePointGroup="0" ma:internalName="Assigned_x0020_To0"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ject_x0020_ID" ma:index="4" nillable="true" ma:displayName="Project ID" ma:internalName="Project_x0020_ID" ma:readOnly="false">
      <xsd:simpleType>
        <xsd:restriction base="dms:Text">
          <xsd:maxLength value="255"/>
        </xsd:restriction>
      </xsd:simpleType>
    </xsd:element>
    <xsd:element name="Home" ma:index="5" nillable="true" ma:displayName="Home" ma:default="0" ma:internalName="Home" ma:readOnly="false">
      <xsd:simpleType>
        <xsd:restriction base="dms:Boolean"/>
      </xsd:simpleType>
    </xsd:element>
    <xsd:element name="Present" ma:index="6" nillable="true" ma:displayName="Presented" ma:default="0" ma:internalName="Present" ma:readOnly="false">
      <xsd:simpleType>
        <xsd:restriction base="dms:Boolean"/>
      </xsd:simpleType>
    </xsd:element>
    <xsd:element name="MediaServiceMetadata" ma:index="19" nillable="true" ma:displayName="MediaServiceMetadata" ma:hidden="true" ma:internalName="MediaServiceMetadata" ma:readOnly="true">
      <xsd:simpleType>
        <xsd:restriction base="dms:Note"/>
      </xsd:simpleType>
    </xsd:element>
    <xsd:element name="MediaServiceFastMetadata" ma:index="20" nillable="true" ma:displayName="MediaServiceFastMetadata" ma:hidden="true" ma:internalName="MediaServiceFastMetadata" ma:readOnly="true">
      <xsd:simpleType>
        <xsd:restriction base="dms:Note"/>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0ec6819c-d561-498f-ad6b-029f1b52bec6" ma:termSetId="09814cd3-568e-fe90-9814-8d621ff8fb84" ma:anchorId="fba54fb3-c3e1-fe81-a776-ca4b69148c4d" ma:open="true" ma:isKeyword="false">
      <xsd:complexType>
        <xsd:sequence>
          <xsd:element ref="pc:Terms" minOccurs="0" maxOccurs="1"/>
        </xsd:sequence>
      </xsd:complexType>
    </xsd:element>
    <xsd:element name="MediaServiceGenerationTime" ma:index="27" nillable="true" ma:displayName="MediaServiceGenerationTime" ma:hidden="true" ma:internalName="MediaServiceGenerationTime" ma:readOnly="true">
      <xsd:simpleType>
        <xsd:restriction base="dms:Text"/>
      </xsd:simpleType>
    </xsd:element>
    <xsd:element name="MediaServiceEventHashCode" ma:index="28" nillable="true" ma:displayName="MediaServiceEventHashCode" ma:hidden="true" ma:internalName="MediaServiceEventHashCode"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Location" ma:index="30" nillable="true" ma:displayName="Location" ma:indexed="true" ma:internalName="MediaServiceLocation"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0"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35fbc1a-dd86-49f1-8887-7aaa387998a0">
      <Terms xmlns="http://schemas.microsoft.com/office/infopath/2007/PartnerControls"/>
    </lcf76f155ced4ddcb4097134ff3c332f>
    <TaxCatchAll xmlns="bd819f18-a603-4253-a866-b9908fa31dc0" xsi:nil="true"/>
    <Doc_x0020_Subject xmlns="bd819f18-a603-4253-a866-b9908fa31dc0" xsi:nil="true"/>
    <e67c2c055ae043d09da25150149f3d62 xmlns="bd819f18-a603-4253-a866-b9908fa31dc0" xsi:nil="true"/>
    <Present xmlns="235fbc1a-dd86-49f1-8887-7aaa387998a0">false</Present>
    <Assigned_x0020_To0 xmlns="235fbc1a-dd86-49f1-8887-7aaa387998a0">
      <UserInfo>
        <DisplayName/>
        <AccountId xsi:nil="true"/>
        <AccountType/>
      </UserInfo>
    </Assigned_x0020_To0>
    <DocumentSetDescription xmlns="bd819f18-a603-4253-a866-b9908fa31dc0" xsi:nil="true"/>
    <Project_x0020_ID xmlns="235fbc1a-dd86-49f1-8887-7aaa387998a0" xsi:nil="true"/>
    <Doc_x0020_Type xmlns="bd819f18-a603-4253-a866-b9908fa31dc0" xsi:nil="true"/>
    <Home xmlns="235fbc1a-dd86-49f1-8887-7aaa387998a0">false</Home>
  </documentManagement>
</p:properties>
</file>

<file path=customXml/itemProps1.xml><?xml version="1.0" encoding="utf-8"?>
<ds:datastoreItem xmlns:ds="http://schemas.openxmlformats.org/officeDocument/2006/customXml" ds:itemID="{9BC345BB-25B0-4941-BB91-DAFB76A1091E}">
  <ds:schemaRefs>
    <ds:schemaRef ds:uri="http://schemas.microsoft.com/sharepoint/v3/contenttype/forms"/>
  </ds:schemaRefs>
</ds:datastoreItem>
</file>

<file path=customXml/itemProps2.xml><?xml version="1.0" encoding="utf-8"?>
<ds:datastoreItem xmlns:ds="http://schemas.openxmlformats.org/officeDocument/2006/customXml" ds:itemID="{C341277D-1DCE-4852-BAE8-C848EE0320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819f18-a603-4253-a866-b9908fa31dc0"/>
    <ds:schemaRef ds:uri="235fbc1a-dd86-49f1-8887-7aaa387998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6840E0F-4D64-4069-82B3-3019C0D81022}">
  <ds:schemaRefs>
    <ds:schemaRef ds:uri="http://schemas.microsoft.com/office/2006/metadata/properties"/>
    <ds:schemaRef ds:uri="http://schemas.microsoft.com/office/infopath/2007/PartnerControls"/>
    <ds:schemaRef ds:uri="63dfca1f-5b76-44a3-86b1-68ad57a1e185"/>
    <ds:schemaRef ds:uri="0b1f82d9-49b4-4fd8-82dc-6c84174d4d28"/>
    <ds:schemaRef ds:uri="235fbc1a-dd86-49f1-8887-7aaa387998a0"/>
    <ds:schemaRef ds:uri="bd819f18-a603-4253-a866-b9908fa31dc0"/>
  </ds:schemaRefs>
</ds:datastoreItem>
</file>

<file path=docProps/app.xml><?xml version="1.0" encoding="utf-8"?>
<Properties xmlns="http://schemas.openxmlformats.org/officeDocument/2006/extended-properties" xmlns:vt="http://schemas.openxmlformats.org/officeDocument/2006/docPropsVTypes">
  <Template>PPP_XMEDI_TXT_Medical_Help</Template>
  <TotalTime>3990</TotalTime>
  <Words>2534</Words>
  <Application>Microsoft Office PowerPoint</Application>
  <PresentationFormat>Widescreen</PresentationFormat>
  <Paragraphs>295</Paragraphs>
  <Slides>16</Slides>
  <Notes>16</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Calibri</vt:lpstr>
      <vt:lpstr>Century Gothic</vt:lpstr>
      <vt:lpstr>Segoe UI</vt:lpstr>
      <vt:lpstr>Symbol</vt:lpstr>
      <vt:lpstr>Office Theme</vt:lpstr>
      <vt:lpstr>Custom Design</vt:lpstr>
      <vt:lpstr>Introduction to Effective Interviewing Module 1: Course Overview</vt:lpstr>
      <vt:lpstr>Module 1: Objectives</vt:lpstr>
      <vt:lpstr>Virtual Housekeeping</vt:lpstr>
      <vt:lpstr>Zoom: Sound</vt:lpstr>
      <vt:lpstr>Zoom: Raise Hand Function</vt:lpstr>
      <vt:lpstr>Zoom: Reactions</vt:lpstr>
      <vt:lpstr>Zoom: Chat</vt:lpstr>
      <vt:lpstr>Virtual Polling Functions</vt:lpstr>
      <vt:lpstr>Using the Participant Guide</vt:lpstr>
      <vt:lpstr>Introductions</vt:lpstr>
      <vt:lpstr>Course Goal</vt:lpstr>
      <vt:lpstr>Course Agenda</vt:lpstr>
      <vt:lpstr>Why Interview?</vt:lpstr>
      <vt:lpstr>Foodborne Outbreak Investigation Process</vt:lpstr>
      <vt:lpstr>Activity 1.1</vt:lpstr>
      <vt:lpstr>Module 1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Effective Interviewing</dc:title>
  <dc:creator>Ortiz, Marie Ortega de</dc:creator>
  <cp:lastModifiedBy>Emily Kack</cp:lastModifiedBy>
  <cp:revision>372</cp:revision>
  <dcterms:created xsi:type="dcterms:W3CDTF">2023-01-27T21:31:30Z</dcterms:created>
  <dcterms:modified xsi:type="dcterms:W3CDTF">2024-03-11T20:57:11Z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Presentation1</vt:lpwstr>
  </property>
  <property fmtid="{D5CDD505-2E9C-101B-9397-08002B2CF9AE}" pid="3" name="ArticulateUseProject">
    <vt:lpwstr>1</vt:lpwstr>
  </property>
  <property fmtid="{D5CDD505-2E9C-101B-9397-08002B2CF9AE}" pid="4" name="ArticulateProjectVersion">
    <vt:lpwstr>8</vt:lpwstr>
  </property>
  <property fmtid="{D5CDD505-2E9C-101B-9397-08002B2CF9AE}" pid="5" name="ArticulateGUID">
    <vt:lpwstr>1EE3370D-6A2D-4C0D-9FEF-2ED834BEEDB9</vt:lpwstr>
  </property>
  <property fmtid="{D5CDD505-2E9C-101B-9397-08002B2CF9AE}" pid="6" name="ArticulateProjectFull">
    <vt:lpwstr>M:\UT\Courses\COE\COE102_Interviewer_Training\From SME\Mod 1\COE102_1_vILT_PPT.ppta</vt:lpwstr>
  </property>
  <property fmtid="{D5CDD505-2E9C-101B-9397-08002B2CF9AE}" pid="7" name="ContentTypeId">
    <vt:lpwstr>0x01010019FDB1BBAE1C12469CC169B0F7577339</vt:lpwstr>
  </property>
  <property fmtid="{D5CDD505-2E9C-101B-9397-08002B2CF9AE}" pid="8" name="Topic Tag">
    <vt:lpwstr/>
  </property>
  <property fmtid="{D5CDD505-2E9C-101B-9397-08002B2CF9AE}" pid="9" name="MediaServiceImageTags">
    <vt:lpwstr/>
  </property>
</Properties>
</file>