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comments/modernComment_24E_5BE6BEDC.xml" ContentType="application/vnd.ms-powerpoint.comments+xml"/>
  <Override PartName="/ppt/tags/tag15.xml" ContentType="application/vnd.openxmlformats-officedocument.presentationml.tags+xml"/>
  <Override PartName="/ppt/notesSlides/notesSlide5.xml" ContentType="application/vnd.openxmlformats-officedocument.presentationml.notesSlide+xml"/>
  <Override PartName="/ppt/comments/modernComment_232_BDE84D80.xml" ContentType="application/vnd.ms-powerpoint.comments+xml"/>
  <Override PartName="/ppt/tags/tag16.xml" ContentType="application/vnd.openxmlformats-officedocument.presentationml.tags+xml"/>
  <Override PartName="/ppt/notesSlides/notesSlide6.xml" ContentType="application/vnd.openxmlformats-officedocument.presentationml.notesSlide+xml"/>
  <Override PartName="/ppt/comments/modernComment_24F_38C296B7.xml" ContentType="application/vnd.ms-powerpoint.comments+xml"/>
  <Override PartName="/ppt/tags/tag17.xml" ContentType="application/vnd.openxmlformats-officedocument.presentationml.tags+xml"/>
  <Override PartName="/ppt/notesSlides/notesSlide7.xml" ContentType="application/vnd.openxmlformats-officedocument.presentationml.notesSlide+xml"/>
  <Override PartName="/ppt/comments/modernComment_251_DDAB36E5.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8.xml" ContentType="application/vnd.openxmlformats-officedocument.presentationml.tags+xml"/>
  <Override PartName="/ppt/notesSlides/notesSlide8.xml" ContentType="application/vnd.openxmlformats-officedocument.presentationml.notesSlide+xml"/>
  <Override PartName="/ppt/comments/modernComment_252_1317E728.xml" ContentType="application/vnd.ms-powerpoint.comments+xml"/>
  <Override PartName="/ppt/tags/tag19.xml" ContentType="application/vnd.openxmlformats-officedocument.presentationml.tags+xml"/>
  <Override PartName="/ppt/notesSlides/notesSlide9.xml" ContentType="application/vnd.openxmlformats-officedocument.presentationml.notesSlide+xml"/>
  <Override PartName="/ppt/comments/modernComment_266_2FA7F1FC.xml" ContentType="application/vnd.ms-powerpoint.comments+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comments/modernComment_23D_7D13588.xml" ContentType="application/vnd.ms-powerpoint.comments+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comments/modernComment_228_3B3D0159.xml" ContentType="application/vnd.ms-powerpoint.comments+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comments/modernComment_258_1A43B8DC.xml" ContentType="application/vnd.ms-powerpoint.comments+xml"/>
  <Override PartName="/ppt/tags/tag28.xml" ContentType="application/vnd.openxmlformats-officedocument.presentationml.tags+xml"/>
  <Override PartName="/ppt/notesSlides/notesSlide18.xml" ContentType="application/vnd.openxmlformats-officedocument.presentationml.notesSlide+xml"/>
  <Override PartName="/ppt/comments/modernComment_230_B6E677E6.xml" ContentType="application/vnd.ms-powerpoint.comments+xml"/>
  <Override PartName="/ppt/tags/tag29.xml" ContentType="application/vnd.openxmlformats-officedocument.presentationml.tags+xml"/>
  <Override PartName="/ppt/notesSlides/notesSlide19.xml" ContentType="application/vnd.openxmlformats-officedocument.presentationml.notesSlide+xml"/>
  <Override PartName="/ppt/comments/modernComment_254_8BDBE73B.xml" ContentType="application/vnd.ms-powerpoint.comments+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notesSlides/notesSlide21.xml" ContentType="application/vnd.openxmlformats-officedocument.presentationml.notesSlide+xml"/>
  <Override PartName="/ppt/comments/modernComment_262_B1D7F34D.xml" ContentType="application/vnd.ms-powerpoint.comments+xml"/>
  <Override PartName="/ppt/tags/tag32.xml" ContentType="application/vnd.openxmlformats-officedocument.presentationml.tags+xml"/>
  <Override PartName="/ppt/notesSlides/notesSlide22.xml" ContentType="application/vnd.openxmlformats-officedocument.presentationml.notesSlide+xml"/>
  <Override PartName="/ppt/comments/modernComment_25B_BDDDCE4A.xml" ContentType="application/vnd.ms-powerpoint.comments+xml"/>
  <Override PartName="/ppt/tags/tag33.xml" ContentType="application/vnd.openxmlformats-officedocument.presentationml.tags+xml"/>
  <Override PartName="/ppt/notesSlides/notesSlide23.xml" ContentType="application/vnd.openxmlformats-officedocument.presentationml.notesSlide+xml"/>
  <Override PartName="/ppt/comments/modernComment_244_9085DED9.xml" ContentType="application/vnd.ms-powerpoint.comments+xml"/>
  <Override PartName="/ppt/tags/tag34.xml" ContentType="application/vnd.openxmlformats-officedocument.presentationml.tags+xml"/>
  <Override PartName="/ppt/notesSlides/notesSlide24.xml" ContentType="application/vnd.openxmlformats-officedocument.presentationml.notesSlide+xml"/>
  <Override PartName="/ppt/tags/tag35.xml" ContentType="application/vnd.openxmlformats-officedocument.presentationml.tags+xml"/>
  <Override PartName="/ppt/notesSlides/notesSlide25.xml" ContentType="application/vnd.openxmlformats-officedocument.presentationml.notesSlide+xml"/>
  <Override PartName="/ppt/comments/modernComment_21B_1E6114AA.xml" ContentType="application/vnd.ms-powerpoint.comments+xml"/>
  <Override PartName="/ppt/tags/tag36.xml" ContentType="application/vnd.openxmlformats-officedocument.presentationml.tags+xml"/>
  <Override PartName="/ppt/notesSlides/notesSlide26.xml" ContentType="application/vnd.openxmlformats-officedocument.presentationml.notesSlide+xml"/>
  <Override PartName="/ppt/comments/modernComment_22E_9E13F612.xml" ContentType="application/vnd.ms-powerpoint.comments+xml"/>
  <Override PartName="/ppt/tags/tag37.xml" ContentType="application/vnd.openxmlformats-officedocument.presentationml.tags+xml"/>
  <Override PartName="/ppt/notesSlides/notesSlide27.xml" ContentType="application/vnd.openxmlformats-officedocument.presentationml.notesSlide+xml"/>
  <Override PartName="/ppt/tags/tag38.xml" ContentType="application/vnd.openxmlformats-officedocument.presentationml.tags+xml"/>
  <Override PartName="/ppt/notesSlides/notesSlide28.xml" ContentType="application/vnd.openxmlformats-officedocument.presentationml.notesSlide+xml"/>
  <Override PartName="/ppt/tags/tag39.xml" ContentType="application/vnd.openxmlformats-officedocument.presentationml.tags+xml"/>
  <Override PartName="/ppt/notesSlides/notesSlide29.xml" ContentType="application/vnd.openxmlformats-officedocument.presentationml.notesSlide+xml"/>
  <Override PartName="/ppt/tags/tag40.xml" ContentType="application/vnd.openxmlformats-officedocument.presentationml.tags+xml"/>
  <Override PartName="/ppt/notesSlides/notesSlide30.xml" ContentType="application/vnd.openxmlformats-officedocument.presentationml.notesSlide+xml"/>
  <Override PartName="/ppt/comments/modernComment_22A_F0E062D2.xml" ContentType="application/vnd.ms-powerpoint.comments+xml"/>
  <Override PartName="/ppt/tags/tag41.xml" ContentType="application/vnd.openxmlformats-officedocument.presentationml.tags+xml"/>
  <Override PartName="/ppt/notesSlides/notesSlide31.xml" ContentType="application/vnd.openxmlformats-officedocument.presentationml.notesSlide+xml"/>
  <Override PartName="/ppt/tags/tag42.xml" ContentType="application/vnd.openxmlformats-officedocument.presentationml.tags+xml"/>
  <Override PartName="/ppt/notesSlides/notesSlide32.xml" ContentType="application/vnd.openxmlformats-officedocument.presentationml.notesSlide+xml"/>
  <Override PartName="/ppt/comments/modernComment_22C_5C573DA3.xml" ContentType="application/vnd.ms-powerpoint.comments+xml"/>
  <Override PartName="/ppt/tags/tag43.xml" ContentType="application/vnd.openxmlformats-officedocument.presentationml.tags+xml"/>
  <Override PartName="/ppt/notesSlides/notesSlide33.xml" ContentType="application/vnd.openxmlformats-officedocument.presentationml.notesSlide+xml"/>
  <Override PartName="/ppt/tags/tag44.xml" ContentType="application/vnd.openxmlformats-officedocument.presentationml.tags+xml"/>
  <Override PartName="/ppt/notesSlides/notesSlide34.xml" ContentType="application/vnd.openxmlformats-officedocument.presentationml.notesSlide+xml"/>
  <Override PartName="/ppt/tags/tag45.xml" ContentType="application/vnd.openxmlformats-officedocument.presentationml.tags+xml"/>
  <Override PartName="/ppt/notesSlides/notesSlide35.xml" ContentType="application/vnd.openxmlformats-officedocument.presentationml.notesSlide+xml"/>
  <Override PartName="/ppt/tags/tag46.xml" ContentType="application/vnd.openxmlformats-officedocument.presentationml.tags+xml"/>
  <Override PartName="/ppt/notesSlides/notesSlide36.xml" ContentType="application/vnd.openxmlformats-officedocument.presentationml.notesSlide+xml"/>
  <Override PartName="/ppt/comments/modernComment_239_F0ED6022.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1"/>
  </p:notesMasterIdLst>
  <p:sldIdLst>
    <p:sldId id="570" r:id="rId5"/>
    <p:sldId id="501" r:id="rId6"/>
    <p:sldId id="608" r:id="rId7"/>
    <p:sldId id="590" r:id="rId8"/>
    <p:sldId id="562" r:id="rId9"/>
    <p:sldId id="591" r:id="rId10"/>
    <p:sldId id="593" r:id="rId11"/>
    <p:sldId id="594" r:id="rId12"/>
    <p:sldId id="614" r:id="rId13"/>
    <p:sldId id="595" r:id="rId14"/>
    <p:sldId id="573" r:id="rId15"/>
    <p:sldId id="575" r:id="rId16"/>
    <p:sldId id="577" r:id="rId17"/>
    <p:sldId id="552" r:id="rId18"/>
    <p:sldId id="553" r:id="rId19"/>
    <p:sldId id="540" r:id="rId20"/>
    <p:sldId id="600" r:id="rId21"/>
    <p:sldId id="560" r:id="rId22"/>
    <p:sldId id="596" r:id="rId23"/>
    <p:sldId id="605" r:id="rId24"/>
    <p:sldId id="610" r:id="rId25"/>
    <p:sldId id="603" r:id="rId26"/>
    <p:sldId id="580" r:id="rId27"/>
    <p:sldId id="602" r:id="rId28"/>
    <p:sldId id="539" r:id="rId29"/>
    <p:sldId id="558" r:id="rId30"/>
    <p:sldId id="549" r:id="rId31"/>
    <p:sldId id="550" r:id="rId32"/>
    <p:sldId id="536" r:id="rId33"/>
    <p:sldId id="554" r:id="rId34"/>
    <p:sldId id="601" r:id="rId35"/>
    <p:sldId id="556" r:id="rId36"/>
    <p:sldId id="586" r:id="rId37"/>
    <p:sldId id="557" r:id="rId38"/>
    <p:sldId id="587" r:id="rId39"/>
    <p:sldId id="569" r:id="rId40"/>
  </p:sldIdLst>
  <p:sldSz cx="12192000" cy="6858000"/>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68B51A-4081-167C-68B9-2255E8D6177E}" name="Schlegel, Julia H." initials="SJH" userId="S::schlegjh@dhec.sc.gov::664753c3-8b77-4084-b787-b301bd0fa038" providerId="AD"/>
  <p188:author id="{C3F5FE4F-3956-E816-A4ED-8FA10A3E1CC4}" name="Ortiz, Marie Ortega de" initials="OMOd" userId="S::mortiz8@utk.edu::00a84a45-7afc-4e72-97e2-55b6b2d88137" providerId="AD"/>
  <p188:author id="{D6AD4C65-B311-01C4-FE6D-74B3D3875EC5}" name="Schlegel, Julia" initials="SJ" userId="S::Julia.Schlegel@ncagr.gov::a7f76c76-2c38-4b06-bb65-f4a1fa05111e" providerId="AD"/>
  <p188:author id="{7CDD4B9D-E5DE-8755-13C4-1F9F6D205F97}" name="julieschlegel@me.com" initials="ju" userId="S::urn:spo:guest#julieschlegel@me.com::" providerId="AD"/>
  <p188:author id="{CE2DC2C7-68D5-9B94-734F-F7FC948EB8EF}" name="Katie Garman" initials="KG" userId="S::DC49171@tn.gov::45a0b180-f130-426b-bc44-28d17daacd77" providerId="AD"/>
  <p188:author id="{BCA2DEEC-A0B1-46EA-72EF-BFD55FC62A83}" name="Siobhan Dodds" initials="SD" userId="S::DC49P77@tn.gov::793e8aa3-477b-4ba7-9f39-bda8da1032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AF54"/>
    <a:srgbClr val="DC7528"/>
    <a:srgbClr val="FBAF36"/>
    <a:srgbClr val="FFBB46"/>
    <a:srgbClr val="D8BEEC"/>
    <a:srgbClr val="FFE2AF"/>
    <a:srgbClr val="538133"/>
    <a:srgbClr val="49712D"/>
    <a:srgbClr val="517E32"/>
    <a:srgbClr val="3F86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5112" autoAdjust="0"/>
  </p:normalViewPr>
  <p:slideViewPr>
    <p:cSldViewPr snapToGrid="0">
      <p:cViewPr varScale="1">
        <p:scale>
          <a:sx n="53" d="100"/>
          <a:sy n="53" d="100"/>
        </p:scale>
        <p:origin x="528"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comments/modernComment_21B_1E6114AA.xml><?xml version="1.0" encoding="utf-8"?>
<p188:cmLst xmlns:a="http://schemas.openxmlformats.org/drawingml/2006/main" xmlns:r="http://schemas.openxmlformats.org/officeDocument/2006/relationships" xmlns:p188="http://schemas.microsoft.com/office/powerpoint/2018/8/main">
  <p188:cm id="{D16A6C70-8F8D-47F7-A6E5-992F2B82085D}" authorId="{7CDD4B9D-E5DE-8755-13C4-1F9F6D205F97}" status="resolved" created="2023-05-25T02:43:33.214" complete="100000">
    <pc:sldMkLst xmlns:pc="http://schemas.microsoft.com/office/powerpoint/2013/main/command">
      <pc:docMk/>
      <pc:sldMk cId="509678762" sldId="539"/>
    </pc:sldMkLst>
    <p188:replyLst>
      <p188:reply id="{7AAE0DA7-F9BC-40D5-ACE8-D232746B89F3}" authorId="{C3F5FE4F-3956-E816-A4ED-8FA10A3E1CC4}" created="2023-05-25T12:37:56.353">
        <p188:txBody>
          <a:bodyPr/>
          <a:lstStyle/>
          <a:p>
            <a:r>
              <a:rPr lang="en-US"/>
              <a:t>Font size was a 28 pt. so no changes made</a:t>
            </a:r>
          </a:p>
        </p188:txBody>
      </p188:reply>
    </p188:replyLst>
    <p188:txBody>
      <a:bodyPr/>
      <a:lstStyle/>
      <a:p>
        <a:r>
          <a:rPr lang="en-US"/>
          <a:t>Again fonts are funky. Maybe it's bc I am looking at it online?</a:t>
        </a:r>
      </a:p>
    </p188:txBody>
  </p188:cm>
</p188:cmLst>
</file>

<file path=ppt/comments/modernComment_228_3B3D0159.xml><?xml version="1.0" encoding="utf-8"?>
<p188:cmLst xmlns:a="http://schemas.openxmlformats.org/drawingml/2006/main" xmlns:r="http://schemas.openxmlformats.org/officeDocument/2006/relationships" xmlns:p188="http://schemas.microsoft.com/office/powerpoint/2018/8/main">
  <p188:cm id="{A6BDB8AB-F3BE-49BA-81B0-7A2A8D26DDFA}" authorId="{BCA2DEEC-A0B1-46EA-72EF-BFD55FC62A83}" status="resolved" created="2023-05-05T19:33:51.810" complete="100000">
    <pc:sldMkLst xmlns:pc="http://schemas.microsoft.com/office/powerpoint/2013/main/command">
      <pc:docMk/>
      <pc:sldMk cId="993853785" sldId="552"/>
    </pc:sldMkLst>
    <p188:replyLst>
      <p188:reply id="{0869A7D5-A5D2-4738-A719-07CF279EA3B4}" authorId="{CE2DC2C7-68D5-9B94-734F-F7FC948EB8EF}" created="2023-05-09T15:11:27.416">
        <p188:txBody>
          <a:bodyPr/>
          <a:lstStyle/>
          <a:p>
            <a:r>
              <a:rPr lang="en-US"/>
              <a:t>The two additional questions here could be sub-questions of "Does your jurisdiction do routine case interviewing and for what diseases?</a:t>
            </a:r>
          </a:p>
        </p188:txBody>
      </p188:reply>
      <p188:reply id="{F32B5C8C-8B98-4ACA-8869-FAF9BC827BCF}" authorId="{F268B51A-4081-167C-68B9-2255E8D6177E}" created="2023-05-26T02:29:51.575">
        <p188:txBody>
          <a:bodyPr/>
          <a:lstStyle/>
          <a:p>
            <a:r>
              <a:rPr lang="en-US"/>
              <a:t>Added 😊</a:t>
            </a:r>
          </a:p>
        </p188:txBody>
      </p188:reply>
    </p188:replyLst>
    <p188:txBody>
      <a:bodyPr/>
      <a:lstStyle/>
      <a:p>
        <a:r>
          <a:rPr lang="en-US"/>
          <a:t>Engage Option - Who does routine case interviews in your jurisdiction? Do those individuals interview all reportable foodborne diseases? </a:t>
        </a:r>
      </a:p>
    </p188:txBody>
  </p188:cm>
</p188:cmLst>
</file>

<file path=ppt/comments/modernComment_22A_F0E062D2.xml><?xml version="1.0" encoding="utf-8"?>
<p188:cmLst xmlns:a="http://schemas.openxmlformats.org/drawingml/2006/main" xmlns:r="http://schemas.openxmlformats.org/officeDocument/2006/relationships" xmlns:p188="http://schemas.microsoft.com/office/powerpoint/2018/8/main">
  <p188:cm id="{C4C03784-EEC7-4907-8765-D6450E48709E}" authorId="{BCA2DEEC-A0B1-46EA-72EF-BFD55FC62A83}" status="resolved" created="2023-05-05T20:42:46.267" complete="100000">
    <pc:sldMkLst xmlns:pc="http://schemas.microsoft.com/office/powerpoint/2013/main/command">
      <pc:docMk/>
      <pc:sldMk cId="4041237202" sldId="554"/>
    </pc:sldMkLst>
    <p188:replyLst>
      <p188:reply id="{2DF01300-4215-48CD-9585-813E3FC0A2E1}" authorId="{CE2DC2C7-68D5-9B94-734F-F7FC948EB8EF}" created="2023-05-12T19:24:51.866">
        <p188:txBody>
          <a:bodyPr/>
          <a:lstStyle/>
          <a:p>
            <a:r>
              <a:rPr lang="en-US"/>
              <a:t>Everyone could add their answer with a stamp before the answer is shown.  Just a suggestion. </a:t>
            </a:r>
          </a:p>
        </p188:txBody>
      </p188:reply>
      <p188:reply id="{90D99B5C-4901-44EF-A156-BEBDE6A1D98D}" authorId="{CE2DC2C7-68D5-9B94-734F-F7FC948EB8EF}" created="2023-05-12T19:25:08.887">
        <p188:txBody>
          <a:bodyPr/>
          <a:lstStyle/>
          <a:p>
            <a:r>
              <a:rPr lang="en-US"/>
              <a:t>We could consider this being a poll to make it more interactive.  </a:t>
            </a:r>
          </a:p>
        </p188:txBody>
      </p188:reply>
      <p188:reply id="{6F3EB59E-F996-4389-A7F0-2566DF3F3E59}" authorId="{C3F5FE4F-3956-E816-A4ED-8FA10A3E1CC4}" created="2023-05-16T15:12:46.926">
        <p188:txBody>
          <a:bodyPr/>
          <a:lstStyle/>
          <a:p>
            <a:r>
              <a:rPr lang="en-US"/>
              <a:t>Added in Speaker Notes: vILT - Interactive "stamp" or polling question depending on what the instructor decides to do.</a:t>
            </a:r>
          </a:p>
        </p188:txBody>
      </p188:reply>
      <p188:reply id="{48E64835-C391-45F5-88DF-73076FB087CA}" authorId="{F268B51A-4081-167C-68B9-2255E8D6177E}" created="2023-05-26T02:41:51.811">
        <p188:txBody>
          <a:bodyPr/>
          <a:lstStyle/>
          <a:p>
            <a:r>
              <a:rPr lang="en-US"/>
              <a:t>Yes, this is a better use of annotate than the earlier slide idea. A stamp will work better than typing a phrase.</a:t>
            </a:r>
          </a:p>
        </p188:txBody>
      </p188:reply>
    </p188:replyLst>
    <p188:txBody>
      <a:bodyPr/>
      <a:lstStyle/>
      <a:p>
        <a:r>
          <a:rPr lang="en-US"/>
          <a:t>Virtual option could annotate on slide with a stamp</a:t>
        </a:r>
      </a:p>
    </p188:txBody>
  </p188:cm>
</p188:cmLst>
</file>

<file path=ppt/comments/modernComment_22C_5C573DA3.xml><?xml version="1.0" encoding="utf-8"?>
<p188:cmLst xmlns:a="http://schemas.openxmlformats.org/drawingml/2006/main" xmlns:r="http://schemas.openxmlformats.org/officeDocument/2006/relationships" xmlns:p188="http://schemas.microsoft.com/office/powerpoint/2018/8/main">
  <p188:cm id="{EDCBC8B2-9C05-4A47-A3CF-67F06FB2C67E}" authorId="{CE2DC2C7-68D5-9B94-734F-F7FC948EB8EF}" status="resolved" created="2023-05-12T19:27:31.902">
    <pc:sldMkLst xmlns:pc="http://schemas.microsoft.com/office/powerpoint/2013/main/command">
      <pc:docMk/>
      <pc:sldMk cId="1549221283" sldId="556"/>
    </pc:sldMkLst>
    <p188:txBody>
      <a:bodyPr/>
      <a:lstStyle/>
      <a:p>
        <a:r>
          <a:rPr lang="en-US"/>
          <a:t>Consider making this a poll or annotate on the slide. </a:t>
        </a:r>
      </a:p>
    </p188:txBody>
  </p188:cm>
</p188:cmLst>
</file>

<file path=ppt/comments/modernComment_22E_9E13F612.xml><?xml version="1.0" encoding="utf-8"?>
<p188:cmLst xmlns:a="http://schemas.openxmlformats.org/drawingml/2006/main" xmlns:r="http://schemas.openxmlformats.org/officeDocument/2006/relationships" xmlns:p188="http://schemas.microsoft.com/office/powerpoint/2018/8/main">
  <p188:cm id="{7A862371-EF27-4BAC-9004-F5FD3005838C}" authorId="{CE2DC2C7-68D5-9B94-734F-F7FC948EB8EF}" status="resolved" created="2023-05-12T19:55:27.648" complete="100000">
    <pc:sldMkLst xmlns:pc="http://schemas.microsoft.com/office/powerpoint/2013/main/command">
      <pc:docMk/>
      <pc:sldMk cId="2652108306" sldId="558"/>
    </pc:sldMkLst>
    <p188:replyLst>
      <p188:reply id="{89241C45-E06D-42DA-8E95-E94FF552DF89}" authorId="{C3F5FE4F-3956-E816-A4ED-8FA10A3E1CC4}" created="2023-05-16T15:10:44.130">
        <p188:txBody>
          <a:bodyPr/>
          <a:lstStyle/>
          <a:p>
            <a:r>
              <a:rPr lang="en-US"/>
              <a:t>From Julie 05/15/23 @ 6:59 PM:
Added as an engage option. I fear that by this point in the module they may be tapped out on interactive activity and want the instructor to have latitude to do it or skip based on group dynamics. </a:t>
            </a:r>
          </a:p>
        </p188:txBody>
      </p188:reply>
    </p188:replyLst>
    <p188:txBody>
      <a:bodyPr/>
      <a:lstStyle/>
      <a:p>
        <a:r>
          <a:rPr lang="en-US"/>
          <a:t>As an interactive activity you may ask people who they will interview and have those appear on the screen later.  It may even be interesting to see if there are others folks have interviewed besides those listed such as an event coordinator, coach (who was not at the event but coordinated activities), etc.  </a:t>
        </a:r>
      </a:p>
    </p188:txBody>
  </p188:cm>
  <p188:cm id="{3AC31FA2-81D3-4244-99E1-1BFE9F6C3634}" authorId="{F268B51A-4081-167C-68B9-2255E8D6177E}" status="resolved" created="2023-05-26T02:37:57.575" complete="100000">
    <pc:sldMkLst xmlns:pc="http://schemas.microsoft.com/office/powerpoint/2013/main/command">
      <pc:docMk/>
      <pc:sldMk cId="2652108306" sldId="558"/>
    </pc:sldMkLst>
    <p188:txBody>
      <a:bodyPr/>
      <a:lstStyle/>
      <a:p>
        <a:r>
          <a:rPr lang="en-US"/>
          <a:t>Added VIRTUAL SUGGESTION</a:t>
        </a:r>
      </a:p>
    </p188:txBody>
  </p188:cm>
</p188:cmLst>
</file>

<file path=ppt/comments/modernComment_230_B6E677E6.xml><?xml version="1.0" encoding="utf-8"?>
<p188:cmLst xmlns:a="http://schemas.openxmlformats.org/drawingml/2006/main" xmlns:r="http://schemas.openxmlformats.org/officeDocument/2006/relationships" xmlns:p188="http://schemas.microsoft.com/office/powerpoint/2018/8/main">
  <p188:cm id="{D538F5A1-B9CE-4A2B-B1AB-60261BD9C048}" authorId="{BCA2DEEC-A0B1-46EA-72EF-BFD55FC62A83}" status="resolved" created="2023-05-05T19:41:00.655" complete="100000">
    <pc:sldMkLst xmlns:pc="http://schemas.microsoft.com/office/powerpoint/2013/main/command">
      <pc:docMk/>
      <pc:sldMk cId="3068557286" sldId="560"/>
    </pc:sldMkLst>
    <p188:replyLst>
      <p188:reply id="{BD505BB9-3E45-4ACE-84C0-540E48463305}" authorId="{CE2DC2C7-68D5-9B94-734F-F7FC948EB8EF}" created="2023-05-09T15:15:37.382">
        <p188:txBody>
          <a:bodyPr/>
          <a:lstStyle/>
          <a:p>
            <a:r>
              <a:rPr lang="en-US"/>
              <a:t>I do not think a bullet is needed.  You may add in the instructor note that outbreak interviews are used when you have 2 or more people who live in separate households with similar symptoms and exposures.  More or less reminding the participants of what the definition of an outbreak is. </a:t>
            </a:r>
          </a:p>
        </p188:txBody>
      </p188:reply>
      <p188:reply id="{FECB7C90-49F5-487E-97D9-8BDAFECC53C0}" authorId="{C3F5FE4F-3956-E816-A4ED-8FA10A3E1CC4}" created="2023-05-16T15:06:12.111">
        <p188:txBody>
          <a:bodyPr/>
          <a:lstStyle/>
          <a:p>
            <a:r>
              <a:rPr lang="en-US"/>
              <a:t>From Julie 05/15/23 @ 6:40 PM:
Added</a:t>
            </a:r>
          </a:p>
        </p188:txBody>
      </p188:reply>
    </p188:replyLst>
    <p188:txBody>
      <a:bodyPr/>
      <a:lstStyle/>
      <a:p>
        <a:r>
          <a:rPr lang="en-US"/>
          <a:t>Needs a bullet that describes when an outbreak interview is merited or when to use this type of interview format</a:t>
        </a:r>
      </a:p>
    </p188:txBody>
  </p188:cm>
</p188:cmLst>
</file>

<file path=ppt/comments/modernComment_232_BDE84D80.xml><?xml version="1.0" encoding="utf-8"?>
<p188:cmLst xmlns:a="http://schemas.openxmlformats.org/drawingml/2006/main" xmlns:r="http://schemas.openxmlformats.org/officeDocument/2006/relationships" xmlns:p188="http://schemas.microsoft.com/office/powerpoint/2018/8/main">
  <p188:cm id="{B73CBC91-9A7C-423F-A8F7-F16508346CE3}" authorId="{BCA2DEEC-A0B1-46EA-72EF-BFD55FC62A83}" status="resolved" created="2023-05-05T18:51:41.763" complete="100000">
    <pc:sldMkLst xmlns:pc="http://schemas.microsoft.com/office/powerpoint/2013/main/command">
      <pc:docMk/>
      <pc:sldMk cId="3186118016" sldId="562"/>
    </pc:sldMkLst>
    <p188:replyLst>
      <p188:reply id="{353DEFDE-FCF8-43F0-B02B-12FAA798BFB6}" authorId="{BCA2DEEC-A0B1-46EA-72EF-BFD55FC62A83}" created="2023-05-05T19:28:14.904">
        <p188:txBody>
          <a:bodyPr/>
          <a:lstStyle/>
          <a:p>
            <a:r>
              <a:rPr lang="en-US"/>
              <a:t>KG Slide 9 reflects "other partners" do we consider reportable disease surveillance as being laboratory?</a:t>
            </a:r>
          </a:p>
        </p188:txBody>
      </p188:reply>
      <p188:reply id="{1628CAB0-2599-41E4-BDC5-A6F699839A96}" authorId="{CE2DC2C7-68D5-9B94-734F-F7FC948EB8EF}" created="2023-05-09T14:26:30.729">
        <p188:txBody>
          <a:bodyPr/>
          <a:lstStyle/>
          <a:p>
            <a:r>
              <a:rPr lang="en-US"/>
              <a:t>I see them as separate.  We want the clinician or laboratory to report to us (reportable diseases surveillance )but them we also ask for the isolate/specimen (laboratory-based surveillance).  I don't think we need to add other partners here.  </a:t>
            </a:r>
          </a:p>
        </p188:txBody>
      </p188:reply>
      <p188:reply id="{173337C3-B405-4AC7-A1A7-13DF962F0731}" authorId="{F268B51A-4081-167C-68B9-2255E8D6177E}" created="2023-05-26T01:32:50.837">
        <p188:txBody>
          <a:bodyPr/>
          <a:lstStyle/>
          <a:p>
            <a:r>
              <a:rPr lang="en-US"/>
              <a:t>I think I'm reading to leave as is then. Correct if I misinterpreted. </a:t>
            </a:r>
          </a:p>
        </p188:txBody>
      </p188:reply>
    </p188:replyLst>
    <p188:txBody>
      <a:bodyPr/>
      <a:lstStyle/>
      <a:p>
        <a:r>
          <a:rPr lang="en-US"/>
          <a:t>Add to instructor notes that these are "other partners i.e. healthcare providers or commercial laboratories" </a:t>
        </a:r>
      </a:p>
    </p188:txBody>
  </p188:cm>
  <p188:cm id="{1E8787BD-52EC-442E-8121-33C0096BA512}" authorId="{BCA2DEEC-A0B1-46EA-72EF-BFD55FC62A83}" status="resolved" created="2023-05-05T18:53:06.481" complete="100000">
    <pc:sldMkLst xmlns:pc="http://schemas.microsoft.com/office/powerpoint/2013/main/command">
      <pc:docMk/>
      <pc:sldMk cId="3186118016" sldId="562"/>
    </pc:sldMkLst>
    <p188:replyLst>
      <p188:reply id="{334F6645-05DF-4825-BC13-CCC1C2F5E00E}" authorId="{CE2DC2C7-68D5-9B94-734F-F7FC948EB8EF}" created="2023-05-09T14:26:54.118">
        <p188:txBody>
          <a:bodyPr/>
          <a:lstStyle/>
          <a:p>
            <a:r>
              <a:rPr lang="en-US"/>
              <a:t>Or they could looks this up on the jurisdictions website.  </a:t>
            </a:r>
          </a:p>
        </p188:txBody>
      </p188:reply>
      <p188:reply id="{1C0BE9CE-1C4E-48F5-B5AB-0E435D43E3C6}" authorId="{F268B51A-4081-167C-68B9-2255E8D6177E}" created="2023-05-26T01:33:20.017">
        <p188:txBody>
          <a:bodyPr/>
          <a:lstStyle/>
          <a:p>
            <a:r>
              <a:rPr lang="en-US"/>
              <a:t>Added a suggestion</a:t>
            </a:r>
          </a:p>
        </p188:txBody>
      </p188:reply>
    </p188:replyLst>
    <p188:txBody>
      <a:bodyPr/>
      <a:lstStyle/>
      <a:p>
        <a:r>
          <a:rPr lang="en-US"/>
          <a:t>Instructor note - instructor might get a list of reportable enteric diseases from the jurisdiction ahead of time" </a:t>
        </a:r>
      </a:p>
    </p188:txBody>
  </p188:cm>
  <p188:cm id="{6EBCF15D-C6CD-4AAB-8E27-E23E8B5C26E7}" authorId="{BCA2DEEC-A0B1-46EA-72EF-BFD55FC62A83}" status="resolved" created="2023-05-05T18:53:48.367" complete="100000">
    <pc:sldMkLst xmlns:pc="http://schemas.microsoft.com/office/powerpoint/2013/main/command">
      <pc:docMk/>
      <pc:sldMk cId="3186118016" sldId="562"/>
    </pc:sldMkLst>
    <p188:replyLst>
      <p188:reply id="{E0864E33-CE7A-4DED-BBDB-D1E0CCD84275}" authorId="{CE2DC2C7-68D5-9B94-734F-F7FC948EB8EF}" created="2023-05-09T14:28:40.795">
        <p188:txBody>
          <a:bodyPr/>
          <a:lstStyle/>
          <a:p>
            <a:r>
              <a:rPr lang="en-US"/>
              <a:t>Yes.  Many states have outbreaks as reportable regardless if the pathogen is on the reportable disease list.  We may want to emphasize this point and say Are suspected outbreaks of any pathogen (reportable and non-reportable) reportable in your jurisdiction.  For example norovirus is not reportable by itself, but outbreaks of noro are reportable.  </a:t>
            </a:r>
          </a:p>
        </p188:txBody>
      </p188:reply>
      <p188:reply id="{40D121AF-8280-4AD8-82E1-CEFCC4AFE1CD}" authorId="{F268B51A-4081-167C-68B9-2255E8D6177E}" created="2023-05-26T01:33:49.020">
        <p188:txBody>
          <a:bodyPr/>
          <a:lstStyle/>
          <a:p>
            <a:r>
              <a:rPr lang="en-US"/>
              <a:t>See if this wording helps</a:t>
            </a:r>
          </a:p>
        </p188:txBody>
      </p188:reply>
    </p188:replyLst>
    <p188:txBody>
      <a:bodyPr/>
      <a:lstStyle/>
      <a:p>
        <a:r>
          <a:rPr lang="en-US"/>
          <a:t>I'm not sure I understand the 2nd engagement question - KG do you?</a:t>
        </a:r>
      </a:p>
    </p188:txBody>
  </p188:cm>
</p188:cmLst>
</file>

<file path=ppt/comments/modernComment_239_F0ED6022.xml><?xml version="1.0" encoding="utf-8"?>
<p188:cmLst xmlns:a="http://schemas.openxmlformats.org/drawingml/2006/main" xmlns:r="http://schemas.openxmlformats.org/officeDocument/2006/relationships" xmlns:p188="http://schemas.microsoft.com/office/powerpoint/2018/8/main">
  <p188:cm id="{CCEC7294-676E-42B8-A9A3-48B11187C7C8}" authorId="{BCA2DEEC-A0B1-46EA-72EF-BFD55FC62A83}" status="resolved" created="2023-05-05T20:43:51.246" complete="100000">
    <pc:sldMkLst xmlns:pc="http://schemas.microsoft.com/office/powerpoint/2013/main/command">
      <pc:docMk/>
      <pc:sldMk cId="4042088482" sldId="569"/>
    </pc:sldMkLst>
    <p188:txBody>
      <a:bodyPr/>
      <a:lstStyle/>
      <a:p>
        <a:r>
          <a:rPr lang="en-US"/>
          <a:t>Replace bullets with numbers</a:t>
        </a:r>
      </a:p>
    </p188:txBody>
  </p188:cm>
  <p188:cm id="{3D72E84C-586D-42F1-AA02-26767C90C625}" authorId="{BCA2DEEC-A0B1-46EA-72EF-BFD55FC62A83}" status="resolved" created="2023-05-05T20:44:11.984" complete="100000">
    <pc:sldMkLst xmlns:pc="http://schemas.microsoft.com/office/powerpoint/2013/main/command">
      <pc:docMk/>
      <pc:sldMk cId="4042088482" sldId="569"/>
    </pc:sldMkLst>
    <p188:txBody>
      <a:bodyPr/>
      <a:lstStyle/>
      <a:p>
        <a:r>
          <a:rPr lang="en-US"/>
          <a:t>Also group reports rather than individual reports</a:t>
        </a:r>
      </a:p>
    </p188:txBody>
  </p188:cm>
</p188:cmLst>
</file>

<file path=ppt/comments/modernComment_23D_7D13588.xml><?xml version="1.0" encoding="utf-8"?>
<p188:cmLst xmlns:a="http://schemas.openxmlformats.org/drawingml/2006/main" xmlns:r="http://schemas.openxmlformats.org/officeDocument/2006/relationships" xmlns:p188="http://schemas.microsoft.com/office/powerpoint/2018/8/main">
  <p188:cm id="{EED08ED0-A92B-4752-A9EB-C480E9158ED9}" authorId="{BCA2DEEC-A0B1-46EA-72EF-BFD55FC62A83}" status="resolved" created="2023-05-05T19:28:53.784" complete="100000">
    <pc:sldMkLst xmlns:pc="http://schemas.microsoft.com/office/powerpoint/2013/main/command">
      <pc:docMk/>
      <pc:sldMk cId="131151240" sldId="573"/>
    </pc:sldMkLst>
    <p188:replyLst>
      <p188:reply id="{648F8FB0-C42B-4441-9ECD-14DAADBC24E7}" authorId="{C3F5FE4F-3956-E816-A4ED-8FA10A3E1CC4}" created="2023-05-16T14:52:13.753">
        <p188:txBody>
          <a:bodyPr/>
          <a:lstStyle/>
          <a:p>
            <a:r>
              <a:rPr lang="en-US"/>
              <a:t>From Julie 05/15/23 @ 5:51 PM:
Marie, I guess these KCs will be used in virtual as well?</a:t>
            </a:r>
          </a:p>
        </p188:txBody>
      </p188:reply>
      <p188:reply id="{294010B9-D943-48F7-99B8-026029D370C8}" authorId="{C3F5FE4F-3956-E816-A4ED-8FA10A3E1CC4}" created="2023-05-16T15:01:37.516">
        <p188:txBody>
          <a:bodyPr/>
          <a:lstStyle/>
          <a:p>
            <a:r>
              <a:rPr lang="en-US"/>
              <a:t>It will be noted at the beginning part of the Admin Guide.</a:t>
            </a:r>
          </a:p>
        </p188:txBody>
      </p188:reply>
      <p188:reply id="{FE60A1EE-246E-45D1-A0AE-E03DDB6FCAE1}" authorId="{F268B51A-4081-167C-68B9-2255E8D6177E}" created="2023-05-26T02:23:32.084">
        <p188:txBody>
          <a:bodyPr/>
          <a:lstStyle/>
          <a:p>
            <a:r>
              <a:rPr lang="en-US"/>
              <a:t>See amended vILT instructions. Polls will need to be developed in online platform (Zoom; Teams; etc) chosen by instructional team. </a:t>
            </a:r>
          </a:p>
        </p188:txBody>
      </p188:reply>
      <p188:reply id="{F481BEE4-E72C-4C87-8D5D-3D77BCD888ED}" authorId="{C3F5FE4F-3956-E816-A4ED-8FA10A3E1CC4}" created="2023-05-26T17:40:42.813">
        <p188:txBody>
          <a:bodyPr/>
          <a:lstStyle/>
          <a:p>
            <a:r>
              <a:rPr lang="en-US"/>
              <a:t>I'll copy it to the Guide.</a:t>
            </a:r>
          </a:p>
        </p188:txBody>
      </p188:reply>
    </p188:replyLst>
    <p188:txBody>
      <a:bodyPr/>
      <a:lstStyle/>
      <a:p>
        <a:r>
          <a:rPr lang="en-US"/>
          <a:t>Poll for virtual version </a:t>
        </a:r>
      </a:p>
    </p188:txBody>
  </p188:cm>
</p188:cmLst>
</file>

<file path=ppt/comments/modernComment_244_9085DED9.xml><?xml version="1.0" encoding="utf-8"?>
<p188:cmLst xmlns:a="http://schemas.openxmlformats.org/drawingml/2006/main" xmlns:r="http://schemas.openxmlformats.org/officeDocument/2006/relationships" xmlns:p188="http://schemas.microsoft.com/office/powerpoint/2018/8/main">
  <p188:cm id="{48907E4F-736F-4993-8674-A6025466838A}" authorId="{BCA2DEEC-A0B1-46EA-72EF-BFD55FC62A83}" status="resolved" created="2023-05-05T20:39:52.401" complete="100000">
    <pc:sldMkLst xmlns:pc="http://schemas.microsoft.com/office/powerpoint/2013/main/command">
      <pc:docMk/>
      <pc:sldMk cId="2424692441" sldId="580"/>
    </pc:sldMkLst>
    <p188:txBody>
      <a:bodyPr/>
      <a:lstStyle/>
      <a:p>
        <a:r>
          <a:rPr lang="en-US"/>
          <a:t>Virtual version should be poll</a:t>
        </a:r>
      </a:p>
    </p188:txBody>
  </p188:cm>
  <p188:cm id="{5B04D07D-20A2-4F6C-BA38-816BEE6EDA4F}" authorId="{F268B51A-4081-167C-68B9-2255E8D6177E}" status="resolved" created="2023-05-26T02:36:51.156" complete="100000">
    <pc:sldMkLst xmlns:pc="http://schemas.microsoft.com/office/powerpoint/2013/main/command">
      <pc:docMk/>
      <pc:sldMk cId="2424692441" sldId="580"/>
    </pc:sldMkLst>
    <p188:replyLst>
      <p188:reply id="{68AE1551-AB8F-4CDD-91CF-1D881E9BF783}" authorId="{C3F5FE4F-3956-E816-A4ED-8FA10A3E1CC4}" created="2023-05-26T17:46:49.364">
        <p188:txBody>
          <a:bodyPr/>
          <a:lstStyle/>
          <a:p>
            <a:r>
              <a:rPr lang="en-US"/>
              <a:t>Copying to all KCs across all Mods.</a:t>
            </a:r>
          </a:p>
        </p188:txBody>
      </p188:reply>
    </p188:replyLst>
    <p188:txBody>
      <a:bodyPr/>
      <a:lstStyle/>
      <a:p>
        <a:r>
          <a:rPr lang="en-US"/>
          <a:t>Marie, can you add earlier KC instructions from slide 11 to all slides? Or something similar that you deem appropriate</a:t>
        </a:r>
      </a:p>
    </p188:txBody>
  </p188:cm>
</p188:cmLst>
</file>

<file path=ppt/comments/modernComment_24E_5BE6BEDC.xml><?xml version="1.0" encoding="utf-8"?>
<p188:cmLst xmlns:a="http://schemas.openxmlformats.org/drawingml/2006/main" xmlns:r="http://schemas.openxmlformats.org/officeDocument/2006/relationships" xmlns:p188="http://schemas.microsoft.com/office/powerpoint/2018/8/main">
  <p188:cm id="{0C2AEA7A-8CAE-40CA-8981-9A18A87AF6EF}" authorId="{BCA2DEEC-A0B1-46EA-72EF-BFD55FC62A83}" status="resolved" created="2023-05-05T18:46:56.280" complete="100000">
    <pc:sldMkLst xmlns:pc="http://schemas.microsoft.com/office/powerpoint/2013/main/command">
      <pc:docMk/>
      <pc:sldMk cId="1541848796" sldId="590"/>
    </pc:sldMkLst>
    <p188:replyLst>
      <p188:reply id="{193F10A2-EB8D-49C4-8F14-9BE9D634EF9C}" authorId="{F268B51A-4081-167C-68B9-2255E8D6177E}" created="2023-05-26T01:32:04.865">
        <p188:txBody>
          <a:bodyPr/>
          <a:lstStyle/>
          <a:p>
            <a:r>
              <a:rPr lang="en-US"/>
              <a:t>Added! 😊</a:t>
            </a:r>
          </a:p>
        </p188:txBody>
      </p188:reply>
    </p188:replyLst>
    <p188:txBody>
      <a:bodyPr/>
      <a:lstStyle/>
      <a:p>
        <a:r>
          <a:rPr lang="en-US"/>
          <a:t>Add instructor note that "we will cover the how these groups identify potential cases to interview in the next set of slides"  </a:t>
        </a:r>
      </a:p>
    </p188:txBody>
  </p188:cm>
</p188:cmLst>
</file>

<file path=ppt/comments/modernComment_24F_38C296B7.xml><?xml version="1.0" encoding="utf-8"?>
<p188:cmLst xmlns:a="http://schemas.openxmlformats.org/drawingml/2006/main" xmlns:r="http://schemas.openxmlformats.org/officeDocument/2006/relationships" xmlns:p188="http://schemas.microsoft.com/office/powerpoint/2018/8/main">
  <p188:cm id="{3A0F6063-A28A-45D8-9222-B8018DC77110}" authorId="{BCA2DEEC-A0B1-46EA-72EF-BFD55FC62A83}" status="resolved" created="2023-05-05T18:54:36.366" complete="100000">
    <pc:sldMkLst xmlns:pc="http://schemas.microsoft.com/office/powerpoint/2013/main/command">
      <pc:docMk/>
      <pc:sldMk cId="952276663" sldId="591"/>
    </pc:sldMkLst>
    <p188:replyLst>
      <p188:reply id="{327476B5-7AD6-4F38-A916-5E5CFC8D1B12}" authorId="{C3F5FE4F-3956-E816-A4ED-8FA10A3E1CC4}" created="2023-05-16T14:22:23.637">
        <p188:txBody>
          <a:bodyPr/>
          <a:lstStyle/>
          <a:p>
            <a:r>
              <a:rPr lang="en-US"/>
              <a:t>From Julie 05/15/23 @ 5:37 PM:
Marie--is it bad form to have a KC question on something we have not taught? This is more of a fascinating piece of trivia to make a point. Could be a fun poll or just stay an informal question. I'm leaning informal question as currently written. </a:t>
            </a:r>
          </a:p>
        </p188:txBody>
      </p188:reply>
      <p188:reply id="{D5BCF24E-E2C2-4337-9519-96A994867A6B}" authorId="{C3F5FE4F-3956-E816-A4ED-8FA10A3E1CC4}" created="2023-05-16T14:22:44.438">
        <p188:txBody>
          <a:bodyPr/>
          <a:lstStyle/>
          <a:p>
            <a:r>
              <a:rPr lang="en-US"/>
              <a:t>From an ID perspective, I would avoid asking participants questions about content that has not yet been covered.</a:t>
            </a:r>
          </a:p>
        </p188:txBody>
      </p188:reply>
      <p188:reply id="{B6C93554-8A04-4AC0-9886-DF6916FC6646}" authorId="{C3F5FE4F-3956-E816-A4ED-8FA10A3E1CC4}" created="2023-05-24T14:02:52.242">
        <p188:txBody>
          <a:bodyPr/>
          <a:lstStyle/>
          <a:p>
            <a:r>
              <a:rPr lang="en-US"/>
              <a:t>Per Comment Log - no polling here.</a:t>
            </a:r>
          </a:p>
        </p188:txBody>
      </p188:reply>
    </p188:replyLst>
    <p188:txBody>
      <a:bodyPr/>
      <a:lstStyle/>
      <a:p>
        <a:r>
          <a:rPr lang="en-US"/>
          <a:t>Engagement option could be a poll question</a:t>
        </a:r>
      </a:p>
    </p188:txBody>
  </p188:cm>
</p188:cmLst>
</file>

<file path=ppt/comments/modernComment_251_DDAB36E5.xml><?xml version="1.0" encoding="utf-8"?>
<p188:cmLst xmlns:a="http://schemas.openxmlformats.org/drawingml/2006/main" xmlns:r="http://schemas.openxmlformats.org/officeDocument/2006/relationships" xmlns:p188="http://schemas.microsoft.com/office/powerpoint/2018/8/main">
  <p188:cm id="{231765D7-7C17-4F15-8752-02FBAEC079A1}" authorId="{BCA2DEEC-A0B1-46EA-72EF-BFD55FC62A83}" status="resolved" created="2023-05-05T18:57:06.462" complete="100000">
    <pc:sldMkLst xmlns:pc="http://schemas.microsoft.com/office/powerpoint/2013/main/command">
      <pc:docMk/>
      <pc:sldMk cId="3718985445" sldId="593"/>
    </pc:sldMkLst>
    <p188:replyLst>
      <p188:reply id="{85132FBC-648E-439C-9864-8E467EDDECD4}" authorId="{CE2DC2C7-68D5-9B94-734F-F7FC948EB8EF}" created="2023-05-09T14:58:06.115">
        <p188:txBody>
          <a:bodyPr/>
          <a:lstStyle/>
          <a:p>
            <a:r>
              <a:rPr lang="en-US"/>
              <a:t>This is a really good point.  Metric 10e of FoodCORE data https://www.cdc.gov/foodcore/metrics/metrics-table-year-11-ssl.html could be used to emphasize of cases reported only about 80% have had exposure data obtained.  This may be less in states who do not participate in FoodCORE.</a:t>
            </a:r>
          </a:p>
        </p188:txBody>
      </p188:reply>
      <p188:reply id="{A47F1699-070A-4303-9064-F88EE16195C1}" authorId="{C3F5FE4F-3956-E816-A4ED-8FA10A3E1CC4}" created="2023-05-16T14:40:56.458">
        <p188:txBody>
          <a:bodyPr/>
          <a:lstStyle/>
          <a:p>
            <a:r>
              <a:rPr lang="en-US"/>
              <a:t>From Julie 05/15/23 @ 5:39 PM:
That's a fun idea! Marie can you add a top layer titled "Interviewed"
@ 5:42 PM:
Also, adding the top layer is technically amending the CDC graphic--we should possibly change source to reflect that we altered it. 
@5:43 PM:
KG--I know you've seen this pyramid before. We need to track down the owner and suggest the SD edit. It's good!</a:t>
            </a:r>
          </a:p>
        </p188:txBody>
      </p188:reply>
      <p188:reply id="{CAAD1172-9794-4E4D-B764-34EF634EF059}" authorId="{C3F5FE4F-3956-E816-A4ED-8FA10A3E1CC4}" created="2023-05-16T14:42:35.840">
        <p188:txBody>
          <a:bodyPr/>
          <a:lstStyle/>
          <a:p>
            <a:r>
              <a:rPr lang="en-US"/>
              <a:t>Insufficient spacing to add another layer and keep the font size to standard suggested minimum. Instead, I added the term "Interviewing" to the left of the pyramid.
Unsure what action is being asked in regard to the "tracking down the owner" and if there are any changes being asked.</a:t>
            </a:r>
          </a:p>
        </p188:txBody>
      </p188:reply>
      <p188:reply id="{24E6B4E7-2889-4EB6-94D9-B0A8D7C77AB0}" authorId="{7CDD4B9D-E5DE-8755-13C4-1F9F6D205F97}" created="2023-05-25T01:09:47.611">
        <p188:txBody>
          <a:bodyPr/>
          <a:lstStyle/>
          <a:p>
            <a:r>
              <a:rPr lang="en-US"/>
              <a:t>I removed "Interviewing" and added text to the speaker note. 
Since this exact graphic is a CDC FoodNet product (https://www.cdc.gov/foodnet/surveillance.html#:~:text=The%20burden%20of%20illness%20pyramid,for%20understanding%20foodborne%20disease%20reporting.) I am hesitant to alter it. 
Instead, the importance of interviewing can be highlighted as an instructor-led discussion. Add this to the instructor hint (above the Salmonella question, which can now become ENGAGEMENT OPTION)</a:t>
            </a:r>
          </a:p>
        </p188:txBody>
      </p188:reply>
      <p188:reply id="{142DF045-AFF9-4901-A7B3-A7A755C7301D}" authorId="{F268B51A-4081-167C-68B9-2255E8D6177E}" created="2023-05-26T01:41:04.707">
        <p188:txBody>
          <a:bodyPr/>
          <a:lstStyle/>
          <a:p>
            <a:r>
              <a:rPr lang="en-US"/>
              <a:t>Per Marie, we can edit image. Edited and added instructor note to guide discussion</a:t>
            </a:r>
          </a:p>
        </p188:txBody>
      </p188:reply>
      <p188:reply id="{C94F9346-41B6-4C9D-B128-3BB908898E84}" authorId="{C3F5FE4F-3956-E816-A4ED-8FA10A3E1CC4}" created="2023-05-26T12:48:54.159">
        <p188:txBody>
          <a:bodyPr/>
          <a:lstStyle/>
          <a:p>
            <a:r>
              <a:rPr lang="en-US"/>
              <a:t>Yes. The idea of using a pyramid to display elements is not copyrighted and because there are also so many variations used by the CDC changing out the content, you are free to make adjustments.</a:t>
            </a:r>
          </a:p>
        </p188:txBody>
      </p188:reply>
    </p188:replyLst>
    <p188:txBody>
      <a:bodyPr/>
      <a:lstStyle/>
      <a:p>
        <a:r>
          <a:rPr lang="en-US"/>
          <a:t>It would be interesting to tie this further into interviewing this reflects the amount reported but not even all of those are interviewed because the are often lost to follow up or refuse to talk to the health department. We could add this as an engagement option</a:t>
        </a:r>
      </a:p>
    </p188:txBody>
  </p188:cm>
</p188:cmLst>
</file>

<file path=ppt/comments/modernComment_252_1317E728.xml><?xml version="1.0" encoding="utf-8"?>
<p188:cmLst xmlns:a="http://schemas.openxmlformats.org/drawingml/2006/main" xmlns:r="http://schemas.openxmlformats.org/officeDocument/2006/relationships" xmlns:p188="http://schemas.microsoft.com/office/powerpoint/2018/8/main">
  <p188:cm id="{6E9B7CF6-FB39-474F-AA43-92916209AA5B}" authorId="{BCA2DEEC-A0B1-46EA-72EF-BFD55FC62A83}" status="resolved" created="2023-05-05T19:25:29.892" complete="100000">
    <pc:sldMkLst xmlns:pc="http://schemas.microsoft.com/office/powerpoint/2013/main/command">
      <pc:docMk/>
      <pc:sldMk cId="320333608" sldId="594"/>
    </pc:sldMkLst>
    <p188:replyLst>
      <p188:reply id="{DE00C52A-4F5B-40F6-92F6-D17D97FEEF15}" authorId="{CE2DC2C7-68D5-9B94-734F-F7FC948EB8EF}" created="2023-05-09T15:01:08.806">
        <p188:txBody>
          <a:bodyPr/>
          <a:lstStyle/>
          <a:p>
            <a:r>
              <a:rPr lang="en-US"/>
              <a:t>The Ask section should be edited to ask  How does your jurisdiction receive these reports--not the engage option.  It may also be good to ask if the jurisdictions system is a centralized statewide system or not. </a:t>
            </a:r>
          </a:p>
        </p188:txBody>
      </p188:reply>
      <p188:reply id="{6A234AE1-5B7D-48BB-A5A4-E77E2FBA369C}" authorId="{C3F5FE4F-3956-E816-A4ED-8FA10A3E1CC4}" created="2023-05-16T14:44:51.428">
        <p188:txBody>
          <a:bodyPr/>
          <a:lstStyle/>
          <a:p>
            <a:r>
              <a:rPr lang="en-US"/>
              <a:t>From Julie 05/15/23 @ 5:49 PM:
Re: statewide system Q. Check my wording. </a:t>
            </a:r>
          </a:p>
        </p188:txBody>
      </p188:reply>
      <p188:reply id="{66989587-3B63-4C45-8AD6-206E5335858C}" authorId="{C3F5FE4F-3956-E816-A4ED-8FA10A3E1CC4}" created="2023-05-16T14:45:19.951">
        <p188:txBody>
          <a:bodyPr/>
          <a:lstStyle/>
          <a:p>
            <a:r>
              <a:rPr lang="en-US"/>
              <a:t>Wording changed per Julie. Unsure of who is being asked to check the wording.</a:t>
            </a:r>
          </a:p>
        </p188:txBody>
      </p188:reply>
      <p188:reply id="{6C550862-0713-4FAC-8236-98BF4554AFC5}" authorId="{C3F5FE4F-3956-E816-A4ED-8FA10A3E1CC4}" created="2023-05-24T15:16:54.923">
        <p188:txBody>
          <a:bodyPr/>
          <a:lstStyle/>
          <a:p>
            <a:r>
              <a:rPr lang="en-US"/>
              <a:t>ASK questions revised.</a:t>
            </a:r>
          </a:p>
        </p188:txBody>
      </p188:reply>
    </p188:replyLst>
    <p188:txBody>
      <a:bodyPr/>
      <a:lstStyle/>
      <a:p>
        <a:r>
          <a:rPr lang="en-US"/>
          <a:t>Edit Engage Option to "How does your jurisdiction receive these reports?"</a:t>
        </a:r>
      </a:p>
    </p188:txBody>
  </p188:cm>
  <p188:cm id="{B70CE7C4-7E1F-48FA-8361-AAA733B326F3}" authorId="{BCA2DEEC-A0B1-46EA-72EF-BFD55FC62A83}" status="resolved" created="2023-05-05T19:36:00.222" complete="100000">
    <pc:sldMkLst xmlns:pc="http://schemas.microsoft.com/office/powerpoint/2013/main/command">
      <pc:docMk/>
      <pc:sldMk cId="320333608" sldId="594"/>
    </pc:sldMkLst>
    <p188:replyLst>
      <p188:reply id="{7FDA6DA3-1DB6-4CF7-9CF1-7C062F234FF8}" authorId="{C3F5FE4F-3956-E816-A4ED-8FA10A3E1CC4}" created="2023-05-24T15:29:40.795">
        <p188:txBody>
          <a:bodyPr/>
          <a:lstStyle/>
          <a:p>
            <a:r>
              <a:rPr lang="en-US"/>
              <a:t>Virtual Slide 9 added that can be hidden.</a:t>
            </a:r>
          </a:p>
        </p188:txBody>
      </p188:reply>
      <p188:reply id="{7EF764CE-2CF4-4236-ADEE-A8906BF616C8}" authorId="{F268B51A-4081-167C-68B9-2255E8D6177E}" created="2023-05-26T02:21:21.462">
        <p188:txBody>
          <a:bodyPr/>
          <a:lstStyle/>
          <a:p>
            <a:r>
              <a:rPr lang="en-US"/>
              <a:t>New slide 9 in lieu of annotation suggestion. An interactive Venn diagram to provide something visually engaging and different. </a:t>
            </a:r>
          </a:p>
        </p188:txBody>
      </p188:reply>
    </p188:replyLst>
    <p188:txBody>
      <a:bodyPr/>
      <a:lstStyle/>
      <a:p>
        <a:r>
          <a:rPr lang="en-US"/>
          <a:t>Engage option virtual environment ask participants to annotate on the slide pros and cons for Pathogen v Complaint surveillance - add additional slide that can be hidden and unhidden depending on virtual or in-person environment </a:t>
        </a:r>
      </a:p>
    </p188:txBody>
  </p188:cm>
</p188:cmLst>
</file>

<file path=ppt/comments/modernComment_254_8BDBE73B.xml><?xml version="1.0" encoding="utf-8"?>
<p188:cmLst xmlns:a="http://schemas.openxmlformats.org/drawingml/2006/main" xmlns:r="http://schemas.openxmlformats.org/officeDocument/2006/relationships" xmlns:p188="http://schemas.microsoft.com/office/powerpoint/2018/8/main">
  <p188:cm id="{2E916DD0-D431-48E4-A400-2DABD4089807}" authorId="{CE2DC2C7-68D5-9B94-734F-F7FC948EB8EF}" status="resolved" created="2023-05-12T19:53:13.404" complete="100000">
    <pc:sldMkLst xmlns:pc="http://schemas.microsoft.com/office/powerpoint/2013/main/command">
      <pc:docMk/>
      <pc:sldMk cId="2346444603" sldId="596"/>
    </pc:sldMkLst>
    <p188:replyLst>
      <p188:reply id="{6689582C-C8DD-4EE7-AAF6-43B6F05C169E}" authorId="{C3F5FE4F-3956-E816-A4ED-8FA10A3E1CC4}" created="2023-05-16T15:07:14.854">
        <p188:txBody>
          <a:bodyPr/>
          <a:lstStyle/>
          <a:p>
            <a:r>
              <a:rPr lang="en-US"/>
              <a:t>From Julie 05/15/23 @ 6:43 PM:
Amended wording</a:t>
            </a:r>
          </a:p>
        </p188:txBody>
      </p188:reply>
    </p188:replyLst>
    <p188:txBody>
      <a:bodyPr/>
      <a:lstStyle/>
      <a:p>
        <a:r>
          <a:rPr lang="en-US"/>
          <a:t>In the instructor notes you may also want to refer to the hypothesis testing interview as the outbreak interview.  Some may look at hypothesis testing and think of the analysis you do and not the interview tool.  </a:t>
        </a:r>
      </a:p>
    </p188:txBody>
  </p188:cm>
</p188:cmLst>
</file>

<file path=ppt/comments/modernComment_258_1A43B8DC.xml><?xml version="1.0" encoding="utf-8"?>
<p188:cmLst xmlns:a="http://schemas.openxmlformats.org/drawingml/2006/main" xmlns:r="http://schemas.openxmlformats.org/officeDocument/2006/relationships" xmlns:p188="http://schemas.microsoft.com/office/powerpoint/2018/8/main">
  <p188:cm id="{9AFC70F4-8216-4F87-A8EB-9F2862674FFC}" authorId="{BCA2DEEC-A0B1-46EA-72EF-BFD55FC62A83}" status="resolved" created="2023-05-05T19:37:53.602" complete="100000">
    <pc:sldMkLst xmlns:pc="http://schemas.microsoft.com/office/powerpoint/2013/main/command">
      <pc:docMk/>
      <pc:sldMk cId="440645852" sldId="600"/>
    </pc:sldMkLst>
    <p188:replyLst>
      <p188:reply id="{D4D805E5-956C-427A-8473-6EC7FC5C8C1C}" authorId="{F268B51A-4081-167C-68B9-2255E8D6177E}" created="2023-05-26T02:32:21.914">
        <p188:txBody>
          <a:bodyPr/>
          <a:lstStyle/>
          <a:p>
            <a:r>
              <a:rPr lang="en-US"/>
              <a:t>Added 😊</a:t>
            </a:r>
          </a:p>
        </p188:txBody>
      </p188:reply>
    </p188:replyLst>
    <p188:txBody>
      <a:bodyPr/>
      <a:lstStyle/>
      <a:p>
        <a:r>
          <a:rPr lang="en-US"/>
          <a:t>First bullet "Complainants MAY live together and share exposures"</a:t>
        </a:r>
      </a:p>
    </p188:txBody>
  </p188:cm>
  <p188:cm id="{D988F790-30F2-4EF5-A14B-113D57FA0C75}" authorId="{7CDD4B9D-E5DE-8755-13C4-1F9F6D205F97}" status="resolved" created="2023-05-25T02:37:15.002" complete="100000">
    <pc:sldMkLst xmlns:pc="http://schemas.microsoft.com/office/powerpoint/2013/main/command">
      <pc:docMk/>
      <pc:sldMk cId="440645852" sldId="600"/>
    </pc:sldMkLst>
    <p188:replyLst>
      <p188:reply id="{F7447E40-C64D-4EEE-919E-1A84C2670B68}" authorId="{C3F5FE4F-3956-E816-A4ED-8FA10A3E1CC4}" created="2023-05-25T12:37:09.671">
        <p188:txBody>
          <a:bodyPr/>
          <a:lstStyle/>
          <a:p>
            <a:r>
              <a:rPr lang="en-US"/>
              <a:t>Fixed</a:t>
            </a:r>
          </a:p>
        </p188:txBody>
      </p188:reply>
    </p188:replyLst>
    <p188:txBody>
      <a:bodyPr/>
      <a:lstStyle/>
      <a:p>
        <a:r>
          <a:rPr lang="en-US"/>
          <a:t>Fonts size/styles differ in speaker note--standardize?</a:t>
        </a:r>
      </a:p>
    </p188:txBody>
  </p188:cm>
</p188:cmLst>
</file>

<file path=ppt/comments/modernComment_25B_BDDDCE4A.xml><?xml version="1.0" encoding="utf-8"?>
<p188:cmLst xmlns:a="http://schemas.openxmlformats.org/drawingml/2006/main" xmlns:r="http://schemas.openxmlformats.org/officeDocument/2006/relationships" xmlns:p188="http://schemas.microsoft.com/office/powerpoint/2018/8/main">
  <p188:cm id="{5D0D8A43-C1DC-470B-8FF4-5A2883ED0CA4}" authorId="{CE2DC2C7-68D5-9B94-734F-F7FC948EB8EF}" status="resolved" created="2023-05-09T15:28:24.835" complete="100000">
    <pc:sldMkLst xmlns:pc="http://schemas.microsoft.com/office/powerpoint/2013/main/command">
      <pc:docMk/>
      <pc:sldMk cId="3185430090" sldId="603"/>
    </pc:sldMkLst>
    <p188:replyLst>
      <p188:reply id="{FA60F9EA-1D13-43B8-B3C9-D8194B94B790}" authorId="{CE2DC2C7-68D5-9B94-734F-F7FC948EB8EF}" created="2023-05-09T15:29:01.426">
        <p188:txBody>
          <a:bodyPr/>
          <a:lstStyle/>
          <a:p>
            <a:r>
              <a:rPr lang="en-US"/>
              <a:t>For the 3rd bullet I would say CDC may request.  </a:t>
            </a:r>
          </a:p>
        </p188:txBody>
      </p188:reply>
      <p188:reply id="{9E290DBE-CB65-4126-82FF-EFCEF60743B7}" authorId="{F268B51A-4081-167C-68B9-2255E8D6177E}" created="2023-05-26T02:36:05.838">
        <p188:txBody>
          <a:bodyPr/>
          <a:lstStyle/>
          <a:p>
            <a:r>
              <a:rPr lang="en-US"/>
              <a:t>Done 😊</a:t>
            </a:r>
          </a:p>
        </p188:txBody>
      </p188:reply>
    </p188:replyLst>
    <p188:txBody>
      <a:bodyPr/>
      <a:lstStyle/>
      <a:p>
        <a:r>
          <a:rPr lang="en-US"/>
          <a:t>Instead of saying Typically, jurisdiction in the second bullet….I would say Sometimes jurisdictions.  </a:t>
        </a:r>
      </a:p>
    </p188:txBody>
  </p188:cm>
</p188:cmLst>
</file>

<file path=ppt/comments/modernComment_262_B1D7F34D.xml><?xml version="1.0" encoding="utf-8"?>
<p188:cmLst xmlns:a="http://schemas.openxmlformats.org/drawingml/2006/main" xmlns:r="http://schemas.openxmlformats.org/officeDocument/2006/relationships" xmlns:p188="http://schemas.microsoft.com/office/powerpoint/2018/8/main">
  <p188:cm id="{2442FE7A-4534-4C5D-B0DC-9062C880167A}" authorId="{BCA2DEEC-A0B1-46EA-72EF-BFD55FC62A83}" status="resolved" created="2023-05-05T20:19:06.303" complete="100000">
    <pc:sldMkLst xmlns:pc="http://schemas.microsoft.com/office/powerpoint/2013/main/command">
      <pc:docMk/>
      <pc:sldMk cId="2017892196" sldId="598"/>
    </pc:sldMkLst>
    <p188:replyLst>
      <p188:reply id="{0A4DCAFD-2174-4908-B9C7-5536BC2B8831}" authorId="{CE2DC2C7-68D5-9B94-734F-F7FC948EB8EF}" created="2023-05-09T15:26:31.058">
        <p188:txBody>
          <a:bodyPr/>
          <a:lstStyle/>
          <a:p>
            <a:r>
              <a:rPr lang="en-US"/>
              <a:t>Agree.  I think it is best to phrase this question as who would you interview.  This way sick, well and foodhandlers can be discussed. </a:t>
            </a:r>
          </a:p>
        </p188:txBody>
      </p188:reply>
      <p188:reply id="{B242FECD-BA25-4E7B-AEC8-878FB11C2539}" authorId="{F268B51A-4081-167C-68B9-2255E8D6177E}" created="2023-05-26T02:35:51.196">
        <p188:txBody>
          <a:bodyPr/>
          <a:lstStyle/>
          <a:p>
            <a:r>
              <a:rPr lang="en-US"/>
              <a:t>Edited 😊</a:t>
            </a:r>
          </a:p>
        </p188:txBody>
      </p188:reply>
    </p188:replyLst>
    <p188:txBody>
      <a:bodyPr/>
      <a:lstStyle/>
      <a:p>
        <a:r>
          <a:rPr lang="en-US"/>
          <a:t>Second engagement option:
Change to who would you interview? Answers would include well people, event coordinator, food handlers</a:t>
        </a:r>
      </a:p>
    </p188:txBody>
  </p188:cm>
</p188:cmLst>
</file>

<file path=ppt/comments/modernComment_266_2FA7F1FC.xml><?xml version="1.0" encoding="utf-8"?>
<p188:cmLst xmlns:a="http://schemas.openxmlformats.org/drawingml/2006/main" xmlns:r="http://schemas.openxmlformats.org/officeDocument/2006/relationships" xmlns:p188="http://schemas.microsoft.com/office/powerpoint/2018/8/main">
  <p188:cm id="{765A3F2F-3CF8-4B10-8B0B-139EF59199A5}" authorId="{C3F5FE4F-3956-E816-A4ED-8FA10A3E1CC4}" status="resolved" created="2023-05-26T16:49:09.261" complete="100000">
    <pc:sldMkLst xmlns:pc="http://schemas.microsoft.com/office/powerpoint/2013/main/command">
      <pc:docMk/>
      <pc:sldMk cId="799535612" sldId="614"/>
    </pc:sldMkLst>
    <p188:replyLst>
      <p188:reply id="{1064DCFB-FCDD-4EA5-A2DC-7E6C754EF9E2}" authorId="{C3F5FE4F-3956-E816-A4ED-8FA10A3E1CC4}" created="2023-05-26T16:49:43.145">
        <p188:txBody>
          <a:bodyPr/>
          <a:lstStyle/>
          <a:p>
            <a:r>
              <a:rPr lang="en-US"/>
              <a:t>Image enhanced.</a:t>
            </a:r>
          </a:p>
        </p188:txBody>
      </p188:reply>
    </p188:replyLst>
    <p188:txBody>
      <a:bodyPr/>
      <a:lstStyle/>
      <a:p>
        <a:r>
          <a:rPr lang="en-US"/>
          <a:t>From Julie 05/25/23 @ 9:19 PM:
Marie--this is added to give the interaction Siobhan wanted for this activity and a break from discussion questions. Can you make it pretty?</a:t>
        </a:r>
      </a:p>
    </p188:txBody>
  </p188:cm>
</p188:cmLst>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044A4E-52F8-435A-B76C-1FC017F4A339}" type="doc">
      <dgm:prSet loTypeId="urn:microsoft.com/office/officeart/2005/8/layout/pyramid1" loCatId="pyramid" qsTypeId="urn:microsoft.com/office/officeart/2005/8/quickstyle/simple1" qsCatId="simple" csTypeId="urn:microsoft.com/office/officeart/2005/8/colors/accent6_5" csCatId="accent6" phldr="1"/>
      <dgm:spPr/>
    </dgm:pt>
    <dgm:pt modelId="{F946B6F9-5D82-4E6D-B302-7324B6771EB7}">
      <dgm:prSet phldrT="[Text]"/>
      <dgm:spPr>
        <a:solidFill>
          <a:srgbClr val="6AA442">
            <a:alpha val="89804"/>
          </a:srgbClr>
        </a:solidFill>
        <a:effectLst/>
        <a:scene3d>
          <a:camera prst="orthographicFront"/>
          <a:lightRig rig="threePt" dir="t"/>
        </a:scene3d>
        <a:sp3d>
          <a:bevelT/>
        </a:sp3d>
      </dgm:spPr>
      <dgm:t>
        <a:bodyPr/>
        <a:lstStyle/>
        <a:p>
          <a:r>
            <a:rPr lang="en-US" dirty="0"/>
            <a:t>Reported</a:t>
          </a:r>
        </a:p>
      </dgm:t>
    </dgm:pt>
    <dgm:pt modelId="{890453AA-73BF-4747-8BCF-582B902D5C81}" type="parTrans" cxnId="{03E23D40-6FD4-4414-A412-9987AA165233}">
      <dgm:prSet/>
      <dgm:spPr/>
      <dgm:t>
        <a:bodyPr/>
        <a:lstStyle/>
        <a:p>
          <a:endParaRPr lang="en-US"/>
        </a:p>
      </dgm:t>
    </dgm:pt>
    <dgm:pt modelId="{1F3A7655-9933-4AF3-9E06-D16CC2155351}" type="sibTrans" cxnId="{03E23D40-6FD4-4414-A412-9987AA165233}">
      <dgm:prSet/>
      <dgm:spPr/>
      <dgm:t>
        <a:bodyPr/>
        <a:lstStyle/>
        <a:p>
          <a:endParaRPr lang="en-US"/>
        </a:p>
      </dgm:t>
    </dgm:pt>
    <dgm:pt modelId="{52E47B81-03BC-4FF1-905F-C1F744B7A2E4}">
      <dgm:prSet phldrT="[Text]"/>
      <dgm:spPr>
        <a:solidFill>
          <a:srgbClr val="80BC58">
            <a:alpha val="82745"/>
          </a:srgbClr>
        </a:solidFill>
        <a:effectLst/>
        <a:scene3d>
          <a:camera prst="orthographicFront"/>
          <a:lightRig rig="threePt" dir="t"/>
        </a:scene3d>
        <a:sp3d>
          <a:bevelT/>
        </a:sp3d>
      </dgm:spPr>
      <dgm:t>
        <a:bodyPr/>
        <a:lstStyle/>
        <a:p>
          <a:r>
            <a:rPr lang="en-US" dirty="0"/>
            <a:t>Confirmed cases</a:t>
          </a:r>
        </a:p>
      </dgm:t>
    </dgm:pt>
    <dgm:pt modelId="{AB23E067-A355-48DD-B32A-7AA7B1F9B4D8}" type="parTrans" cxnId="{9F4B3600-2D28-4A1E-8C34-45123A37E1A6}">
      <dgm:prSet/>
      <dgm:spPr/>
      <dgm:t>
        <a:bodyPr/>
        <a:lstStyle/>
        <a:p>
          <a:endParaRPr lang="en-US"/>
        </a:p>
      </dgm:t>
    </dgm:pt>
    <dgm:pt modelId="{3FF59800-907A-4072-9306-3D43ED50198E}" type="sibTrans" cxnId="{9F4B3600-2D28-4A1E-8C34-45123A37E1A6}">
      <dgm:prSet/>
      <dgm:spPr/>
      <dgm:t>
        <a:bodyPr/>
        <a:lstStyle/>
        <a:p>
          <a:endParaRPr lang="en-US"/>
        </a:p>
      </dgm:t>
    </dgm:pt>
    <dgm:pt modelId="{7599C9C6-06BD-4D0F-BE3E-63AEF93B7FF7}">
      <dgm:prSet phldrT="[Text]"/>
      <dgm:spPr>
        <a:solidFill>
          <a:srgbClr val="AAD18F">
            <a:alpha val="69804"/>
          </a:srgbClr>
        </a:solidFill>
        <a:effectLst/>
        <a:scene3d>
          <a:camera prst="orthographicFront"/>
          <a:lightRig rig="threePt" dir="t"/>
        </a:scene3d>
        <a:sp3d>
          <a:bevelT/>
        </a:sp3d>
      </dgm:spPr>
      <dgm:t>
        <a:bodyPr/>
        <a:lstStyle/>
        <a:p>
          <a:r>
            <a:rPr lang="en-US" dirty="0"/>
            <a:t>Specimen collected</a:t>
          </a:r>
        </a:p>
      </dgm:t>
    </dgm:pt>
    <dgm:pt modelId="{FBA1CDBE-1D4F-4B87-B068-C7F7C2497966}" type="parTrans" cxnId="{D3B6BCDF-B6B7-4CE0-A69D-C676FA5A4EF9}">
      <dgm:prSet/>
      <dgm:spPr/>
      <dgm:t>
        <a:bodyPr/>
        <a:lstStyle/>
        <a:p>
          <a:endParaRPr lang="en-US"/>
        </a:p>
      </dgm:t>
    </dgm:pt>
    <dgm:pt modelId="{023A53B0-8606-44A0-B9CB-733A837009C0}" type="sibTrans" cxnId="{D3B6BCDF-B6B7-4CE0-A69D-C676FA5A4EF9}">
      <dgm:prSet/>
      <dgm:spPr/>
      <dgm:t>
        <a:bodyPr/>
        <a:lstStyle/>
        <a:p>
          <a:endParaRPr lang="en-US"/>
        </a:p>
      </dgm:t>
    </dgm:pt>
    <dgm:pt modelId="{7FEB03D6-CF6E-40C0-BBBA-CDC7712F7D32}">
      <dgm:prSet phldrT="[Text]"/>
      <dgm:spPr>
        <a:solidFill>
          <a:srgbClr val="97C777">
            <a:alpha val="76471"/>
          </a:srgbClr>
        </a:solidFill>
        <a:effectLst/>
        <a:scene3d>
          <a:camera prst="orthographicFront"/>
          <a:lightRig rig="threePt" dir="t"/>
        </a:scene3d>
        <a:sp3d>
          <a:bevelT/>
        </a:sp3d>
      </dgm:spPr>
      <dgm:t>
        <a:bodyPr/>
        <a:lstStyle/>
        <a:p>
          <a:r>
            <a:rPr lang="en-US" dirty="0"/>
            <a:t>Lab tested for organism</a:t>
          </a:r>
        </a:p>
      </dgm:t>
    </dgm:pt>
    <dgm:pt modelId="{B7EB0758-5A4D-4DF8-9E7B-79262E98A3B6}" type="parTrans" cxnId="{1EC6EAAD-1EB1-41E7-951A-5A9CD7E6A58E}">
      <dgm:prSet/>
      <dgm:spPr/>
      <dgm:t>
        <a:bodyPr/>
        <a:lstStyle/>
        <a:p>
          <a:endParaRPr lang="en-US"/>
        </a:p>
      </dgm:t>
    </dgm:pt>
    <dgm:pt modelId="{BD38A3E5-1036-4FA2-8A59-AAE66B488C5E}" type="sibTrans" cxnId="{1EC6EAAD-1EB1-41E7-951A-5A9CD7E6A58E}">
      <dgm:prSet/>
      <dgm:spPr/>
      <dgm:t>
        <a:bodyPr/>
        <a:lstStyle/>
        <a:p>
          <a:endParaRPr lang="en-US"/>
        </a:p>
      </dgm:t>
    </dgm:pt>
    <dgm:pt modelId="{3F8B2273-1ADF-47C1-A44B-6E7E3D5B24AF}">
      <dgm:prSet phldrT="[Text]"/>
      <dgm:spPr>
        <a:solidFill>
          <a:srgbClr val="BFDDAB">
            <a:alpha val="62745"/>
          </a:srgbClr>
        </a:solidFill>
        <a:effectLst/>
        <a:scene3d>
          <a:camera prst="orthographicFront"/>
          <a:lightRig rig="threePt" dir="t"/>
        </a:scene3d>
        <a:sp3d>
          <a:bevelT/>
        </a:sp3d>
      </dgm:spPr>
      <dgm:t>
        <a:bodyPr/>
        <a:lstStyle/>
        <a:p>
          <a:r>
            <a:rPr lang="en-US" dirty="0"/>
            <a:t>Person seeks care</a:t>
          </a:r>
        </a:p>
      </dgm:t>
    </dgm:pt>
    <dgm:pt modelId="{C102E198-3B33-4005-A8D2-FFE2F0B047DF}" type="parTrans" cxnId="{A34A6BBA-907A-468A-9E14-D5F490A32691}">
      <dgm:prSet/>
      <dgm:spPr/>
      <dgm:t>
        <a:bodyPr/>
        <a:lstStyle/>
        <a:p>
          <a:endParaRPr lang="en-US"/>
        </a:p>
      </dgm:t>
    </dgm:pt>
    <dgm:pt modelId="{EFF8D36E-3AC6-4526-84E3-D32A254C3CA6}" type="sibTrans" cxnId="{A34A6BBA-907A-468A-9E14-D5F490A32691}">
      <dgm:prSet/>
      <dgm:spPr/>
      <dgm:t>
        <a:bodyPr/>
        <a:lstStyle/>
        <a:p>
          <a:endParaRPr lang="en-US"/>
        </a:p>
      </dgm:t>
    </dgm:pt>
    <dgm:pt modelId="{EC4A1C2A-62A7-464C-89BE-F734DBEBAE4C}">
      <dgm:prSet phldrT="[Text]"/>
      <dgm:spPr>
        <a:solidFill>
          <a:srgbClr val="D4E8C6">
            <a:alpha val="56471"/>
          </a:srgbClr>
        </a:solidFill>
        <a:effectLst/>
        <a:scene3d>
          <a:camera prst="orthographicFront"/>
          <a:lightRig rig="threePt" dir="t"/>
        </a:scene3d>
        <a:sp3d>
          <a:bevelT/>
        </a:sp3d>
      </dgm:spPr>
      <dgm:t>
        <a:bodyPr/>
        <a:lstStyle/>
        <a:p>
          <a:r>
            <a:rPr lang="en-US" dirty="0"/>
            <a:t>Person became ill</a:t>
          </a:r>
        </a:p>
      </dgm:t>
    </dgm:pt>
    <dgm:pt modelId="{82FDF760-AAA6-4DBA-ACDA-5CD57E94DF38}" type="parTrans" cxnId="{D86DCFAA-05D8-474A-BB61-D2DC8E92D096}">
      <dgm:prSet/>
      <dgm:spPr/>
      <dgm:t>
        <a:bodyPr/>
        <a:lstStyle/>
        <a:p>
          <a:endParaRPr lang="en-US"/>
        </a:p>
      </dgm:t>
    </dgm:pt>
    <dgm:pt modelId="{1F71B7A9-9722-46A9-8A85-685277134CCC}" type="sibTrans" cxnId="{D86DCFAA-05D8-474A-BB61-D2DC8E92D096}">
      <dgm:prSet/>
      <dgm:spPr/>
      <dgm:t>
        <a:bodyPr/>
        <a:lstStyle/>
        <a:p>
          <a:endParaRPr lang="en-US"/>
        </a:p>
      </dgm:t>
    </dgm:pt>
    <dgm:pt modelId="{22D0297A-CF0E-44E2-B3BE-B13161A15297}">
      <dgm:prSet phldrT="[Text]"/>
      <dgm:spPr>
        <a:solidFill>
          <a:srgbClr val="EAF4E4">
            <a:alpha val="49804"/>
          </a:srgbClr>
        </a:solidFill>
        <a:effectLst/>
        <a:scene3d>
          <a:camera prst="orthographicFront"/>
          <a:lightRig rig="threePt" dir="t"/>
        </a:scene3d>
        <a:sp3d>
          <a:bevelT/>
        </a:sp3d>
      </dgm:spPr>
      <dgm:t>
        <a:bodyPr/>
        <a:lstStyle/>
        <a:p>
          <a:r>
            <a:rPr lang="en-US" dirty="0"/>
            <a:t>Exposures in general population</a:t>
          </a:r>
        </a:p>
      </dgm:t>
    </dgm:pt>
    <dgm:pt modelId="{6FB4AD03-318E-423C-B30B-5FE182655575}" type="parTrans" cxnId="{C2C656AF-CAAB-41D3-8A1C-32BCF6E28FE0}">
      <dgm:prSet/>
      <dgm:spPr/>
      <dgm:t>
        <a:bodyPr/>
        <a:lstStyle/>
        <a:p>
          <a:endParaRPr lang="en-US"/>
        </a:p>
      </dgm:t>
    </dgm:pt>
    <dgm:pt modelId="{FC150E1F-9068-42EF-8DA8-8C395494D510}" type="sibTrans" cxnId="{C2C656AF-CAAB-41D3-8A1C-32BCF6E28FE0}">
      <dgm:prSet/>
      <dgm:spPr/>
      <dgm:t>
        <a:bodyPr/>
        <a:lstStyle/>
        <a:p>
          <a:endParaRPr lang="en-US"/>
        </a:p>
      </dgm:t>
    </dgm:pt>
    <dgm:pt modelId="{7ADD1404-2716-40B3-8941-CF0CCC70320F}">
      <dgm:prSet phldrT="[Text]"/>
      <dgm:spPr>
        <a:solidFill>
          <a:srgbClr val="538133">
            <a:alpha val="89804"/>
          </a:srgbClr>
        </a:solidFill>
        <a:effectLst/>
        <a:scene3d>
          <a:camera prst="orthographicFront"/>
          <a:lightRig rig="threePt" dir="t"/>
        </a:scene3d>
        <a:sp3d>
          <a:bevelT/>
        </a:sp3d>
      </dgm:spPr>
      <dgm:t>
        <a:bodyPr/>
        <a:lstStyle/>
        <a:p>
          <a:endParaRPr lang="en-US" dirty="0"/>
        </a:p>
      </dgm:t>
    </dgm:pt>
    <dgm:pt modelId="{A3E23F6F-749A-4C5F-808F-05CAF04323CB}" type="parTrans" cxnId="{3CC73E27-C015-426A-BFBC-3173182943CE}">
      <dgm:prSet/>
      <dgm:spPr/>
      <dgm:t>
        <a:bodyPr/>
        <a:lstStyle/>
        <a:p>
          <a:endParaRPr lang="en-US"/>
        </a:p>
      </dgm:t>
    </dgm:pt>
    <dgm:pt modelId="{68F81A1D-A22B-4EF7-8BF7-BDC6141D4BCB}" type="sibTrans" cxnId="{3CC73E27-C015-426A-BFBC-3173182943CE}">
      <dgm:prSet/>
      <dgm:spPr/>
      <dgm:t>
        <a:bodyPr/>
        <a:lstStyle/>
        <a:p>
          <a:endParaRPr lang="en-US"/>
        </a:p>
      </dgm:t>
    </dgm:pt>
    <dgm:pt modelId="{D3374588-BD9E-4623-B77E-BA8C68C1B14D}" type="pres">
      <dgm:prSet presAssocID="{FE044A4E-52F8-435A-B76C-1FC017F4A339}" presName="Name0" presStyleCnt="0">
        <dgm:presLayoutVars>
          <dgm:dir/>
          <dgm:animLvl val="lvl"/>
          <dgm:resizeHandles val="exact"/>
        </dgm:presLayoutVars>
      </dgm:prSet>
      <dgm:spPr/>
    </dgm:pt>
    <dgm:pt modelId="{20495EFB-8058-45E8-84D3-40137C5A6444}" type="pres">
      <dgm:prSet presAssocID="{7ADD1404-2716-40B3-8941-CF0CCC70320F}" presName="Name8" presStyleCnt="0"/>
      <dgm:spPr/>
    </dgm:pt>
    <dgm:pt modelId="{86446BAC-846B-4EDC-A579-C8876B9A16FF}" type="pres">
      <dgm:prSet presAssocID="{7ADD1404-2716-40B3-8941-CF0CCC70320F}" presName="level" presStyleLbl="node1" presStyleIdx="0" presStyleCnt="8">
        <dgm:presLayoutVars>
          <dgm:chMax val="1"/>
          <dgm:bulletEnabled val="1"/>
        </dgm:presLayoutVars>
      </dgm:prSet>
      <dgm:spPr/>
    </dgm:pt>
    <dgm:pt modelId="{79E96F8F-33E2-483C-BE1B-4378BB403E45}" type="pres">
      <dgm:prSet presAssocID="{7ADD1404-2716-40B3-8941-CF0CCC70320F}" presName="levelTx" presStyleLbl="revTx" presStyleIdx="0" presStyleCnt="0">
        <dgm:presLayoutVars>
          <dgm:chMax val="1"/>
          <dgm:bulletEnabled val="1"/>
        </dgm:presLayoutVars>
      </dgm:prSet>
      <dgm:spPr/>
    </dgm:pt>
    <dgm:pt modelId="{32F948D1-8AC6-4B46-B180-A0394A4EE27A}" type="pres">
      <dgm:prSet presAssocID="{F946B6F9-5D82-4E6D-B302-7324B6771EB7}" presName="Name8" presStyleCnt="0"/>
      <dgm:spPr>
        <a:scene3d>
          <a:camera prst="orthographicFront"/>
          <a:lightRig rig="threePt" dir="t"/>
        </a:scene3d>
        <a:sp3d>
          <a:bevelT/>
        </a:sp3d>
      </dgm:spPr>
    </dgm:pt>
    <dgm:pt modelId="{AADDA979-D5F6-4056-8F6A-C44D2F38E0D1}" type="pres">
      <dgm:prSet presAssocID="{F946B6F9-5D82-4E6D-B302-7324B6771EB7}" presName="level" presStyleLbl="node1" presStyleIdx="1" presStyleCnt="8">
        <dgm:presLayoutVars>
          <dgm:chMax val="1"/>
          <dgm:bulletEnabled val="1"/>
        </dgm:presLayoutVars>
      </dgm:prSet>
      <dgm:spPr/>
    </dgm:pt>
    <dgm:pt modelId="{413B00F1-1533-419E-B5C5-D833927D09D2}" type="pres">
      <dgm:prSet presAssocID="{F946B6F9-5D82-4E6D-B302-7324B6771EB7}" presName="levelTx" presStyleLbl="revTx" presStyleIdx="0" presStyleCnt="0">
        <dgm:presLayoutVars>
          <dgm:chMax val="1"/>
          <dgm:bulletEnabled val="1"/>
        </dgm:presLayoutVars>
      </dgm:prSet>
      <dgm:spPr/>
    </dgm:pt>
    <dgm:pt modelId="{51326312-407B-4743-81AF-A38D6F0C16F1}" type="pres">
      <dgm:prSet presAssocID="{52E47B81-03BC-4FF1-905F-C1F744B7A2E4}" presName="Name8" presStyleCnt="0"/>
      <dgm:spPr>
        <a:scene3d>
          <a:camera prst="orthographicFront"/>
          <a:lightRig rig="threePt" dir="t"/>
        </a:scene3d>
        <a:sp3d>
          <a:bevelT/>
        </a:sp3d>
      </dgm:spPr>
    </dgm:pt>
    <dgm:pt modelId="{6848B6C0-552E-40B0-A498-8BE882413D2D}" type="pres">
      <dgm:prSet presAssocID="{52E47B81-03BC-4FF1-905F-C1F744B7A2E4}" presName="level" presStyleLbl="node1" presStyleIdx="2" presStyleCnt="8">
        <dgm:presLayoutVars>
          <dgm:chMax val="1"/>
          <dgm:bulletEnabled val="1"/>
        </dgm:presLayoutVars>
      </dgm:prSet>
      <dgm:spPr/>
    </dgm:pt>
    <dgm:pt modelId="{FB8A212B-2300-4B71-AEA1-0A929CC28A8D}" type="pres">
      <dgm:prSet presAssocID="{52E47B81-03BC-4FF1-905F-C1F744B7A2E4}" presName="levelTx" presStyleLbl="revTx" presStyleIdx="0" presStyleCnt="0">
        <dgm:presLayoutVars>
          <dgm:chMax val="1"/>
          <dgm:bulletEnabled val="1"/>
        </dgm:presLayoutVars>
      </dgm:prSet>
      <dgm:spPr/>
    </dgm:pt>
    <dgm:pt modelId="{86092838-48FC-4DC0-9A0A-FDFD354B4B44}" type="pres">
      <dgm:prSet presAssocID="{7FEB03D6-CF6E-40C0-BBBA-CDC7712F7D32}" presName="Name8" presStyleCnt="0"/>
      <dgm:spPr>
        <a:scene3d>
          <a:camera prst="orthographicFront"/>
          <a:lightRig rig="threePt" dir="t"/>
        </a:scene3d>
        <a:sp3d>
          <a:bevelT/>
        </a:sp3d>
      </dgm:spPr>
    </dgm:pt>
    <dgm:pt modelId="{584BBE23-9F7A-4650-A58B-54EFEBB9325D}" type="pres">
      <dgm:prSet presAssocID="{7FEB03D6-CF6E-40C0-BBBA-CDC7712F7D32}" presName="level" presStyleLbl="node1" presStyleIdx="3" presStyleCnt="8">
        <dgm:presLayoutVars>
          <dgm:chMax val="1"/>
          <dgm:bulletEnabled val="1"/>
        </dgm:presLayoutVars>
      </dgm:prSet>
      <dgm:spPr/>
    </dgm:pt>
    <dgm:pt modelId="{8EC053D7-625B-40F6-BD69-3B91777CA810}" type="pres">
      <dgm:prSet presAssocID="{7FEB03D6-CF6E-40C0-BBBA-CDC7712F7D32}" presName="levelTx" presStyleLbl="revTx" presStyleIdx="0" presStyleCnt="0">
        <dgm:presLayoutVars>
          <dgm:chMax val="1"/>
          <dgm:bulletEnabled val="1"/>
        </dgm:presLayoutVars>
      </dgm:prSet>
      <dgm:spPr/>
    </dgm:pt>
    <dgm:pt modelId="{A3532E8C-0091-4FC6-8352-BBB777F6E5F6}" type="pres">
      <dgm:prSet presAssocID="{7599C9C6-06BD-4D0F-BE3E-63AEF93B7FF7}" presName="Name8" presStyleCnt="0"/>
      <dgm:spPr>
        <a:scene3d>
          <a:camera prst="orthographicFront"/>
          <a:lightRig rig="threePt" dir="t"/>
        </a:scene3d>
        <a:sp3d>
          <a:bevelT/>
        </a:sp3d>
      </dgm:spPr>
    </dgm:pt>
    <dgm:pt modelId="{DBF2E6E8-A665-479F-B548-C3525F36F1D5}" type="pres">
      <dgm:prSet presAssocID="{7599C9C6-06BD-4D0F-BE3E-63AEF93B7FF7}" presName="level" presStyleLbl="node1" presStyleIdx="4" presStyleCnt="8">
        <dgm:presLayoutVars>
          <dgm:chMax val="1"/>
          <dgm:bulletEnabled val="1"/>
        </dgm:presLayoutVars>
      </dgm:prSet>
      <dgm:spPr/>
    </dgm:pt>
    <dgm:pt modelId="{CD5A722D-AEA4-4AA2-BF1B-4B7F9328CF7D}" type="pres">
      <dgm:prSet presAssocID="{7599C9C6-06BD-4D0F-BE3E-63AEF93B7FF7}" presName="levelTx" presStyleLbl="revTx" presStyleIdx="0" presStyleCnt="0">
        <dgm:presLayoutVars>
          <dgm:chMax val="1"/>
          <dgm:bulletEnabled val="1"/>
        </dgm:presLayoutVars>
      </dgm:prSet>
      <dgm:spPr/>
    </dgm:pt>
    <dgm:pt modelId="{DC951C3F-06FE-4FD9-BA66-1B49D2E2DD17}" type="pres">
      <dgm:prSet presAssocID="{3F8B2273-1ADF-47C1-A44B-6E7E3D5B24AF}" presName="Name8" presStyleCnt="0"/>
      <dgm:spPr>
        <a:scene3d>
          <a:camera prst="orthographicFront"/>
          <a:lightRig rig="threePt" dir="t"/>
        </a:scene3d>
        <a:sp3d>
          <a:bevelT/>
        </a:sp3d>
      </dgm:spPr>
    </dgm:pt>
    <dgm:pt modelId="{B64BE0F3-0EFA-4DAE-8670-6788D25FE534}" type="pres">
      <dgm:prSet presAssocID="{3F8B2273-1ADF-47C1-A44B-6E7E3D5B24AF}" presName="level" presStyleLbl="node1" presStyleIdx="5" presStyleCnt="8">
        <dgm:presLayoutVars>
          <dgm:chMax val="1"/>
          <dgm:bulletEnabled val="1"/>
        </dgm:presLayoutVars>
      </dgm:prSet>
      <dgm:spPr/>
    </dgm:pt>
    <dgm:pt modelId="{B904A544-5BD9-4CC5-9B27-CC751F3B87A2}" type="pres">
      <dgm:prSet presAssocID="{3F8B2273-1ADF-47C1-A44B-6E7E3D5B24AF}" presName="levelTx" presStyleLbl="revTx" presStyleIdx="0" presStyleCnt="0">
        <dgm:presLayoutVars>
          <dgm:chMax val="1"/>
          <dgm:bulletEnabled val="1"/>
        </dgm:presLayoutVars>
      </dgm:prSet>
      <dgm:spPr/>
    </dgm:pt>
    <dgm:pt modelId="{B00120CA-99E3-4CCC-BED6-6D063004C22F}" type="pres">
      <dgm:prSet presAssocID="{EC4A1C2A-62A7-464C-89BE-F734DBEBAE4C}" presName="Name8" presStyleCnt="0"/>
      <dgm:spPr>
        <a:scene3d>
          <a:camera prst="orthographicFront"/>
          <a:lightRig rig="threePt" dir="t"/>
        </a:scene3d>
        <a:sp3d>
          <a:bevelT/>
        </a:sp3d>
      </dgm:spPr>
    </dgm:pt>
    <dgm:pt modelId="{C5F3334F-731B-45C9-BF20-637CB21500D7}" type="pres">
      <dgm:prSet presAssocID="{EC4A1C2A-62A7-464C-89BE-F734DBEBAE4C}" presName="level" presStyleLbl="node1" presStyleIdx="6" presStyleCnt="8">
        <dgm:presLayoutVars>
          <dgm:chMax val="1"/>
          <dgm:bulletEnabled val="1"/>
        </dgm:presLayoutVars>
      </dgm:prSet>
      <dgm:spPr/>
    </dgm:pt>
    <dgm:pt modelId="{06A06518-492D-4054-A433-DFF57E39163A}" type="pres">
      <dgm:prSet presAssocID="{EC4A1C2A-62A7-464C-89BE-F734DBEBAE4C}" presName="levelTx" presStyleLbl="revTx" presStyleIdx="0" presStyleCnt="0">
        <dgm:presLayoutVars>
          <dgm:chMax val="1"/>
          <dgm:bulletEnabled val="1"/>
        </dgm:presLayoutVars>
      </dgm:prSet>
      <dgm:spPr/>
    </dgm:pt>
    <dgm:pt modelId="{8D4A9F09-1B33-4A3B-9794-C9ABC71AEFCA}" type="pres">
      <dgm:prSet presAssocID="{22D0297A-CF0E-44E2-B3BE-B13161A15297}" presName="Name8" presStyleCnt="0"/>
      <dgm:spPr>
        <a:scene3d>
          <a:camera prst="orthographicFront"/>
          <a:lightRig rig="threePt" dir="t"/>
        </a:scene3d>
        <a:sp3d>
          <a:bevelT/>
        </a:sp3d>
      </dgm:spPr>
    </dgm:pt>
    <dgm:pt modelId="{27EE39C9-FA52-4D97-B8D6-2C9DD016588B}" type="pres">
      <dgm:prSet presAssocID="{22D0297A-CF0E-44E2-B3BE-B13161A15297}" presName="level" presStyleLbl="node1" presStyleIdx="7" presStyleCnt="8">
        <dgm:presLayoutVars>
          <dgm:chMax val="1"/>
          <dgm:bulletEnabled val="1"/>
        </dgm:presLayoutVars>
      </dgm:prSet>
      <dgm:spPr/>
    </dgm:pt>
    <dgm:pt modelId="{C2EFA9C8-CDDB-4635-AD09-49C059A2AEAD}" type="pres">
      <dgm:prSet presAssocID="{22D0297A-CF0E-44E2-B3BE-B13161A15297}" presName="levelTx" presStyleLbl="revTx" presStyleIdx="0" presStyleCnt="0">
        <dgm:presLayoutVars>
          <dgm:chMax val="1"/>
          <dgm:bulletEnabled val="1"/>
        </dgm:presLayoutVars>
      </dgm:prSet>
      <dgm:spPr/>
    </dgm:pt>
  </dgm:ptLst>
  <dgm:cxnLst>
    <dgm:cxn modelId="{9F4B3600-2D28-4A1E-8C34-45123A37E1A6}" srcId="{FE044A4E-52F8-435A-B76C-1FC017F4A339}" destId="{52E47B81-03BC-4FF1-905F-C1F744B7A2E4}" srcOrd="2" destOrd="0" parTransId="{AB23E067-A355-48DD-B32A-7AA7B1F9B4D8}" sibTransId="{3FF59800-907A-4072-9306-3D43ED50198E}"/>
    <dgm:cxn modelId="{E16FB80B-9A99-4993-8D65-EE7493473031}" type="presOf" srcId="{FE044A4E-52F8-435A-B76C-1FC017F4A339}" destId="{D3374588-BD9E-4623-B77E-BA8C68C1B14D}" srcOrd="0" destOrd="0" presId="urn:microsoft.com/office/officeart/2005/8/layout/pyramid1"/>
    <dgm:cxn modelId="{C90C3711-9C7F-446A-B587-C69ABA0B3582}" type="presOf" srcId="{7599C9C6-06BD-4D0F-BE3E-63AEF93B7FF7}" destId="{DBF2E6E8-A665-479F-B548-C3525F36F1D5}" srcOrd="0" destOrd="0" presId="urn:microsoft.com/office/officeart/2005/8/layout/pyramid1"/>
    <dgm:cxn modelId="{A87EFE16-8CA2-4138-8994-7A4FF2C52535}" type="presOf" srcId="{EC4A1C2A-62A7-464C-89BE-F734DBEBAE4C}" destId="{C5F3334F-731B-45C9-BF20-637CB21500D7}" srcOrd="0" destOrd="0" presId="urn:microsoft.com/office/officeart/2005/8/layout/pyramid1"/>
    <dgm:cxn modelId="{B399B91B-D210-4ACF-B69B-0CA089658C69}" type="presOf" srcId="{F946B6F9-5D82-4E6D-B302-7324B6771EB7}" destId="{413B00F1-1533-419E-B5C5-D833927D09D2}" srcOrd="1" destOrd="0" presId="urn:microsoft.com/office/officeart/2005/8/layout/pyramid1"/>
    <dgm:cxn modelId="{3CC73E27-C015-426A-BFBC-3173182943CE}" srcId="{FE044A4E-52F8-435A-B76C-1FC017F4A339}" destId="{7ADD1404-2716-40B3-8941-CF0CCC70320F}" srcOrd="0" destOrd="0" parTransId="{A3E23F6F-749A-4C5F-808F-05CAF04323CB}" sibTransId="{68F81A1D-A22B-4EF7-8BF7-BDC6141D4BCB}"/>
    <dgm:cxn modelId="{03E23D40-6FD4-4414-A412-9987AA165233}" srcId="{FE044A4E-52F8-435A-B76C-1FC017F4A339}" destId="{F946B6F9-5D82-4E6D-B302-7324B6771EB7}" srcOrd="1" destOrd="0" parTransId="{890453AA-73BF-4747-8BCF-582B902D5C81}" sibTransId="{1F3A7655-9933-4AF3-9E06-D16CC2155351}"/>
    <dgm:cxn modelId="{B46CA743-9242-4F9D-897D-235D5C3D3317}" type="presOf" srcId="{3F8B2273-1ADF-47C1-A44B-6E7E3D5B24AF}" destId="{B904A544-5BD9-4CC5-9B27-CC751F3B87A2}" srcOrd="1" destOrd="0" presId="urn:microsoft.com/office/officeart/2005/8/layout/pyramid1"/>
    <dgm:cxn modelId="{FF170064-171E-4244-9B21-3B9D873824D3}" type="presOf" srcId="{7599C9C6-06BD-4D0F-BE3E-63AEF93B7FF7}" destId="{CD5A722D-AEA4-4AA2-BF1B-4B7F9328CF7D}" srcOrd="1" destOrd="0" presId="urn:microsoft.com/office/officeart/2005/8/layout/pyramid1"/>
    <dgm:cxn modelId="{B48DAB44-524A-416D-885B-503D6C4117A7}" type="presOf" srcId="{22D0297A-CF0E-44E2-B3BE-B13161A15297}" destId="{27EE39C9-FA52-4D97-B8D6-2C9DD016588B}" srcOrd="0" destOrd="0" presId="urn:microsoft.com/office/officeart/2005/8/layout/pyramid1"/>
    <dgm:cxn modelId="{B1E31270-7B63-4F28-A7C9-D5701A086A78}" type="presOf" srcId="{52E47B81-03BC-4FF1-905F-C1F744B7A2E4}" destId="{6848B6C0-552E-40B0-A498-8BE882413D2D}" srcOrd="0" destOrd="0" presId="urn:microsoft.com/office/officeart/2005/8/layout/pyramid1"/>
    <dgm:cxn modelId="{1B639E72-6241-40BB-B0F3-2360D2584360}" type="presOf" srcId="{7ADD1404-2716-40B3-8941-CF0CCC70320F}" destId="{79E96F8F-33E2-483C-BE1B-4378BB403E45}" srcOrd="1" destOrd="0" presId="urn:microsoft.com/office/officeart/2005/8/layout/pyramid1"/>
    <dgm:cxn modelId="{F5905D53-E1C3-41DF-8AAB-1B5509F9952E}" type="presOf" srcId="{7FEB03D6-CF6E-40C0-BBBA-CDC7712F7D32}" destId="{584BBE23-9F7A-4650-A58B-54EFEBB9325D}" srcOrd="0" destOrd="0" presId="urn:microsoft.com/office/officeart/2005/8/layout/pyramid1"/>
    <dgm:cxn modelId="{87A48B95-20B2-42FF-861A-0903DE70120A}" type="presOf" srcId="{3F8B2273-1ADF-47C1-A44B-6E7E3D5B24AF}" destId="{B64BE0F3-0EFA-4DAE-8670-6788D25FE534}" srcOrd="0" destOrd="0" presId="urn:microsoft.com/office/officeart/2005/8/layout/pyramid1"/>
    <dgm:cxn modelId="{465C8DA7-96DF-416D-AA45-17A737FD9E61}" type="presOf" srcId="{EC4A1C2A-62A7-464C-89BE-F734DBEBAE4C}" destId="{06A06518-492D-4054-A433-DFF57E39163A}" srcOrd="1" destOrd="0" presId="urn:microsoft.com/office/officeart/2005/8/layout/pyramid1"/>
    <dgm:cxn modelId="{D86DCFAA-05D8-474A-BB61-D2DC8E92D096}" srcId="{FE044A4E-52F8-435A-B76C-1FC017F4A339}" destId="{EC4A1C2A-62A7-464C-89BE-F734DBEBAE4C}" srcOrd="6" destOrd="0" parTransId="{82FDF760-AAA6-4DBA-ACDA-5CD57E94DF38}" sibTransId="{1F71B7A9-9722-46A9-8A85-685277134CCC}"/>
    <dgm:cxn modelId="{1EC6EAAD-1EB1-41E7-951A-5A9CD7E6A58E}" srcId="{FE044A4E-52F8-435A-B76C-1FC017F4A339}" destId="{7FEB03D6-CF6E-40C0-BBBA-CDC7712F7D32}" srcOrd="3" destOrd="0" parTransId="{B7EB0758-5A4D-4DF8-9E7B-79262E98A3B6}" sibTransId="{BD38A3E5-1036-4FA2-8A59-AAE66B488C5E}"/>
    <dgm:cxn modelId="{C2C656AF-CAAB-41D3-8A1C-32BCF6E28FE0}" srcId="{FE044A4E-52F8-435A-B76C-1FC017F4A339}" destId="{22D0297A-CF0E-44E2-B3BE-B13161A15297}" srcOrd="7" destOrd="0" parTransId="{6FB4AD03-318E-423C-B30B-5FE182655575}" sibTransId="{FC150E1F-9068-42EF-8DA8-8C395494D510}"/>
    <dgm:cxn modelId="{A34A6BBA-907A-468A-9E14-D5F490A32691}" srcId="{FE044A4E-52F8-435A-B76C-1FC017F4A339}" destId="{3F8B2273-1ADF-47C1-A44B-6E7E3D5B24AF}" srcOrd="5" destOrd="0" parTransId="{C102E198-3B33-4005-A8D2-FFE2F0B047DF}" sibTransId="{EFF8D36E-3AC6-4526-84E3-D32A254C3CA6}"/>
    <dgm:cxn modelId="{018075C0-9B4A-4078-A757-DCDA1DA04252}" type="presOf" srcId="{52E47B81-03BC-4FF1-905F-C1F744B7A2E4}" destId="{FB8A212B-2300-4B71-AEA1-0A929CC28A8D}" srcOrd="1" destOrd="0" presId="urn:microsoft.com/office/officeart/2005/8/layout/pyramid1"/>
    <dgm:cxn modelId="{8F7751CD-4632-4A0E-8D81-B34CFB1AFD65}" type="presOf" srcId="{7ADD1404-2716-40B3-8941-CF0CCC70320F}" destId="{86446BAC-846B-4EDC-A579-C8876B9A16FF}" srcOrd="0" destOrd="0" presId="urn:microsoft.com/office/officeart/2005/8/layout/pyramid1"/>
    <dgm:cxn modelId="{FD3580CE-0298-41F0-B331-598A142F2F0F}" type="presOf" srcId="{7FEB03D6-CF6E-40C0-BBBA-CDC7712F7D32}" destId="{8EC053D7-625B-40F6-BD69-3B91777CA810}" srcOrd="1" destOrd="0" presId="urn:microsoft.com/office/officeart/2005/8/layout/pyramid1"/>
    <dgm:cxn modelId="{E13C6EDC-2C14-41F6-9E89-2DA931334F9E}" type="presOf" srcId="{22D0297A-CF0E-44E2-B3BE-B13161A15297}" destId="{C2EFA9C8-CDDB-4635-AD09-49C059A2AEAD}" srcOrd="1" destOrd="0" presId="urn:microsoft.com/office/officeart/2005/8/layout/pyramid1"/>
    <dgm:cxn modelId="{D3B6BCDF-B6B7-4CE0-A69D-C676FA5A4EF9}" srcId="{FE044A4E-52F8-435A-B76C-1FC017F4A339}" destId="{7599C9C6-06BD-4D0F-BE3E-63AEF93B7FF7}" srcOrd="4" destOrd="0" parTransId="{FBA1CDBE-1D4F-4B87-B068-C7F7C2497966}" sibTransId="{023A53B0-8606-44A0-B9CB-733A837009C0}"/>
    <dgm:cxn modelId="{907458F7-DDA5-4946-BC43-91302CF1F7B8}" type="presOf" srcId="{F946B6F9-5D82-4E6D-B302-7324B6771EB7}" destId="{AADDA979-D5F6-4056-8F6A-C44D2F38E0D1}" srcOrd="0" destOrd="0" presId="urn:microsoft.com/office/officeart/2005/8/layout/pyramid1"/>
    <dgm:cxn modelId="{69DD10A3-A139-475E-B551-56869B68DD22}" type="presParOf" srcId="{D3374588-BD9E-4623-B77E-BA8C68C1B14D}" destId="{20495EFB-8058-45E8-84D3-40137C5A6444}" srcOrd="0" destOrd="0" presId="urn:microsoft.com/office/officeart/2005/8/layout/pyramid1"/>
    <dgm:cxn modelId="{969BFF83-7D14-4A15-970D-512C0B154773}" type="presParOf" srcId="{20495EFB-8058-45E8-84D3-40137C5A6444}" destId="{86446BAC-846B-4EDC-A579-C8876B9A16FF}" srcOrd="0" destOrd="0" presId="urn:microsoft.com/office/officeart/2005/8/layout/pyramid1"/>
    <dgm:cxn modelId="{5B1C113C-332E-445E-830C-9EF6A41E6461}" type="presParOf" srcId="{20495EFB-8058-45E8-84D3-40137C5A6444}" destId="{79E96F8F-33E2-483C-BE1B-4378BB403E45}" srcOrd="1" destOrd="0" presId="urn:microsoft.com/office/officeart/2005/8/layout/pyramid1"/>
    <dgm:cxn modelId="{DA01B16B-97C7-4BB8-A3B2-08683FBC8F6A}" type="presParOf" srcId="{D3374588-BD9E-4623-B77E-BA8C68C1B14D}" destId="{32F948D1-8AC6-4B46-B180-A0394A4EE27A}" srcOrd="1" destOrd="0" presId="urn:microsoft.com/office/officeart/2005/8/layout/pyramid1"/>
    <dgm:cxn modelId="{B48C558B-A529-4DDC-BC1E-4E73876ADB28}" type="presParOf" srcId="{32F948D1-8AC6-4B46-B180-A0394A4EE27A}" destId="{AADDA979-D5F6-4056-8F6A-C44D2F38E0D1}" srcOrd="0" destOrd="0" presId="urn:microsoft.com/office/officeart/2005/8/layout/pyramid1"/>
    <dgm:cxn modelId="{1FBEC16F-98BA-4FBC-9CF9-1CAD8F9057A8}" type="presParOf" srcId="{32F948D1-8AC6-4B46-B180-A0394A4EE27A}" destId="{413B00F1-1533-419E-B5C5-D833927D09D2}" srcOrd="1" destOrd="0" presId="urn:microsoft.com/office/officeart/2005/8/layout/pyramid1"/>
    <dgm:cxn modelId="{263F6EF9-1BE2-4CB7-96F7-C1E349D2A4A9}" type="presParOf" srcId="{D3374588-BD9E-4623-B77E-BA8C68C1B14D}" destId="{51326312-407B-4743-81AF-A38D6F0C16F1}" srcOrd="2" destOrd="0" presId="urn:microsoft.com/office/officeart/2005/8/layout/pyramid1"/>
    <dgm:cxn modelId="{F00B51DB-4A1E-4EFD-940E-5738DC51CBF9}" type="presParOf" srcId="{51326312-407B-4743-81AF-A38D6F0C16F1}" destId="{6848B6C0-552E-40B0-A498-8BE882413D2D}" srcOrd="0" destOrd="0" presId="urn:microsoft.com/office/officeart/2005/8/layout/pyramid1"/>
    <dgm:cxn modelId="{370F4074-EBE0-423E-81F3-EEA475F796C3}" type="presParOf" srcId="{51326312-407B-4743-81AF-A38D6F0C16F1}" destId="{FB8A212B-2300-4B71-AEA1-0A929CC28A8D}" srcOrd="1" destOrd="0" presId="urn:microsoft.com/office/officeart/2005/8/layout/pyramid1"/>
    <dgm:cxn modelId="{CE5C3AF3-C753-4DDB-A5B3-529255C86252}" type="presParOf" srcId="{D3374588-BD9E-4623-B77E-BA8C68C1B14D}" destId="{86092838-48FC-4DC0-9A0A-FDFD354B4B44}" srcOrd="3" destOrd="0" presId="urn:microsoft.com/office/officeart/2005/8/layout/pyramid1"/>
    <dgm:cxn modelId="{143891A2-6503-4B4B-BE03-EC85A107C57F}" type="presParOf" srcId="{86092838-48FC-4DC0-9A0A-FDFD354B4B44}" destId="{584BBE23-9F7A-4650-A58B-54EFEBB9325D}" srcOrd="0" destOrd="0" presId="urn:microsoft.com/office/officeart/2005/8/layout/pyramid1"/>
    <dgm:cxn modelId="{FC42F48A-404B-4379-8985-A9C4C49A24C2}" type="presParOf" srcId="{86092838-48FC-4DC0-9A0A-FDFD354B4B44}" destId="{8EC053D7-625B-40F6-BD69-3B91777CA810}" srcOrd="1" destOrd="0" presId="urn:microsoft.com/office/officeart/2005/8/layout/pyramid1"/>
    <dgm:cxn modelId="{F692F935-367A-47E8-8785-F56A06808300}" type="presParOf" srcId="{D3374588-BD9E-4623-B77E-BA8C68C1B14D}" destId="{A3532E8C-0091-4FC6-8352-BBB777F6E5F6}" srcOrd="4" destOrd="0" presId="urn:microsoft.com/office/officeart/2005/8/layout/pyramid1"/>
    <dgm:cxn modelId="{016248EE-9BC6-4DC2-870A-A8B6416F6095}" type="presParOf" srcId="{A3532E8C-0091-4FC6-8352-BBB777F6E5F6}" destId="{DBF2E6E8-A665-479F-B548-C3525F36F1D5}" srcOrd="0" destOrd="0" presId="urn:microsoft.com/office/officeart/2005/8/layout/pyramid1"/>
    <dgm:cxn modelId="{8A5ABB6D-6A61-47BE-A714-4CE5B2FF8D17}" type="presParOf" srcId="{A3532E8C-0091-4FC6-8352-BBB777F6E5F6}" destId="{CD5A722D-AEA4-4AA2-BF1B-4B7F9328CF7D}" srcOrd="1" destOrd="0" presId="urn:microsoft.com/office/officeart/2005/8/layout/pyramid1"/>
    <dgm:cxn modelId="{B4193852-9305-41FC-9A17-4ED7F427CF98}" type="presParOf" srcId="{D3374588-BD9E-4623-B77E-BA8C68C1B14D}" destId="{DC951C3F-06FE-4FD9-BA66-1B49D2E2DD17}" srcOrd="5" destOrd="0" presId="urn:microsoft.com/office/officeart/2005/8/layout/pyramid1"/>
    <dgm:cxn modelId="{CB875D7F-D013-42F6-813B-31CE042B05BB}" type="presParOf" srcId="{DC951C3F-06FE-4FD9-BA66-1B49D2E2DD17}" destId="{B64BE0F3-0EFA-4DAE-8670-6788D25FE534}" srcOrd="0" destOrd="0" presId="urn:microsoft.com/office/officeart/2005/8/layout/pyramid1"/>
    <dgm:cxn modelId="{85EEB5CD-B0EA-49DF-A231-F81A536412AE}" type="presParOf" srcId="{DC951C3F-06FE-4FD9-BA66-1B49D2E2DD17}" destId="{B904A544-5BD9-4CC5-9B27-CC751F3B87A2}" srcOrd="1" destOrd="0" presId="urn:microsoft.com/office/officeart/2005/8/layout/pyramid1"/>
    <dgm:cxn modelId="{0CEF6D14-AE97-4971-9354-74267656FA10}" type="presParOf" srcId="{D3374588-BD9E-4623-B77E-BA8C68C1B14D}" destId="{B00120CA-99E3-4CCC-BED6-6D063004C22F}" srcOrd="6" destOrd="0" presId="urn:microsoft.com/office/officeart/2005/8/layout/pyramid1"/>
    <dgm:cxn modelId="{0C319036-0968-4653-9034-29E180629D8A}" type="presParOf" srcId="{B00120CA-99E3-4CCC-BED6-6D063004C22F}" destId="{C5F3334F-731B-45C9-BF20-637CB21500D7}" srcOrd="0" destOrd="0" presId="urn:microsoft.com/office/officeart/2005/8/layout/pyramid1"/>
    <dgm:cxn modelId="{CA715C58-5FC5-4481-BBE1-DE87F633D4CE}" type="presParOf" srcId="{B00120CA-99E3-4CCC-BED6-6D063004C22F}" destId="{06A06518-492D-4054-A433-DFF57E39163A}" srcOrd="1" destOrd="0" presId="urn:microsoft.com/office/officeart/2005/8/layout/pyramid1"/>
    <dgm:cxn modelId="{F6BC6180-7840-440D-BC65-69E1046AFD1B}" type="presParOf" srcId="{D3374588-BD9E-4623-B77E-BA8C68C1B14D}" destId="{8D4A9F09-1B33-4A3B-9794-C9ABC71AEFCA}" srcOrd="7" destOrd="0" presId="urn:microsoft.com/office/officeart/2005/8/layout/pyramid1"/>
    <dgm:cxn modelId="{1A4C9E0E-852F-4276-94A9-E297393DC887}" type="presParOf" srcId="{8D4A9F09-1B33-4A3B-9794-C9ABC71AEFCA}" destId="{27EE39C9-FA52-4D97-B8D6-2C9DD016588B}" srcOrd="0" destOrd="0" presId="urn:microsoft.com/office/officeart/2005/8/layout/pyramid1"/>
    <dgm:cxn modelId="{B3119E6B-BAE8-44E0-B1EE-D132D1EE4791}" type="presParOf" srcId="{8D4A9F09-1B33-4A3B-9794-C9ABC71AEFCA}" destId="{C2EFA9C8-CDDB-4635-AD09-49C059A2AEAD}" srcOrd="1" destOrd="0" presId="urn:microsoft.com/office/officeart/2005/8/layout/pyramid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46BAC-846B-4EDC-A579-C8876B9A16FF}">
      <dsp:nvSpPr>
        <dsp:cNvPr id="0" name=""/>
        <dsp:cNvSpPr/>
      </dsp:nvSpPr>
      <dsp:spPr>
        <a:xfrm>
          <a:off x="4722159" y="0"/>
          <a:ext cx="1349188" cy="719417"/>
        </a:xfrm>
        <a:prstGeom prst="trapezoid">
          <a:avLst>
            <a:gd name="adj" fmla="val 93769"/>
          </a:avLst>
        </a:prstGeom>
        <a:solidFill>
          <a:srgbClr val="538133">
            <a:alpha val="89804"/>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en-US" sz="2500" kern="1200" dirty="0"/>
        </a:p>
      </dsp:txBody>
      <dsp:txXfrm>
        <a:off x="4722159" y="0"/>
        <a:ext cx="1349188" cy="719417"/>
      </dsp:txXfrm>
    </dsp:sp>
    <dsp:sp modelId="{AADDA979-D5F6-4056-8F6A-C44D2F38E0D1}">
      <dsp:nvSpPr>
        <dsp:cNvPr id="0" name=""/>
        <dsp:cNvSpPr/>
      </dsp:nvSpPr>
      <dsp:spPr>
        <a:xfrm>
          <a:off x="4047565" y="719417"/>
          <a:ext cx="2698376" cy="719417"/>
        </a:xfrm>
        <a:prstGeom prst="trapezoid">
          <a:avLst>
            <a:gd name="adj" fmla="val 93769"/>
          </a:avLst>
        </a:prstGeom>
        <a:solidFill>
          <a:srgbClr val="6AA442">
            <a:alpha val="89804"/>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Reported</a:t>
          </a:r>
        </a:p>
      </dsp:txBody>
      <dsp:txXfrm>
        <a:off x="4519781" y="719417"/>
        <a:ext cx="1753944" cy="719417"/>
      </dsp:txXfrm>
    </dsp:sp>
    <dsp:sp modelId="{6848B6C0-552E-40B0-A498-8BE882413D2D}">
      <dsp:nvSpPr>
        <dsp:cNvPr id="0" name=""/>
        <dsp:cNvSpPr/>
      </dsp:nvSpPr>
      <dsp:spPr>
        <a:xfrm>
          <a:off x="3372970" y="1438835"/>
          <a:ext cx="4047565" cy="719417"/>
        </a:xfrm>
        <a:prstGeom prst="trapezoid">
          <a:avLst>
            <a:gd name="adj" fmla="val 93769"/>
          </a:avLst>
        </a:prstGeom>
        <a:solidFill>
          <a:srgbClr val="80BC58">
            <a:alpha val="82745"/>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Confirmed cases</a:t>
          </a:r>
        </a:p>
      </dsp:txBody>
      <dsp:txXfrm>
        <a:off x="4081294" y="1438835"/>
        <a:ext cx="2630917" cy="719417"/>
      </dsp:txXfrm>
    </dsp:sp>
    <dsp:sp modelId="{584BBE23-9F7A-4650-A58B-54EFEBB9325D}">
      <dsp:nvSpPr>
        <dsp:cNvPr id="0" name=""/>
        <dsp:cNvSpPr/>
      </dsp:nvSpPr>
      <dsp:spPr>
        <a:xfrm>
          <a:off x="2698376" y="2158253"/>
          <a:ext cx="5396753" cy="719417"/>
        </a:xfrm>
        <a:prstGeom prst="trapezoid">
          <a:avLst>
            <a:gd name="adj" fmla="val 93769"/>
          </a:avLst>
        </a:prstGeom>
        <a:solidFill>
          <a:srgbClr val="97C777">
            <a:alpha val="76471"/>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Lab tested for organism</a:t>
          </a:r>
        </a:p>
      </dsp:txBody>
      <dsp:txXfrm>
        <a:off x="3642808" y="2158253"/>
        <a:ext cx="3507889" cy="719417"/>
      </dsp:txXfrm>
    </dsp:sp>
    <dsp:sp modelId="{DBF2E6E8-A665-479F-B548-C3525F36F1D5}">
      <dsp:nvSpPr>
        <dsp:cNvPr id="0" name=""/>
        <dsp:cNvSpPr/>
      </dsp:nvSpPr>
      <dsp:spPr>
        <a:xfrm>
          <a:off x="2023782" y="2877670"/>
          <a:ext cx="6745941" cy="719417"/>
        </a:xfrm>
        <a:prstGeom prst="trapezoid">
          <a:avLst>
            <a:gd name="adj" fmla="val 93769"/>
          </a:avLst>
        </a:prstGeom>
        <a:solidFill>
          <a:srgbClr val="AAD18F">
            <a:alpha val="69804"/>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Specimen collected</a:t>
          </a:r>
        </a:p>
      </dsp:txBody>
      <dsp:txXfrm>
        <a:off x="3204322" y="2877670"/>
        <a:ext cx="4384862" cy="719417"/>
      </dsp:txXfrm>
    </dsp:sp>
    <dsp:sp modelId="{B64BE0F3-0EFA-4DAE-8670-6788D25FE534}">
      <dsp:nvSpPr>
        <dsp:cNvPr id="0" name=""/>
        <dsp:cNvSpPr/>
      </dsp:nvSpPr>
      <dsp:spPr>
        <a:xfrm>
          <a:off x="1349188" y="3597088"/>
          <a:ext cx="8095130" cy="719417"/>
        </a:xfrm>
        <a:prstGeom prst="trapezoid">
          <a:avLst>
            <a:gd name="adj" fmla="val 93769"/>
          </a:avLst>
        </a:prstGeom>
        <a:solidFill>
          <a:srgbClr val="BFDDAB">
            <a:alpha val="62745"/>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Person seeks care</a:t>
          </a:r>
        </a:p>
      </dsp:txBody>
      <dsp:txXfrm>
        <a:off x="2765836" y="3597088"/>
        <a:ext cx="5261834" cy="719417"/>
      </dsp:txXfrm>
    </dsp:sp>
    <dsp:sp modelId="{C5F3334F-731B-45C9-BF20-637CB21500D7}">
      <dsp:nvSpPr>
        <dsp:cNvPr id="0" name=""/>
        <dsp:cNvSpPr/>
      </dsp:nvSpPr>
      <dsp:spPr>
        <a:xfrm>
          <a:off x="674594" y="4316506"/>
          <a:ext cx="9444318" cy="719417"/>
        </a:xfrm>
        <a:prstGeom prst="trapezoid">
          <a:avLst>
            <a:gd name="adj" fmla="val 93769"/>
          </a:avLst>
        </a:prstGeom>
        <a:solidFill>
          <a:srgbClr val="D4E8C6">
            <a:alpha val="56471"/>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Person became ill</a:t>
          </a:r>
        </a:p>
      </dsp:txBody>
      <dsp:txXfrm>
        <a:off x="2327349" y="4316506"/>
        <a:ext cx="6138807" cy="719417"/>
      </dsp:txXfrm>
    </dsp:sp>
    <dsp:sp modelId="{27EE39C9-FA52-4D97-B8D6-2C9DD016588B}">
      <dsp:nvSpPr>
        <dsp:cNvPr id="0" name=""/>
        <dsp:cNvSpPr/>
      </dsp:nvSpPr>
      <dsp:spPr>
        <a:xfrm>
          <a:off x="0" y="5035924"/>
          <a:ext cx="10793507" cy="719417"/>
        </a:xfrm>
        <a:prstGeom prst="trapezoid">
          <a:avLst>
            <a:gd name="adj" fmla="val 93769"/>
          </a:avLst>
        </a:prstGeom>
        <a:solidFill>
          <a:srgbClr val="EAF4E4">
            <a:alpha val="49804"/>
          </a:srgb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Exposures in general population</a:t>
          </a:r>
        </a:p>
      </dsp:txBody>
      <dsp:txXfrm>
        <a:off x="1888863" y="5035924"/>
        <a:ext cx="7015779" cy="719417"/>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EDB4E4-63C2-4C4D-9704-0FFF1546176A}"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5FA830-0840-4B9A-9F64-B6299FA1509D}" type="slidenum">
              <a:rPr lang="en-US" smtClean="0"/>
              <a:t>‹#›</a:t>
            </a:fld>
            <a:endParaRPr lang="en-US"/>
          </a:p>
        </p:txBody>
      </p:sp>
    </p:spTree>
    <p:extLst>
      <p:ext uri="{BB962C8B-B14F-4D97-AF65-F5344CB8AC3E}">
        <p14:creationId xmlns:p14="http://schemas.microsoft.com/office/powerpoint/2010/main" val="1383892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3851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Explain</a:t>
            </a:r>
            <a:r>
              <a:rPr lang="en-US" sz="1800" kern="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that other partners may report suspected enteric outbreaks. Sometimes these are related to food and sometimes they are not. Examples include schools, long term care facilities, detention centers, etc.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b="1" dirty="0"/>
              <a:t>ASK</a:t>
            </a:r>
            <a:r>
              <a:rPr lang="en-US" dirty="0"/>
              <a:t>: </a:t>
            </a:r>
          </a:p>
          <a:p>
            <a:r>
              <a:rPr lang="en-US" dirty="0"/>
              <a:t>Which community partners have reported a suspected enteric outbreak to you and how was it handled?</a:t>
            </a:r>
          </a:p>
          <a:p>
            <a:endParaRPr lang="en-US" dirty="0"/>
          </a:p>
          <a:p>
            <a:r>
              <a:rPr lang="en-US" dirty="0"/>
              <a:t>Think back to the scenario in Module 1 that we heard an audio clip of—was that a community partner notification of a suspected outbreak? (Yes, it was—from the local emergency department)</a:t>
            </a:r>
          </a:p>
          <a:p>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 Participants can use the Chat feature to enter responses.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10</a:t>
            </a:fld>
            <a:endParaRPr lang="en-US"/>
          </a:p>
        </p:txBody>
      </p:sp>
    </p:spTree>
    <p:extLst>
      <p:ext uri="{BB962C8B-B14F-4D97-AF65-F5344CB8AC3E}">
        <p14:creationId xmlns:p14="http://schemas.microsoft.com/office/powerpoint/2010/main" val="3349208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Arial" panose="020B0604020202020204" pitchFamily="34" charset="0"/>
              </a:rPr>
              <a:t>Instructor Note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displays the question to the class.</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D. physician and laboratory reports</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pPr marL="0" marR="0" indent="0">
              <a:lnSpc>
                <a:spcPct val="107000"/>
              </a:lnSpc>
              <a:spcBef>
                <a:spcPts val="1200"/>
              </a:spcBef>
              <a:spcAft>
                <a:spcPts val="600"/>
              </a:spcAft>
              <a:buFont typeface="Arial" panose="020B0604020202020204" pitchFamily="34" charset="0"/>
              <a:buNone/>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F5FA830-0840-4B9A-9F64-B6299FA1509D}" type="slidenum">
              <a:rPr lang="en-US" smtClean="0"/>
              <a:t>11</a:t>
            </a:fld>
            <a:endParaRPr lang="en-US"/>
          </a:p>
        </p:txBody>
      </p:sp>
    </p:spTree>
    <p:extLst>
      <p:ext uri="{BB962C8B-B14F-4D97-AF65-F5344CB8AC3E}">
        <p14:creationId xmlns:p14="http://schemas.microsoft.com/office/powerpoint/2010/main" val="1213623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Arial" panose="020B0604020202020204" pitchFamily="34" charset="0"/>
              </a:rPr>
              <a:t>Instructor Note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displays the question to the class.</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D. physician and laboratory reports</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12</a:t>
            </a:fld>
            <a:endParaRPr lang="en-US"/>
          </a:p>
        </p:txBody>
      </p:sp>
    </p:spTree>
    <p:extLst>
      <p:ext uri="{BB962C8B-B14F-4D97-AF65-F5344CB8AC3E}">
        <p14:creationId xmlns:p14="http://schemas.microsoft.com/office/powerpoint/2010/main" val="1812570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a:t>Introduce that there are several </a:t>
            </a:r>
            <a:r>
              <a:rPr lang="en-US" noProof="0" dirty="0"/>
              <a:t>different</a:t>
            </a:r>
            <a:r>
              <a:rPr lang="en-US" dirty="0"/>
              <a:t> types of interviewing situations and that the questionnaires used will vary. We will discuss three basic types of interviews. </a:t>
            </a:r>
          </a:p>
          <a:p>
            <a:endParaRPr lang="en-US" dirty="0"/>
          </a:p>
          <a:p>
            <a:r>
              <a:rPr lang="en-US" b="1" dirty="0"/>
              <a:t>Note: </a:t>
            </a:r>
            <a:r>
              <a:rPr lang="en-US" dirty="0"/>
              <a:t>Some participants may be involved in interviewing food handlers—this will be handled later in the module as a separate topic.</a:t>
            </a:r>
          </a:p>
          <a:p>
            <a:endParaRPr lang="en-US" dirty="0"/>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 and learners can follow along by completing information fields digitality.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4F874-8904-1140-9345-65A2416DE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7338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each jurisdiction may vary with resources available for routine case interviewing, but they can greatly enhance outbreak detection by uncovering commonalities between cases with the same disease. </a:t>
            </a:r>
          </a:p>
          <a:p>
            <a:endParaRPr lang="en-US" dirty="0"/>
          </a:p>
          <a:p>
            <a:r>
              <a:rPr lang="en-US" b="1" dirty="0"/>
              <a:t>ENGAGEMENT OPTION</a:t>
            </a:r>
            <a:endParaRPr lang="en-US" b="1" dirty="0">
              <a:ea typeface="Calibri"/>
              <a:cs typeface="Calibri"/>
            </a:endParaRPr>
          </a:p>
          <a:p>
            <a:pPr marL="171450" indent="-171450">
              <a:buFont typeface="Arial" panose="020B0604020202020204" pitchFamily="34" charset="0"/>
              <a:buChar char="•"/>
            </a:pPr>
            <a:r>
              <a:rPr lang="en-US" b="0" dirty="0"/>
              <a:t>Ask participants if their</a:t>
            </a:r>
            <a:r>
              <a:rPr lang="en-US" dirty="0"/>
              <a:t> jurisdiction does routine case interviewing and for what diseases.</a:t>
            </a:r>
          </a:p>
          <a:p>
            <a:pPr marL="628650" lvl="1" indent="-171450">
              <a:buFont typeface="Arial" panose="020B0604020202020204" pitchFamily="34" charset="0"/>
              <a:buChar char="•"/>
            </a:pPr>
            <a:r>
              <a:rPr lang="en-US" dirty="0"/>
              <a:t>Who does routine case interviews in your jurisdiction?</a:t>
            </a:r>
          </a:p>
          <a:p>
            <a:pPr marL="628650" lvl="1" indent="-171450">
              <a:buFont typeface="Arial" panose="020B0604020202020204" pitchFamily="34" charset="0"/>
              <a:buChar char="•"/>
            </a:pPr>
            <a:r>
              <a:rPr lang="en-US" dirty="0"/>
              <a:t>Do those individuals interview all reportable foodborne diseases?</a:t>
            </a:r>
          </a:p>
          <a:p>
            <a:pPr marL="171450" indent="-171450">
              <a:buFont typeface="Arial" panose="020B0604020202020204" pitchFamily="34" charset="0"/>
              <a:buChar char="•"/>
            </a:pPr>
            <a:r>
              <a:rPr lang="en-US" dirty="0"/>
              <a:t>Ask participants if their jurisdiction has a system to review the data collected and look for commonalities?</a:t>
            </a:r>
          </a:p>
          <a:p>
            <a:pPr marL="0" indent="0">
              <a:buFont typeface="Arial" panose="020B0604020202020204" pitchFamily="34" charset="0"/>
              <a:buNone/>
            </a:pPr>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F5FA830-0840-4B9A-9F64-B6299FA1509D}" type="slidenum">
              <a:rPr lang="en-US" smtClean="0"/>
              <a:t>14</a:t>
            </a:fld>
            <a:endParaRPr lang="en-US"/>
          </a:p>
        </p:txBody>
      </p:sp>
    </p:spTree>
    <p:extLst>
      <p:ext uri="{BB962C8B-B14F-4D97-AF65-F5344CB8AC3E}">
        <p14:creationId xmlns:p14="http://schemas.microsoft.com/office/powerpoint/2010/main" val="2154187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Routine case interviews can be challenging. Review common challenges. </a:t>
            </a:r>
          </a:p>
          <a:p>
            <a:endParaRPr lang="en-US" dirty="0"/>
          </a:p>
          <a:p>
            <a:r>
              <a:rPr lang="en-US" b="1" dirty="0"/>
              <a:t>ASK:</a:t>
            </a:r>
          </a:p>
          <a:p>
            <a:pPr marL="171450" indent="-171450">
              <a:buFont typeface="Arial" panose="020B0604020202020204" pitchFamily="34" charset="0"/>
              <a:buChar char="•"/>
            </a:pPr>
            <a:r>
              <a:rPr lang="en-US" dirty="0"/>
              <a:t>What ideas do you have to address these challenges?</a:t>
            </a:r>
          </a:p>
          <a:p>
            <a:pPr marL="628650" lvl="1" indent="-171450">
              <a:buFont typeface="Arial" panose="020B0604020202020204" pitchFamily="34" charset="0"/>
              <a:buChar char="•"/>
            </a:pPr>
            <a:r>
              <a:rPr lang="en-US" b="1" u="sng" dirty="0"/>
              <a:t>Capacity</a:t>
            </a:r>
            <a:r>
              <a:rPr lang="en-US" b="1" dirty="0"/>
              <a:t>: </a:t>
            </a:r>
            <a:r>
              <a:rPr lang="en-US" dirty="0"/>
              <a:t>Local capacity to interview cases is often a problem. Some states receive grant funding to hire interviewers for routine enteric disease cases—one such program is FoodCORE. Other states have student interviewing teams.  Other states prioritize routine case interviews in some way (by disease; by laboratory subtyping data; by demographics; etc.)</a:t>
            </a:r>
          </a:p>
          <a:p>
            <a:pPr marL="628650" lvl="1" indent="-171450">
              <a:buFont typeface="Arial" panose="020B0604020202020204" pitchFamily="34" charset="0"/>
              <a:buChar char="•"/>
            </a:pPr>
            <a:r>
              <a:rPr lang="en-US" b="1" u="sng" dirty="0"/>
              <a:t>Recognizing commonalities</a:t>
            </a:r>
            <a:r>
              <a:rPr lang="en-US" b="1" dirty="0"/>
              <a:t>: </a:t>
            </a:r>
            <a:r>
              <a:rPr lang="en-US" dirty="0"/>
              <a:t>Some jurisdictions have developed automated reports to analyze routine case interview data and flag commonalities; another idea is to couple laboratory subtyping data to zero in on potential clusters and examine those routine interviews.</a:t>
            </a:r>
          </a:p>
          <a:p>
            <a:pPr marL="628650" lvl="1" indent="-171450">
              <a:buFont typeface="Arial" panose="020B0604020202020204" pitchFamily="34" charset="0"/>
              <a:buChar char="•"/>
            </a:pPr>
            <a:r>
              <a:rPr lang="en-US" b="1" u="sng" dirty="0"/>
              <a:t>Patient recall</a:t>
            </a:r>
            <a:r>
              <a:rPr lang="en-US" b="1" dirty="0"/>
              <a:t>: </a:t>
            </a:r>
            <a:r>
              <a:rPr lang="en-US" dirty="0"/>
              <a:t>Attempting the interview as quickly as possible after receiving the report will minimize recall issues; using holidays/routines to jog a patient’s memory and suggesting the patient look at the calendar on their phone to remember exposures may help.</a:t>
            </a:r>
          </a:p>
          <a:p>
            <a:pPr marL="0" lvl="0" indent="0">
              <a:buFont typeface="Arial" panose="020B0604020202020204" pitchFamily="34" charset="0"/>
              <a:buNone/>
            </a:pPr>
            <a:endParaRPr lang="en-US" dirty="0"/>
          </a:p>
          <a:p>
            <a:pPr marL="0" indent="0">
              <a:buFont typeface="Arial" panose="020B0604020202020204" pitchFamily="34" charset="0"/>
              <a:buNone/>
            </a:pPr>
            <a:r>
              <a:rPr lang="en-US" sz="1800" b="1" i="0" u="sng" dirty="0"/>
              <a:t>vILT Delivery</a:t>
            </a:r>
          </a:p>
          <a:p>
            <a:pPr marL="0" indent="0">
              <a:buFont typeface="Arial" panose="020B0604020202020204" pitchFamily="34" charset="0"/>
              <a:buNone/>
            </a:pPr>
            <a:r>
              <a:rPr lang="en-US" sz="1800" i="0" dirty="0"/>
              <a:t>Same as for ILT.</a:t>
            </a:r>
          </a:p>
          <a:p>
            <a:pPr marL="0" lv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786DB-9A68-4B20-9E57-C41C6A1D7BB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678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Briefly emphasize that complaint-based interviews differ from case reports because typically no pathogen is known. </a:t>
            </a:r>
          </a:p>
          <a:p>
            <a:pPr marL="0" marR="0">
              <a:lnSpc>
                <a:spcPct val="107000"/>
              </a:lnSpc>
              <a:spcBef>
                <a:spcPts val="1200"/>
              </a:spcBef>
              <a:spcAft>
                <a:spcPts val="6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ASK:</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p>
          <a:p>
            <a:pPr marL="285750" marR="0" indent="-285750">
              <a:lnSpc>
                <a:spcPct val="107000"/>
              </a:lnSpc>
              <a:spcBef>
                <a:spcPts val="1200"/>
              </a:spcBef>
              <a:spcAft>
                <a:spcPts val="600"/>
              </a:spcAft>
              <a:buFont typeface="Arial" panose="020B0604020202020204" pitchFamily="34" charset="0"/>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What type of information would be needed from food complainants? (symptoms; illness onset &amp; duration information; food history (at least 3 day); any other ill contacts; etc.)</a:t>
            </a:r>
          </a:p>
          <a:p>
            <a:pPr marL="0" marR="0">
              <a:lnSpc>
                <a:spcPct val="107000"/>
              </a:lnSpc>
              <a:spcBef>
                <a:spcPts val="1200"/>
              </a:spcBef>
              <a:spcAft>
                <a:spcPts val="6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ENGAGEMENT OPTION(S):</a:t>
            </a:r>
          </a:p>
          <a:p>
            <a:pPr marL="0" marR="0" lvl="0" indent="0" algn="l" defTabSz="914400" rtl="0" eaLnBrk="1" fontAlgn="auto" latinLnBrk="0" hangingPunct="1">
              <a:lnSpc>
                <a:spcPct val="107000"/>
              </a:lnSpc>
              <a:spcBef>
                <a:spcPts val="1200"/>
              </a:spcBef>
              <a:spcAft>
                <a:spcPts val="600"/>
              </a:spcAft>
              <a:buClrTx/>
              <a:buSzTx/>
              <a:buFontTx/>
              <a:buNone/>
              <a:tabLst/>
              <a:defRPr/>
            </a:pPr>
            <a:endParaRPr lang="en-US" sz="1800" b="1"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1200"/>
              </a:spcBef>
              <a:spcAft>
                <a:spcPts val="600"/>
              </a:spcAft>
              <a:buClrTx/>
              <a:buSzTx/>
              <a:buFontTx/>
              <a:buNone/>
              <a:tabLst/>
              <a:defRPr/>
            </a:pP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ASK:</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p>
          <a:p>
            <a:pPr marL="285750" marR="0" indent="-285750">
              <a:lnSpc>
                <a:spcPct val="107000"/>
              </a:lnSpc>
              <a:spcBef>
                <a:spcPts val="1200"/>
              </a:spcBef>
              <a:spcAft>
                <a:spcPts val="600"/>
              </a:spcAft>
              <a:buFont typeface="Arial"/>
              <a:buChar char="•"/>
            </a:pPr>
            <a:r>
              <a:rPr lang="en-US" sz="1800" kern="100" dirty="0">
                <a:latin typeface="Arial"/>
                <a:ea typeface="Calibri"/>
                <a:cs typeface="Arial"/>
              </a:rPr>
              <a:t>Have you ever</a:t>
            </a:r>
            <a:r>
              <a:rPr lang="en-US" sz="1800" kern="100" dirty="0">
                <a:effectLst/>
                <a:latin typeface="Arial"/>
                <a:ea typeface="Calibri"/>
                <a:cs typeface="Arial"/>
              </a:rPr>
              <a:t> been involved in complaint interviews and to share their experiences.</a:t>
            </a:r>
            <a:r>
              <a:rPr lang="en-US" sz="1800" kern="100" dirty="0">
                <a:latin typeface="Arial"/>
                <a:ea typeface="Calibri"/>
                <a:cs typeface="Arial"/>
              </a:rPr>
              <a:t> </a:t>
            </a:r>
            <a:endParaRPr lang="en-US" sz="1800" kern="100" dirty="0">
              <a:effectLst/>
              <a:latin typeface="Arial" panose="020B0604020202020204" pitchFamily="34" charset="0"/>
              <a:ea typeface="Calibri" panose="020F0502020204030204" pitchFamily="34" charset="0"/>
              <a:cs typeface="Arial"/>
            </a:endParaRPr>
          </a:p>
          <a:p>
            <a:pPr marL="285750" marR="0" lvl="0" indent="-285750">
              <a:lnSpc>
                <a:spcPct val="107000"/>
              </a:lnSpc>
              <a:spcBef>
                <a:spcPts val="0"/>
              </a:spcBef>
              <a:spcAft>
                <a:spcPts val="800"/>
              </a:spcAft>
              <a:buFont typeface="Arial" panose="020B0604020202020204" pitchFamily="34" charset="0"/>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Have they identified outbreaks this way?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 The Chat area can be used for participants to respond.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F5FA830-0840-4B9A-9F64-B6299FA1509D}" type="slidenum">
              <a:rPr lang="en-US" smtClean="0"/>
              <a:t>16</a:t>
            </a:fld>
            <a:endParaRPr lang="en-US"/>
          </a:p>
        </p:txBody>
      </p:sp>
    </p:spTree>
    <p:extLst>
      <p:ext uri="{BB962C8B-B14F-4D97-AF65-F5344CB8AC3E}">
        <p14:creationId xmlns:p14="http://schemas.microsoft.com/office/powerpoint/2010/main" val="2614827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Complaint interviews can be an overwhelming part of life at the local health department. Review common challenges. </a:t>
            </a:r>
          </a:p>
          <a:p>
            <a:endParaRPr lang="en-US" dirty="0"/>
          </a:p>
          <a:p>
            <a:r>
              <a:rPr lang="en-US" b="1" dirty="0"/>
              <a:t>ASK</a:t>
            </a:r>
            <a:r>
              <a:rPr lang="en-US" dirty="0"/>
              <a:t>:  </a:t>
            </a:r>
          </a:p>
          <a:p>
            <a:r>
              <a:rPr lang="en-US" dirty="0"/>
              <a:t>How can we handle “last meal” bias?</a:t>
            </a:r>
          </a:p>
          <a:p>
            <a:endParaRPr lang="en-US" dirty="0"/>
          </a:p>
          <a:p>
            <a:r>
              <a:rPr lang="en-US" b="1" dirty="0"/>
              <a:t>ENGAGEMENT OPTION</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Black out screen and ask participants what challenges exist with complaint interviews.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After a discussion, show screen and cover any challenges that weren’t mentioned.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dirty="0"/>
              <a:t>How does your department prioritize food complaints? </a:t>
            </a:r>
            <a:endParaRPr lang="en-US" dirty="0">
              <a:ea typeface="Calibri"/>
              <a:cs typeface="Calibri"/>
            </a:endParaRPr>
          </a:p>
          <a:p>
            <a:pPr marL="171450" indent="-171450">
              <a:buFont typeface="Arial" panose="020B0604020202020204" pitchFamily="34" charset="0"/>
              <a:buChar char="•"/>
            </a:pPr>
            <a:r>
              <a:rPr lang="en-US" dirty="0"/>
              <a:t>Which ones are interviewed and receive follow up?</a:t>
            </a:r>
            <a:endParaRPr lang="en-US" dirty="0">
              <a:ea typeface="Calibri"/>
              <a:cs typeface="Calibri"/>
            </a:endParaRPr>
          </a:p>
          <a:p>
            <a:pPr marL="628650" lvl="1" indent="-171450">
              <a:buFont typeface="Arial" panose="020B0604020202020204" pitchFamily="34" charset="0"/>
              <a:buChar char="•"/>
            </a:pPr>
            <a:r>
              <a:rPr lang="en-US" dirty="0"/>
              <a:t>It’s often wise to prioritize establishments with multiple complaints, complaints involving large groups and obvious health hazards.</a:t>
            </a:r>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786DB-9A68-4B20-9E57-C41C6A1D7BB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3223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outbreak interviews may involve a questionnaire with outbreak-specific questions and to ensure they are done rapidly are typically divided among multiple investigators. </a:t>
            </a:r>
          </a:p>
          <a:p>
            <a:endParaRPr lang="en-US" dirty="0"/>
          </a:p>
          <a:p>
            <a:r>
              <a:rPr lang="en-US" dirty="0"/>
              <a:t>Remind participants that an outbreak is typically defined as “two or more people living in separate households ill with similar symptoms and exposures”. Such situations often merit outbreak interviewing. </a:t>
            </a:r>
          </a:p>
          <a:p>
            <a:endParaRPr lang="en-US" dirty="0"/>
          </a:p>
          <a:p>
            <a:r>
              <a:rPr lang="en-US" b="1" dirty="0"/>
              <a:t>ENGAGEMENT OPTION(S):</a:t>
            </a:r>
          </a:p>
          <a:p>
            <a:pPr marL="171450" indent="-171450">
              <a:buFont typeface="Arial" panose="020B0604020202020204" pitchFamily="34" charset="0"/>
              <a:buChar char="•"/>
            </a:pPr>
            <a:r>
              <a:rPr lang="en-US" dirty="0"/>
              <a:t>Ask participants if they have been involved in outbreak interviewing. Describe the outbreak. </a:t>
            </a:r>
          </a:p>
          <a:p>
            <a:pPr marL="628650" lvl="1" indent="-171450">
              <a:buFont typeface="Arial" panose="020B0604020202020204" pitchFamily="34" charset="0"/>
              <a:buChar char="•"/>
            </a:pPr>
            <a:r>
              <a:rPr lang="en-US" dirty="0"/>
              <a:t>How was it done? </a:t>
            </a:r>
          </a:p>
          <a:p>
            <a:pPr marL="628650" lvl="1" indent="-171450">
              <a:buFont typeface="Arial" panose="020B0604020202020204" pitchFamily="34" charset="0"/>
              <a:buChar char="•"/>
            </a:pPr>
            <a:r>
              <a:rPr lang="en-US" dirty="0"/>
              <a:t>Was it a team effort? </a:t>
            </a:r>
          </a:p>
          <a:p>
            <a:pPr marL="628650" lvl="1" indent="-171450">
              <a:buFont typeface="Arial" panose="020B0604020202020204" pitchFamily="34" charset="0"/>
              <a:buChar char="•"/>
            </a:pPr>
            <a:r>
              <a:rPr lang="en-US" dirty="0"/>
              <a:t>What type of questionnaire was used?</a:t>
            </a:r>
          </a:p>
          <a:p>
            <a:pPr marL="0" indent="0">
              <a:buFont typeface="Arial" panose="020B0604020202020204" pitchFamily="34" charset="0"/>
              <a:buNone/>
            </a:pPr>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 and learners can follow along by completing information fields digitality.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8674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different types of interviews may be used at different stages of the outbreak:</a:t>
            </a:r>
          </a:p>
          <a:p>
            <a:endParaRPr lang="en-US" dirty="0"/>
          </a:p>
          <a:p>
            <a:pPr marL="171450" indent="-171450">
              <a:buFont typeface="Arial" panose="020B0604020202020204" pitchFamily="34" charset="0"/>
              <a:buChar char="•"/>
            </a:pPr>
            <a:r>
              <a:rPr lang="en-US" dirty="0"/>
              <a:t>Hypothesis-generating interviews: used early to collect information on wide variety of exposures, with the goal of identifying commonalities between cases</a:t>
            </a:r>
          </a:p>
          <a:p>
            <a:pPr marL="171450" indent="-171450">
              <a:buFont typeface="Arial" panose="020B0604020202020204" pitchFamily="34" charset="0"/>
              <a:buChar char="•"/>
            </a:pPr>
            <a:r>
              <a:rPr lang="en-US" dirty="0"/>
              <a:t>Hypothesis-testing interviews: used after one or more potential exposures of interest is identified, with the goal of collected additional details about these exposures</a:t>
            </a:r>
          </a:p>
          <a:p>
            <a:pPr marL="0" indent="0">
              <a:buFont typeface="Arial" panose="020B0604020202020204" pitchFamily="34" charset="0"/>
              <a:buNone/>
            </a:pPr>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672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Briefly state the module objectives.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ENGAGEMENT OPTION:</a:t>
            </a:r>
            <a:endParaRPr lang="en-US" b="1" dirty="0">
              <a:ea typeface="Calibri"/>
              <a:cs typeface="Calibri"/>
            </a:endParaRPr>
          </a:p>
          <a:p>
            <a:pPr marL="171450" indent="-171450">
              <a:buFont typeface="Arial" panose="020B0604020202020204" pitchFamily="34" charset="0"/>
              <a:buChar char="•"/>
            </a:pPr>
            <a:r>
              <a:rPr lang="en-US" dirty="0"/>
              <a:t>Task a breakout group with providing a 30 second summary of one of the learning objectives at the end of the module. Tell them you will remind them when you get to that part of the lesson. </a:t>
            </a:r>
            <a:r>
              <a:rPr lang="en-US" i="1" dirty="0"/>
              <a:t>(Suggest choosing only 1-2 objectives to have participants summarize. However, ensure that no objective is left out of the selection.)</a:t>
            </a:r>
          </a:p>
          <a:p>
            <a:pPr marL="0" indent="0">
              <a:buFont typeface="Arial" panose="020B0604020202020204" pitchFamily="34" charset="0"/>
              <a:buNone/>
            </a:pPr>
            <a:endParaRPr lang="en-US" dirty="0"/>
          </a:p>
          <a:p>
            <a:pPr marL="285750" indent="-285750">
              <a:buFont typeface="Arial" panose="020B0604020202020204" pitchFamily="34" charset="0"/>
              <a:buChar char="•"/>
            </a:pPr>
            <a:r>
              <a:rPr lang="en-US" sz="1800" i="1" dirty="0"/>
              <a:t>Breakout groups apply to both classroom and virtual settings.</a:t>
            </a:r>
          </a:p>
          <a:p>
            <a:pPr marL="0" indent="0">
              <a:buFont typeface="Arial" panose="020B0604020202020204" pitchFamily="34" charset="0"/>
              <a:buNone/>
            </a:pPr>
            <a:endParaRPr lang="en-US" sz="1800" i="1" dirty="0"/>
          </a:p>
          <a:p>
            <a:pPr marL="0" indent="0">
              <a:buFont typeface="Arial" panose="020B0604020202020204" pitchFamily="34" charset="0"/>
              <a:buNone/>
            </a:pPr>
            <a:r>
              <a:rPr lang="en-US" sz="1800" b="1" i="0" u="sng" dirty="0"/>
              <a:t>vILT Delivery</a:t>
            </a:r>
          </a:p>
          <a:p>
            <a:pPr marL="0" indent="0">
              <a:buFont typeface="Arial" panose="020B0604020202020204" pitchFamily="34" charset="0"/>
              <a:buNone/>
            </a:pPr>
            <a:r>
              <a:rPr lang="en-US" sz="1800" i="0" dirty="0"/>
              <a:t>Same as for ILT.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419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animated slide. </a:t>
            </a:r>
          </a:p>
          <a:p>
            <a:endParaRPr lang="en-US" dirty="0"/>
          </a:p>
          <a:p>
            <a:r>
              <a:rPr lang="en-US" dirty="0"/>
              <a:t>Review a practical example to clarify hypothesis-generating and hypothesis-testing. </a:t>
            </a:r>
          </a:p>
          <a:p>
            <a:endParaRPr lang="en-US" dirty="0"/>
          </a:p>
          <a:p>
            <a:r>
              <a:rPr lang="en-US" b="1" dirty="0"/>
              <a:t>ASK: </a:t>
            </a:r>
          </a:p>
          <a:p>
            <a:r>
              <a:rPr lang="en-US" dirty="0"/>
              <a:t>Imagine ten outbreak cases reported consuming tomatoes during interview. </a:t>
            </a:r>
          </a:p>
          <a:p>
            <a:pPr marL="171450" indent="-171450">
              <a:buFont typeface="Arial" panose="020B0604020202020204" pitchFamily="34" charset="0"/>
              <a:buChar char="•"/>
            </a:pPr>
            <a:r>
              <a:rPr lang="en-US" dirty="0"/>
              <a:t>Are we ready to recall tomatoes? (No.) </a:t>
            </a:r>
          </a:p>
          <a:p>
            <a:pPr marL="171450" indent="-171450">
              <a:buFont typeface="Arial" panose="020B0604020202020204" pitchFamily="34" charset="0"/>
              <a:buChar char="•"/>
            </a:pPr>
            <a:r>
              <a:rPr lang="en-US" dirty="0"/>
              <a:t>Why not? (We need more information) </a:t>
            </a:r>
          </a:p>
          <a:p>
            <a:pPr marL="171450" indent="-171450">
              <a:buFont typeface="Arial" panose="020B0604020202020204" pitchFamily="34" charset="0"/>
              <a:buChar char="•"/>
            </a:pPr>
            <a:r>
              <a:rPr lang="en-US" dirty="0"/>
              <a:t>What type of information do we need? (variety; packaging type; purchase place/date; etc.)</a:t>
            </a:r>
          </a:p>
          <a:p>
            <a:endParaRPr lang="en-US" dirty="0"/>
          </a:p>
          <a:p>
            <a:r>
              <a:rPr lang="en-US" dirty="0"/>
              <a:t>Click to advance slide and show the results of further questioning about tomato eating. </a:t>
            </a:r>
          </a:p>
          <a:p>
            <a:endParaRPr lang="en-US" dirty="0"/>
          </a:p>
          <a:p>
            <a:r>
              <a:rPr lang="en-US" dirty="0"/>
              <a:t>Note that sometimes upon re-interview cases clarify in unexpected ways (canned tomatoes). In this scenario investigators would also have collected additional information about purchase place &amp; date to learn as much as possible about Roma tomatoes during the hypotheses-testing interview.</a:t>
            </a:r>
          </a:p>
          <a:p>
            <a:endParaRPr lang="en-US" dirty="0"/>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20</a:t>
            </a:fld>
            <a:endParaRPr lang="en-US"/>
          </a:p>
        </p:txBody>
      </p:sp>
    </p:spTree>
    <p:extLst>
      <p:ext uri="{BB962C8B-B14F-4D97-AF65-F5344CB8AC3E}">
        <p14:creationId xmlns:p14="http://schemas.microsoft.com/office/powerpoint/2010/main" val="41394693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sometimes outbreaks occur at a large event such as a wedding or banquet. These outbreaks have unique challenges and opportunities:</a:t>
            </a:r>
          </a:p>
          <a:p>
            <a:pPr marL="171450" indent="-171450">
              <a:buFont typeface="Arial" panose="020B0604020202020204" pitchFamily="34" charset="0"/>
              <a:buChar char="•"/>
            </a:pPr>
            <a:r>
              <a:rPr lang="en-US" dirty="0"/>
              <a:t>Often a guest list exists as well as a menu of items served</a:t>
            </a:r>
          </a:p>
          <a:p>
            <a:pPr marL="171450" indent="-171450">
              <a:buFont typeface="Arial" panose="020B0604020202020204" pitchFamily="34" charset="0"/>
              <a:buChar char="•"/>
            </a:pPr>
            <a:r>
              <a:rPr lang="en-US" dirty="0"/>
              <a:t>An event point of contact may be able to help coordinate communication with attendees</a:t>
            </a:r>
          </a:p>
          <a:p>
            <a:pPr marL="171450" indent="-171450">
              <a:buFont typeface="Arial" panose="020B0604020202020204" pitchFamily="34" charset="0"/>
              <a:buChar char="•"/>
            </a:pPr>
            <a:r>
              <a:rPr lang="en-US" dirty="0"/>
              <a:t>Subsequent outbreaks can occur if the venue has contaminated surfaces (i.e.-norovirus) or an ill caterer has additional events planned</a:t>
            </a:r>
          </a:p>
          <a:p>
            <a:endParaRPr lang="en-US" dirty="0"/>
          </a:p>
          <a:p>
            <a:pPr marL="0" indent="0">
              <a:buFont typeface="Arial" panose="020B0604020202020204" pitchFamily="34" charset="0"/>
              <a:buNone/>
            </a:pPr>
            <a:r>
              <a:rPr lang="en-US" b="1" dirty="0"/>
              <a:t>ASK:</a:t>
            </a:r>
          </a:p>
          <a:p>
            <a:pPr marL="171450" indent="-171450">
              <a:buFont typeface="Arial" panose="020B0604020202020204" pitchFamily="34" charset="0"/>
              <a:buChar char="•"/>
            </a:pPr>
            <a:r>
              <a:rPr lang="en-US" dirty="0"/>
              <a:t>Who would you want to interview? (sick people, well people, event coordinator, food handlers)</a:t>
            </a:r>
          </a:p>
          <a:p>
            <a:pPr marL="171450" indent="-171450">
              <a:buFont typeface="Arial" panose="020B0604020202020204" pitchFamily="34" charset="0"/>
              <a:buChar char="•"/>
            </a:pPr>
            <a:r>
              <a:rPr lang="en-US" dirty="0"/>
              <a:t>What would you want to ask them? (details of the event, including a list of items served as well as other potential shared exposures, such as the rehearsal dinner the night before, if a wedding)</a:t>
            </a:r>
          </a:p>
          <a:p>
            <a:pPr marL="0" indent="0">
              <a:buFont typeface="Arial" panose="020B0604020202020204" pitchFamily="34" charset="0"/>
              <a:buNone/>
            </a:pPr>
            <a:endParaRPr lang="en-US" dirty="0"/>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0017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sometimes CDC contacts states when individual cases are part of a multi-state outbreak. These investigations require national coordination to solve and are usually identified through laboratory subtyping surveillance data:</a:t>
            </a:r>
          </a:p>
          <a:p>
            <a:pPr marL="171450" indent="-171450">
              <a:buFont typeface="Arial" panose="020B0604020202020204" pitchFamily="34" charset="0"/>
              <a:buChar char="•"/>
            </a:pPr>
            <a:r>
              <a:rPr lang="en-US" dirty="0"/>
              <a:t>Often a widely distributed food product is implicated</a:t>
            </a:r>
          </a:p>
          <a:p>
            <a:pPr marL="171450" indent="-171450">
              <a:buFont typeface="Arial" panose="020B0604020202020204" pitchFamily="34" charset="0"/>
              <a:buChar char="•"/>
            </a:pPr>
            <a:r>
              <a:rPr lang="en-US" dirty="0"/>
              <a:t>Sometimes jurisdictions only have 1 or 2 cases and would be unlikely to recognize the local case as an outbreak case without the power of national surveillance data</a:t>
            </a:r>
          </a:p>
          <a:p>
            <a:pPr marL="171450" indent="-171450">
              <a:buFont typeface="Arial" panose="020B0604020202020204" pitchFamily="34" charset="0"/>
              <a:buChar char="•"/>
            </a:pPr>
            <a:r>
              <a:rPr lang="en-US" dirty="0"/>
              <a:t>CDC may request the case be interviewed with the NHGQ, although an outbreak-specific hypothesis-testing questionnaire is possible</a:t>
            </a:r>
          </a:p>
          <a:p>
            <a:endParaRPr lang="en-US" dirty="0"/>
          </a:p>
          <a:p>
            <a:r>
              <a:rPr lang="en-US" b="1" dirty="0"/>
              <a:t>ASK: </a:t>
            </a:r>
          </a:p>
          <a:p>
            <a:pPr marL="171450" indent="-171450">
              <a:buFont typeface="Arial" panose="020B0604020202020204" pitchFamily="34" charset="0"/>
              <a:buChar char="•"/>
            </a:pPr>
            <a:r>
              <a:rPr lang="en-US" dirty="0"/>
              <a:t>Have any participants ever interviewed a case that was part of a multi-state outbreak investigation? </a:t>
            </a:r>
          </a:p>
          <a:p>
            <a:pPr marL="171450" indent="-171450">
              <a:buFont typeface="Arial" panose="020B0604020202020204" pitchFamily="34" charset="0"/>
              <a:buChar char="•"/>
            </a:pPr>
            <a:r>
              <a:rPr lang="en-US" dirty="0"/>
              <a:t>Describe the situation. </a:t>
            </a:r>
          </a:p>
          <a:p>
            <a:endParaRPr lang="en-US" dirty="0"/>
          </a:p>
          <a:p>
            <a:r>
              <a:rPr lang="fr-FR" sz="1800" dirty="0">
                <a:effectLst/>
                <a:latin typeface="Segoe UI" panose="020B0502040204020203" pitchFamily="34" charset="0"/>
              </a:rPr>
              <a:t>Image: https://www.cdc.gov/foodsafety/outbreaks/basics/data-types-collected.html</a:t>
            </a:r>
          </a:p>
          <a:p>
            <a:endParaRPr lang="fr-FR" sz="1800" dirty="0">
              <a:effectLst/>
              <a:latin typeface="Segoe UI" panose="020B0502040204020203" pitchFamily="34" charset="0"/>
            </a:endParaRPr>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6748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6000"/>
              </a:lnSpc>
              <a:spcBef>
                <a:spcPts val="1200"/>
              </a:spcBef>
              <a:spcAft>
                <a:spcPts val="600"/>
              </a:spcAft>
            </a:pPr>
            <a:r>
              <a:rPr lang="en-US" sz="1800" b="1" dirty="0">
                <a:solidFill>
                  <a:srgbClr val="000000"/>
                </a:solidFill>
                <a:effectLst/>
                <a:latin typeface="Arial" panose="020B0604020202020204" pitchFamily="34" charset="0"/>
                <a:ea typeface="Calibri" panose="020F0502020204030204" pitchFamily="34" charset="0"/>
              </a:rPr>
              <a:t>Instructor Note</a:t>
            </a:r>
            <a:endParaRPr lang="en-US" sz="18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800" dirty="0">
                <a:solidFill>
                  <a:srgbClr val="000000"/>
                </a:solidFill>
                <a:effectLst/>
                <a:latin typeface="Arial" panose="020B0604020202020204" pitchFamily="34" charset="0"/>
                <a:ea typeface="Calibri" panose="020F0502020204030204" pitchFamily="34" charset="0"/>
              </a:rPr>
              <a:t>The instructor displays the question to the class.</a:t>
            </a:r>
            <a:endParaRPr lang="en-US" sz="18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800" dirty="0">
                <a:solidFill>
                  <a:srgbClr val="000000"/>
                </a:solidFill>
                <a:effectLst/>
                <a:latin typeface="Arial" panose="020B0604020202020204" pitchFamily="34" charset="0"/>
                <a:ea typeface="Calibri" panose="020F050202020403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endParaRPr lang="en-US" sz="18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800" dirty="0">
                <a:solidFill>
                  <a:srgbClr val="000000"/>
                </a:solidFill>
                <a:effectLst/>
                <a:latin typeface="Arial" panose="020B0604020202020204" pitchFamily="34" charset="0"/>
                <a:ea typeface="Calibri" panose="020F0502020204030204" pitchFamily="34" charset="0"/>
              </a:rPr>
              <a:t>The instructor then displays the question with the correct answer shown.</a:t>
            </a:r>
            <a:endParaRPr lang="en-US" sz="18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800" dirty="0">
                <a:solidFill>
                  <a:srgbClr val="000000"/>
                </a:solidFill>
                <a:effectLst/>
                <a:latin typeface="Arial" panose="020B0604020202020204" pitchFamily="34" charset="0"/>
                <a:ea typeface="Calibri" panose="020F0502020204030204" pitchFamily="34" charset="0"/>
              </a:rPr>
              <a:t>The correct answer is </a:t>
            </a:r>
            <a:r>
              <a:rPr lang="en-US" sz="1800" b="1" dirty="0">
                <a:solidFill>
                  <a:srgbClr val="000000"/>
                </a:solidFill>
                <a:effectLst/>
                <a:latin typeface="Arial" panose="020B0604020202020204" pitchFamily="34" charset="0"/>
                <a:ea typeface="Calibri" panose="020F0502020204030204" pitchFamily="34" charset="0"/>
              </a:rPr>
              <a:t>B. Often at the beginning of an investigation</a:t>
            </a:r>
            <a:endParaRPr lang="en-US" sz="18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800" dirty="0">
                <a:solidFill>
                  <a:srgbClr val="000000"/>
                </a:solidFill>
                <a:effectLst/>
                <a:latin typeface="Arial" panose="020B0604020202020204" pitchFamily="34" charset="0"/>
                <a:ea typeface="Calibri" panose="020F0502020204030204" pitchFamily="34" charset="0"/>
              </a:rPr>
              <a:t>After the results are shown, if there are a large number who selected an incorrect response, the instructor should be prepared to offer further explanation for the correct response.</a:t>
            </a:r>
          </a:p>
          <a:p>
            <a:pPr marL="0" marR="0">
              <a:lnSpc>
                <a:spcPct val="106000"/>
              </a:lnSpc>
              <a:spcBef>
                <a:spcPts val="1200"/>
              </a:spcBef>
              <a:spcAft>
                <a:spcPts val="600"/>
              </a:spcAft>
            </a:pPr>
            <a:endParaRPr lang="en-US" sz="18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800" b="1" u="sng" dirty="0">
                <a:solidFill>
                  <a:srgbClr val="000000"/>
                </a:solidFill>
                <a:effectLst/>
                <a:latin typeface="Arial" panose="020B0604020202020204" pitchFamily="34" charset="0"/>
                <a:ea typeface="Calibri" panose="020F0502020204030204" pitchFamily="34" charset="0"/>
              </a:rPr>
              <a:t>vILT Delivery</a:t>
            </a:r>
            <a:endParaRPr lang="en-US" sz="18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800" dirty="0">
                <a:solidFill>
                  <a:srgbClr val="000000"/>
                </a:solidFill>
                <a:effectLst/>
                <a:latin typeface="Arial" panose="020B0604020202020204" pitchFamily="34" charset="0"/>
                <a:ea typeface="Calibri" panose="020F050202020403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6000"/>
              </a:lnSpc>
              <a:spcBef>
                <a:spcPts val="1200"/>
              </a:spcBef>
              <a:spcAft>
                <a:spcPts val="600"/>
              </a:spcAft>
            </a:pPr>
            <a:endParaRPr lang="en-US" sz="1800" dirty="0">
              <a:effectLst/>
              <a:latin typeface="Times New Roman" panose="02020603050405020304" pitchFamily="18" charset="0"/>
              <a:ea typeface="Times New Roman" panose="02020603050405020304" pitchFamily="18" charset="0"/>
            </a:endParaRPr>
          </a:p>
          <a:p>
            <a:pPr marL="342900" marR="0" lvl="0" indent="-342900">
              <a:lnSpc>
                <a:spcPct val="106000"/>
              </a:lnSpc>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Show Knowledge Check slide and read question to participants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6000"/>
              </a:lnSpc>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Launch virtual poll and allow participants to answer; close virtual poll and share responses (optional)</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6000"/>
              </a:lnSpc>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Advance slide to highlight the correct response and discuss as needed</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9F5FA830-0840-4B9A-9F64-B6299FA1509D}" type="slidenum">
              <a:rPr lang="en-US" smtClean="0"/>
              <a:t>23</a:t>
            </a:fld>
            <a:endParaRPr lang="en-US"/>
          </a:p>
        </p:txBody>
      </p:sp>
    </p:spTree>
    <p:extLst>
      <p:ext uri="{BB962C8B-B14F-4D97-AF65-F5344CB8AC3E}">
        <p14:creationId xmlns:p14="http://schemas.microsoft.com/office/powerpoint/2010/main" val="3105396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6000"/>
              </a:lnSpc>
              <a:spcBef>
                <a:spcPts val="1200"/>
              </a:spcBef>
              <a:spcAft>
                <a:spcPts val="600"/>
              </a:spcAft>
            </a:pPr>
            <a:r>
              <a:rPr lang="en-US" sz="1200" b="1" dirty="0">
                <a:solidFill>
                  <a:srgbClr val="000000"/>
                </a:solidFill>
                <a:effectLst/>
                <a:latin typeface="Arial" panose="020B0604020202020204" pitchFamily="34" charset="0"/>
                <a:ea typeface="Calibri" panose="020F0502020204030204" pitchFamily="34" charset="0"/>
              </a:rPr>
              <a:t>Instructor Note</a:t>
            </a:r>
            <a:endParaRPr lang="en-US" sz="12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200" dirty="0">
                <a:solidFill>
                  <a:srgbClr val="000000"/>
                </a:solidFill>
                <a:effectLst/>
                <a:latin typeface="Arial" panose="020B0604020202020204" pitchFamily="34" charset="0"/>
                <a:ea typeface="Calibri" panose="020F0502020204030204" pitchFamily="34" charset="0"/>
              </a:rPr>
              <a:t>The instructor displays the question to the class.</a:t>
            </a:r>
            <a:endParaRPr lang="en-US" sz="12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200" dirty="0">
                <a:solidFill>
                  <a:srgbClr val="000000"/>
                </a:solidFill>
                <a:effectLst/>
                <a:latin typeface="Arial" panose="020B0604020202020204" pitchFamily="34" charset="0"/>
                <a:ea typeface="Calibri" panose="020F050202020403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endParaRPr lang="en-US" sz="12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200" dirty="0">
                <a:solidFill>
                  <a:srgbClr val="000000"/>
                </a:solidFill>
                <a:effectLst/>
                <a:latin typeface="Arial" panose="020B0604020202020204" pitchFamily="34" charset="0"/>
                <a:ea typeface="Calibri" panose="020F0502020204030204" pitchFamily="34" charset="0"/>
              </a:rPr>
              <a:t>The instructor then displays the question with the correct answer shown.</a:t>
            </a:r>
            <a:endParaRPr lang="en-US" sz="12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200" dirty="0">
                <a:solidFill>
                  <a:srgbClr val="000000"/>
                </a:solidFill>
                <a:effectLst/>
                <a:latin typeface="Arial" panose="020B0604020202020204" pitchFamily="34" charset="0"/>
                <a:ea typeface="Calibri" panose="020F0502020204030204" pitchFamily="34" charset="0"/>
              </a:rPr>
              <a:t>The correct answer is </a:t>
            </a:r>
            <a:r>
              <a:rPr lang="en-US" sz="1200" b="1" dirty="0">
                <a:solidFill>
                  <a:srgbClr val="000000"/>
                </a:solidFill>
                <a:effectLst/>
                <a:latin typeface="Arial" panose="020B0604020202020204" pitchFamily="34" charset="0"/>
                <a:ea typeface="Calibri" panose="020F0502020204030204" pitchFamily="34" charset="0"/>
              </a:rPr>
              <a:t>B. Often at the beginning of an investigation</a:t>
            </a:r>
            <a:endParaRPr lang="en-US" sz="12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200" dirty="0">
                <a:solidFill>
                  <a:srgbClr val="000000"/>
                </a:solidFill>
                <a:effectLst/>
                <a:latin typeface="Arial" panose="020B0604020202020204" pitchFamily="34" charset="0"/>
                <a:ea typeface="Calibri" panose="020F0502020204030204" pitchFamily="34" charset="0"/>
              </a:rPr>
              <a:t>After the results are shown, if there are a large number who selected an incorrect response, the instructor should be prepared to offer further explanation for the correct response.</a:t>
            </a:r>
          </a:p>
          <a:p>
            <a:pPr marL="0" marR="0">
              <a:lnSpc>
                <a:spcPct val="106000"/>
              </a:lnSpc>
              <a:spcBef>
                <a:spcPts val="1200"/>
              </a:spcBef>
              <a:spcAft>
                <a:spcPts val="600"/>
              </a:spcAft>
            </a:pPr>
            <a:endParaRPr lang="en-US" sz="12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200" b="1" u="sng" dirty="0">
                <a:solidFill>
                  <a:srgbClr val="000000"/>
                </a:solidFill>
                <a:effectLst/>
                <a:latin typeface="Arial" panose="020B0604020202020204" pitchFamily="34" charset="0"/>
                <a:ea typeface="Calibri" panose="020F0502020204030204" pitchFamily="34" charset="0"/>
              </a:rPr>
              <a:t>vILT Delivery</a:t>
            </a:r>
            <a:endParaRPr lang="en-US" sz="1200" dirty="0">
              <a:effectLst/>
              <a:latin typeface="Times New Roman" panose="02020603050405020304" pitchFamily="18" charset="0"/>
              <a:ea typeface="Times New Roman" panose="02020603050405020304" pitchFamily="18" charset="0"/>
            </a:endParaRPr>
          </a:p>
          <a:p>
            <a:pPr marL="0" marR="0">
              <a:lnSpc>
                <a:spcPct val="106000"/>
              </a:lnSpc>
              <a:spcBef>
                <a:spcPts val="1200"/>
              </a:spcBef>
              <a:spcAft>
                <a:spcPts val="600"/>
              </a:spcAft>
            </a:pPr>
            <a:r>
              <a:rPr lang="en-US" sz="1200" dirty="0">
                <a:solidFill>
                  <a:srgbClr val="000000"/>
                </a:solidFill>
                <a:effectLst/>
                <a:latin typeface="Arial" panose="020B0604020202020204" pitchFamily="34" charset="0"/>
                <a:ea typeface="Calibri" panose="020F050202020403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6000"/>
              </a:lnSpc>
              <a:spcBef>
                <a:spcPts val="1200"/>
              </a:spcBef>
              <a:spcAft>
                <a:spcPts val="600"/>
              </a:spcAft>
            </a:pPr>
            <a:endParaRPr lang="en-US" sz="1200" dirty="0">
              <a:effectLst/>
              <a:latin typeface="Times New Roman" panose="02020603050405020304" pitchFamily="18" charset="0"/>
              <a:ea typeface="Times New Roman" panose="02020603050405020304" pitchFamily="18" charset="0"/>
            </a:endParaRPr>
          </a:p>
          <a:p>
            <a:pPr marL="342900" marR="0" lvl="0" indent="-342900">
              <a:lnSpc>
                <a:spcPct val="106000"/>
              </a:lnSpc>
              <a:spcBef>
                <a:spcPts val="0"/>
              </a:spcBef>
              <a:spcAft>
                <a:spcPts val="0"/>
              </a:spcAft>
              <a:buFont typeface="Arial" panose="020B0604020202020204" pitchFamily="34" charset="0"/>
              <a:buChar char="•"/>
              <a:tabLst>
                <a:tab pos="457200" algn="l"/>
              </a:tabLst>
            </a:pPr>
            <a:r>
              <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Show Knowledge Check slide and read question to participants</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6000"/>
              </a:lnSpc>
              <a:spcBef>
                <a:spcPts val="0"/>
              </a:spcBef>
              <a:spcAft>
                <a:spcPts val="0"/>
              </a:spcAft>
              <a:buFont typeface="Arial" panose="020B0604020202020204" pitchFamily="34" charset="0"/>
              <a:buChar char="•"/>
              <a:tabLst>
                <a:tab pos="457200" algn="l"/>
              </a:tabLst>
            </a:pPr>
            <a:r>
              <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Launch virtual poll and allow participants to answer; close virtual poll and share responses (optional)</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6000"/>
              </a:lnSpc>
              <a:spcBef>
                <a:spcPts val="0"/>
              </a:spcBef>
              <a:spcAft>
                <a:spcPts val="0"/>
              </a:spcAft>
              <a:buFont typeface="Arial" panose="020B0604020202020204" pitchFamily="34" charset="0"/>
              <a:buChar char="•"/>
              <a:tabLst>
                <a:tab pos="457200" algn="l"/>
              </a:tabLst>
            </a:pPr>
            <a:r>
              <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Advance slide to highlight the correct response and discuss as needed</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24</a:t>
            </a:fld>
            <a:endParaRPr lang="en-US"/>
          </a:p>
        </p:txBody>
      </p:sp>
    </p:spTree>
    <p:extLst>
      <p:ext uri="{BB962C8B-B14F-4D97-AF65-F5344CB8AC3E}">
        <p14:creationId xmlns:p14="http://schemas.microsoft.com/office/powerpoint/2010/main" val="42270669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Group Activity: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This activity should take 5 minutes.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Divide the class into breakout groups/rooms. </a:t>
            </a:r>
          </a:p>
          <a:p>
            <a:pPr marL="285750" marR="0" indent="-285750">
              <a:lnSpc>
                <a:spcPct val="107000"/>
              </a:lnSpc>
              <a:spcBef>
                <a:spcPts val="0"/>
              </a:spcBef>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Have them answer questions in their groups and appoint a spokesperson to report out. </a:t>
            </a:r>
          </a:p>
          <a:p>
            <a:pPr marL="285750" marR="0" indent="-285750">
              <a:lnSpc>
                <a:spcPct val="107000"/>
              </a:lnSpc>
              <a:spcBef>
                <a:spcPts val="0"/>
              </a:spcBef>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Facilitate a group discussion as breakout groups report their findings.</a:t>
            </a:r>
          </a:p>
          <a:p>
            <a:pPr marL="0" marR="0">
              <a:lnSpc>
                <a:spcPct val="107000"/>
              </a:lnSpc>
              <a:spcBef>
                <a:spcPts val="0"/>
              </a:spcBef>
              <a:spcAft>
                <a:spcPts val="80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ASK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What type of surveillance detected this potential outbreak?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(community partner notification—from the emergency department. Emphasize the importance of maintaining good relationships with community partners)</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What type of interview should be done?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(outbreak interviewing—with the goal of hypothesis generation; the agent causing illness is unknown and a group of people are ill, so it’s not a routine interview; at this point there is not a known common event—although early interviews may uncover something)</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Does your jurisdiction have a questionnaire that would likely be used for this situation?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pathogen specific case report form wouldn’t be appropriate since we don’t know the pathogen; possibly a general enteric illness questionnaire to get the initial information needed to define next steps for the investigation.)</a:t>
            </a: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At the conclusion of the activity, simply &lt;</a:t>
            </a: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Click to advance to the next slide</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.&gt;</a:t>
            </a:r>
          </a:p>
          <a:p>
            <a:pPr marL="0" marR="0">
              <a:lnSpc>
                <a:spcPct val="107000"/>
              </a:lnSpc>
              <a:spcBef>
                <a:spcPts val="0"/>
              </a:spcBef>
              <a:spcAft>
                <a:spcPts val="800"/>
              </a:spcAft>
            </a:pPr>
            <a:endParaRPr lang="en-US" sz="1800" b="1"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u="sng" kern="100" dirty="0">
                <a:effectLst/>
                <a:latin typeface="Calibri" panose="020F0502020204030204" pitchFamily="34" charset="0"/>
                <a:ea typeface="Calibri" panose="020F0502020204030204" pitchFamily="34" charset="0"/>
                <a:cs typeface="Times New Roman" panose="02020603050405020304" pitchFamily="18" charset="0"/>
              </a:rPr>
              <a:t>vILT Delivery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Send participants to pre-assigned breakout rooms for 5 minutes to discuss Activity 2.1 questions in Guide. </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Instruct each group to choose a participant to report findings upon return to large group.</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After breakout groups return to main session ask each group to share a synopsis of their discussion.</a:t>
            </a:r>
          </a:p>
          <a:p>
            <a:endParaRPr lang="en-US" b="0" i="1" dirty="0"/>
          </a:p>
        </p:txBody>
      </p:sp>
      <p:sp>
        <p:nvSpPr>
          <p:cNvPr id="4" name="Slide Number Placeholder 3"/>
          <p:cNvSpPr>
            <a:spLocks noGrp="1"/>
          </p:cNvSpPr>
          <p:nvPr>
            <p:ph type="sldNum" sz="quarter" idx="5"/>
          </p:nvPr>
        </p:nvSpPr>
        <p:spPr/>
        <p:txBody>
          <a:bodyPr/>
          <a:lstStyle/>
          <a:p>
            <a:fld id="{F8A786DB-9A68-4B20-9E57-C41C6A1D7BBC}" type="slidenum">
              <a:rPr lang="en-US" smtClean="0"/>
              <a:t>25</a:t>
            </a:fld>
            <a:endParaRPr lang="en-US"/>
          </a:p>
        </p:txBody>
      </p:sp>
    </p:spTree>
    <p:extLst>
      <p:ext uri="{BB962C8B-B14F-4D97-AF65-F5344CB8AC3E}">
        <p14:creationId xmlns:p14="http://schemas.microsoft.com/office/powerpoint/2010/main" val="516532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participants that we’ve discussed ill person interviews primarily so far. Emphasize that interviewers may be called upon to conduct interviews with several types of people during an investigation. </a:t>
            </a:r>
          </a:p>
          <a:p>
            <a:endParaRPr lang="en-US" dirty="0"/>
          </a:p>
          <a:p>
            <a:r>
              <a:rPr lang="en-US" dirty="0"/>
              <a:t>This is a brief introductory slide—these groups will be covered in subsequent slides. </a:t>
            </a:r>
          </a:p>
          <a:p>
            <a:endParaRPr lang="en-US" dirty="0"/>
          </a:p>
          <a:p>
            <a:r>
              <a:rPr lang="en-US" b="1" dirty="0"/>
              <a:t>ENGAGEMENT OPTION(S):</a:t>
            </a:r>
          </a:p>
          <a:p>
            <a:pPr marL="171450" indent="-171450">
              <a:buFont typeface="Arial" panose="020B0604020202020204" pitchFamily="34" charset="0"/>
              <a:buChar char="•"/>
            </a:pPr>
            <a:r>
              <a:rPr lang="en-US" dirty="0"/>
              <a:t>Ask participants if they have ever interviewed other types of people during an investigation and if so, who. (teacher/coach to provide background information; event coordinators; etc.)</a:t>
            </a:r>
          </a:p>
          <a:p>
            <a:endParaRPr lang="en-US" dirty="0"/>
          </a:p>
          <a:p>
            <a:pPr marL="0" indent="0">
              <a:buFont typeface="Arial" panose="020B0604020202020204" pitchFamily="34" charset="0"/>
              <a:buNone/>
            </a:pPr>
            <a:r>
              <a:rPr lang="en-US" sz="1200" b="1" i="0" u="sng" dirty="0"/>
              <a:t>vILT Delivery</a:t>
            </a:r>
          </a:p>
          <a:p>
            <a:endParaRPr lang="en-US" dirty="0"/>
          </a:p>
          <a:p>
            <a:r>
              <a:rPr lang="en-US" b="1" dirty="0"/>
              <a:t>VIRTUAL SUGGESTION:</a:t>
            </a:r>
          </a:p>
          <a:p>
            <a:pPr marL="171450" indent="-171450">
              <a:buFont typeface="Arial" panose="020B0604020202020204" pitchFamily="34" charset="0"/>
              <a:buChar char="•"/>
            </a:pPr>
            <a:r>
              <a:rPr lang="en-US" dirty="0"/>
              <a:t>Ask participants to place others that might need to be interviewed during an investigation in the chat (teacher/coach to provide background information; event coordinators; etc.)</a:t>
            </a: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26</a:t>
            </a:fld>
            <a:endParaRPr lang="en-US"/>
          </a:p>
        </p:txBody>
      </p:sp>
    </p:spTree>
    <p:extLst>
      <p:ext uri="{BB962C8B-B14F-4D97-AF65-F5344CB8AC3E}">
        <p14:creationId xmlns:p14="http://schemas.microsoft.com/office/powerpoint/2010/main" val="13295271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Explore why well people might be interviewed:</a:t>
            </a:r>
          </a:p>
          <a:p>
            <a:pPr marL="171450" indent="-171450">
              <a:buFont typeface="Arial" panose="020B0604020202020204" pitchFamily="34" charset="0"/>
              <a:buChar char="•"/>
            </a:pPr>
            <a:r>
              <a:rPr lang="en-US" dirty="0"/>
              <a:t>To provide a comparison group to see what the sick people did that the well people did not</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ASK</a:t>
            </a:r>
            <a:r>
              <a:rPr lang="en-US" dirty="0"/>
              <a:t>: </a:t>
            </a:r>
          </a:p>
          <a:p>
            <a:pPr marL="0" indent="0">
              <a:buFont typeface="Arial" panose="020B0604020202020204" pitchFamily="34" charset="0"/>
              <a:buNone/>
            </a:pPr>
            <a:r>
              <a:rPr lang="en-US" dirty="0"/>
              <a:t>What do you do with a person who was mildly ill? </a:t>
            </a:r>
          </a:p>
          <a:p>
            <a:pPr marL="0" indent="0">
              <a:buFont typeface="Arial" panose="020B0604020202020204" pitchFamily="34" charset="0"/>
              <a:buNone/>
            </a:pPr>
            <a:r>
              <a:rPr lang="en-US" dirty="0"/>
              <a:t>Are they a case or a control? (If they don’t meet the case definition, they aren’t a case. But if they had mild symptoms, it’s best to not count them as a control either. The wisest thing to do is exclude them from your questionnaire analysis.)</a:t>
            </a:r>
          </a:p>
          <a:p>
            <a:endParaRPr lang="en-US" dirty="0"/>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27</a:t>
            </a:fld>
            <a:endParaRPr lang="en-US"/>
          </a:p>
        </p:txBody>
      </p:sp>
    </p:spTree>
    <p:extLst>
      <p:ext uri="{BB962C8B-B14F-4D97-AF65-F5344CB8AC3E}">
        <p14:creationId xmlns:p14="http://schemas.microsoft.com/office/powerpoint/2010/main" val="3262715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Emphasize that food workers have vital information about food sources, preparation and handling practices and recent illness in the establishment.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ASK: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are the challenges to interviewing food workers?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(They may be source of outbreak, or they may be additional victims and it can be hard to tell; they may be hesitant to be interviewed or give erroneous information due to fear of job loss – be sure to emphasize the importance of keeping food worker interview information confidential.)</a:t>
            </a:r>
          </a:p>
          <a:p>
            <a:endParaRPr lang="en-US" dirty="0"/>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0028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Whole Class Activity:</a:t>
            </a:r>
          </a:p>
          <a:p>
            <a:r>
              <a:rPr lang="en-US" dirty="0"/>
              <a:t>Guide the participants through three scenarios and ask them to identify most applicable type of interview to conduct for each:</a:t>
            </a:r>
          </a:p>
          <a:p>
            <a:pPr marL="628650" lvl="1" indent="-171450">
              <a:buFont typeface="Arial" panose="020B0604020202020204" pitchFamily="34" charset="0"/>
              <a:buChar char="•"/>
            </a:pPr>
            <a:r>
              <a:rPr lang="en-US" dirty="0"/>
              <a:t>Routine interview</a:t>
            </a:r>
          </a:p>
          <a:p>
            <a:pPr marL="628650" lvl="1" indent="-171450">
              <a:buFont typeface="Arial" panose="020B0604020202020204" pitchFamily="34" charset="0"/>
              <a:buChar char="•"/>
            </a:pPr>
            <a:r>
              <a:rPr lang="en-US" dirty="0"/>
              <a:t>Event-based outbreak interview</a:t>
            </a:r>
          </a:p>
          <a:p>
            <a:pPr marL="628650" lvl="1" indent="-171450">
              <a:buFont typeface="Arial" panose="020B0604020202020204" pitchFamily="34" charset="0"/>
              <a:buChar char="•"/>
            </a:pPr>
            <a:r>
              <a:rPr lang="en-US" dirty="0"/>
              <a:t>Multistate outbreak interview</a:t>
            </a:r>
          </a:p>
          <a:p>
            <a:pPr lvl="0">
              <a:spcAft>
                <a:spcPts val="1200"/>
              </a:spcAft>
            </a:pPr>
            <a:endParaRPr lang="en-US" sz="2400" b="1" dirty="0"/>
          </a:p>
          <a:p>
            <a:pPr lvl="0">
              <a:spcAft>
                <a:spcPts val="1200"/>
              </a:spcAft>
            </a:pPr>
            <a:r>
              <a:rPr lang="en-US" sz="2400" b="1" i="1" dirty="0"/>
              <a:t>Different jurisdictions sometimes use interviews in different ways</a:t>
            </a:r>
          </a:p>
          <a:p>
            <a:pPr>
              <a:spcBef>
                <a:spcPts val="1200"/>
              </a:spcBef>
            </a:pPr>
            <a:r>
              <a:rPr lang="en-US" b="1" i="1" dirty="0"/>
              <a:t>Focus your answer based on information presented in module</a:t>
            </a:r>
          </a:p>
          <a:p>
            <a:endParaRPr lang="en-US" dirty="0"/>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786DB-9A68-4B20-9E57-C41C6A1D7BB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5048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DISCUSS: </a:t>
            </a:r>
            <a:endParaRPr lang="en-US" dirty="0"/>
          </a:p>
          <a:p>
            <a:r>
              <a:rPr lang="en-US" dirty="0"/>
              <a:t>Facilitate a whole class discussion exploring how we determine when interviews are merited. There are several different scenarios that may arise and if not, additional prompting questions may be needed. The next few slides cover surveillance so avoid lecturing here, rather have a healthy discussion. Ideas for discussion:</a:t>
            </a:r>
          </a:p>
          <a:p>
            <a:endParaRPr lang="en-US" dirty="0">
              <a:ea typeface="Calibri"/>
              <a:cs typeface="Calibri"/>
            </a:endParaRPr>
          </a:p>
          <a:p>
            <a:pPr marL="171450" indent="-171450">
              <a:buFont typeface="Arial" panose="020B0604020202020204" pitchFamily="34" charset="0"/>
              <a:buChar char="•"/>
            </a:pPr>
            <a:r>
              <a:rPr lang="en-US" dirty="0"/>
              <a:t>Community partner notifies health department of a potential increase in symptomatic people (nursing home, school, hospital, daycare, etc.)</a:t>
            </a:r>
            <a:endParaRPr lang="en-US" dirty="0">
              <a:ea typeface="Calibri"/>
              <a:cs typeface="Calibri"/>
            </a:endParaRPr>
          </a:p>
          <a:p>
            <a:pPr marL="171450" indent="-171450">
              <a:buFont typeface="Arial" panose="020B0604020202020204" pitchFamily="34" charset="0"/>
              <a:buChar char="•"/>
            </a:pPr>
            <a:r>
              <a:rPr lang="en-US" dirty="0"/>
              <a:t>Food complaint received from the public</a:t>
            </a:r>
          </a:p>
          <a:p>
            <a:endParaRPr lang="en-US" dirty="0">
              <a:ea typeface="Calibri"/>
              <a:cs typeface="Calibri"/>
            </a:endParaRPr>
          </a:p>
          <a:p>
            <a:r>
              <a:rPr lang="en-US" b="1" dirty="0"/>
              <a:t>ASK</a:t>
            </a:r>
            <a:r>
              <a:rPr lang="en-US" dirty="0"/>
              <a:t>:</a:t>
            </a:r>
          </a:p>
          <a:p>
            <a:r>
              <a:rPr lang="en-US" kern="1200" dirty="0"/>
              <a:t>Does your jurisdiction interview each food complainant or only if multiple complaints are received for same establishment?</a:t>
            </a:r>
            <a:endParaRPr lang="en-US" dirty="0">
              <a:ea typeface="Calibri"/>
              <a:cs typeface="Calibri"/>
            </a:endParaRPr>
          </a:p>
          <a:p>
            <a:pPr marL="628650" lvl="1" indent="-171450">
              <a:buFont typeface="Arial" panose="020B0604020202020204" pitchFamily="34" charset="0"/>
              <a:buChar char="•"/>
            </a:pPr>
            <a:r>
              <a:rPr lang="en-US" dirty="0"/>
              <a:t>Disease surveillance data indicates a potential cluster of disease (i.e.—# of Salmonella cases above expected, or baseline)</a:t>
            </a:r>
            <a:endParaRPr lang="en-US" dirty="0">
              <a:ea typeface="Calibri"/>
              <a:cs typeface="Calibri"/>
            </a:endParaRPr>
          </a:p>
          <a:p>
            <a:pPr marL="628650" lvl="1" indent="-171450">
              <a:buFont typeface="Arial" panose="020B0604020202020204" pitchFamily="34" charset="0"/>
              <a:buChar char="•"/>
            </a:pPr>
            <a:r>
              <a:rPr lang="en-US" dirty="0"/>
              <a:t>Laboratory surveillance data indicates cases that are likely related </a:t>
            </a:r>
            <a:endParaRPr lang="en-US" dirty="0">
              <a:ea typeface="Calibri"/>
              <a:cs typeface="Calibri"/>
            </a:endParaRPr>
          </a:p>
          <a:p>
            <a:pPr marL="628650" lvl="1" indent="-171450">
              <a:buFont typeface="Arial" panose="020B0604020202020204" pitchFamily="34" charset="0"/>
              <a:buChar char="•"/>
            </a:pPr>
            <a:r>
              <a:rPr lang="en-US" dirty="0"/>
              <a:t>State or federal partners notify that a case is part of a multi-state outbreak (this often requires using a specific questionnaire, such as the National Hypothesis Generating Questionnaire)</a:t>
            </a:r>
            <a:endParaRPr lang="en-US" dirty="0">
              <a:ea typeface="Calibri"/>
              <a:cs typeface="Calibri"/>
            </a:endParaRPr>
          </a:p>
          <a:p>
            <a:pPr marL="628650" lvl="1" indent="-171450">
              <a:buFont typeface="Arial" panose="020B0604020202020204" pitchFamily="34" charset="0"/>
              <a:buChar char="•"/>
            </a:pPr>
            <a:r>
              <a:rPr lang="en-US" dirty="0"/>
              <a:t>Certain diseases may require an interview per local or state protocol (i.e.-Listeria for national surveillance)</a:t>
            </a:r>
            <a:endParaRPr lang="en-US" dirty="0">
              <a:ea typeface="Calibri"/>
              <a:cs typeface="Calibri"/>
            </a:endParaRPr>
          </a:p>
          <a:p>
            <a:endParaRPr lang="en-US" b="1" dirty="0"/>
          </a:p>
          <a:p>
            <a:r>
              <a:rPr lang="en-US" b="1" dirty="0"/>
              <a:t>ENGAGEMENT OPTION(S): (to underscore “What’s In It For Me” or WIIFM)</a:t>
            </a:r>
            <a:endParaRPr lang="en-US" dirty="0">
              <a:ea typeface="Calibri"/>
              <a:cs typeface="Calibri"/>
            </a:endParaRPr>
          </a:p>
          <a:p>
            <a:pPr marL="171450" indent="-171450">
              <a:buFont typeface="Arial" panose="020B0604020202020204" pitchFamily="34" charset="0"/>
              <a:buChar char="•"/>
            </a:pPr>
            <a:r>
              <a:rPr lang="en-US" dirty="0"/>
              <a:t>Ask participants if an interview of an individual case really matters. Why or why not? (one case often signals MANY more unreported cases; each case interviewed increases likelihood of recognizing commonalities between cases and can impact source identification and ultimately prevention.)</a:t>
            </a:r>
            <a:endParaRPr lang="en-US" dirty="0">
              <a:ea typeface="Calibri"/>
              <a:cs typeface="Calibri"/>
            </a:endParaRPr>
          </a:p>
          <a:p>
            <a:endParaRPr lang="en-US" b="1" u="sng" dirty="0"/>
          </a:p>
          <a:p>
            <a:r>
              <a:rPr lang="en-US" b="1" u="sng" dirty="0">
                <a:effectLst/>
              </a:rPr>
              <a:t>vILT Delivery</a:t>
            </a:r>
            <a:endParaRPr lang="en-US" dirty="0">
              <a:ea typeface="Calibri"/>
              <a:cs typeface="Calibri"/>
            </a:endParaRPr>
          </a:p>
          <a:p>
            <a:r>
              <a:rPr lang="en-US" dirty="0">
                <a:effectLst/>
              </a:rPr>
              <a:t>Same as for ILT.</a:t>
            </a:r>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82106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instructor will read Scenario 1 and then ask participants to determine the most applicable type of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Routine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Event-based outbreak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Multi-state outbreak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b="1" i="0" u="sng" dirty="0"/>
          </a:p>
          <a:p>
            <a:r>
              <a:rPr lang="en-US" b="1" i="0" u="sng" dirty="0"/>
              <a:t>vILT Delivery</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annotate or polling option in chosen virtual platform (Zoom, Teams, etc.). If so, either enable annotate and allow participants to “stamp” their chosen response or insert question and answer choices into virtual poll and administer per the platform guidance. </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F5FA830-0840-4B9A-9F64-B6299FA1509D}" type="slidenum">
              <a:rPr lang="en-US" smtClean="0"/>
              <a:t>30</a:t>
            </a:fld>
            <a:endParaRPr lang="en-US"/>
          </a:p>
        </p:txBody>
      </p:sp>
    </p:spTree>
    <p:extLst>
      <p:ext uri="{BB962C8B-B14F-4D97-AF65-F5344CB8AC3E}">
        <p14:creationId xmlns:p14="http://schemas.microsoft.com/office/powerpoint/2010/main" val="13306933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correct answer is </a:t>
            </a: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Routine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After the results are shown, if there are a large number who selected an incorrect response, the instructor should be prepared to offer further explanation for the correct response.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31</a:t>
            </a:fld>
            <a:endParaRPr lang="en-US"/>
          </a:p>
        </p:txBody>
      </p:sp>
    </p:spTree>
    <p:extLst>
      <p:ext uri="{BB962C8B-B14F-4D97-AF65-F5344CB8AC3E}">
        <p14:creationId xmlns:p14="http://schemas.microsoft.com/office/powerpoint/2010/main" val="13006434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305" marR="0">
              <a:spcBef>
                <a:spcPts val="600"/>
              </a:spcBef>
              <a:spcAft>
                <a:spcPts val="600"/>
              </a:spcAft>
            </a:pPr>
            <a:r>
              <a:rPr lang="en-US" sz="1800" b="1" dirty="0">
                <a:effectLst/>
                <a:latin typeface="Arial Bold" panose="020B0704020202020204" pitchFamily="34" charset="0"/>
                <a:ea typeface="Times New Roman" panose="02020603050405020304" pitchFamily="18" charset="0"/>
                <a:cs typeface="Times New Roman" panose="02020603050405020304" pitchFamily="18" charset="0"/>
              </a:rPr>
              <a:t>Class Activity: Interview Identification – Scenario 2</a:t>
            </a: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instructor will read Scenario 2 and then ask participants to determine the most applicable type of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Routine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Event-based outbreak interview, or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Multi-state outbreak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7305" marR="0">
              <a:spcBef>
                <a:spcPts val="1800"/>
              </a:spcBef>
              <a:spcAft>
                <a:spcPts val="600"/>
              </a:spcAft>
            </a:pPr>
            <a:endParaRPr lang="en-US" sz="1800" b="1" u="sng" dirty="0">
              <a:effectLst/>
              <a:latin typeface="Arial" panose="020B0604020202020204" pitchFamily="34" charset="0"/>
              <a:ea typeface="Times New Roman" panose="02020603050405020304" pitchFamily="18" charset="0"/>
              <a:cs typeface="Times New Roman" panose="02020603050405020304" pitchFamily="18" charset="0"/>
            </a:endParaRPr>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6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course administrator may opt to use virtual annotate or polling option in chosen virtual platform (Zoom, Teams, etc.). If so, either enable annotate and allow participants to “stamp” their chosen response or insert question and answer choices into virtual poll and administer per the platform guidance.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32</a:t>
            </a:fld>
            <a:endParaRPr lang="en-US"/>
          </a:p>
        </p:txBody>
      </p:sp>
    </p:spTree>
    <p:extLst>
      <p:ext uri="{BB962C8B-B14F-4D97-AF65-F5344CB8AC3E}">
        <p14:creationId xmlns:p14="http://schemas.microsoft.com/office/powerpoint/2010/main" val="31542704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correct answer is </a:t>
            </a: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Multi-state outbreak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After the results are shown, if there are a large number who selected an incorrect response, the instructor should be prepared to offer further explanation for the correct response.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33</a:t>
            </a:fld>
            <a:endParaRPr lang="en-US"/>
          </a:p>
        </p:txBody>
      </p:sp>
    </p:spTree>
    <p:extLst>
      <p:ext uri="{BB962C8B-B14F-4D97-AF65-F5344CB8AC3E}">
        <p14:creationId xmlns:p14="http://schemas.microsoft.com/office/powerpoint/2010/main" val="20413674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305" marR="0">
              <a:spcBef>
                <a:spcPts val="600"/>
              </a:spcBef>
              <a:spcAft>
                <a:spcPts val="600"/>
              </a:spcAft>
            </a:pPr>
            <a:r>
              <a:rPr lang="en-US" sz="1800" b="1" dirty="0">
                <a:effectLst/>
                <a:latin typeface="Arial Bold" panose="020B0704020202020204" pitchFamily="34" charset="0"/>
                <a:ea typeface="Times New Roman" panose="02020603050405020304" pitchFamily="18" charset="0"/>
                <a:cs typeface="Times New Roman" panose="02020603050405020304" pitchFamily="18" charset="0"/>
              </a:rPr>
              <a:t>Class Activity: Interview Identification – Scenario 3</a:t>
            </a: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instructor will read Scenario 3 and then ask participants to determine the most applicable type of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Routine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Event-based outbreak interview, or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Multi-state outbreak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1800"/>
              </a:spcBef>
              <a:spcAft>
                <a:spcPts val="600"/>
              </a:spcAft>
            </a:pPr>
            <a:endParaRPr lang="en-US" sz="1800" b="1" u="sng"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6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course administrator may opt to use virtual annotate or polling option in chosen virtual platform (Zoom, Teams, etc.). If so, either enable annotate and allow participants to “stamp” their chosen response or insert question and answer choices into virtual poll and administer per the platform guidance.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34</a:t>
            </a:fld>
            <a:endParaRPr lang="en-US"/>
          </a:p>
        </p:txBody>
      </p:sp>
    </p:spTree>
    <p:extLst>
      <p:ext uri="{BB962C8B-B14F-4D97-AF65-F5344CB8AC3E}">
        <p14:creationId xmlns:p14="http://schemas.microsoft.com/office/powerpoint/2010/main" val="16367238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The correct answer is </a:t>
            </a: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Event-based outbreak interview.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After the results are shown, if there are a large number who selected an incorrect response, the instructor should be prepared to offer further explanation for the correct response.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35</a:t>
            </a:fld>
            <a:endParaRPr lang="en-US"/>
          </a:p>
        </p:txBody>
      </p:sp>
    </p:spTree>
    <p:extLst>
      <p:ext uri="{BB962C8B-B14F-4D97-AF65-F5344CB8AC3E}">
        <p14:creationId xmlns:p14="http://schemas.microsoft.com/office/powerpoint/2010/main" val="1829976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briefly the material covered in Module 2. </a:t>
            </a:r>
          </a:p>
          <a:p>
            <a:endParaRPr lang="en-US" dirty="0"/>
          </a:p>
          <a:p>
            <a:r>
              <a:rPr lang="en-US" b="1" dirty="0"/>
              <a:t>ENGAGEMENT OPTION(S):</a:t>
            </a:r>
          </a:p>
          <a:p>
            <a:pPr marL="171450" indent="-171450">
              <a:buFont typeface="Arial" panose="020B0604020202020204" pitchFamily="34" charset="0"/>
              <a:buChar char="•"/>
            </a:pPr>
            <a:r>
              <a:rPr lang="en-US" dirty="0"/>
              <a:t>If a group was assigned a topic at the beginning of the module to provide a 30 second summary on, now is the time to report out</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Describe what to expect in </a:t>
            </a:r>
            <a:r>
              <a:rPr lang="en-US" sz="1800" i="1" kern="100" dirty="0">
                <a:effectLst/>
                <a:latin typeface="Arial" panose="020B0604020202020204" pitchFamily="34" charset="0"/>
                <a:ea typeface="Calibri" panose="020F0502020204030204" pitchFamily="34" charset="0"/>
                <a:cs typeface="Times New Roman" panose="02020603050405020304" pitchFamily="18" charset="0"/>
              </a:rPr>
              <a:t>Module 3: Preparing for an Interview</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36</a:t>
            </a:fld>
            <a:endParaRPr lang="en-US"/>
          </a:p>
        </p:txBody>
      </p:sp>
    </p:spTree>
    <p:extLst>
      <p:ext uri="{BB962C8B-B14F-4D97-AF65-F5344CB8AC3E}">
        <p14:creationId xmlns:p14="http://schemas.microsoft.com/office/powerpoint/2010/main" val="2819819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introductory slide. How these groups identify potential cases will be covered in subsequent slides. </a:t>
            </a:r>
          </a:p>
          <a:p>
            <a:endParaRPr lang="en-US" dirty="0"/>
          </a:p>
          <a:p>
            <a:r>
              <a:rPr lang="en-US" dirty="0"/>
              <a:t>Do not spend much time on it.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Emphasize that information alerting investigators of cases who need interviewing can come from a variety of sources and reiterate the “team sport” approach to outbreak response.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Much like a stool needs multiple legs to be stable, public health authorities need cooperation with multiple disciplines to identify and response to community health hazards.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Source: </a:t>
            </a:r>
            <a:r>
              <a:rPr lang="en-US" sz="1200" dirty="0">
                <a:effectLst/>
                <a:latin typeface="Segoe UI" panose="020B0502040204020203" pitchFamily="34" charset="0"/>
              </a:rPr>
              <a:t>https://foodsafety.utk.edu/?page_id=29</a:t>
            </a:r>
            <a:endParaRPr lang="en-US" sz="1200" dirty="0">
              <a:effectLst/>
              <a:latin typeface="Arial" panose="020B0604020202020204" pitchFamily="34" charset="0"/>
            </a:endParaRPr>
          </a:p>
          <a:p>
            <a:pPr marL="0" indent="0">
              <a:buFont typeface="Arial" panose="020B0604020202020204" pitchFamily="34" charset="0"/>
              <a:buNone/>
            </a:pPr>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 and learners can follow along by completing information fields digitality.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4</a:t>
            </a:fld>
            <a:endParaRPr lang="en-US"/>
          </a:p>
        </p:txBody>
      </p:sp>
    </p:spTree>
    <p:extLst>
      <p:ext uri="{BB962C8B-B14F-4D97-AF65-F5344CB8AC3E}">
        <p14:creationId xmlns:p14="http://schemas.microsoft.com/office/powerpoint/2010/main" val="2317498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each state has a list of reportable diseases that medical providers are required to report for the purposes of identifying and controlling infectious disease. </a:t>
            </a:r>
            <a:r>
              <a:rPr lang="en-US" i="1" dirty="0"/>
              <a:t>Instructor may want to find the jurisdiction’s reportable disease list ahead of time online for review. </a:t>
            </a:r>
          </a:p>
          <a:p>
            <a:endParaRPr lang="en-US" dirty="0"/>
          </a:p>
          <a:p>
            <a:r>
              <a:rPr lang="en-US" b="1" dirty="0"/>
              <a:t>ASK:</a:t>
            </a:r>
            <a:r>
              <a:rPr lang="en-US" dirty="0"/>
              <a:t> </a:t>
            </a:r>
          </a:p>
          <a:p>
            <a:pPr marL="171450" indent="-171450">
              <a:buFont typeface="Arial" panose="020B0604020202020204" pitchFamily="34" charset="0"/>
              <a:buChar char="•"/>
            </a:pPr>
            <a:r>
              <a:rPr lang="en-US" dirty="0"/>
              <a:t>What is meant by a “passive system”? </a:t>
            </a:r>
          </a:p>
          <a:p>
            <a:pPr lvl="1"/>
            <a:r>
              <a:rPr lang="en-US" dirty="0"/>
              <a:t>(The reports are passively received, not actively sought by health departments.)</a:t>
            </a:r>
          </a:p>
          <a:p>
            <a:pPr lvl="1"/>
            <a:endParaRPr lang="en-US" dirty="0"/>
          </a:p>
          <a:p>
            <a:pPr lvl="0"/>
            <a:r>
              <a:rPr lang="en-US" b="1" dirty="0"/>
              <a:t>NOTE:</a:t>
            </a:r>
            <a:r>
              <a:rPr lang="en-US" b="0" dirty="0"/>
              <a:t> Some states participate in a grant funded CDC active surveillance project called FoodNET and actively solicit surveillance information on enteric pathogens.</a:t>
            </a:r>
            <a:endParaRPr lang="en-US" b="1" dirty="0"/>
          </a:p>
          <a:p>
            <a:endParaRPr lang="en-US" dirty="0"/>
          </a:p>
          <a:p>
            <a:r>
              <a:rPr lang="en-US" b="1" dirty="0"/>
              <a:t>ENGAGEMENT OPTION(S):</a:t>
            </a:r>
            <a:endParaRPr lang="en-US" dirty="0"/>
          </a:p>
          <a:p>
            <a:pPr marL="171450" indent="-171450">
              <a:buFont typeface="Arial" panose="020B0604020202020204" pitchFamily="34" charset="0"/>
              <a:buChar char="•"/>
            </a:pPr>
            <a:r>
              <a:rPr lang="en-US" dirty="0"/>
              <a:t>Ask participants which enteric diseases are on your jurisdiction’s list of reportable diseases. </a:t>
            </a:r>
          </a:p>
          <a:p>
            <a:pPr marL="171450" indent="-171450">
              <a:buFont typeface="Arial" panose="020B0604020202020204" pitchFamily="34" charset="0"/>
              <a:buChar char="•"/>
            </a:pPr>
            <a:r>
              <a:rPr lang="en-US" dirty="0"/>
              <a:t>Ask participant if suspected outbreaks reported per your jurisdiction’s list, even if the pathogen is not yet known or not reportable as an individual case. (Example—a case of Norovirus is typically not reportable but a cluster of suspected Norovirus in a school would be reportable.)</a:t>
            </a:r>
          </a:p>
          <a:p>
            <a:pPr marL="0" indent="0">
              <a:buFont typeface="Arial" panose="020B0604020202020204" pitchFamily="34" charset="0"/>
              <a:buNone/>
            </a:pPr>
            <a:endParaRPr lang="en-US" dirty="0"/>
          </a:p>
          <a:p>
            <a:pPr marL="0" indent="0">
              <a:buFont typeface="Arial" panose="020B0604020202020204" pitchFamily="34" charset="0"/>
              <a:buNone/>
            </a:pPr>
            <a:r>
              <a:rPr lang="en-US" sz="1800" dirty="0">
                <a:effectLst/>
                <a:latin typeface="Segoe UI" panose="020B0502040204020203" pitchFamily="34" charset="0"/>
              </a:rPr>
              <a:t>Photo source: https://kernpublichealth.com/communicable-disease-reporting/</a:t>
            </a:r>
          </a:p>
          <a:p>
            <a:pPr marL="0" indent="0">
              <a:buFont typeface="Arial" panose="020B0604020202020204" pitchFamily="34" charset="0"/>
              <a:buNone/>
            </a:pPr>
            <a:endParaRPr lang="en-US" sz="1800" dirty="0">
              <a:effectLst/>
              <a:latin typeface="Segoe UI" panose="020B0502040204020203" pitchFamily="34" charset="0"/>
            </a:endParaRPr>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F5FA830-0840-4B9A-9F64-B6299FA1509D}" type="slidenum">
              <a:rPr lang="en-US" smtClean="0"/>
              <a:t>5</a:t>
            </a:fld>
            <a:endParaRPr lang="en-US"/>
          </a:p>
        </p:txBody>
      </p:sp>
    </p:spTree>
    <p:extLst>
      <p:ext uri="{BB962C8B-B14F-4D97-AF65-F5344CB8AC3E}">
        <p14:creationId xmlns:p14="http://schemas.microsoft.com/office/powerpoint/2010/main" val="2400188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some reportable diseases require isolates or other clinical material be sent to the state laboratory for further characterization. This further characterization helps determine which cases might be related and potentially, part of the same outbreak. </a:t>
            </a:r>
          </a:p>
          <a:p>
            <a:endParaRPr lang="en-US" dirty="0"/>
          </a:p>
          <a:p>
            <a:r>
              <a:rPr lang="en-US" b="1" dirty="0"/>
              <a:t>ENGAGEMENT OPTION(S):</a:t>
            </a:r>
          </a:p>
          <a:p>
            <a:pPr marL="171450" indent="-171450">
              <a:buFont typeface="Arial" panose="020B0604020202020204" pitchFamily="34" charset="0"/>
              <a:buChar char="•"/>
            </a:pPr>
            <a:r>
              <a:rPr lang="en-US" b="0" dirty="0"/>
              <a:t>Ask participants to guess how </a:t>
            </a:r>
            <a:r>
              <a:rPr lang="en-US" dirty="0"/>
              <a:t>many different serotypes of Salmonella there are. (There are ~2,500) Use this to emphasize the importance of further characterization, such as serotyping and WGS. Laboratory surveillance is very helpful to determining which case interviews should be prioritized.</a:t>
            </a:r>
          </a:p>
          <a:p>
            <a:pPr marL="0" indent="0">
              <a:buFont typeface="Arial" panose="020B0604020202020204" pitchFamily="34" charset="0"/>
              <a:buNone/>
            </a:pPr>
            <a:endParaRPr lang="en-US" dirty="0"/>
          </a:p>
          <a:p>
            <a:pPr marL="0" indent="0">
              <a:buFont typeface="Arial" panose="020B0604020202020204" pitchFamily="34" charset="0"/>
              <a:buNone/>
            </a:pPr>
            <a:r>
              <a:rPr lang="en-US" sz="1800" dirty="0">
                <a:effectLst/>
                <a:latin typeface="Segoe UI" panose="020B0502040204020203" pitchFamily="34" charset="0"/>
              </a:rPr>
              <a:t>Photo source: https://www.oregon.gov/oha/PH/DISEASESCONDITIONS/COMMUNICABLEDISEASE/REPORTINGCOMMUNICABLEDISEASE/Documents/ReportingPosters/poster-laboratory.pdf</a:t>
            </a:r>
          </a:p>
          <a:p>
            <a:pPr marL="0" indent="0">
              <a:buFont typeface="Arial" panose="020B0604020202020204" pitchFamily="34" charset="0"/>
              <a:buNone/>
            </a:pPr>
            <a:endParaRPr lang="en-US" sz="1800" dirty="0">
              <a:effectLst/>
              <a:latin typeface="Segoe UI" panose="020B0502040204020203" pitchFamily="34" charset="0"/>
            </a:endParaRPr>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F5FA830-0840-4B9A-9F64-B6299FA1509D}" type="slidenum">
              <a:rPr lang="en-US" smtClean="0"/>
              <a:t>6</a:t>
            </a:fld>
            <a:endParaRPr lang="en-US"/>
          </a:p>
        </p:txBody>
      </p:sp>
    </p:spTree>
    <p:extLst>
      <p:ext uri="{BB962C8B-B14F-4D97-AF65-F5344CB8AC3E}">
        <p14:creationId xmlns:p14="http://schemas.microsoft.com/office/powerpoint/2010/main" val="2300419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burden of illness pyramid to explain that each case the health department knows about represents many unreported cases. Walk through each level of the pyramid starting at the bottom and have a large group discussion about each level. Point out the large group of people in the general population exposed to contaminated food. </a:t>
            </a:r>
          </a:p>
          <a:p>
            <a:endParaRPr lang="en-US" dirty="0"/>
          </a:p>
          <a:p>
            <a:pPr marL="0" indent="0">
              <a:buFont typeface="Arial" panose="020B0604020202020204" pitchFamily="34" charset="0"/>
              <a:buNone/>
            </a:pPr>
            <a:r>
              <a:rPr lang="en-US" b="1" dirty="0"/>
              <a:t>ASK</a:t>
            </a:r>
            <a:r>
              <a:rPr lang="en-US" dirty="0"/>
              <a:t>: Why did some of them not become ill? (only had small amount of item/dose response; “stomach of steel”; on antibiotics for other reason; etc.)</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Walking up the pyramid, ask the following questions in order:</a:t>
            </a:r>
          </a:p>
          <a:p>
            <a:pPr marL="171450" indent="-171450">
              <a:buFont typeface="Arial" panose="020B0604020202020204" pitchFamily="34" charset="0"/>
              <a:buChar char="•"/>
            </a:pPr>
            <a:r>
              <a:rPr lang="en-US" dirty="0"/>
              <a:t>Why did all the ill people not seek care? (Embarrassing symptoms; waited it out; no ride; wanted to save money; don’t have a provider; etc.)</a:t>
            </a:r>
            <a:endParaRPr lang="en-US" dirty="0">
              <a:ea typeface="Calibri"/>
              <a:cs typeface="Calibri"/>
            </a:endParaRPr>
          </a:p>
          <a:p>
            <a:pPr marL="171450" indent="-171450">
              <a:buFont typeface="Arial" panose="020B0604020202020204" pitchFamily="34" charset="0"/>
              <a:buChar char="•"/>
            </a:pPr>
            <a:r>
              <a:rPr lang="en-US" dirty="0"/>
              <a:t>Why did all the people who sought care not have specimen collected? (Provider told them it was a virus; no desire to collect stool; did not follow through; etc.)</a:t>
            </a:r>
            <a:endParaRPr lang="en-US" dirty="0">
              <a:ea typeface="Calibri" panose="020F0502020204030204"/>
              <a:cs typeface="Calibri" panose="020F0502020204030204"/>
            </a:endParaRPr>
          </a:p>
          <a:p>
            <a:pPr marL="171450" indent="-171450">
              <a:buFont typeface="Arial" panose="020B0604020202020204" pitchFamily="34" charset="0"/>
              <a:buChar char="•"/>
            </a:pPr>
            <a:r>
              <a:rPr lang="en-US" dirty="0"/>
              <a:t>Why did all the specimens collected not get tested for the organism? (Tested for wrong agent; specimen not collected/submitted correctly; etc.)</a:t>
            </a:r>
            <a:endParaRPr lang="en-US" dirty="0">
              <a:ea typeface="Calibri" panose="020F0502020204030204"/>
              <a:cs typeface="Calibri" panose="020F0502020204030204"/>
            </a:endParaRPr>
          </a:p>
          <a:p>
            <a:pPr marL="171450" indent="-171450">
              <a:buFont typeface="Arial" panose="020B0604020202020204" pitchFamily="34" charset="0"/>
              <a:buChar char="•"/>
            </a:pPr>
            <a:r>
              <a:rPr lang="en-US" dirty="0"/>
              <a:t>Why did all the tested organisms not get confirmed? (Laboratory error; under detection levels; person on antibiotics; etc.)</a:t>
            </a:r>
            <a:endParaRPr lang="en-US" dirty="0">
              <a:ea typeface="Calibri" panose="020F0502020204030204"/>
              <a:cs typeface="Calibri" panose="020F0502020204030204"/>
            </a:endParaRPr>
          </a:p>
          <a:p>
            <a:pPr marL="171450" indent="-171450">
              <a:buFont typeface="Arial" panose="020B0604020202020204" pitchFamily="34" charset="0"/>
              <a:buChar char="•"/>
            </a:pPr>
            <a:r>
              <a:rPr lang="en-US" dirty="0"/>
              <a:t>Why did all the confirmed cases not get reported? (Lack of adherence to reporting laws; submitted incorrectly to health department; etc.)</a:t>
            </a:r>
            <a:endParaRPr lang="en-US" dirty="0">
              <a:ea typeface="Calibri" panose="020F0502020204030204"/>
              <a:cs typeface="Calibri" panose="020F0502020204030204"/>
            </a:endParaRPr>
          </a:p>
          <a:p>
            <a:pPr marL="171450" lvl="0" indent="-171450">
              <a:buFont typeface="Arial" panose="020B0604020202020204" pitchFamily="34" charset="0"/>
              <a:buChar char="•"/>
            </a:pPr>
            <a:r>
              <a:rPr lang="en-US" dirty="0">
                <a:ea typeface="Calibri" panose="020F0502020204030204"/>
                <a:cs typeface="Calibri" panose="020F0502020204030204"/>
              </a:rPr>
              <a:t>Why did </a:t>
            </a:r>
            <a:r>
              <a:rPr lang="en-US" dirty="0"/>
              <a:t>all reported cases of disease not get interviewed? (Lost to follow up; No interviewing resources; Refused interview; etc.) </a:t>
            </a:r>
          </a:p>
          <a:p>
            <a:pPr marL="0" lvl="0" indent="0">
              <a:buFont typeface="Arial" panose="020B0604020202020204" pitchFamily="34" charset="0"/>
              <a:buNone/>
            </a:pPr>
            <a:r>
              <a:rPr lang="en-US" i="1" dirty="0"/>
              <a:t>Emphasize all the steps that must occur to be reported and interviewed, thus highlighting that "only the tip of the iceberg" of cases has available information to help investigations and prevent illness. </a:t>
            </a:r>
            <a:endParaRPr lang="en-US" dirty="0"/>
          </a:p>
          <a:p>
            <a:endParaRPr lang="en-US" b="1" dirty="0"/>
          </a:p>
          <a:p>
            <a:r>
              <a:rPr lang="en-US" b="1" dirty="0"/>
              <a:t>ENGAGEMENT OPTION: </a:t>
            </a:r>
            <a:r>
              <a:rPr lang="en-US" dirty="0"/>
              <a:t>For each reported case of Salmonella, how many would you estimate occurred but did not get reported? (CDC estimates 29 cases of Salmonella occur for each case we know about).</a:t>
            </a:r>
          </a:p>
          <a:p>
            <a:pPr marL="0" lvl="0" indent="0">
              <a:buFont typeface="Arial" panose="020B0604020202020204" pitchFamily="34" charset="0"/>
              <a:buNone/>
            </a:pPr>
            <a:endParaRPr lang="en-US" dirty="0"/>
          </a:p>
          <a:p>
            <a:pPr marL="0" lvl="0" indent="0">
              <a:buFont typeface="Arial" panose="020B0604020202020204" pitchFamily="34" charset="0"/>
              <a:buNone/>
            </a:pPr>
            <a:r>
              <a:rPr lang="en-US" sz="1800" dirty="0">
                <a:effectLst/>
                <a:latin typeface="Segoe UI" panose="020B0502040204020203" pitchFamily="34" charset="0"/>
              </a:rPr>
              <a:t>Source: Adapted from the </a:t>
            </a:r>
            <a:r>
              <a:rPr lang="en-US" sz="1800" i="1" dirty="0">
                <a:effectLst/>
                <a:latin typeface="Segoe UI" panose="020B0502040204020203" pitchFamily="34" charset="0"/>
              </a:rPr>
              <a:t>https://www.cdc.gov/foodnet/surveillance.html </a:t>
            </a:r>
          </a:p>
          <a:p>
            <a:pPr marL="27305" marR="0">
              <a:spcBef>
                <a:spcPts val="1800"/>
              </a:spcBef>
              <a:spcAft>
                <a:spcPts val="600"/>
              </a:spcAft>
            </a:pPr>
            <a:endParaRPr lang="en-US" sz="1800" b="1" u="sng" dirty="0">
              <a:effectLst/>
              <a:latin typeface="Arial" panose="020B0604020202020204" pitchFamily="34" charset="0"/>
              <a:ea typeface="Times New Roman" panose="02020603050405020304" pitchFamily="18" charset="0"/>
              <a:cs typeface="Times New Roman" panose="02020603050405020304" pitchFamily="18" charset="0"/>
            </a:endParaRPr>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F5FA830-0840-4B9A-9F64-B6299FA1509D}" type="slidenum">
              <a:rPr lang="en-US" smtClean="0"/>
              <a:t>7</a:t>
            </a:fld>
            <a:endParaRPr lang="en-US"/>
          </a:p>
        </p:txBody>
      </p:sp>
    </p:spTree>
    <p:extLst>
      <p:ext uri="{BB962C8B-B14F-4D97-AF65-F5344CB8AC3E}">
        <p14:creationId xmlns:p14="http://schemas.microsoft.com/office/powerpoint/2010/main" val="419078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food complaints will include illnesses (i.e.-food intoxications such as C. perfringens and B. cereus) that, while not reportable, may reveal unsafe food handling practices at local establishments. </a:t>
            </a:r>
          </a:p>
          <a:p>
            <a:endParaRPr lang="en-US" dirty="0"/>
          </a:p>
          <a:p>
            <a:r>
              <a:rPr lang="en-US" b="1" dirty="0"/>
              <a:t>ASK</a:t>
            </a:r>
            <a:r>
              <a:rPr lang="en-US" dirty="0"/>
              <a:t>: </a:t>
            </a:r>
          </a:p>
          <a:p>
            <a:pPr marL="171450" indent="-171450">
              <a:buFont typeface="Arial" panose="020B0604020202020204" pitchFamily="34" charset="0"/>
              <a:buChar char="•"/>
            </a:pPr>
            <a:r>
              <a:rPr lang="en-US" dirty="0"/>
              <a:t>How are these reports received and handled in your jurisdiction?</a:t>
            </a:r>
          </a:p>
          <a:p>
            <a:pPr marL="171450" indent="-171450">
              <a:buFont typeface="Arial" panose="020B0604020202020204" pitchFamily="34" charset="0"/>
              <a:buChar char="•"/>
            </a:pPr>
            <a:r>
              <a:rPr lang="en-US" dirty="0"/>
              <a:t>Is your complaint system centralized statewide or is it a local system?</a:t>
            </a:r>
          </a:p>
          <a:p>
            <a:pPr marL="171450" indent="-171450">
              <a:buFont typeface="Arial" panose="020B0604020202020204" pitchFamily="34" charset="0"/>
              <a:buChar char="•"/>
            </a:pPr>
            <a:r>
              <a:rPr lang="en-US" dirty="0"/>
              <a:t>Has an outbreak been detected in your jurisdiction through food complaint surveillance?</a:t>
            </a:r>
          </a:p>
          <a:p>
            <a:pPr marL="171450" indent="-171450">
              <a:buFont typeface="Arial" panose="020B0604020202020204" pitchFamily="34" charset="0"/>
              <a:buChar char="•"/>
            </a:pPr>
            <a:r>
              <a:rPr lang="en-US" dirty="0"/>
              <a:t>If a case has spanned multiple jurisdictions, how have interviews been coordinated?</a:t>
            </a:r>
          </a:p>
          <a:p>
            <a:endParaRPr lang="en-US" dirty="0"/>
          </a:p>
          <a:p>
            <a:r>
              <a:rPr lang="en-US" b="1" u="sng" dirty="0"/>
              <a:t>vILT Delivery</a:t>
            </a:r>
          </a:p>
          <a:p>
            <a:r>
              <a:rPr lang="en-US" b="0" u="none" dirty="0"/>
              <a:t>Same as ILT</a:t>
            </a:r>
          </a:p>
        </p:txBody>
      </p:sp>
      <p:sp>
        <p:nvSpPr>
          <p:cNvPr id="4" name="Slide Number Placeholder 3"/>
          <p:cNvSpPr>
            <a:spLocks noGrp="1"/>
          </p:cNvSpPr>
          <p:nvPr>
            <p:ph type="sldNum" sz="quarter" idx="5"/>
          </p:nvPr>
        </p:nvSpPr>
        <p:spPr/>
        <p:txBody>
          <a:bodyPr/>
          <a:lstStyle/>
          <a:p>
            <a:fld id="{9F5FA830-0840-4B9A-9F64-B6299FA1509D}" type="slidenum">
              <a:rPr lang="en-US" smtClean="0"/>
              <a:t>8</a:t>
            </a:fld>
            <a:endParaRPr lang="en-US"/>
          </a:p>
        </p:txBody>
      </p:sp>
    </p:spTree>
    <p:extLst>
      <p:ext uri="{BB962C8B-B14F-4D97-AF65-F5344CB8AC3E}">
        <p14:creationId xmlns:p14="http://schemas.microsoft.com/office/powerpoint/2010/main" val="986850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i="1" dirty="0"/>
          </a:p>
          <a:p>
            <a:r>
              <a:rPr lang="en-US" i="0" dirty="0"/>
              <a:t>The following surveillance system characteristics will appear. Have the class decide where they (typically)belong. </a:t>
            </a:r>
          </a:p>
          <a:p>
            <a:pPr marL="171450" indent="-171450">
              <a:buFont typeface="Arial" panose="020B0604020202020204" pitchFamily="34" charset="0"/>
              <a:buChar char="•"/>
            </a:pPr>
            <a:r>
              <a:rPr lang="en-US" b="1" i="0" dirty="0"/>
              <a:t>Identity of patient may not be known</a:t>
            </a:r>
            <a:r>
              <a:rPr lang="en-US" i="0" dirty="0"/>
              <a:t>(complaint)—Complaints may be anonymous. Pathogen specific surveillance comes from medical providers and identity is known.</a:t>
            </a:r>
          </a:p>
          <a:p>
            <a:pPr marL="171450" indent="-171450">
              <a:buFont typeface="Arial" panose="020B0604020202020204" pitchFamily="34" charset="0"/>
              <a:buChar char="•"/>
            </a:pPr>
            <a:r>
              <a:rPr lang="en-US" b="1" i="0" dirty="0"/>
              <a:t>Often lag time before reported </a:t>
            </a:r>
            <a:r>
              <a:rPr lang="en-US" i="0" dirty="0"/>
              <a:t>(pathogen)—It takes time to see a provider, get tested and be reported. These confirmed cases have more lag time than complaints.</a:t>
            </a:r>
          </a:p>
          <a:p>
            <a:pPr marL="171450" indent="-171450">
              <a:buFont typeface="Arial" panose="020B0604020202020204" pitchFamily="34" charset="0"/>
              <a:buChar char="•"/>
            </a:pPr>
            <a:r>
              <a:rPr lang="en-US" b="1" i="0" dirty="0"/>
              <a:t>Patient biased toward most recent meal </a:t>
            </a:r>
            <a:r>
              <a:rPr lang="en-US" i="0" dirty="0"/>
              <a:t>(complaint)—Often complainants have strong beliefs about what meal made them sick. </a:t>
            </a:r>
          </a:p>
          <a:p>
            <a:pPr marL="171450" indent="-171450">
              <a:buFont typeface="Arial" panose="020B0604020202020204" pitchFamily="34" charset="0"/>
              <a:buChar char="•"/>
            </a:pPr>
            <a:r>
              <a:rPr lang="en-US" b="1" i="0" dirty="0"/>
              <a:t>Disease-causing agent known </a:t>
            </a:r>
            <a:r>
              <a:rPr lang="en-US" i="0" dirty="0"/>
              <a:t>(pathogen)—the pathogen is known, which can help with finding other cases and exposure timeframe of interest.</a:t>
            </a:r>
          </a:p>
          <a:p>
            <a:pPr marL="171450" indent="-171450">
              <a:buFont typeface="Arial" panose="020B0604020202020204" pitchFamily="34" charset="0"/>
              <a:buChar char="•"/>
            </a:pPr>
            <a:r>
              <a:rPr lang="en-US" b="1" i="0" dirty="0"/>
              <a:t>Patient may not remember exposures </a:t>
            </a:r>
            <a:r>
              <a:rPr lang="en-US" i="0" dirty="0"/>
              <a:t>(both)—A skilled interviewer can help with this! </a:t>
            </a:r>
          </a:p>
          <a:p>
            <a:endParaRPr lang="en-US" i="0" dirty="0"/>
          </a:p>
          <a:p>
            <a:pPr marL="0" indent="0">
              <a:buFont typeface="Arial" panose="020B0604020202020204" pitchFamily="34" charset="0"/>
              <a:buNone/>
            </a:pPr>
            <a:r>
              <a:rPr lang="en-US" sz="1200" b="1" i="0" u="sng" dirty="0"/>
              <a:t>vILT Delivery</a:t>
            </a:r>
          </a:p>
          <a:p>
            <a:pPr marL="0" indent="0">
              <a:buFont typeface="Arial" panose="020B0604020202020204" pitchFamily="34" charset="0"/>
              <a:buNone/>
            </a:pPr>
            <a:r>
              <a:rPr lang="en-US" sz="1200" i="0" dirty="0"/>
              <a:t>Same as for ILT.</a:t>
            </a:r>
          </a:p>
          <a:p>
            <a:endParaRPr lang="en-US" dirty="0"/>
          </a:p>
        </p:txBody>
      </p:sp>
      <p:sp>
        <p:nvSpPr>
          <p:cNvPr id="4" name="Slide Number Placeholder 3"/>
          <p:cNvSpPr>
            <a:spLocks noGrp="1"/>
          </p:cNvSpPr>
          <p:nvPr>
            <p:ph type="sldNum" sz="quarter" idx="5"/>
          </p:nvPr>
        </p:nvSpPr>
        <p:spPr/>
        <p:txBody>
          <a:bodyPr/>
          <a:lstStyle/>
          <a:p>
            <a:fld id="{9F5FA830-0840-4B9A-9F64-B6299FA1509D}" type="slidenum">
              <a:rPr lang="en-US" smtClean="0"/>
              <a:t>9</a:t>
            </a:fld>
            <a:endParaRPr lang="en-US"/>
          </a:p>
        </p:txBody>
      </p:sp>
    </p:spTree>
    <p:extLst>
      <p:ext uri="{BB962C8B-B14F-4D97-AF65-F5344CB8AC3E}">
        <p14:creationId xmlns:p14="http://schemas.microsoft.com/office/powerpoint/2010/main" val="2362317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060928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20194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544351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488770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047925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072429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641441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252954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301194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3556145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973589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42324616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0.xml"/><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1.xml"/><Relationship Id="rId4" Type="http://schemas.microsoft.com/office/2018/10/relationships/comments" Target="../comments/modernComment_23D_7D1358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23.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16.jpg"/><Relationship Id="rId4" Type="http://schemas.microsoft.com/office/2018/10/relationships/comments" Target="../comments/modernComment_228_3B3D015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image" Target="../media/image19.jpg"/><Relationship Id="rId4" Type="http://schemas.microsoft.com/office/2018/10/relationships/comments" Target="../comments/modernComment_258_1A43B8DC.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8.xml"/><Relationship Id="rId5" Type="http://schemas.openxmlformats.org/officeDocument/2006/relationships/image" Target="../media/image20.jpg"/><Relationship Id="rId4" Type="http://schemas.microsoft.com/office/2018/10/relationships/comments" Target="../comments/modernComment_230_B6E677E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9.xml"/><Relationship Id="rId6" Type="http://schemas.openxmlformats.org/officeDocument/2006/relationships/image" Target="../media/image22.png"/><Relationship Id="rId5" Type="http://schemas.openxmlformats.org/officeDocument/2006/relationships/image" Target="../media/image21.png"/><Relationship Id="rId4" Type="http://schemas.microsoft.com/office/2018/10/relationships/comments" Target="../comments/modernComment_254_8BDBE73B.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30.xml"/><Relationship Id="rId6" Type="http://schemas.openxmlformats.org/officeDocument/2006/relationships/image" Target="../media/image25.svg"/><Relationship Id="rId5" Type="http://schemas.openxmlformats.org/officeDocument/2006/relationships/image" Target="../media/image24.sv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26.jpg"/><Relationship Id="rId4" Type="http://schemas.microsoft.com/office/2018/10/relationships/comments" Target="../comments/modernComment_262_B1D7F34D.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27.png"/><Relationship Id="rId4" Type="http://schemas.microsoft.com/office/2018/10/relationships/comments" Target="../comments/modernComment_25B_BDDDCE4A.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3.xml"/><Relationship Id="rId4" Type="http://schemas.microsoft.com/office/2018/10/relationships/comments" Target="../comments/modernComment_244_9085DED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5.xml"/><Relationship Id="rId4" Type="http://schemas.microsoft.com/office/2018/10/relationships/comments" Target="../comments/modernComment_21B_1E6114AA.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0.jpg"/><Relationship Id="rId2" Type="http://schemas.openxmlformats.org/officeDocument/2006/relationships/slideLayout" Target="../slideLayouts/slideLayout4.xml"/><Relationship Id="rId1" Type="http://schemas.openxmlformats.org/officeDocument/2006/relationships/tags" Target="../tags/tag36.xml"/><Relationship Id="rId6" Type="http://schemas.openxmlformats.org/officeDocument/2006/relationships/image" Target="../media/image29.jpg"/><Relationship Id="rId5" Type="http://schemas.openxmlformats.org/officeDocument/2006/relationships/image" Target="../media/image28.jpg"/><Relationship Id="rId4" Type="http://schemas.microsoft.com/office/2018/10/relationships/comments" Target="../comments/modernComment_22E_9E13F6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3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38.xml"/><Relationship Id="rId4" Type="http://schemas.openxmlformats.org/officeDocument/2006/relationships/image" Target="../media/image31.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3.xml"/><Relationship Id="rId7" Type="http://schemas.openxmlformats.org/officeDocument/2006/relationships/image" Target="../media/image6.jp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 Id="rId9" Type="http://schemas.openxmlformats.org/officeDocument/2006/relationships/image" Target="../media/image8.jp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0.xml"/><Relationship Id="rId5" Type="http://schemas.openxmlformats.org/officeDocument/2006/relationships/image" Target="../media/image32.png"/><Relationship Id="rId4" Type="http://schemas.microsoft.com/office/2018/10/relationships/comments" Target="../comments/modernComment_22A_F0E062D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2.xml"/><Relationship Id="rId5" Type="http://schemas.openxmlformats.org/officeDocument/2006/relationships/image" Target="../media/image33.png"/><Relationship Id="rId4" Type="http://schemas.microsoft.com/office/2018/10/relationships/comments" Target="../comments/modernComment_22C_5C573DA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5.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6.xml"/><Relationship Id="rId5" Type="http://schemas.openxmlformats.org/officeDocument/2006/relationships/image" Target="../media/image35.png"/><Relationship Id="rId4" Type="http://schemas.microsoft.com/office/2018/10/relationships/comments" Target="../comments/modernComment_239_F0ED602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9.png"/><Relationship Id="rId4" Type="http://schemas.microsoft.com/office/2018/10/relationships/comments" Target="../comments/modernComment_24E_5BE6BEDC.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5.xml"/><Relationship Id="rId5" Type="http://schemas.openxmlformats.org/officeDocument/2006/relationships/image" Target="../media/image10.jpg"/><Relationship Id="rId4" Type="http://schemas.microsoft.com/office/2018/10/relationships/comments" Target="../comments/modernComment_232_BDE84D8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16.xml"/><Relationship Id="rId5" Type="http://schemas.openxmlformats.org/officeDocument/2006/relationships/image" Target="../media/image11.jpg"/><Relationship Id="rId4" Type="http://schemas.microsoft.com/office/2018/10/relationships/comments" Target="../comments/modernComment_24F_38C296B7.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7.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18/10/relationships/comments" Target="../comments/modernComment_251_DDAB36E5.xml"/><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8.xml"/><Relationship Id="rId5" Type="http://schemas.openxmlformats.org/officeDocument/2006/relationships/image" Target="../media/image12.png"/><Relationship Id="rId4" Type="http://schemas.microsoft.com/office/2018/10/relationships/comments" Target="../comments/modernComment_252_1317E72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9.xml"/><Relationship Id="rId4" Type="http://schemas.microsoft.com/office/2018/10/relationships/comments" Target="../comments/modernComment_266_2FA7F1FC.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546490-9EDE-3183-E2CE-48772AC81A3A}"/>
              </a:ext>
            </a:extLst>
          </p:cNvPr>
          <p:cNvPicPr>
            <a:picLocks noChangeAspect="1"/>
          </p:cNvPicPr>
          <p:nvPr/>
        </p:nvPicPr>
        <p:blipFill rotWithShape="1">
          <a:blip r:embed="rId4">
            <a:extLst>
              <a:ext uri="{28A0092B-C50C-407E-A947-70E740481C1C}">
                <a14:useLocalDpi xmlns:a14="http://schemas.microsoft.com/office/drawing/2010/main" val="0"/>
              </a:ext>
            </a:extLst>
          </a:blip>
          <a:srcRect l="14623" r="786"/>
          <a:stretch/>
        </p:blipFill>
        <p:spPr>
          <a:xfrm>
            <a:off x="0" y="0"/>
            <a:ext cx="12187990" cy="6858000"/>
          </a:xfrm>
          <a:prstGeom prst="rect">
            <a:avLst/>
          </a:prstGeom>
        </p:spPr>
      </p:pic>
      <p:sp>
        <p:nvSpPr>
          <p:cNvPr id="3" name="Title 2">
            <a:extLst>
              <a:ext uri="{FF2B5EF4-FFF2-40B4-BE49-F238E27FC236}">
                <a16:creationId xmlns:a16="http://schemas.microsoft.com/office/drawing/2014/main" id="{6ADA9C58-2C04-4B57-B950-6070BE67041F}"/>
              </a:ext>
            </a:extLst>
          </p:cNvPr>
          <p:cNvSpPr>
            <a:spLocks noGrp="1"/>
          </p:cNvSpPr>
          <p:nvPr>
            <p:ph type="ctrTitle"/>
          </p:nvPr>
        </p:nvSpPr>
        <p:spPr>
          <a:xfrm>
            <a:off x="4706112" y="2704700"/>
            <a:ext cx="7489929" cy="1713297"/>
          </a:xfrm>
          <a:solidFill>
            <a:srgbClr val="FFFFFF">
              <a:alpha val="89804"/>
            </a:srgbClr>
          </a:solidFill>
        </p:spPr>
        <p:txBody>
          <a:bodyPr tIns="0" rIns="274320" bIns="0" anchor="ctr" anchorCtr="0">
            <a:normAutofit/>
          </a:bodyPr>
          <a:lstStyle/>
          <a:p>
            <a:pPr algn="r">
              <a:lnSpc>
                <a:spcPct val="100000"/>
              </a:lnSpc>
              <a:spcBef>
                <a:spcPts val="1200"/>
              </a:spcBef>
              <a:spcAft>
                <a:spcPts val="1200"/>
              </a:spcAft>
            </a:pPr>
            <a:r>
              <a:rPr lang="en-US" sz="3200" b="1" dirty="0">
                <a:solidFill>
                  <a:schemeClr val="tx1"/>
                </a:solidFill>
              </a:rPr>
              <a:t>Module 2: Interviews: The What, the When, and the Why</a:t>
            </a:r>
            <a:endParaRPr lang="en-US" sz="3600" b="1" dirty="0">
              <a:solidFill>
                <a:schemeClr val="tx1"/>
              </a:solidFill>
            </a:endParaRPr>
          </a:p>
        </p:txBody>
      </p:sp>
      <p:pic>
        <p:nvPicPr>
          <p:cNvPr id="6" name="Picture 5" descr="Graphical user interface, text&#10;&#10;Description automatically generated">
            <a:extLst>
              <a:ext uri="{FF2B5EF4-FFF2-40B4-BE49-F238E27FC236}">
                <a16:creationId xmlns:a16="http://schemas.microsoft.com/office/drawing/2014/main" id="{8F99F4A0-3F84-7D76-D012-42D6C3C7FD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268" y="498417"/>
            <a:ext cx="3219458" cy="859536"/>
          </a:xfrm>
          <a:prstGeom prst="rect">
            <a:avLst/>
          </a:prstGeom>
        </p:spPr>
      </p:pic>
    </p:spTree>
    <p:custDataLst>
      <p:tags r:id="rId1"/>
    </p:custDataLst>
    <p:extLst>
      <p:ext uri="{BB962C8B-B14F-4D97-AF65-F5344CB8AC3E}">
        <p14:creationId xmlns:p14="http://schemas.microsoft.com/office/powerpoint/2010/main" val="11561571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normAutofit fontScale="90000"/>
          </a:bodyPr>
          <a:lstStyle/>
          <a:p>
            <a:r>
              <a:rPr lang="en-US" dirty="0"/>
              <a:t>Community Partner Notifications</a:t>
            </a:r>
          </a:p>
        </p:txBody>
      </p:sp>
      <p:sp>
        <p:nvSpPr>
          <p:cNvPr id="2" name="Text Placeholder 1">
            <a:extLst>
              <a:ext uri="{FF2B5EF4-FFF2-40B4-BE49-F238E27FC236}">
                <a16:creationId xmlns:a16="http://schemas.microsoft.com/office/drawing/2014/main" id="{D3E357AC-118A-AF42-4A1F-256B38B3B0B6}"/>
              </a:ext>
            </a:extLst>
          </p:cNvPr>
          <p:cNvSpPr>
            <a:spLocks noGrp="1"/>
          </p:cNvSpPr>
          <p:nvPr>
            <p:ph type="body" idx="1"/>
          </p:nvPr>
        </p:nvSpPr>
        <p:spPr>
          <a:solidFill>
            <a:srgbClr val="A2AF59"/>
          </a:solidFill>
          <a:scene3d>
            <a:camera prst="orthographicFront"/>
            <a:lightRig rig="threePt" dir="t"/>
          </a:scene3d>
          <a:sp3d>
            <a:bevelT/>
          </a:sp3d>
        </p:spPr>
        <p:txBody>
          <a:bodyPr vert="horz" lIns="91440" tIns="45720" rIns="91440" bIns="45720" rtlCol="0" anchor="ctr" anchorCtr="0">
            <a:normAutofit/>
          </a:bodyPr>
          <a:lstStyle/>
          <a:p>
            <a:pPr algn="ctr"/>
            <a:r>
              <a:rPr lang="en-US" sz="2800" dirty="0"/>
              <a:t>Suspected Outbreaks</a:t>
            </a:r>
          </a:p>
        </p:txBody>
      </p:sp>
      <p:sp>
        <p:nvSpPr>
          <p:cNvPr id="3" name="Content Placeholder 2">
            <a:extLst>
              <a:ext uri="{FF2B5EF4-FFF2-40B4-BE49-F238E27FC236}">
                <a16:creationId xmlns:a16="http://schemas.microsoft.com/office/drawing/2014/main" id="{11F3B210-6625-7780-3869-B8C9FE940CE3}"/>
              </a:ext>
            </a:extLst>
          </p:cNvPr>
          <p:cNvSpPr>
            <a:spLocks noGrp="1"/>
          </p:cNvSpPr>
          <p:nvPr>
            <p:ph sz="half" idx="2"/>
          </p:nvPr>
        </p:nvSpPr>
        <p:spPr>
          <a:xfrm>
            <a:off x="839788" y="2505075"/>
            <a:ext cx="5157787" cy="3334893"/>
          </a:xfrm>
          <a:ln w="38100">
            <a:solidFill>
              <a:srgbClr val="A2AF59"/>
            </a:solidFill>
          </a:ln>
        </p:spPr>
        <p:txBody>
          <a:bodyPr vert="horz" lIns="91440" tIns="274320" rIns="91440" bIns="45720" rtlCol="0">
            <a:normAutofit/>
          </a:bodyPr>
          <a:lstStyle/>
          <a:p>
            <a:r>
              <a:rPr lang="en-US" dirty="0"/>
              <a:t>Reports of increased enteric illness</a:t>
            </a:r>
          </a:p>
          <a:p>
            <a:r>
              <a:rPr lang="en-US" dirty="0"/>
              <a:t>May be reported by a variety of community partners and congregate settings</a:t>
            </a:r>
          </a:p>
        </p:txBody>
      </p:sp>
      <p:sp>
        <p:nvSpPr>
          <p:cNvPr id="4" name="Slide Number Placeholder 3">
            <a:extLst>
              <a:ext uri="{FF2B5EF4-FFF2-40B4-BE49-F238E27FC236}">
                <a16:creationId xmlns:a16="http://schemas.microsoft.com/office/drawing/2014/main" id="{72BECED5-7541-B60F-C774-FA307726A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8" name="Content Placeholder 16">
            <a:extLst>
              <a:ext uri="{FF2B5EF4-FFF2-40B4-BE49-F238E27FC236}">
                <a16:creationId xmlns:a16="http://schemas.microsoft.com/office/drawing/2014/main" id="{9FEDA12E-8B0D-CFFD-1989-5BE346DA1A3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37048" y="2720001"/>
            <a:ext cx="4954952" cy="3311398"/>
          </a:xfrm>
          <a:prstGeom prst="rect">
            <a:avLst/>
          </a:prstGeom>
          <a:effectLst>
            <a:outerShdw blurRad="50800" dist="38100" dir="10800000" algn="r" rotWithShape="0">
              <a:prstClr val="black">
                <a:alpha val="40000"/>
              </a:prstClr>
            </a:outerShdw>
          </a:effectLst>
        </p:spPr>
      </p:pic>
      <p:pic>
        <p:nvPicPr>
          <p:cNvPr id="9" name="Picture 8">
            <a:extLst>
              <a:ext uri="{FF2B5EF4-FFF2-40B4-BE49-F238E27FC236}">
                <a16:creationId xmlns:a16="http://schemas.microsoft.com/office/drawing/2014/main" id="{9BA43BFD-F0B0-D88E-8CD2-BFBBDE2C58BA}"/>
              </a:ext>
            </a:extLst>
          </p:cNvPr>
          <p:cNvPicPr>
            <a:picLocks noChangeAspect="1"/>
          </p:cNvPicPr>
          <p:nvPr/>
        </p:nvPicPr>
        <p:blipFill>
          <a:blip r:embed="rId5">
            <a:extLst>
              <a:ext uri="{28A0092B-C50C-407E-A947-70E740481C1C}">
                <a14:useLocalDpi xmlns:a14="http://schemas.microsoft.com/office/drawing/2010/main" val="0"/>
              </a:ext>
            </a:extLst>
          </a:blip>
          <a:srcRect l="11249" r="11249"/>
          <a:stretch/>
        </p:blipFill>
        <p:spPr>
          <a:xfrm>
            <a:off x="6284536" y="1432253"/>
            <a:ext cx="2928737" cy="2914426"/>
          </a:xfrm>
          <a:prstGeom prst="ellipse">
            <a:avLst/>
          </a:prstGeom>
          <a:ln w="9525">
            <a:solidFill>
              <a:srgbClr val="3F86A8"/>
            </a:solidFill>
          </a:ln>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537622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Pathogen-specific disease surveillance relies on __________________ of certain communicable diseases.</a:t>
            </a:r>
            <a:endParaRPr lang="en-US" dirty="0"/>
          </a:p>
          <a:p>
            <a:pPr marL="514350" indent="-514350">
              <a:buFont typeface="+mj-lt"/>
              <a:buAutoNum type="alphaUcPeriod"/>
            </a:pPr>
            <a:r>
              <a:rPr lang="en-US" dirty="0"/>
              <a:t>case interviews</a:t>
            </a:r>
          </a:p>
          <a:p>
            <a:pPr marL="514350" indent="-514350">
              <a:buFont typeface="+mj-lt"/>
              <a:buAutoNum type="alphaUcPeriod"/>
            </a:pPr>
            <a:r>
              <a:rPr lang="en-US" dirty="0"/>
              <a:t>complaint-based calls</a:t>
            </a:r>
          </a:p>
          <a:p>
            <a:pPr marL="514350" indent="-514350">
              <a:buFont typeface="+mj-lt"/>
              <a:buAutoNum type="alphaUcPeriod"/>
            </a:pPr>
            <a:r>
              <a:rPr lang="en-US" dirty="0"/>
              <a:t>historic trends</a:t>
            </a:r>
          </a:p>
          <a:p>
            <a:pPr marL="514350" indent="-514350">
              <a:buFont typeface="+mj-lt"/>
              <a:buAutoNum type="alphaUcPeriod"/>
            </a:pPr>
            <a:r>
              <a:rPr lang="en-US" dirty="0"/>
              <a:t>physician and laboratory reports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31151240"/>
      </p:ext>
    </p:extLst>
  </p:cSld>
  <p:clrMapOvr>
    <a:masterClrMapping/>
  </p:clrMapOvr>
  <p:extLst>
    <p:ext uri="{6950BFC3-D8DA-4A85-94F7-54DA5524770B}">
      <p188:commentRel xmlns:p188="http://schemas.microsoft.com/office/powerpoint/2018/8/main" r:id="rId4"/>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Pathogen-specific disease surveillance relies on __________________ of certain communicable diseases.</a:t>
            </a:r>
            <a:endParaRPr lang="en-US" dirty="0"/>
          </a:p>
          <a:p>
            <a:pPr marL="514350" indent="-514350">
              <a:buFont typeface="+mj-lt"/>
              <a:buAutoNum type="alphaUcPeriod"/>
            </a:pPr>
            <a:r>
              <a:rPr lang="en-US" dirty="0"/>
              <a:t>case interviews</a:t>
            </a:r>
          </a:p>
          <a:p>
            <a:pPr marL="514350" indent="-514350">
              <a:buFont typeface="+mj-lt"/>
              <a:buAutoNum type="alphaUcPeriod"/>
            </a:pPr>
            <a:r>
              <a:rPr lang="en-US" dirty="0"/>
              <a:t>complaint-based calls</a:t>
            </a:r>
          </a:p>
          <a:p>
            <a:pPr marL="514350" indent="-514350">
              <a:buFont typeface="+mj-lt"/>
              <a:buAutoNum type="alphaUcPeriod"/>
            </a:pPr>
            <a:r>
              <a:rPr lang="en-US" dirty="0"/>
              <a:t>historic trends</a:t>
            </a:r>
          </a:p>
          <a:p>
            <a:pPr marL="514350" indent="-514350">
              <a:buFont typeface="+mj-lt"/>
              <a:buAutoNum type="alphaUcPeriod"/>
            </a:pPr>
            <a:r>
              <a:rPr lang="en-US" dirty="0"/>
              <a:t>physician and laboratory reports</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701826" y="4390294"/>
            <a:ext cx="6360042" cy="552893"/>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020357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0BCF-1344-F247-349A-2C153335AD9D}"/>
              </a:ext>
            </a:extLst>
          </p:cNvPr>
          <p:cNvSpPr>
            <a:spLocks noGrp="1"/>
          </p:cNvSpPr>
          <p:nvPr>
            <p:ph type="title"/>
          </p:nvPr>
        </p:nvSpPr>
        <p:spPr/>
        <p:txBody>
          <a:bodyPr/>
          <a:lstStyle/>
          <a:p>
            <a:r>
              <a:rPr lang="en-US" dirty="0"/>
              <a:t>Types of Interviews</a:t>
            </a:r>
          </a:p>
        </p:txBody>
      </p:sp>
      <p:grpSp>
        <p:nvGrpSpPr>
          <p:cNvPr id="3" name="Group 2">
            <a:extLst>
              <a:ext uri="{FF2B5EF4-FFF2-40B4-BE49-F238E27FC236}">
                <a16:creationId xmlns:a16="http://schemas.microsoft.com/office/drawing/2014/main" id="{DC6F6E66-C159-4B70-3CA1-E57F21405798}"/>
              </a:ext>
            </a:extLst>
          </p:cNvPr>
          <p:cNvGrpSpPr/>
          <p:nvPr/>
        </p:nvGrpSpPr>
        <p:grpSpPr>
          <a:xfrm>
            <a:off x="2026920" y="2649442"/>
            <a:ext cx="8445863" cy="3623908"/>
            <a:chOff x="1919078" y="2774464"/>
            <a:chExt cx="7532123" cy="3387408"/>
          </a:xfrm>
        </p:grpSpPr>
        <p:sp>
          <p:nvSpPr>
            <p:cNvPr id="48" name="TextBox 21">
              <a:extLst>
                <a:ext uri="{FF2B5EF4-FFF2-40B4-BE49-F238E27FC236}">
                  <a16:creationId xmlns:a16="http://schemas.microsoft.com/office/drawing/2014/main" id="{BA8D08E0-6493-B844-85CE-F97702746FC4}"/>
                </a:ext>
              </a:extLst>
            </p:cNvPr>
            <p:cNvSpPr txBox="1"/>
            <p:nvPr/>
          </p:nvSpPr>
          <p:spPr>
            <a:xfrm>
              <a:off x="7073761" y="2774464"/>
              <a:ext cx="2377440" cy="986718"/>
            </a:xfrm>
            <a:prstGeom prst="wedgeRoundRectCallout">
              <a:avLst>
                <a:gd name="adj1" fmla="val -47575"/>
                <a:gd name="adj2" fmla="val 121268"/>
                <a:gd name="adj3" fmla="val 16667"/>
              </a:avLst>
            </a:prstGeom>
            <a:solidFill>
              <a:srgbClr val="ABB85B"/>
            </a:solidFill>
            <a:scene3d>
              <a:camera prst="orthographicFront"/>
              <a:lightRig rig="threePt" dir="t"/>
            </a:scene3d>
            <a:sp3d>
              <a:bevelT/>
            </a:sp3d>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entury Gothic" panose="020B0502020202020204" pitchFamily="34" charset="0"/>
                  <a:ea typeface="Lato" panose="020F0502020204030203" pitchFamily="34" charset="0"/>
                  <a:cs typeface="Poppins Medium" pitchFamily="2" charset="77"/>
                </a:rPr>
                <a:t>Outbreak Interviews</a:t>
              </a:r>
            </a:p>
          </p:txBody>
        </p:sp>
        <p:pic>
          <p:nvPicPr>
            <p:cNvPr id="7" name="Picture 6">
              <a:extLst>
                <a:ext uri="{FF2B5EF4-FFF2-40B4-BE49-F238E27FC236}">
                  <a16:creationId xmlns:a16="http://schemas.microsoft.com/office/drawing/2014/main" id="{EAD5E5BD-CF3B-2A71-D99A-9B313973F9C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17019" y="3637550"/>
              <a:ext cx="1900844" cy="2524322"/>
            </a:xfrm>
            <a:prstGeom prst="rect">
              <a:avLst/>
            </a:prstGeom>
          </p:spPr>
        </p:pic>
        <p:sp>
          <p:nvSpPr>
            <p:cNvPr id="23" name="TextBox 21">
              <a:extLst>
                <a:ext uri="{FF2B5EF4-FFF2-40B4-BE49-F238E27FC236}">
                  <a16:creationId xmlns:a16="http://schemas.microsoft.com/office/drawing/2014/main" id="{623C4EB4-129F-A962-2A04-BD173E3C4BFB}"/>
                </a:ext>
              </a:extLst>
            </p:cNvPr>
            <p:cNvSpPr txBox="1"/>
            <p:nvPr/>
          </p:nvSpPr>
          <p:spPr>
            <a:xfrm>
              <a:off x="1919078" y="4375675"/>
              <a:ext cx="2377523" cy="986718"/>
            </a:xfrm>
            <a:prstGeom prst="wedgeRoundRectCallout">
              <a:avLst>
                <a:gd name="adj1" fmla="val 71643"/>
                <a:gd name="adj2" fmla="val -7714"/>
                <a:gd name="adj3" fmla="val 16667"/>
              </a:avLst>
            </a:prstGeom>
            <a:solidFill>
              <a:srgbClr val="FDB741"/>
            </a:solidFill>
            <a:scene3d>
              <a:camera prst="orthographicFront"/>
              <a:lightRig rig="threePt" dir="t"/>
            </a:scene3d>
            <a:sp3d>
              <a:bevelT/>
            </a:sp3d>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entury Gothic" panose="020B0502020202020204" pitchFamily="34" charset="0"/>
                  <a:ea typeface="Lato" panose="020F0502020204030203" pitchFamily="34" charset="0"/>
                  <a:cs typeface="Poppins Medium" pitchFamily="2" charset="77"/>
                </a:rPr>
                <a:t>Routine Case Interview</a:t>
              </a:r>
            </a:p>
          </p:txBody>
        </p:sp>
      </p:grpSp>
      <p:sp>
        <p:nvSpPr>
          <p:cNvPr id="30" name="Slide Number Placeholder 3">
            <a:extLst>
              <a:ext uri="{FF2B5EF4-FFF2-40B4-BE49-F238E27FC236}">
                <a16:creationId xmlns:a16="http://schemas.microsoft.com/office/drawing/2014/main" id="{700540BD-06CC-D2E4-4D2C-E2569E8599F3}"/>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4" name="TextBox 21">
            <a:extLst>
              <a:ext uri="{FF2B5EF4-FFF2-40B4-BE49-F238E27FC236}">
                <a16:creationId xmlns:a16="http://schemas.microsoft.com/office/drawing/2014/main" id="{BB4E8B51-6FA8-A813-F735-7A75C7509E82}"/>
              </a:ext>
            </a:extLst>
          </p:cNvPr>
          <p:cNvSpPr txBox="1"/>
          <p:nvPr/>
        </p:nvSpPr>
        <p:spPr>
          <a:xfrm>
            <a:off x="3221236" y="2035318"/>
            <a:ext cx="3120150" cy="1055608"/>
          </a:xfrm>
          <a:prstGeom prst="wedgeRoundRectCallout">
            <a:avLst>
              <a:gd name="adj1" fmla="val -627"/>
              <a:gd name="adj2" fmla="val 99580"/>
              <a:gd name="adj3" fmla="val 16667"/>
            </a:avLst>
          </a:prstGeom>
          <a:solidFill>
            <a:srgbClr val="DF8235"/>
          </a:solidFill>
          <a:scene3d>
            <a:camera prst="orthographicFront"/>
            <a:lightRig rig="threePt" dir="t"/>
          </a:scene3d>
          <a:sp3d>
            <a:bevelT/>
          </a:sp3d>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Lato" panose="020F0502020204030203" pitchFamily="34" charset="0"/>
                <a:cs typeface="Poppins Medium" pitchFamily="2" charset="77"/>
              </a:rPr>
              <a:t>Food complaint Interviews</a:t>
            </a:r>
          </a:p>
        </p:txBody>
      </p:sp>
    </p:spTree>
    <p:custDataLst>
      <p:tags r:id="rId1"/>
    </p:custDataLst>
    <p:extLst>
      <p:ext uri="{BB962C8B-B14F-4D97-AF65-F5344CB8AC3E}">
        <p14:creationId xmlns:p14="http://schemas.microsoft.com/office/powerpoint/2010/main" val="1686117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A4B1A53-95E5-0CCD-EA22-50D3EB9A089F}"/>
              </a:ext>
            </a:extLst>
          </p:cNvPr>
          <p:cNvSpPr>
            <a:spLocks noGrp="1"/>
          </p:cNvSpPr>
          <p:nvPr>
            <p:ph type="title"/>
          </p:nvPr>
        </p:nvSpPr>
        <p:spPr/>
        <p:txBody>
          <a:bodyPr/>
          <a:lstStyle/>
          <a:p>
            <a:r>
              <a:rPr lang="en-US"/>
              <a:t>Routine Case Interviews</a:t>
            </a:r>
          </a:p>
        </p:txBody>
      </p:sp>
      <p:sp>
        <p:nvSpPr>
          <p:cNvPr id="6" name="Content Placeholder 5">
            <a:extLst>
              <a:ext uri="{FF2B5EF4-FFF2-40B4-BE49-F238E27FC236}">
                <a16:creationId xmlns:a16="http://schemas.microsoft.com/office/drawing/2014/main" id="{B394254A-DBC1-67BC-44AF-626018FA6CBC}"/>
              </a:ext>
            </a:extLst>
          </p:cNvPr>
          <p:cNvSpPr>
            <a:spLocks noGrp="1"/>
          </p:cNvSpPr>
          <p:nvPr>
            <p:ph sz="half" idx="1"/>
          </p:nvPr>
        </p:nvSpPr>
        <p:spPr>
          <a:xfrm>
            <a:off x="537410" y="2722690"/>
            <a:ext cx="5257800" cy="2505075"/>
          </a:xfrm>
        </p:spPr>
        <p:txBody>
          <a:bodyPr/>
          <a:lstStyle/>
          <a:p>
            <a:r>
              <a:rPr lang="en-US" dirty="0"/>
              <a:t>Enhances outbreak detection</a:t>
            </a:r>
          </a:p>
          <a:p>
            <a:r>
              <a:rPr lang="en-US" dirty="0"/>
              <a:t>Best if completed rapidly to maximize exposure recall</a:t>
            </a:r>
          </a:p>
          <a:p>
            <a:r>
              <a:rPr lang="en-US" dirty="0"/>
              <a:t>Important to use standardized questionnaire for comparison </a:t>
            </a:r>
          </a:p>
          <a:p>
            <a:endParaRPr lang="en-US" dirty="0"/>
          </a:p>
        </p:txBody>
      </p:sp>
      <p:sp>
        <p:nvSpPr>
          <p:cNvPr id="4" name="Slide Number Placeholder 3">
            <a:extLst>
              <a:ext uri="{FF2B5EF4-FFF2-40B4-BE49-F238E27FC236}">
                <a16:creationId xmlns:a16="http://schemas.microsoft.com/office/drawing/2014/main" id="{642C1CD5-8539-479E-6056-9A7D20CFC792}"/>
              </a:ext>
            </a:extLst>
          </p:cNvPr>
          <p:cNvSpPr>
            <a:spLocks noGrp="1"/>
          </p:cNvSpPr>
          <p:nvPr>
            <p:ph type="sldNum" sz="quarter" idx="12"/>
          </p:nvPr>
        </p:nvSpPr>
        <p:spPr/>
        <p:txBody>
          <a:bodyPr/>
          <a:lstStyle/>
          <a:p>
            <a:fld id="{A36692EB-79DF-465C-A61E-AA737CE7901B}" type="slidenum">
              <a:rPr lang="en-US"/>
              <a:pPr/>
              <a:t>14</a:t>
            </a:fld>
            <a:endParaRPr lang="en-US"/>
          </a:p>
        </p:txBody>
      </p:sp>
      <p:pic>
        <p:nvPicPr>
          <p:cNvPr id="11" name="Content Placeholder 16">
            <a:extLst>
              <a:ext uri="{FF2B5EF4-FFF2-40B4-BE49-F238E27FC236}">
                <a16:creationId xmlns:a16="http://schemas.microsoft.com/office/drawing/2014/main" id="{191618B3-4060-F7A9-558F-F4BAA6F2C396}"/>
              </a:ext>
            </a:extLst>
          </p:cNvPr>
          <p:cNvPicPr>
            <a:picLocks noGrp="1" noChangeAspect="1"/>
          </p:cNvPicPr>
          <p:nvPr>
            <p:ph sz="half" idx="2"/>
          </p:nvPr>
        </p:nvPicPr>
        <p:blipFill rotWithShape="1">
          <a:blip r:embed="rId5">
            <a:extLst>
              <a:ext uri="{28A0092B-C50C-407E-A947-70E740481C1C}">
                <a14:useLocalDpi xmlns:a14="http://schemas.microsoft.com/office/drawing/2010/main" val="0"/>
              </a:ext>
            </a:extLst>
          </a:blip>
          <a:srcRect l="41425" r="8674" b="-1"/>
          <a:stretch/>
        </p:blipFill>
        <p:spPr>
          <a:xfrm>
            <a:off x="6396791" y="1092456"/>
            <a:ext cx="5783018" cy="5765544"/>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Slide Number Placeholder 3">
            <a:extLst>
              <a:ext uri="{FF2B5EF4-FFF2-40B4-BE49-F238E27FC236}">
                <a16:creationId xmlns:a16="http://schemas.microsoft.com/office/drawing/2014/main" id="{9D323FE7-DD16-A754-568A-83875AD130C0}"/>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36692EB-79DF-465C-A61E-AA737CE7901B}" type="slidenum">
              <a:rPr lang="en-US" smtClean="0"/>
              <a:pPr/>
              <a:t>14</a:t>
            </a:fld>
            <a:endParaRPr lang="en-US" dirty="0"/>
          </a:p>
        </p:txBody>
      </p:sp>
    </p:spTree>
    <p:custDataLst>
      <p:tags r:id="rId1"/>
    </p:custDataLst>
    <p:extLst>
      <p:ext uri="{BB962C8B-B14F-4D97-AF65-F5344CB8AC3E}">
        <p14:creationId xmlns:p14="http://schemas.microsoft.com/office/powerpoint/2010/main" val="993853785"/>
      </p:ext>
    </p:extLst>
  </p:cSld>
  <p:clrMapOvr>
    <a:masterClrMapping/>
  </p:clrMapOvr>
  <p:extLst>
    <p:ext uri="{6950BFC3-D8DA-4A85-94F7-54DA5524770B}">
      <p188:commentRel xmlns:p188="http://schemas.microsoft.com/office/powerpoint/2018/8/main" r:id="rId4"/>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A4B1A53-95E5-0CCD-EA22-50D3EB9A089F}"/>
              </a:ext>
            </a:extLst>
          </p:cNvPr>
          <p:cNvSpPr>
            <a:spLocks noGrp="1"/>
          </p:cNvSpPr>
          <p:nvPr>
            <p:ph type="title"/>
          </p:nvPr>
        </p:nvSpPr>
        <p:spPr/>
        <p:txBody>
          <a:bodyPr/>
          <a:lstStyle/>
          <a:p>
            <a:r>
              <a:rPr lang="en-US" dirty="0"/>
              <a:t>Routine Case Interview Challenges</a:t>
            </a:r>
          </a:p>
        </p:txBody>
      </p:sp>
      <p:sp>
        <p:nvSpPr>
          <p:cNvPr id="6" name="Content Placeholder 5">
            <a:extLst>
              <a:ext uri="{FF2B5EF4-FFF2-40B4-BE49-F238E27FC236}">
                <a16:creationId xmlns:a16="http://schemas.microsoft.com/office/drawing/2014/main" id="{B394254A-DBC1-67BC-44AF-626018FA6CBC}"/>
              </a:ext>
            </a:extLst>
          </p:cNvPr>
          <p:cNvSpPr>
            <a:spLocks noGrp="1"/>
          </p:cNvSpPr>
          <p:nvPr>
            <p:ph sz="half" idx="1"/>
          </p:nvPr>
        </p:nvSpPr>
        <p:spPr/>
        <p:txBody>
          <a:bodyPr/>
          <a:lstStyle/>
          <a:p>
            <a:r>
              <a:rPr lang="en-US" dirty="0"/>
              <a:t>Volume of cases may overwhelm capacity</a:t>
            </a:r>
          </a:p>
          <a:p>
            <a:r>
              <a:rPr lang="en-US" dirty="0"/>
              <a:t>Difficulty in identifying or recognizing meaningful commonalities between cases</a:t>
            </a:r>
          </a:p>
          <a:p>
            <a:r>
              <a:rPr lang="en-US" dirty="0"/>
              <a:t>Patient recall</a:t>
            </a:r>
          </a:p>
        </p:txBody>
      </p:sp>
      <p:sp>
        <p:nvSpPr>
          <p:cNvPr id="4" name="Slide Number Placeholder 3">
            <a:extLst>
              <a:ext uri="{FF2B5EF4-FFF2-40B4-BE49-F238E27FC236}">
                <a16:creationId xmlns:a16="http://schemas.microsoft.com/office/drawing/2014/main" id="{642C1CD5-8539-479E-6056-9A7D20CFC7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8" name="Content Placeholder 6">
            <a:extLst>
              <a:ext uri="{FF2B5EF4-FFF2-40B4-BE49-F238E27FC236}">
                <a16:creationId xmlns:a16="http://schemas.microsoft.com/office/drawing/2014/main" id="{37DBD253-6778-CE03-A6CE-513E3E01A230}"/>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p:blipFill>
        <p:spPr>
          <a:xfrm>
            <a:off x="6604286" y="1825624"/>
            <a:ext cx="5311602" cy="3538855"/>
          </a:xfr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043176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3B07E6-185D-99FA-A30A-41D69570EAA5}"/>
              </a:ext>
            </a:extLst>
          </p:cNvPr>
          <p:cNvSpPr>
            <a:spLocks noGrp="1"/>
          </p:cNvSpPr>
          <p:nvPr>
            <p:ph sz="half" idx="1"/>
          </p:nvPr>
        </p:nvSpPr>
        <p:spPr/>
        <p:txBody>
          <a:bodyPr>
            <a:normAutofit/>
          </a:bodyPr>
          <a:lstStyle/>
          <a:p>
            <a:pPr>
              <a:lnSpc>
                <a:spcPct val="100000"/>
              </a:lnSpc>
              <a:spcBef>
                <a:spcPts val="600"/>
              </a:spcBef>
              <a:spcAft>
                <a:spcPts val="600"/>
              </a:spcAft>
            </a:pPr>
            <a:r>
              <a:rPr lang="en-US" dirty="0"/>
              <a:t>Short, focused questionnaires aimed at assessing risk</a:t>
            </a:r>
          </a:p>
          <a:p>
            <a:pPr>
              <a:lnSpc>
                <a:spcPct val="100000"/>
              </a:lnSpc>
              <a:spcBef>
                <a:spcPts val="600"/>
              </a:spcBef>
              <a:spcAft>
                <a:spcPts val="600"/>
              </a:spcAft>
            </a:pPr>
            <a:r>
              <a:rPr lang="en-US" dirty="0"/>
              <a:t>Collect complete food history, not just suspect meal</a:t>
            </a:r>
          </a:p>
          <a:p>
            <a:pPr>
              <a:lnSpc>
                <a:spcPct val="100000"/>
              </a:lnSpc>
              <a:spcBef>
                <a:spcPts val="600"/>
              </a:spcBef>
              <a:spcAft>
                <a:spcPts val="600"/>
              </a:spcAft>
            </a:pPr>
            <a:r>
              <a:rPr lang="en-US" dirty="0"/>
              <a:t>Stronger suspicion if ill persons do not live in same household</a:t>
            </a:r>
          </a:p>
          <a:p>
            <a:pPr>
              <a:lnSpc>
                <a:spcPct val="100000"/>
              </a:lnSpc>
              <a:spcBef>
                <a:spcPts val="600"/>
              </a:spcBef>
              <a:spcAft>
                <a:spcPts val="600"/>
              </a:spcAft>
            </a:pPr>
            <a:r>
              <a:rPr lang="en-US" dirty="0"/>
              <a:t>May result in facility visit</a:t>
            </a:r>
          </a:p>
        </p:txBody>
      </p:sp>
      <p:sp>
        <p:nvSpPr>
          <p:cNvPr id="4" name="Slide Number Placeholder 3">
            <a:extLst>
              <a:ext uri="{FF2B5EF4-FFF2-40B4-BE49-F238E27FC236}">
                <a16:creationId xmlns:a16="http://schemas.microsoft.com/office/drawing/2014/main" id="{63FF5815-503E-4C6B-0A65-C6736FC4C2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Title 4">
            <a:extLst>
              <a:ext uri="{FF2B5EF4-FFF2-40B4-BE49-F238E27FC236}">
                <a16:creationId xmlns:a16="http://schemas.microsoft.com/office/drawing/2014/main" id="{63722C5C-A207-7767-1A5F-3FB978F9B029}"/>
              </a:ext>
            </a:extLst>
          </p:cNvPr>
          <p:cNvSpPr>
            <a:spLocks noGrp="1"/>
          </p:cNvSpPr>
          <p:nvPr>
            <p:ph type="title"/>
          </p:nvPr>
        </p:nvSpPr>
        <p:spPr/>
        <p:txBody>
          <a:bodyPr/>
          <a:lstStyle/>
          <a:p>
            <a:r>
              <a:rPr lang="en-US" dirty="0"/>
              <a:t>Complaint-Based Interviews</a:t>
            </a:r>
          </a:p>
        </p:txBody>
      </p:sp>
      <p:pic>
        <p:nvPicPr>
          <p:cNvPr id="8" name="Content Placeholder 5">
            <a:extLst>
              <a:ext uri="{FF2B5EF4-FFF2-40B4-BE49-F238E27FC236}">
                <a16:creationId xmlns:a16="http://schemas.microsoft.com/office/drawing/2014/main" id="{530B6BC7-93A9-EBE9-B640-DFC70C0308C8}"/>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a:off x="6449687" y="1670289"/>
            <a:ext cx="5180083" cy="3939226"/>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00998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A4B1A53-95E5-0CCD-EA22-50D3EB9A089F}"/>
              </a:ext>
            </a:extLst>
          </p:cNvPr>
          <p:cNvSpPr>
            <a:spLocks noGrp="1"/>
          </p:cNvSpPr>
          <p:nvPr>
            <p:ph type="title"/>
          </p:nvPr>
        </p:nvSpPr>
        <p:spPr/>
        <p:txBody>
          <a:bodyPr/>
          <a:lstStyle/>
          <a:p>
            <a:r>
              <a:rPr lang="en-US"/>
              <a:t>Complaint-Based Interview Challenges</a:t>
            </a:r>
          </a:p>
        </p:txBody>
      </p:sp>
      <p:sp>
        <p:nvSpPr>
          <p:cNvPr id="10" name="Content Placeholder 1">
            <a:extLst>
              <a:ext uri="{FF2B5EF4-FFF2-40B4-BE49-F238E27FC236}">
                <a16:creationId xmlns:a16="http://schemas.microsoft.com/office/drawing/2014/main" id="{C60ADCB4-DC6D-0F14-A051-5FA52ACBB6B6}"/>
              </a:ext>
            </a:extLst>
          </p:cNvPr>
          <p:cNvSpPr>
            <a:spLocks noGrp="1"/>
          </p:cNvSpPr>
          <p:nvPr>
            <p:ph sz="half" idx="1"/>
          </p:nvPr>
        </p:nvSpPr>
        <p:spPr>
          <a:xfrm>
            <a:off x="838200" y="1825625"/>
            <a:ext cx="4940808" cy="4351338"/>
          </a:xfrm>
        </p:spPr>
        <p:txBody>
          <a:bodyPr>
            <a:normAutofit/>
          </a:bodyPr>
          <a:lstStyle/>
          <a:p>
            <a:r>
              <a:rPr lang="en-US" dirty="0"/>
              <a:t>Complainants MAY live together and have many shared exposures</a:t>
            </a:r>
          </a:p>
          <a:p>
            <a:r>
              <a:rPr lang="en-US" dirty="0"/>
              <a:t>Uncertainty about diagnosis</a:t>
            </a:r>
          </a:p>
          <a:p>
            <a:r>
              <a:rPr lang="en-US" dirty="0"/>
              <a:t>“Last meal” bias</a:t>
            </a:r>
          </a:p>
          <a:p>
            <a:r>
              <a:rPr lang="en-US" dirty="0"/>
              <a:t>Volume of complaints </a:t>
            </a:r>
          </a:p>
          <a:p>
            <a:r>
              <a:rPr lang="en-US" dirty="0"/>
              <a:t>Many individual complaints that are not actionable</a:t>
            </a:r>
          </a:p>
        </p:txBody>
      </p:sp>
      <p:sp>
        <p:nvSpPr>
          <p:cNvPr id="4" name="Slide Number Placeholder 3">
            <a:extLst>
              <a:ext uri="{FF2B5EF4-FFF2-40B4-BE49-F238E27FC236}">
                <a16:creationId xmlns:a16="http://schemas.microsoft.com/office/drawing/2014/main" id="{642C1CD5-8539-479E-6056-9A7D20CFC792}"/>
              </a:ext>
            </a:extLst>
          </p:cNvPr>
          <p:cNvSpPr>
            <a:spLocks noGrp="1"/>
          </p:cNvSpPr>
          <p:nvPr>
            <p:ph type="sldNum" sz="quarter" idx="12"/>
          </p:nvPr>
        </p:nvSpPr>
        <p:spPr/>
        <p:txBody>
          <a:bodyPr/>
          <a:lstStyle/>
          <a:p>
            <a:fld id="{A36692EB-79DF-465C-A61E-AA737CE7901B}" type="slidenum">
              <a:rPr lang="en-US"/>
              <a:pPr/>
              <a:t>17</a:t>
            </a:fld>
            <a:endParaRPr lang="en-US" dirty="0"/>
          </a:p>
        </p:txBody>
      </p:sp>
      <p:pic>
        <p:nvPicPr>
          <p:cNvPr id="6" name="Content Placeholder 5" descr="A picture containing diagram&#10;&#10;Description automatically generated">
            <a:extLst>
              <a:ext uri="{FF2B5EF4-FFF2-40B4-BE49-F238E27FC236}">
                <a16:creationId xmlns:a16="http://schemas.microsoft.com/office/drawing/2014/main" id="{046A54F7-D91A-E462-B079-28DB9970DCF3}"/>
              </a:ext>
            </a:extLst>
          </p:cNvPr>
          <p:cNvPicPr>
            <a:picLocks noGrp="1" noChangeAspect="1"/>
          </p:cNvPicPr>
          <p:nvPr>
            <p:ph sz="half" idx="2"/>
          </p:nvPr>
        </p:nvPicPr>
        <p:blipFill rotWithShape="1">
          <a:blip r:embed="rId5">
            <a:extLst>
              <a:ext uri="{28A0092B-C50C-407E-A947-70E740481C1C}">
                <a14:useLocalDpi xmlns:a14="http://schemas.microsoft.com/office/drawing/2010/main" val="0"/>
              </a:ext>
            </a:extLst>
          </a:blip>
          <a:srcRect l="14669" r="135"/>
          <a:stretch/>
        </p:blipFill>
        <p:spPr>
          <a:xfrm>
            <a:off x="6019800" y="2076950"/>
            <a:ext cx="5876812" cy="339725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40645852"/>
      </p:ext>
    </p:extLst>
  </p:cSld>
  <p:clrMapOvr>
    <a:masterClrMapping/>
  </p:clrMapOvr>
  <p:extLst>
    <p:ext uri="{6950BFC3-D8DA-4A85-94F7-54DA5524770B}">
      <p188:commentRel xmlns:p188="http://schemas.microsoft.com/office/powerpoint/2018/8/main" r:id="rId4"/>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AEDAE-571B-520F-6192-56791A57A942}"/>
              </a:ext>
            </a:extLst>
          </p:cNvPr>
          <p:cNvSpPr>
            <a:spLocks noGrp="1"/>
          </p:cNvSpPr>
          <p:nvPr>
            <p:ph type="title"/>
          </p:nvPr>
        </p:nvSpPr>
        <p:spPr/>
        <p:txBody>
          <a:bodyPr/>
          <a:lstStyle/>
          <a:p>
            <a:r>
              <a:rPr lang="en-US" dirty="0"/>
              <a:t>Outbreak Interviews</a:t>
            </a:r>
          </a:p>
        </p:txBody>
      </p:sp>
      <p:sp>
        <p:nvSpPr>
          <p:cNvPr id="6" name="Content Placeholder 5">
            <a:extLst>
              <a:ext uri="{FF2B5EF4-FFF2-40B4-BE49-F238E27FC236}">
                <a16:creationId xmlns:a16="http://schemas.microsoft.com/office/drawing/2014/main" id="{4135D522-D7E0-0EEF-10BF-10CCAF639AA9}"/>
              </a:ext>
            </a:extLst>
          </p:cNvPr>
          <p:cNvSpPr>
            <a:spLocks noGrp="1"/>
          </p:cNvSpPr>
          <p:nvPr>
            <p:ph sz="half" idx="1"/>
          </p:nvPr>
        </p:nvSpPr>
        <p:spPr>
          <a:xfrm>
            <a:off x="579120" y="2232257"/>
            <a:ext cx="4347411" cy="3477127"/>
          </a:xfrm>
        </p:spPr>
        <p:txBody>
          <a:bodyPr>
            <a:normAutofit/>
          </a:bodyPr>
          <a:lstStyle/>
          <a:p>
            <a:r>
              <a:rPr lang="en-US" dirty="0"/>
              <a:t>Goal to rapidly identify source and implement control measures</a:t>
            </a:r>
          </a:p>
          <a:p>
            <a:r>
              <a:rPr lang="en-US" dirty="0"/>
              <a:t>Questionnaire may vary (outbreak-specific)</a:t>
            </a:r>
          </a:p>
          <a:p>
            <a:r>
              <a:rPr lang="en-US" sz="2800" dirty="0"/>
              <a:t>Often team of interviewers</a:t>
            </a:r>
          </a:p>
        </p:txBody>
      </p:sp>
      <p:sp>
        <p:nvSpPr>
          <p:cNvPr id="4" name="Slide Number Placeholder 3">
            <a:extLst>
              <a:ext uri="{FF2B5EF4-FFF2-40B4-BE49-F238E27FC236}">
                <a16:creationId xmlns:a16="http://schemas.microsoft.com/office/drawing/2014/main" id="{1416936A-F6F6-F9A9-DA00-79F6D2C8A4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7" name="Content Placeholder 20">
            <a:extLst>
              <a:ext uri="{FF2B5EF4-FFF2-40B4-BE49-F238E27FC236}">
                <a16:creationId xmlns:a16="http://schemas.microsoft.com/office/drawing/2014/main" id="{B84BA21B-0D51-22FF-0F69-D8177D2CE03B}"/>
              </a:ext>
            </a:extLst>
          </p:cNvPr>
          <p:cNvPicPr>
            <a:picLocks noGrp="1" noChangeAspect="1"/>
          </p:cNvPicPr>
          <p:nvPr>
            <p:ph sz="half" idx="2"/>
          </p:nvPr>
        </p:nvPicPr>
        <p:blipFill>
          <a:blip r:embed="rId5">
            <a:extLst>
              <a:ext uri="{28A0092B-C50C-407E-A947-70E740481C1C}">
                <a14:useLocalDpi xmlns:a14="http://schemas.microsoft.com/office/drawing/2010/main" val="0"/>
              </a:ext>
            </a:extLst>
          </a:blip>
          <a:srcRect/>
          <a:stretch/>
        </p:blipFill>
        <p:spPr>
          <a:xfrm>
            <a:off x="5185611" y="1967905"/>
            <a:ext cx="5900704" cy="3800494"/>
          </a:xfr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068557286"/>
      </p:ext>
    </p:extLst>
  </p:cSld>
  <p:clrMapOvr>
    <a:masterClrMapping/>
  </p:clrMapOvr>
  <p:extLst>
    <p:ext uri="{6950BFC3-D8DA-4A85-94F7-54DA5524770B}">
      <p188:commentRel xmlns:p188="http://schemas.microsoft.com/office/powerpoint/2018/8/main" r:id="rId4"/>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AEDAE-571B-520F-6192-56791A57A942}"/>
              </a:ext>
            </a:extLst>
          </p:cNvPr>
          <p:cNvSpPr>
            <a:spLocks noGrp="1"/>
          </p:cNvSpPr>
          <p:nvPr>
            <p:ph type="title"/>
          </p:nvPr>
        </p:nvSpPr>
        <p:spPr/>
        <p:txBody>
          <a:bodyPr/>
          <a:lstStyle/>
          <a:p>
            <a:r>
              <a:rPr lang="en-US" dirty="0"/>
              <a:t>Outbreak Interview Phases</a:t>
            </a:r>
          </a:p>
        </p:txBody>
      </p:sp>
      <p:sp>
        <p:nvSpPr>
          <p:cNvPr id="15" name="incubation">
            <a:extLst>
              <a:ext uri="{FF2B5EF4-FFF2-40B4-BE49-F238E27FC236}">
                <a16:creationId xmlns:a16="http://schemas.microsoft.com/office/drawing/2014/main" id="{2B3A80A3-6198-327B-C90C-09894FA75CD5}"/>
              </a:ext>
            </a:extLst>
          </p:cNvPr>
          <p:cNvSpPr/>
          <p:nvPr/>
        </p:nvSpPr>
        <p:spPr>
          <a:xfrm>
            <a:off x="6184873" y="2258849"/>
            <a:ext cx="5649126" cy="3795741"/>
          </a:xfrm>
          <a:prstGeom prst="roundRect">
            <a:avLst/>
          </a:prstGeom>
          <a:noFill/>
          <a:ln w="38100">
            <a:solidFill>
              <a:srgbClr val="A2AF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6" name="ingestion title">
            <a:extLst>
              <a:ext uri="{FF2B5EF4-FFF2-40B4-BE49-F238E27FC236}">
                <a16:creationId xmlns:a16="http://schemas.microsoft.com/office/drawing/2014/main" id="{943D2E8A-2B21-46B3-5DCA-3CE2AA2B1F5D}"/>
              </a:ext>
            </a:extLst>
          </p:cNvPr>
          <p:cNvSpPr/>
          <p:nvPr/>
        </p:nvSpPr>
        <p:spPr bwMode="auto">
          <a:xfrm>
            <a:off x="7363938" y="1873446"/>
            <a:ext cx="3691817" cy="1195473"/>
          </a:xfrm>
          <a:prstGeom prst="roundRect">
            <a:avLst/>
          </a:prstGeom>
          <a:solidFill>
            <a:srgbClr val="A2AF59"/>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dirty="0"/>
              <a:t>Hypothesis Testing</a:t>
            </a:r>
            <a:endParaRPr lang="en-US" sz="3200" b="1" dirty="0"/>
          </a:p>
        </p:txBody>
      </p:sp>
      <p:sp>
        <p:nvSpPr>
          <p:cNvPr id="23" name="TextBox 22">
            <a:extLst>
              <a:ext uri="{FF2B5EF4-FFF2-40B4-BE49-F238E27FC236}">
                <a16:creationId xmlns:a16="http://schemas.microsoft.com/office/drawing/2014/main" id="{0EDF6E64-5D22-9B67-45D6-72FC4A023CB5}"/>
              </a:ext>
            </a:extLst>
          </p:cNvPr>
          <p:cNvSpPr txBox="1"/>
          <p:nvPr/>
        </p:nvSpPr>
        <p:spPr>
          <a:xfrm>
            <a:off x="6357353" y="1722120"/>
            <a:ext cx="979329" cy="1256346"/>
          </a:xfrm>
          <a:prstGeom prst="rect">
            <a:avLst/>
          </a:prstGeom>
          <a:solidFill>
            <a:schemeClr val="bg1"/>
          </a:solidFill>
        </p:spPr>
        <p:txBody>
          <a:bodyPr wrap="square" rtlCol="0">
            <a:spAutoFit/>
          </a:bodyPr>
          <a:lstStyle/>
          <a:p>
            <a:endParaRPr lang="en-US" dirty="0"/>
          </a:p>
        </p:txBody>
      </p:sp>
      <p:pic>
        <p:nvPicPr>
          <p:cNvPr id="6" name="Picture 5">
            <a:extLst>
              <a:ext uri="{FF2B5EF4-FFF2-40B4-BE49-F238E27FC236}">
                <a16:creationId xmlns:a16="http://schemas.microsoft.com/office/drawing/2014/main" id="{1598AC74-C6C7-3C34-C0F0-75B3CF15404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96000" y="1183500"/>
            <a:ext cx="1428949" cy="1752844"/>
          </a:xfrm>
          <a:prstGeom prst="rect">
            <a:avLst/>
          </a:prstGeom>
        </p:spPr>
      </p:pic>
      <p:sp>
        <p:nvSpPr>
          <p:cNvPr id="10" name="incubation">
            <a:extLst>
              <a:ext uri="{FF2B5EF4-FFF2-40B4-BE49-F238E27FC236}">
                <a16:creationId xmlns:a16="http://schemas.microsoft.com/office/drawing/2014/main" id="{72BFEEF1-D8C0-6989-692E-BBC1B2C11474}"/>
              </a:ext>
            </a:extLst>
          </p:cNvPr>
          <p:cNvSpPr/>
          <p:nvPr/>
        </p:nvSpPr>
        <p:spPr>
          <a:xfrm>
            <a:off x="358001" y="2222755"/>
            <a:ext cx="5649126" cy="3795742"/>
          </a:xfrm>
          <a:prstGeom prst="roundRect">
            <a:avLst/>
          </a:prstGeom>
          <a:noFill/>
          <a:ln w="38100">
            <a:solidFill>
              <a:srgbClr val="A2AF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1" name="ingestion title">
            <a:extLst>
              <a:ext uri="{FF2B5EF4-FFF2-40B4-BE49-F238E27FC236}">
                <a16:creationId xmlns:a16="http://schemas.microsoft.com/office/drawing/2014/main" id="{2A285760-B881-46B9-6A85-0C3BC54FB97A}"/>
              </a:ext>
            </a:extLst>
          </p:cNvPr>
          <p:cNvSpPr/>
          <p:nvPr/>
        </p:nvSpPr>
        <p:spPr bwMode="auto">
          <a:xfrm>
            <a:off x="1537065" y="1873446"/>
            <a:ext cx="3898441" cy="1195473"/>
          </a:xfrm>
          <a:prstGeom prst="roundRect">
            <a:avLst/>
          </a:prstGeom>
          <a:solidFill>
            <a:srgbClr val="A2AF59"/>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dirty="0"/>
              <a:t>Hypothesis Generating</a:t>
            </a:r>
            <a:endParaRPr lang="en-US" sz="3200" b="1" dirty="0"/>
          </a:p>
        </p:txBody>
      </p:sp>
      <p:sp>
        <p:nvSpPr>
          <p:cNvPr id="19" name="TextBox 18">
            <a:extLst>
              <a:ext uri="{FF2B5EF4-FFF2-40B4-BE49-F238E27FC236}">
                <a16:creationId xmlns:a16="http://schemas.microsoft.com/office/drawing/2014/main" id="{BA1CA6BE-E1BA-8788-0905-BD5BFA0B17E9}"/>
              </a:ext>
            </a:extLst>
          </p:cNvPr>
          <p:cNvSpPr txBox="1"/>
          <p:nvPr/>
        </p:nvSpPr>
        <p:spPr>
          <a:xfrm>
            <a:off x="673681" y="1722120"/>
            <a:ext cx="865950" cy="1256346"/>
          </a:xfrm>
          <a:prstGeom prst="rect">
            <a:avLst/>
          </a:prstGeom>
          <a:solidFill>
            <a:schemeClr val="bg1"/>
          </a:solidFill>
        </p:spPr>
        <p:txBody>
          <a:bodyPr wrap="square" rtlCol="0">
            <a:spAutoFit/>
          </a:bodyPr>
          <a:lstStyle/>
          <a:p>
            <a:endParaRPr lang="en-US" dirty="0"/>
          </a:p>
        </p:txBody>
      </p:sp>
      <p:sp>
        <p:nvSpPr>
          <p:cNvPr id="32" name="TextBox 31">
            <a:extLst>
              <a:ext uri="{FF2B5EF4-FFF2-40B4-BE49-F238E27FC236}">
                <a16:creationId xmlns:a16="http://schemas.microsoft.com/office/drawing/2014/main" id="{19346891-8347-2DEB-DE09-0740C376ACD4}"/>
              </a:ext>
            </a:extLst>
          </p:cNvPr>
          <p:cNvSpPr txBox="1"/>
          <p:nvPr/>
        </p:nvSpPr>
        <p:spPr>
          <a:xfrm>
            <a:off x="1025025" y="3244835"/>
            <a:ext cx="4922520" cy="2246769"/>
          </a:xfrm>
          <a:prstGeom prst="rect">
            <a:avLst/>
          </a:prstGeom>
          <a:noFill/>
        </p:spPr>
        <p:txBody>
          <a:bodyPr wrap="square" rtlCol="0">
            <a:spAutoFit/>
          </a:bodyPr>
          <a:lstStyle/>
          <a:p>
            <a:pPr marL="457200" indent="-457200">
              <a:buSzPct val="150000"/>
              <a:buFont typeface="Arial" panose="020B0604020202020204" pitchFamily="34" charset="0"/>
              <a:buChar char="•"/>
            </a:pPr>
            <a:r>
              <a:rPr lang="en-US" sz="2800" dirty="0"/>
              <a:t>Often used early </a:t>
            </a:r>
          </a:p>
          <a:p>
            <a:pPr marL="457200" indent="-457200">
              <a:buSzPct val="150000"/>
              <a:buFont typeface="Arial" panose="020B0604020202020204" pitchFamily="34" charset="0"/>
              <a:buChar char="•"/>
            </a:pPr>
            <a:r>
              <a:rPr lang="en-US" sz="2800" dirty="0"/>
              <a:t>Thorough &amp; time consuming</a:t>
            </a:r>
          </a:p>
          <a:p>
            <a:pPr marL="457200" indent="-457200">
              <a:buSzPct val="150000"/>
              <a:buFont typeface="Arial" panose="020B0604020202020204" pitchFamily="34" charset="0"/>
              <a:buChar char="•"/>
            </a:pPr>
            <a:r>
              <a:rPr lang="en-US" sz="2800" dirty="0"/>
              <a:t>May be called “shotgun” questionnaire</a:t>
            </a:r>
          </a:p>
        </p:txBody>
      </p:sp>
      <p:sp>
        <p:nvSpPr>
          <p:cNvPr id="33" name="TextBox 32">
            <a:extLst>
              <a:ext uri="{FF2B5EF4-FFF2-40B4-BE49-F238E27FC236}">
                <a16:creationId xmlns:a16="http://schemas.microsoft.com/office/drawing/2014/main" id="{73018477-1BE3-9C62-8721-2FFC49BC1532}"/>
              </a:ext>
            </a:extLst>
          </p:cNvPr>
          <p:cNvSpPr txBox="1"/>
          <p:nvPr/>
        </p:nvSpPr>
        <p:spPr>
          <a:xfrm>
            <a:off x="6548176" y="3238512"/>
            <a:ext cx="4922520" cy="2677656"/>
          </a:xfrm>
          <a:prstGeom prst="rect">
            <a:avLst/>
          </a:prstGeom>
          <a:noFill/>
        </p:spPr>
        <p:txBody>
          <a:bodyPr wrap="square" rtlCol="0">
            <a:spAutoFit/>
          </a:bodyPr>
          <a:lstStyle/>
          <a:p>
            <a:pPr marL="457200" indent="-457200">
              <a:buSzPct val="150000"/>
              <a:buFont typeface="Arial" panose="020B0604020202020204" pitchFamily="34" charset="0"/>
              <a:buChar char="•"/>
            </a:pPr>
            <a:r>
              <a:rPr lang="en-US" sz="2800" dirty="0"/>
              <a:t>Used after potential source(s) identified</a:t>
            </a:r>
          </a:p>
          <a:p>
            <a:pPr marL="457200" indent="-457200">
              <a:buSzPct val="150000"/>
              <a:buFont typeface="Arial" panose="020B0604020202020204" pitchFamily="34" charset="0"/>
              <a:buChar char="•"/>
            </a:pPr>
            <a:r>
              <a:rPr lang="en-US" sz="2800" dirty="0"/>
              <a:t>Collect additional detail or potential sources</a:t>
            </a:r>
          </a:p>
          <a:p>
            <a:pPr marL="457200" indent="-457200">
              <a:buSzPct val="150000"/>
              <a:buFont typeface="Arial" panose="020B0604020202020204" pitchFamily="34" charset="0"/>
              <a:buChar char="•"/>
            </a:pPr>
            <a:r>
              <a:rPr lang="en-US" sz="2800" dirty="0"/>
              <a:t>May be called “targeted” interview</a:t>
            </a:r>
          </a:p>
        </p:txBody>
      </p:sp>
      <p:pic>
        <p:nvPicPr>
          <p:cNvPr id="12" name="Picture 11" descr="Icon&#10;&#10;Description automatically generated">
            <a:extLst>
              <a:ext uri="{FF2B5EF4-FFF2-40B4-BE49-F238E27FC236}">
                <a16:creationId xmlns:a16="http://schemas.microsoft.com/office/drawing/2014/main" id="{57D82708-4083-311C-5E91-96A3439944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501" y="1839062"/>
            <a:ext cx="1097282" cy="1097282"/>
          </a:xfrm>
          <a:prstGeom prst="rect">
            <a:avLst/>
          </a:prstGeom>
        </p:spPr>
      </p:pic>
      <p:sp>
        <p:nvSpPr>
          <p:cNvPr id="2" name="Slide Number Placeholder 3">
            <a:extLst>
              <a:ext uri="{FF2B5EF4-FFF2-40B4-BE49-F238E27FC236}">
                <a16:creationId xmlns:a16="http://schemas.microsoft.com/office/drawing/2014/main" id="{548FDDC5-229B-EB19-CCED-A77A47D8D876}"/>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19</a:t>
            </a:fld>
            <a:endParaRPr lang="en-US" dirty="0"/>
          </a:p>
        </p:txBody>
      </p:sp>
    </p:spTree>
    <p:custDataLst>
      <p:tags r:id="rId1"/>
    </p:custDataLst>
    <p:extLst>
      <p:ext uri="{BB962C8B-B14F-4D97-AF65-F5344CB8AC3E}">
        <p14:creationId xmlns:p14="http://schemas.microsoft.com/office/powerpoint/2010/main" val="2346444603"/>
      </p:ext>
    </p:extLst>
  </p:cSld>
  <p:clrMapOvr>
    <a:masterClrMapping/>
  </p:clrMapOvr>
  <p:extLst>
    <p:ext uri="{6950BFC3-D8DA-4A85-94F7-54DA5524770B}">
      <p188:commentRel xmlns:p188="http://schemas.microsoft.com/office/powerpoint/2018/8/main" r:id="rId4"/>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dirty="0"/>
              <a:t>Module 2: Objectives</a:t>
            </a:r>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idx="1"/>
          </p:nvPr>
        </p:nvSpPr>
        <p:spPr/>
        <p:txBody>
          <a:bodyPr/>
          <a:lstStyle/>
          <a:p>
            <a:pPr marL="0" indent="0">
              <a:buNone/>
            </a:pPr>
            <a:r>
              <a:rPr lang="en-US" dirty="0"/>
              <a:t>After completion of this module, you will be able to:</a:t>
            </a:r>
          </a:p>
          <a:p>
            <a:pPr marL="514350" indent="-514350">
              <a:buFont typeface="+mj-lt"/>
              <a:buAutoNum type="arabicPeriod"/>
            </a:pPr>
            <a:r>
              <a:rPr lang="en-US" dirty="0"/>
              <a:t>Identify types of surveillance that may lead to interviewing</a:t>
            </a:r>
          </a:p>
          <a:p>
            <a:pPr marL="514350" indent="-514350">
              <a:buFont typeface="+mj-lt"/>
              <a:buAutoNum type="arabicPeriod"/>
            </a:pPr>
            <a:r>
              <a:rPr lang="en-US" dirty="0"/>
              <a:t>Recognize interview types</a:t>
            </a:r>
          </a:p>
          <a:p>
            <a:pPr marL="514350" indent="-514350">
              <a:buFont typeface="+mj-lt"/>
              <a:buAutoNum type="arabicPeriod"/>
            </a:pPr>
            <a:r>
              <a:rPr lang="en-US" dirty="0"/>
              <a:t>Distinguish between hypothesis-generating and hypothesis-testing interviews</a:t>
            </a:r>
          </a:p>
          <a:p>
            <a:pPr marL="514350" indent="-514350">
              <a:buFont typeface="+mj-lt"/>
              <a:buAutoNum type="arabicPeriod"/>
            </a:pPr>
            <a:r>
              <a:rPr lang="en-US" dirty="0"/>
              <a:t>Explain the purpose of interviewing well persons</a:t>
            </a:r>
          </a:p>
          <a:p>
            <a:endParaRPr lang="en-US" dirty="0"/>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3091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2D764-415A-9166-B917-9C252C46AB23}"/>
              </a:ext>
            </a:extLst>
          </p:cNvPr>
          <p:cNvSpPr>
            <a:spLocks noGrp="1"/>
          </p:cNvSpPr>
          <p:nvPr>
            <p:ph type="title"/>
          </p:nvPr>
        </p:nvSpPr>
        <p:spPr/>
        <p:txBody>
          <a:bodyPr/>
          <a:lstStyle/>
          <a:p>
            <a:r>
              <a:rPr lang="en-US" dirty="0"/>
              <a:t>Practical Example: Tomatoes</a:t>
            </a:r>
          </a:p>
        </p:txBody>
      </p:sp>
      <p:grpSp>
        <p:nvGrpSpPr>
          <p:cNvPr id="33" name="Group 32">
            <a:extLst>
              <a:ext uri="{FF2B5EF4-FFF2-40B4-BE49-F238E27FC236}">
                <a16:creationId xmlns:a16="http://schemas.microsoft.com/office/drawing/2014/main" id="{31C0526D-D4BA-8EAF-784C-1F08065DC139}"/>
              </a:ext>
            </a:extLst>
          </p:cNvPr>
          <p:cNvGrpSpPr/>
          <p:nvPr/>
        </p:nvGrpSpPr>
        <p:grpSpPr>
          <a:xfrm>
            <a:off x="220980" y="1734939"/>
            <a:ext cx="4067556" cy="4407568"/>
            <a:chOff x="220980" y="1734939"/>
            <a:chExt cx="4067556" cy="4407568"/>
          </a:xfrm>
        </p:grpSpPr>
        <p:grpSp>
          <p:nvGrpSpPr>
            <p:cNvPr id="15" name="Group 14">
              <a:extLst>
                <a:ext uri="{FF2B5EF4-FFF2-40B4-BE49-F238E27FC236}">
                  <a16:creationId xmlns:a16="http://schemas.microsoft.com/office/drawing/2014/main" id="{9D79801C-CDA5-8BFF-B976-7CD585A5A78E}"/>
                </a:ext>
              </a:extLst>
            </p:cNvPr>
            <p:cNvGrpSpPr/>
            <p:nvPr/>
          </p:nvGrpSpPr>
          <p:grpSpPr>
            <a:xfrm>
              <a:off x="220980" y="1734939"/>
              <a:ext cx="4067556" cy="2059821"/>
              <a:chOff x="220980" y="1734939"/>
              <a:chExt cx="4067556" cy="2059821"/>
            </a:xfrm>
          </p:grpSpPr>
          <p:pic>
            <p:nvPicPr>
              <p:cNvPr id="4" name="Graphic 3" descr="Man with solid fill">
                <a:extLst>
                  <a:ext uri="{FF2B5EF4-FFF2-40B4-BE49-F238E27FC236}">
                    <a16:creationId xmlns:a16="http://schemas.microsoft.com/office/drawing/2014/main" id="{3E6545A3-6637-08F0-B199-20EC0306ED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980" y="1736150"/>
                <a:ext cx="914400" cy="914400"/>
              </a:xfrm>
              <a:prstGeom prst="rect">
                <a:avLst/>
              </a:prstGeom>
            </p:spPr>
          </p:pic>
          <p:pic>
            <p:nvPicPr>
              <p:cNvPr id="5" name="Graphic 4" descr="Man with solid fill">
                <a:extLst>
                  <a:ext uri="{FF2B5EF4-FFF2-40B4-BE49-F238E27FC236}">
                    <a16:creationId xmlns:a16="http://schemas.microsoft.com/office/drawing/2014/main" id="{A1EA4257-F478-A92F-BC20-6685A960AE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8136" y="1734939"/>
                <a:ext cx="914400" cy="914400"/>
              </a:xfrm>
              <a:prstGeom prst="rect">
                <a:avLst/>
              </a:prstGeom>
            </p:spPr>
          </p:pic>
          <p:pic>
            <p:nvPicPr>
              <p:cNvPr id="6" name="Graphic 5" descr="Man with solid fill">
                <a:extLst>
                  <a:ext uri="{FF2B5EF4-FFF2-40B4-BE49-F238E27FC236}">
                    <a16:creationId xmlns:a16="http://schemas.microsoft.com/office/drawing/2014/main" id="{BB030525-FA3C-EBF7-DAAA-612C8E7C003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74520" y="2880360"/>
                <a:ext cx="914400" cy="914400"/>
              </a:xfrm>
              <a:prstGeom prst="rect">
                <a:avLst/>
              </a:prstGeom>
            </p:spPr>
          </p:pic>
          <p:pic>
            <p:nvPicPr>
              <p:cNvPr id="7" name="Graphic 6" descr="Man with solid fill">
                <a:extLst>
                  <a:ext uri="{FF2B5EF4-FFF2-40B4-BE49-F238E27FC236}">
                    <a16:creationId xmlns:a16="http://schemas.microsoft.com/office/drawing/2014/main" id="{5E825CA2-A257-85C7-A9AA-5C3C142E0AE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5850" y="2876730"/>
                <a:ext cx="914400" cy="914400"/>
              </a:xfrm>
              <a:prstGeom prst="rect">
                <a:avLst/>
              </a:prstGeom>
            </p:spPr>
          </p:pic>
          <p:pic>
            <p:nvPicPr>
              <p:cNvPr id="8" name="Graphic 7" descr="Man with solid fill">
                <a:extLst>
                  <a:ext uri="{FF2B5EF4-FFF2-40B4-BE49-F238E27FC236}">
                    <a16:creationId xmlns:a16="http://schemas.microsoft.com/office/drawing/2014/main" id="{8BD9BB5B-8A31-ABE5-609E-5129E053938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980" y="2876730"/>
                <a:ext cx="914400" cy="914400"/>
              </a:xfrm>
              <a:prstGeom prst="rect">
                <a:avLst/>
              </a:prstGeom>
            </p:spPr>
          </p:pic>
          <p:pic>
            <p:nvPicPr>
              <p:cNvPr id="9" name="Graphic 8" descr="Man with solid fill">
                <a:extLst>
                  <a:ext uri="{FF2B5EF4-FFF2-40B4-BE49-F238E27FC236}">
                    <a16:creationId xmlns:a16="http://schemas.microsoft.com/office/drawing/2014/main" id="{1D4E842C-0F62-62A4-AE14-6769EB2C77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71663" y="1737360"/>
                <a:ext cx="914400" cy="914400"/>
              </a:xfrm>
              <a:prstGeom prst="rect">
                <a:avLst/>
              </a:prstGeom>
            </p:spPr>
          </p:pic>
          <p:pic>
            <p:nvPicPr>
              <p:cNvPr id="10" name="Graphic 9" descr="Man with solid fill">
                <a:extLst>
                  <a:ext uri="{FF2B5EF4-FFF2-40B4-BE49-F238E27FC236}">
                    <a16:creationId xmlns:a16="http://schemas.microsoft.com/office/drawing/2014/main" id="{BEC99251-0CEE-2734-A892-460C7BD1C23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6040" y="2880360"/>
                <a:ext cx="914400" cy="914400"/>
              </a:xfrm>
              <a:prstGeom prst="rect">
                <a:avLst/>
              </a:prstGeom>
            </p:spPr>
          </p:pic>
          <p:pic>
            <p:nvPicPr>
              <p:cNvPr id="11" name="Graphic 10" descr="Man with solid fill">
                <a:extLst>
                  <a:ext uri="{FF2B5EF4-FFF2-40B4-BE49-F238E27FC236}">
                    <a16:creationId xmlns:a16="http://schemas.microsoft.com/office/drawing/2014/main" id="{BB1E944C-7155-F849-5ACB-A74648C9EE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74136" y="2880360"/>
                <a:ext cx="914400" cy="914400"/>
              </a:xfrm>
              <a:prstGeom prst="rect">
                <a:avLst/>
              </a:prstGeom>
            </p:spPr>
          </p:pic>
          <p:pic>
            <p:nvPicPr>
              <p:cNvPr id="12" name="Graphic 11" descr="Man with solid fill">
                <a:extLst>
                  <a:ext uri="{FF2B5EF4-FFF2-40B4-BE49-F238E27FC236}">
                    <a16:creationId xmlns:a16="http://schemas.microsoft.com/office/drawing/2014/main" id="{9F7D951E-07CF-3833-2AF7-F0439D5F78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73758" y="1737360"/>
                <a:ext cx="914400" cy="914400"/>
              </a:xfrm>
              <a:prstGeom prst="rect">
                <a:avLst/>
              </a:prstGeom>
            </p:spPr>
          </p:pic>
          <p:pic>
            <p:nvPicPr>
              <p:cNvPr id="13" name="Graphic 12" descr="Man with solid fill">
                <a:extLst>
                  <a:ext uri="{FF2B5EF4-FFF2-40B4-BE49-F238E27FC236}">
                    <a16:creationId xmlns:a16="http://schemas.microsoft.com/office/drawing/2014/main" id="{890117D5-F079-F798-CBBC-20083D1A7C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7946" y="1734939"/>
                <a:ext cx="914400" cy="914400"/>
              </a:xfrm>
              <a:prstGeom prst="rect">
                <a:avLst/>
              </a:prstGeom>
            </p:spPr>
          </p:pic>
        </p:grpSp>
        <p:sp>
          <p:nvSpPr>
            <p:cNvPr id="14" name="TextBox 13">
              <a:extLst>
                <a:ext uri="{FF2B5EF4-FFF2-40B4-BE49-F238E27FC236}">
                  <a16:creationId xmlns:a16="http://schemas.microsoft.com/office/drawing/2014/main" id="{CA0CC222-02B7-B1DD-1555-C8E3B1BE2095}"/>
                </a:ext>
              </a:extLst>
            </p:cNvPr>
            <p:cNvSpPr txBox="1"/>
            <p:nvPr/>
          </p:nvSpPr>
          <p:spPr>
            <a:xfrm>
              <a:off x="842012" y="4326625"/>
              <a:ext cx="2684146" cy="1815882"/>
            </a:xfrm>
            <a:prstGeom prst="rect">
              <a:avLst/>
            </a:prstGeom>
            <a:solidFill>
              <a:srgbClr val="3F86A8"/>
            </a:solidFill>
            <a:effectLst>
              <a:outerShdw blurRad="50800" dist="38100" dir="5400000" algn="t" rotWithShape="0">
                <a:prstClr val="black">
                  <a:alpha val="40000"/>
                </a:prstClr>
              </a:outerShdw>
            </a:effectLst>
            <a:scene3d>
              <a:camera prst="orthographicFront"/>
              <a:lightRig rig="threePt" dir="t"/>
            </a:scene3d>
            <a:sp3d>
              <a:bevelT/>
            </a:sp3d>
          </p:spPr>
          <p:txBody>
            <a:bodyPr wrap="square" rtlCol="0">
              <a:spAutoFit/>
            </a:bodyPr>
            <a:lstStyle/>
            <a:p>
              <a:pPr algn="ctr"/>
              <a:r>
                <a:rPr lang="en-US" sz="2800" dirty="0">
                  <a:solidFill>
                    <a:schemeClr val="bg1"/>
                  </a:solidFill>
                </a:rPr>
                <a:t>Ten outbreak cases reported consuming tomatoes</a:t>
              </a:r>
            </a:p>
          </p:txBody>
        </p:sp>
      </p:grpSp>
      <p:pic>
        <p:nvPicPr>
          <p:cNvPr id="17" name="Graphic 16" descr="Man with solid fill">
            <a:extLst>
              <a:ext uri="{FF2B5EF4-FFF2-40B4-BE49-F238E27FC236}">
                <a16:creationId xmlns:a16="http://schemas.microsoft.com/office/drawing/2014/main" id="{D68C4EF4-C5B5-AE18-43CB-AC6D6E45C66E}"/>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l="14313" r="15333"/>
          <a:stretch/>
        </p:blipFill>
        <p:spPr>
          <a:xfrm>
            <a:off x="6938580" y="1756571"/>
            <a:ext cx="643319" cy="914400"/>
          </a:xfrm>
          <a:prstGeom prst="rect">
            <a:avLst/>
          </a:prstGeom>
        </p:spPr>
      </p:pic>
      <p:pic>
        <p:nvPicPr>
          <p:cNvPr id="18" name="Graphic 17" descr="Man with solid fill">
            <a:extLst>
              <a:ext uri="{FF2B5EF4-FFF2-40B4-BE49-F238E27FC236}">
                <a16:creationId xmlns:a16="http://schemas.microsoft.com/office/drawing/2014/main" id="{58E2BBB5-1BB7-4D11-D38C-C2B4CC5F3198}"/>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l="14314" r="16248"/>
          <a:stretch/>
        </p:blipFill>
        <p:spPr>
          <a:xfrm>
            <a:off x="7805736" y="1755360"/>
            <a:ext cx="634939" cy="914400"/>
          </a:xfrm>
          <a:prstGeom prst="rect">
            <a:avLst/>
          </a:prstGeom>
        </p:spPr>
      </p:pic>
      <p:pic>
        <p:nvPicPr>
          <p:cNvPr id="19" name="Graphic 18" descr="Man with solid fill">
            <a:extLst>
              <a:ext uri="{FF2B5EF4-FFF2-40B4-BE49-F238E27FC236}">
                <a16:creationId xmlns:a16="http://schemas.microsoft.com/office/drawing/2014/main" id="{93533C63-3BB2-6C17-81CB-EE47E29206DD}"/>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l="16333" r="16562"/>
          <a:stretch/>
        </p:blipFill>
        <p:spPr>
          <a:xfrm>
            <a:off x="8610598" y="2900781"/>
            <a:ext cx="613603" cy="914400"/>
          </a:xfrm>
          <a:prstGeom prst="rect">
            <a:avLst/>
          </a:prstGeom>
        </p:spPr>
      </p:pic>
      <p:pic>
        <p:nvPicPr>
          <p:cNvPr id="20" name="Graphic 19" descr="Man with solid fill">
            <a:extLst>
              <a:ext uri="{FF2B5EF4-FFF2-40B4-BE49-F238E27FC236}">
                <a16:creationId xmlns:a16="http://schemas.microsoft.com/office/drawing/2014/main" id="{EAF0BC12-CBB2-8F59-9381-EFA447467D16}"/>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16541" r="14021"/>
          <a:stretch/>
        </p:blipFill>
        <p:spPr>
          <a:xfrm>
            <a:off x="7823830" y="2897151"/>
            <a:ext cx="634940" cy="914400"/>
          </a:xfrm>
          <a:prstGeom prst="rect">
            <a:avLst/>
          </a:prstGeom>
        </p:spPr>
      </p:pic>
      <p:pic>
        <p:nvPicPr>
          <p:cNvPr id="21" name="Graphic 20" descr="Man with solid fill">
            <a:extLst>
              <a:ext uri="{FF2B5EF4-FFF2-40B4-BE49-F238E27FC236}">
                <a16:creationId xmlns:a16="http://schemas.microsoft.com/office/drawing/2014/main" id="{9C2C2D40-69D8-F308-09A6-E785D168EB95}"/>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l="14313" r="15333"/>
          <a:stretch/>
        </p:blipFill>
        <p:spPr>
          <a:xfrm>
            <a:off x="6938580" y="2897151"/>
            <a:ext cx="643319" cy="914400"/>
          </a:xfrm>
          <a:prstGeom prst="rect">
            <a:avLst/>
          </a:prstGeom>
        </p:spPr>
      </p:pic>
      <p:pic>
        <p:nvPicPr>
          <p:cNvPr id="22" name="Graphic 21" descr="Man with solid fill">
            <a:extLst>
              <a:ext uri="{FF2B5EF4-FFF2-40B4-BE49-F238E27FC236}">
                <a16:creationId xmlns:a16="http://schemas.microsoft.com/office/drawing/2014/main" id="{39E74973-2EE1-63EF-A0BA-ACD089DACA5B}"/>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16647" r="16249"/>
          <a:stretch/>
        </p:blipFill>
        <p:spPr>
          <a:xfrm>
            <a:off x="8610600" y="1757781"/>
            <a:ext cx="613602" cy="914400"/>
          </a:xfrm>
          <a:prstGeom prst="rect">
            <a:avLst/>
          </a:prstGeom>
        </p:spPr>
      </p:pic>
      <p:pic>
        <p:nvPicPr>
          <p:cNvPr id="23" name="Graphic 22" descr="Man with solid fill">
            <a:extLst>
              <a:ext uri="{FF2B5EF4-FFF2-40B4-BE49-F238E27FC236}">
                <a16:creationId xmlns:a16="http://schemas.microsoft.com/office/drawing/2014/main" id="{EA9CF119-6762-2771-661B-1C3195053D42}"/>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l="14311" r="16042"/>
          <a:stretch/>
        </p:blipFill>
        <p:spPr>
          <a:xfrm>
            <a:off x="9323640" y="2900781"/>
            <a:ext cx="636846" cy="914400"/>
          </a:xfrm>
          <a:prstGeom prst="rect">
            <a:avLst/>
          </a:prstGeom>
        </p:spPr>
      </p:pic>
      <p:pic>
        <p:nvPicPr>
          <p:cNvPr id="24" name="Graphic 23" descr="Man with solid fill">
            <a:extLst>
              <a:ext uri="{FF2B5EF4-FFF2-40B4-BE49-F238E27FC236}">
                <a16:creationId xmlns:a16="http://schemas.microsoft.com/office/drawing/2014/main" id="{2CDE3C57-8EB0-DC52-6211-B78E03F50B00}"/>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311" r="16042"/>
          <a:stretch/>
        </p:blipFill>
        <p:spPr>
          <a:xfrm>
            <a:off x="10091736" y="2900781"/>
            <a:ext cx="636846" cy="914400"/>
          </a:xfrm>
          <a:prstGeom prst="rect">
            <a:avLst/>
          </a:prstGeom>
        </p:spPr>
      </p:pic>
      <p:pic>
        <p:nvPicPr>
          <p:cNvPr id="25" name="Graphic 24" descr="Man with solid fill">
            <a:extLst>
              <a:ext uri="{FF2B5EF4-FFF2-40B4-BE49-F238E27FC236}">
                <a16:creationId xmlns:a16="http://schemas.microsoft.com/office/drawing/2014/main" id="{2EE0C82A-CEB7-70E5-C53B-8E65BC8C27CF}"/>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l="17214" r="15682"/>
          <a:stretch/>
        </p:blipFill>
        <p:spPr>
          <a:xfrm>
            <a:off x="10117898" y="1757781"/>
            <a:ext cx="613602" cy="914400"/>
          </a:xfrm>
          <a:prstGeom prst="rect">
            <a:avLst/>
          </a:prstGeom>
        </p:spPr>
      </p:pic>
      <p:pic>
        <p:nvPicPr>
          <p:cNvPr id="26" name="Graphic 25" descr="Man with solid fill">
            <a:extLst>
              <a:ext uri="{FF2B5EF4-FFF2-40B4-BE49-F238E27FC236}">
                <a16:creationId xmlns:a16="http://schemas.microsoft.com/office/drawing/2014/main" id="{60B3D6BD-BAAE-C3E3-97C7-BB19885FD78C}"/>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l="16647" r="16249"/>
          <a:stretch/>
        </p:blipFill>
        <p:spPr>
          <a:xfrm>
            <a:off x="9346884" y="1755360"/>
            <a:ext cx="613602" cy="914400"/>
          </a:xfrm>
          <a:prstGeom prst="rect">
            <a:avLst/>
          </a:prstGeom>
        </p:spPr>
      </p:pic>
      <p:sp>
        <p:nvSpPr>
          <p:cNvPr id="27" name="TextBox 26">
            <a:extLst>
              <a:ext uri="{FF2B5EF4-FFF2-40B4-BE49-F238E27FC236}">
                <a16:creationId xmlns:a16="http://schemas.microsoft.com/office/drawing/2014/main" id="{0970366D-0B6F-9117-4A0A-740B3B09A9B8}"/>
              </a:ext>
            </a:extLst>
          </p:cNvPr>
          <p:cNvSpPr txBox="1"/>
          <p:nvPr/>
        </p:nvSpPr>
        <p:spPr>
          <a:xfrm>
            <a:off x="5754624" y="4311385"/>
            <a:ext cx="2922079" cy="954107"/>
          </a:xfrm>
          <a:prstGeom prst="rect">
            <a:avLst/>
          </a:prstGeom>
          <a:solidFill>
            <a:srgbClr val="9FAB57"/>
          </a:solidFill>
          <a:effectLst>
            <a:outerShdw blurRad="50800" dist="38100" dir="5400000" algn="t" rotWithShape="0">
              <a:prstClr val="black">
                <a:alpha val="40000"/>
              </a:prstClr>
            </a:outerShdw>
          </a:effectLst>
          <a:scene3d>
            <a:camera prst="orthographicFront"/>
            <a:lightRig rig="threePt" dir="t"/>
          </a:scene3d>
          <a:sp3d>
            <a:bevelT/>
          </a:sp3d>
        </p:spPr>
        <p:txBody>
          <a:bodyPr wrap="square" rtlCol="0">
            <a:spAutoFit/>
          </a:bodyPr>
          <a:lstStyle/>
          <a:p>
            <a:pPr algn="ctr"/>
            <a:r>
              <a:rPr lang="en-US" sz="2800" dirty="0"/>
              <a:t>Two cases report cherry tomatoes</a:t>
            </a:r>
          </a:p>
        </p:txBody>
      </p:sp>
      <p:sp>
        <p:nvSpPr>
          <p:cNvPr id="28" name="TextBox 27">
            <a:extLst>
              <a:ext uri="{FF2B5EF4-FFF2-40B4-BE49-F238E27FC236}">
                <a16:creationId xmlns:a16="http://schemas.microsoft.com/office/drawing/2014/main" id="{8799F8C1-7760-F7E3-01D8-7AAB4D573653}"/>
              </a:ext>
            </a:extLst>
          </p:cNvPr>
          <p:cNvSpPr txBox="1"/>
          <p:nvPr/>
        </p:nvSpPr>
        <p:spPr>
          <a:xfrm>
            <a:off x="9012362" y="4311385"/>
            <a:ext cx="2922079" cy="954107"/>
          </a:xfrm>
          <a:prstGeom prst="rect">
            <a:avLst/>
          </a:prstGeom>
          <a:solidFill>
            <a:srgbClr val="F5B524"/>
          </a:solidFill>
          <a:effectLst>
            <a:outerShdw blurRad="50800" dist="38100" dir="5400000" algn="t" rotWithShape="0">
              <a:prstClr val="black">
                <a:alpha val="40000"/>
              </a:prstClr>
            </a:outerShdw>
          </a:effectLst>
          <a:scene3d>
            <a:camera prst="orthographicFront"/>
            <a:lightRig rig="threePt" dir="t"/>
          </a:scene3d>
          <a:sp3d>
            <a:bevelT/>
          </a:sp3d>
        </p:spPr>
        <p:txBody>
          <a:bodyPr wrap="square" rtlCol="0">
            <a:spAutoFit/>
          </a:bodyPr>
          <a:lstStyle>
            <a:defPPr>
              <a:defRPr lang="en-US"/>
            </a:defPPr>
            <a:lvl1pPr algn="ctr">
              <a:defRPr sz="2800"/>
            </a:lvl1pPr>
          </a:lstStyle>
          <a:p>
            <a:r>
              <a:rPr lang="en-US" dirty="0"/>
              <a:t>One case reports canned tomatoes</a:t>
            </a:r>
          </a:p>
        </p:txBody>
      </p:sp>
      <p:sp>
        <p:nvSpPr>
          <p:cNvPr id="30" name="TextBox 29">
            <a:extLst>
              <a:ext uri="{FF2B5EF4-FFF2-40B4-BE49-F238E27FC236}">
                <a16:creationId xmlns:a16="http://schemas.microsoft.com/office/drawing/2014/main" id="{A3099454-0EB6-4FD1-97D8-6323610E4A9D}"/>
              </a:ext>
            </a:extLst>
          </p:cNvPr>
          <p:cNvSpPr txBox="1"/>
          <p:nvPr/>
        </p:nvSpPr>
        <p:spPr>
          <a:xfrm>
            <a:off x="7118794" y="5450755"/>
            <a:ext cx="3445384" cy="954107"/>
          </a:xfrm>
          <a:prstGeom prst="rect">
            <a:avLst/>
          </a:prstGeom>
          <a:solidFill>
            <a:srgbClr val="FF0000"/>
          </a:solidFill>
          <a:effectLst>
            <a:outerShdw blurRad="50800" dist="38100" dir="5400000" algn="t" rotWithShape="0">
              <a:prstClr val="black">
                <a:alpha val="40000"/>
              </a:prstClr>
            </a:outerShdw>
          </a:effectLst>
          <a:scene3d>
            <a:camera prst="orthographicFront"/>
            <a:lightRig rig="threePt" dir="t"/>
          </a:scene3d>
          <a:sp3d>
            <a:bevelT/>
          </a:sp3d>
        </p:spPr>
        <p:txBody>
          <a:bodyPr wrap="square" rtlCol="0">
            <a:spAutoFit/>
          </a:bodyPr>
          <a:lstStyle>
            <a:defPPr>
              <a:defRPr lang="en-US"/>
            </a:defPPr>
            <a:lvl1pPr algn="ctr">
              <a:defRPr sz="2800"/>
            </a:lvl1pPr>
          </a:lstStyle>
          <a:p>
            <a:r>
              <a:rPr lang="en-US" dirty="0"/>
              <a:t>Seven cases reports Roma tomatoes</a:t>
            </a:r>
          </a:p>
        </p:txBody>
      </p:sp>
      <p:sp>
        <p:nvSpPr>
          <p:cNvPr id="3" name="Slide Number Placeholder 3">
            <a:extLst>
              <a:ext uri="{FF2B5EF4-FFF2-40B4-BE49-F238E27FC236}">
                <a16:creationId xmlns:a16="http://schemas.microsoft.com/office/drawing/2014/main" id="{7A3E46E7-18CA-0896-2B47-3E1B0712907C}"/>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20</a:t>
            </a:fld>
            <a:endParaRPr lang="en-US" dirty="0"/>
          </a:p>
        </p:txBody>
      </p:sp>
    </p:spTree>
    <p:custDataLst>
      <p:tags r:id="rId1"/>
    </p:custDataLst>
    <p:extLst>
      <p:ext uri="{BB962C8B-B14F-4D97-AF65-F5344CB8AC3E}">
        <p14:creationId xmlns:p14="http://schemas.microsoft.com/office/powerpoint/2010/main" val="338776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9" presetClass="emph" presetSubtype="0" fill="hold" nodeType="withEffect">
                                  <p:stCondLst>
                                    <p:cond delay="0"/>
                                  </p:stCondLst>
                                  <p:childTnLst>
                                    <p:animClr clrSpc="rgb" dir="cw">
                                      <p:cBhvr override="childStyle">
                                        <p:cTn id="31" dur="500" fill="hold"/>
                                        <p:tgtEl>
                                          <p:spTgt spid="18"/>
                                        </p:tgtEl>
                                        <p:attrNameLst>
                                          <p:attrName>style.color</p:attrName>
                                        </p:attrNameLst>
                                      </p:cBhvr>
                                      <p:to>
                                        <a:srgbClr val="9FAB57"/>
                                      </p:to>
                                    </p:animClr>
                                    <p:animClr clrSpc="rgb" dir="cw">
                                      <p:cBhvr>
                                        <p:cTn id="32" dur="500" fill="hold"/>
                                        <p:tgtEl>
                                          <p:spTgt spid="18"/>
                                        </p:tgtEl>
                                        <p:attrNameLst>
                                          <p:attrName>fillcolor</p:attrName>
                                        </p:attrNameLst>
                                      </p:cBhvr>
                                      <p:to>
                                        <a:srgbClr val="9FAB57"/>
                                      </p:to>
                                    </p:animClr>
                                    <p:set>
                                      <p:cBhvr>
                                        <p:cTn id="33" dur="500" fill="hold"/>
                                        <p:tgtEl>
                                          <p:spTgt spid="18"/>
                                        </p:tgtEl>
                                        <p:attrNameLst>
                                          <p:attrName>fill.type</p:attrName>
                                        </p:attrNameLst>
                                      </p:cBhvr>
                                      <p:to>
                                        <p:strVal val="solid"/>
                                      </p:to>
                                    </p:set>
                                    <p:set>
                                      <p:cBhvr>
                                        <p:cTn id="34" dur="500" fill="hold"/>
                                        <p:tgtEl>
                                          <p:spTgt spid="18"/>
                                        </p:tgtEl>
                                        <p:attrNameLst>
                                          <p:attrName>fill.on</p:attrName>
                                        </p:attrNameLst>
                                      </p:cBhvr>
                                      <p:to>
                                        <p:strVal val="true"/>
                                      </p:to>
                                    </p:set>
                                  </p:childTnLst>
                                </p:cTn>
                              </p:par>
                              <p:par>
                                <p:cTn id="35" presetID="19" presetClass="emph" presetSubtype="0" fill="hold" nodeType="withEffect">
                                  <p:stCondLst>
                                    <p:cond delay="0"/>
                                  </p:stCondLst>
                                  <p:childTnLst>
                                    <p:animClr clrSpc="rgb" dir="cw">
                                      <p:cBhvr override="childStyle">
                                        <p:cTn id="36" dur="500" fill="hold"/>
                                        <p:tgtEl>
                                          <p:spTgt spid="21"/>
                                        </p:tgtEl>
                                        <p:attrNameLst>
                                          <p:attrName>style.color</p:attrName>
                                        </p:attrNameLst>
                                      </p:cBhvr>
                                      <p:to>
                                        <a:srgbClr val="9FAB57"/>
                                      </p:to>
                                    </p:animClr>
                                    <p:animClr clrSpc="rgb" dir="cw">
                                      <p:cBhvr>
                                        <p:cTn id="37" dur="500" fill="hold"/>
                                        <p:tgtEl>
                                          <p:spTgt spid="21"/>
                                        </p:tgtEl>
                                        <p:attrNameLst>
                                          <p:attrName>fillcolor</p:attrName>
                                        </p:attrNameLst>
                                      </p:cBhvr>
                                      <p:to>
                                        <a:srgbClr val="9FAB57"/>
                                      </p:to>
                                    </p:animClr>
                                    <p:set>
                                      <p:cBhvr>
                                        <p:cTn id="38" dur="500" fill="hold"/>
                                        <p:tgtEl>
                                          <p:spTgt spid="21"/>
                                        </p:tgtEl>
                                        <p:attrNameLst>
                                          <p:attrName>fill.type</p:attrName>
                                        </p:attrNameLst>
                                      </p:cBhvr>
                                      <p:to>
                                        <p:strVal val="solid"/>
                                      </p:to>
                                    </p:set>
                                    <p:set>
                                      <p:cBhvr>
                                        <p:cTn id="39" dur="500" fill="hold"/>
                                        <p:tgtEl>
                                          <p:spTgt spid="21"/>
                                        </p:tgtEl>
                                        <p:attrNameLst>
                                          <p:attrName>fill.on</p:attrName>
                                        </p:attrNameLst>
                                      </p:cBhvr>
                                      <p:to>
                                        <p:strVal val="tru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9" presetClass="emph" presetSubtype="0" fill="hold" nodeType="withEffect">
                                  <p:stCondLst>
                                    <p:cond delay="0"/>
                                  </p:stCondLst>
                                  <p:childTnLst>
                                    <p:animClr clrSpc="rgb" dir="cw">
                                      <p:cBhvr override="childStyle">
                                        <p:cTn id="46" dur="500" fill="hold"/>
                                        <p:tgtEl>
                                          <p:spTgt spid="24"/>
                                        </p:tgtEl>
                                        <p:attrNameLst>
                                          <p:attrName>style.color</p:attrName>
                                        </p:attrNameLst>
                                      </p:cBhvr>
                                      <p:to>
                                        <a:srgbClr val="FFC000"/>
                                      </p:to>
                                    </p:animClr>
                                    <p:animClr clrSpc="rgb" dir="cw">
                                      <p:cBhvr>
                                        <p:cTn id="47" dur="500" fill="hold"/>
                                        <p:tgtEl>
                                          <p:spTgt spid="24"/>
                                        </p:tgtEl>
                                        <p:attrNameLst>
                                          <p:attrName>fillcolor</p:attrName>
                                        </p:attrNameLst>
                                      </p:cBhvr>
                                      <p:to>
                                        <a:srgbClr val="FFC000"/>
                                      </p:to>
                                    </p:animClr>
                                    <p:set>
                                      <p:cBhvr>
                                        <p:cTn id="48" dur="500" fill="hold"/>
                                        <p:tgtEl>
                                          <p:spTgt spid="24"/>
                                        </p:tgtEl>
                                        <p:attrNameLst>
                                          <p:attrName>fill.type</p:attrName>
                                        </p:attrNameLst>
                                      </p:cBhvr>
                                      <p:to>
                                        <p:strVal val="solid"/>
                                      </p:to>
                                    </p:set>
                                    <p:set>
                                      <p:cBhvr>
                                        <p:cTn id="49" dur="500" fill="hold"/>
                                        <p:tgtEl>
                                          <p:spTgt spid="24"/>
                                        </p:tgtEl>
                                        <p:attrNameLst>
                                          <p:attrName>fill.on</p:attrName>
                                        </p:attrNameLst>
                                      </p:cBhvr>
                                      <p:to>
                                        <p:strVal val="true"/>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9" presetClass="emph" presetSubtype="0" fill="hold" nodeType="withEffect">
                                  <p:stCondLst>
                                    <p:cond delay="0"/>
                                  </p:stCondLst>
                                  <p:childTnLst>
                                    <p:animClr clrSpc="rgb" dir="cw">
                                      <p:cBhvr override="childStyle">
                                        <p:cTn id="56" dur="500" fill="hold"/>
                                        <p:tgtEl>
                                          <p:spTgt spid="17"/>
                                        </p:tgtEl>
                                        <p:attrNameLst>
                                          <p:attrName>style.color</p:attrName>
                                        </p:attrNameLst>
                                      </p:cBhvr>
                                      <p:to>
                                        <a:srgbClr val="FF0000"/>
                                      </p:to>
                                    </p:animClr>
                                    <p:animClr clrSpc="rgb" dir="cw">
                                      <p:cBhvr>
                                        <p:cTn id="57" dur="500" fill="hold"/>
                                        <p:tgtEl>
                                          <p:spTgt spid="17"/>
                                        </p:tgtEl>
                                        <p:attrNameLst>
                                          <p:attrName>fillcolor</p:attrName>
                                        </p:attrNameLst>
                                      </p:cBhvr>
                                      <p:to>
                                        <a:srgbClr val="FF0000"/>
                                      </p:to>
                                    </p:animClr>
                                    <p:set>
                                      <p:cBhvr>
                                        <p:cTn id="58" dur="500" fill="hold"/>
                                        <p:tgtEl>
                                          <p:spTgt spid="17"/>
                                        </p:tgtEl>
                                        <p:attrNameLst>
                                          <p:attrName>fill.type</p:attrName>
                                        </p:attrNameLst>
                                      </p:cBhvr>
                                      <p:to>
                                        <p:strVal val="solid"/>
                                      </p:to>
                                    </p:set>
                                    <p:set>
                                      <p:cBhvr>
                                        <p:cTn id="59" dur="500" fill="hold"/>
                                        <p:tgtEl>
                                          <p:spTgt spid="17"/>
                                        </p:tgtEl>
                                        <p:attrNameLst>
                                          <p:attrName>fill.on</p:attrName>
                                        </p:attrNameLst>
                                      </p:cBhvr>
                                      <p:to>
                                        <p:strVal val="true"/>
                                      </p:to>
                                    </p:set>
                                  </p:childTnLst>
                                </p:cTn>
                              </p:par>
                              <p:par>
                                <p:cTn id="60" presetID="19" presetClass="emph" presetSubtype="0" fill="hold" nodeType="withEffect">
                                  <p:stCondLst>
                                    <p:cond delay="0"/>
                                  </p:stCondLst>
                                  <p:childTnLst>
                                    <p:animClr clrSpc="rgb" dir="cw">
                                      <p:cBhvr override="childStyle">
                                        <p:cTn id="61" dur="500" fill="hold"/>
                                        <p:tgtEl>
                                          <p:spTgt spid="19"/>
                                        </p:tgtEl>
                                        <p:attrNameLst>
                                          <p:attrName>style.color</p:attrName>
                                        </p:attrNameLst>
                                      </p:cBhvr>
                                      <p:to>
                                        <a:srgbClr val="FF0000"/>
                                      </p:to>
                                    </p:animClr>
                                    <p:animClr clrSpc="rgb" dir="cw">
                                      <p:cBhvr>
                                        <p:cTn id="62" dur="500" fill="hold"/>
                                        <p:tgtEl>
                                          <p:spTgt spid="19"/>
                                        </p:tgtEl>
                                        <p:attrNameLst>
                                          <p:attrName>fillcolor</p:attrName>
                                        </p:attrNameLst>
                                      </p:cBhvr>
                                      <p:to>
                                        <a:srgbClr val="FF0000"/>
                                      </p:to>
                                    </p:animClr>
                                    <p:set>
                                      <p:cBhvr>
                                        <p:cTn id="63" dur="500" fill="hold"/>
                                        <p:tgtEl>
                                          <p:spTgt spid="19"/>
                                        </p:tgtEl>
                                        <p:attrNameLst>
                                          <p:attrName>fill.type</p:attrName>
                                        </p:attrNameLst>
                                      </p:cBhvr>
                                      <p:to>
                                        <p:strVal val="solid"/>
                                      </p:to>
                                    </p:set>
                                    <p:set>
                                      <p:cBhvr>
                                        <p:cTn id="64" dur="500" fill="hold"/>
                                        <p:tgtEl>
                                          <p:spTgt spid="19"/>
                                        </p:tgtEl>
                                        <p:attrNameLst>
                                          <p:attrName>fill.on</p:attrName>
                                        </p:attrNameLst>
                                      </p:cBhvr>
                                      <p:to>
                                        <p:strVal val="true"/>
                                      </p:to>
                                    </p:set>
                                  </p:childTnLst>
                                </p:cTn>
                              </p:par>
                              <p:par>
                                <p:cTn id="65" presetID="19" presetClass="emph" presetSubtype="0" fill="hold" nodeType="withEffect">
                                  <p:stCondLst>
                                    <p:cond delay="0"/>
                                  </p:stCondLst>
                                  <p:childTnLst>
                                    <p:animClr clrSpc="rgb" dir="cw">
                                      <p:cBhvr override="childStyle">
                                        <p:cTn id="66" dur="500" fill="hold"/>
                                        <p:tgtEl>
                                          <p:spTgt spid="20"/>
                                        </p:tgtEl>
                                        <p:attrNameLst>
                                          <p:attrName>style.color</p:attrName>
                                        </p:attrNameLst>
                                      </p:cBhvr>
                                      <p:to>
                                        <a:srgbClr val="FF0000"/>
                                      </p:to>
                                    </p:animClr>
                                    <p:animClr clrSpc="rgb" dir="cw">
                                      <p:cBhvr>
                                        <p:cTn id="67" dur="500" fill="hold"/>
                                        <p:tgtEl>
                                          <p:spTgt spid="20"/>
                                        </p:tgtEl>
                                        <p:attrNameLst>
                                          <p:attrName>fillcolor</p:attrName>
                                        </p:attrNameLst>
                                      </p:cBhvr>
                                      <p:to>
                                        <a:srgbClr val="FF0000"/>
                                      </p:to>
                                    </p:animClr>
                                    <p:set>
                                      <p:cBhvr>
                                        <p:cTn id="68" dur="500" fill="hold"/>
                                        <p:tgtEl>
                                          <p:spTgt spid="20"/>
                                        </p:tgtEl>
                                        <p:attrNameLst>
                                          <p:attrName>fill.type</p:attrName>
                                        </p:attrNameLst>
                                      </p:cBhvr>
                                      <p:to>
                                        <p:strVal val="solid"/>
                                      </p:to>
                                    </p:set>
                                    <p:set>
                                      <p:cBhvr>
                                        <p:cTn id="69" dur="500" fill="hold"/>
                                        <p:tgtEl>
                                          <p:spTgt spid="20"/>
                                        </p:tgtEl>
                                        <p:attrNameLst>
                                          <p:attrName>fill.on</p:attrName>
                                        </p:attrNameLst>
                                      </p:cBhvr>
                                      <p:to>
                                        <p:strVal val="true"/>
                                      </p:to>
                                    </p:set>
                                  </p:childTnLst>
                                </p:cTn>
                              </p:par>
                              <p:par>
                                <p:cTn id="70" presetID="19" presetClass="emph" presetSubtype="0" fill="hold" nodeType="withEffect">
                                  <p:stCondLst>
                                    <p:cond delay="0"/>
                                  </p:stCondLst>
                                  <p:childTnLst>
                                    <p:animClr clrSpc="rgb" dir="cw">
                                      <p:cBhvr override="childStyle">
                                        <p:cTn id="71" dur="500" fill="hold"/>
                                        <p:tgtEl>
                                          <p:spTgt spid="22"/>
                                        </p:tgtEl>
                                        <p:attrNameLst>
                                          <p:attrName>style.color</p:attrName>
                                        </p:attrNameLst>
                                      </p:cBhvr>
                                      <p:to>
                                        <a:srgbClr val="FF0000"/>
                                      </p:to>
                                    </p:animClr>
                                    <p:animClr clrSpc="rgb" dir="cw">
                                      <p:cBhvr>
                                        <p:cTn id="72" dur="500" fill="hold"/>
                                        <p:tgtEl>
                                          <p:spTgt spid="22"/>
                                        </p:tgtEl>
                                        <p:attrNameLst>
                                          <p:attrName>fillcolor</p:attrName>
                                        </p:attrNameLst>
                                      </p:cBhvr>
                                      <p:to>
                                        <a:srgbClr val="FF0000"/>
                                      </p:to>
                                    </p:animClr>
                                    <p:set>
                                      <p:cBhvr>
                                        <p:cTn id="73" dur="500" fill="hold"/>
                                        <p:tgtEl>
                                          <p:spTgt spid="22"/>
                                        </p:tgtEl>
                                        <p:attrNameLst>
                                          <p:attrName>fill.type</p:attrName>
                                        </p:attrNameLst>
                                      </p:cBhvr>
                                      <p:to>
                                        <p:strVal val="solid"/>
                                      </p:to>
                                    </p:set>
                                    <p:set>
                                      <p:cBhvr>
                                        <p:cTn id="74" dur="500" fill="hold"/>
                                        <p:tgtEl>
                                          <p:spTgt spid="22"/>
                                        </p:tgtEl>
                                        <p:attrNameLst>
                                          <p:attrName>fill.on</p:attrName>
                                        </p:attrNameLst>
                                      </p:cBhvr>
                                      <p:to>
                                        <p:strVal val="true"/>
                                      </p:to>
                                    </p:set>
                                  </p:childTnLst>
                                </p:cTn>
                              </p:par>
                              <p:par>
                                <p:cTn id="75" presetID="19" presetClass="emph" presetSubtype="0" fill="hold" nodeType="withEffect">
                                  <p:stCondLst>
                                    <p:cond delay="0"/>
                                  </p:stCondLst>
                                  <p:childTnLst>
                                    <p:animClr clrSpc="rgb" dir="cw">
                                      <p:cBhvr override="childStyle">
                                        <p:cTn id="76" dur="500" fill="hold"/>
                                        <p:tgtEl>
                                          <p:spTgt spid="23"/>
                                        </p:tgtEl>
                                        <p:attrNameLst>
                                          <p:attrName>style.color</p:attrName>
                                        </p:attrNameLst>
                                      </p:cBhvr>
                                      <p:to>
                                        <a:srgbClr val="FF0000"/>
                                      </p:to>
                                    </p:animClr>
                                    <p:animClr clrSpc="rgb" dir="cw">
                                      <p:cBhvr>
                                        <p:cTn id="77" dur="500" fill="hold"/>
                                        <p:tgtEl>
                                          <p:spTgt spid="23"/>
                                        </p:tgtEl>
                                        <p:attrNameLst>
                                          <p:attrName>fillcolor</p:attrName>
                                        </p:attrNameLst>
                                      </p:cBhvr>
                                      <p:to>
                                        <a:srgbClr val="FF0000"/>
                                      </p:to>
                                    </p:animClr>
                                    <p:set>
                                      <p:cBhvr>
                                        <p:cTn id="78" dur="500" fill="hold"/>
                                        <p:tgtEl>
                                          <p:spTgt spid="23"/>
                                        </p:tgtEl>
                                        <p:attrNameLst>
                                          <p:attrName>fill.type</p:attrName>
                                        </p:attrNameLst>
                                      </p:cBhvr>
                                      <p:to>
                                        <p:strVal val="solid"/>
                                      </p:to>
                                    </p:set>
                                    <p:set>
                                      <p:cBhvr>
                                        <p:cTn id="79" dur="500" fill="hold"/>
                                        <p:tgtEl>
                                          <p:spTgt spid="23"/>
                                        </p:tgtEl>
                                        <p:attrNameLst>
                                          <p:attrName>fill.on</p:attrName>
                                        </p:attrNameLst>
                                      </p:cBhvr>
                                      <p:to>
                                        <p:strVal val="true"/>
                                      </p:to>
                                    </p:set>
                                  </p:childTnLst>
                                </p:cTn>
                              </p:par>
                              <p:par>
                                <p:cTn id="80" presetID="19" presetClass="emph" presetSubtype="0" fill="hold" nodeType="withEffect">
                                  <p:stCondLst>
                                    <p:cond delay="0"/>
                                  </p:stCondLst>
                                  <p:childTnLst>
                                    <p:animClr clrSpc="rgb" dir="cw">
                                      <p:cBhvr override="childStyle">
                                        <p:cTn id="81" dur="500" fill="hold"/>
                                        <p:tgtEl>
                                          <p:spTgt spid="25"/>
                                        </p:tgtEl>
                                        <p:attrNameLst>
                                          <p:attrName>style.color</p:attrName>
                                        </p:attrNameLst>
                                      </p:cBhvr>
                                      <p:to>
                                        <a:srgbClr val="FF0000"/>
                                      </p:to>
                                    </p:animClr>
                                    <p:animClr clrSpc="rgb" dir="cw">
                                      <p:cBhvr>
                                        <p:cTn id="82" dur="500" fill="hold"/>
                                        <p:tgtEl>
                                          <p:spTgt spid="25"/>
                                        </p:tgtEl>
                                        <p:attrNameLst>
                                          <p:attrName>fillcolor</p:attrName>
                                        </p:attrNameLst>
                                      </p:cBhvr>
                                      <p:to>
                                        <a:srgbClr val="FF0000"/>
                                      </p:to>
                                    </p:animClr>
                                    <p:set>
                                      <p:cBhvr>
                                        <p:cTn id="83" dur="500" fill="hold"/>
                                        <p:tgtEl>
                                          <p:spTgt spid="25"/>
                                        </p:tgtEl>
                                        <p:attrNameLst>
                                          <p:attrName>fill.type</p:attrName>
                                        </p:attrNameLst>
                                      </p:cBhvr>
                                      <p:to>
                                        <p:strVal val="solid"/>
                                      </p:to>
                                    </p:set>
                                    <p:set>
                                      <p:cBhvr>
                                        <p:cTn id="84" dur="500" fill="hold"/>
                                        <p:tgtEl>
                                          <p:spTgt spid="25"/>
                                        </p:tgtEl>
                                        <p:attrNameLst>
                                          <p:attrName>fill.on</p:attrName>
                                        </p:attrNameLst>
                                      </p:cBhvr>
                                      <p:to>
                                        <p:strVal val="true"/>
                                      </p:to>
                                    </p:set>
                                  </p:childTnLst>
                                </p:cTn>
                              </p:par>
                              <p:par>
                                <p:cTn id="85" presetID="19" presetClass="emph" presetSubtype="0" fill="hold" nodeType="withEffect">
                                  <p:stCondLst>
                                    <p:cond delay="0"/>
                                  </p:stCondLst>
                                  <p:childTnLst>
                                    <p:animClr clrSpc="rgb" dir="cw">
                                      <p:cBhvr override="childStyle">
                                        <p:cTn id="86" dur="500" fill="hold"/>
                                        <p:tgtEl>
                                          <p:spTgt spid="26"/>
                                        </p:tgtEl>
                                        <p:attrNameLst>
                                          <p:attrName>style.color</p:attrName>
                                        </p:attrNameLst>
                                      </p:cBhvr>
                                      <p:to>
                                        <a:srgbClr val="FF0000"/>
                                      </p:to>
                                    </p:animClr>
                                    <p:animClr clrSpc="rgb" dir="cw">
                                      <p:cBhvr>
                                        <p:cTn id="87" dur="500" fill="hold"/>
                                        <p:tgtEl>
                                          <p:spTgt spid="26"/>
                                        </p:tgtEl>
                                        <p:attrNameLst>
                                          <p:attrName>fillcolor</p:attrName>
                                        </p:attrNameLst>
                                      </p:cBhvr>
                                      <p:to>
                                        <a:srgbClr val="FF0000"/>
                                      </p:to>
                                    </p:animClr>
                                    <p:set>
                                      <p:cBhvr>
                                        <p:cTn id="88" dur="500" fill="hold"/>
                                        <p:tgtEl>
                                          <p:spTgt spid="26"/>
                                        </p:tgtEl>
                                        <p:attrNameLst>
                                          <p:attrName>fill.type</p:attrName>
                                        </p:attrNameLst>
                                      </p:cBhvr>
                                      <p:to>
                                        <p:strVal val="solid"/>
                                      </p:to>
                                    </p:set>
                                    <p:set>
                                      <p:cBhvr>
                                        <p:cTn id="89" dur="500" fill="hold"/>
                                        <p:tgtEl>
                                          <p:spTgt spid="2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AEDAE-571B-520F-6192-56791A57A942}"/>
              </a:ext>
            </a:extLst>
          </p:cNvPr>
          <p:cNvSpPr>
            <a:spLocks noGrp="1"/>
          </p:cNvSpPr>
          <p:nvPr>
            <p:ph type="title"/>
          </p:nvPr>
        </p:nvSpPr>
        <p:spPr/>
        <p:txBody>
          <a:bodyPr/>
          <a:lstStyle/>
          <a:p>
            <a:r>
              <a:rPr lang="en-US" dirty="0"/>
              <a:t>Outbreak Interview Types: Events</a:t>
            </a:r>
          </a:p>
        </p:txBody>
      </p:sp>
      <p:grpSp>
        <p:nvGrpSpPr>
          <p:cNvPr id="7" name="Group 6">
            <a:extLst>
              <a:ext uri="{FF2B5EF4-FFF2-40B4-BE49-F238E27FC236}">
                <a16:creationId xmlns:a16="http://schemas.microsoft.com/office/drawing/2014/main" id="{8BA15F81-16FE-56F5-A481-FF621276D602}"/>
              </a:ext>
            </a:extLst>
          </p:cNvPr>
          <p:cNvGrpSpPr/>
          <p:nvPr/>
        </p:nvGrpSpPr>
        <p:grpSpPr>
          <a:xfrm>
            <a:off x="3514245" y="1076446"/>
            <a:ext cx="8677755" cy="5781554"/>
            <a:chOff x="3514245" y="1076446"/>
            <a:chExt cx="8677755" cy="5781554"/>
          </a:xfrm>
        </p:grpSpPr>
        <p:pic>
          <p:nvPicPr>
            <p:cNvPr id="12" name="Picture 11">
              <a:extLst>
                <a:ext uri="{FF2B5EF4-FFF2-40B4-BE49-F238E27FC236}">
                  <a16:creationId xmlns:a16="http://schemas.microsoft.com/office/drawing/2014/main" id="{348FC77A-A404-F37A-79FE-53A106B8AE9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4245" y="1076446"/>
              <a:ext cx="8677755" cy="5781554"/>
            </a:xfrm>
            <a:prstGeom prst="rect">
              <a:avLst/>
            </a:prstGeom>
            <a:effectLst>
              <a:reflection endPos="0" dist="50800" dir="5400000" sy="-100000" algn="bl" rotWithShape="0"/>
            </a:effectLst>
          </p:spPr>
        </p:pic>
        <p:sp>
          <p:nvSpPr>
            <p:cNvPr id="13" name="Rectangle 12">
              <a:extLst>
                <a:ext uri="{FF2B5EF4-FFF2-40B4-BE49-F238E27FC236}">
                  <a16:creationId xmlns:a16="http://schemas.microsoft.com/office/drawing/2014/main" id="{E22D9F8B-EBA3-4F50-92FD-39E4C5D314BE}"/>
                </a:ext>
              </a:extLst>
            </p:cNvPr>
            <p:cNvSpPr/>
            <p:nvPr/>
          </p:nvSpPr>
          <p:spPr>
            <a:xfrm flipH="1">
              <a:off x="3514245" y="1076446"/>
              <a:ext cx="8168640" cy="5781554"/>
            </a:xfrm>
            <a:prstGeom prst="rect">
              <a:avLst/>
            </a:prstGeom>
            <a:gradFill flip="none" rotWithShape="1">
              <a:gsLst>
                <a:gs pos="0">
                  <a:schemeClr val="accent1">
                    <a:lumMod val="5000"/>
                    <a:lumOff val="95000"/>
                    <a:alpha val="0"/>
                  </a:schemeClr>
                </a:gs>
                <a:gs pos="98000">
                  <a:schemeClr val="bg1"/>
                </a:gs>
              </a:gsLst>
              <a:lin ang="0" scaled="1"/>
              <a:tileRect/>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4" name="Rectangle: Single Corner Rounded 3">
            <a:extLst>
              <a:ext uri="{FF2B5EF4-FFF2-40B4-BE49-F238E27FC236}">
                <a16:creationId xmlns:a16="http://schemas.microsoft.com/office/drawing/2014/main" id="{471CE5FD-1D7A-084B-8A13-65A69E03FE2F}"/>
              </a:ext>
            </a:extLst>
          </p:cNvPr>
          <p:cNvSpPr/>
          <p:nvPr/>
        </p:nvSpPr>
        <p:spPr>
          <a:xfrm>
            <a:off x="0" y="1650518"/>
            <a:ext cx="4462272" cy="548640"/>
          </a:xfrm>
          <a:prstGeom prst="round1Rect">
            <a:avLst/>
          </a:prstGeom>
          <a:solidFill>
            <a:srgbClr val="154160">
              <a:alpha val="90000"/>
            </a:srgbClr>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91440" rIns="91440" bIns="91440" numCol="1" spcCol="1270" anchor="t" anchorCtr="1">
            <a:noAutofit/>
          </a:bodyPr>
          <a:lstStyle/>
          <a:p>
            <a:pPr algn="ctr" defTabSz="1066800">
              <a:lnSpc>
                <a:spcPct val="90000"/>
              </a:lnSpc>
              <a:spcBef>
                <a:spcPct val="0"/>
              </a:spcBef>
              <a:spcAft>
                <a:spcPct val="35000"/>
              </a:spcAft>
            </a:pPr>
            <a:r>
              <a:rPr lang="en-US" sz="2800" dirty="0"/>
              <a:t>Event Outbreaks</a:t>
            </a:r>
          </a:p>
        </p:txBody>
      </p:sp>
      <p:sp>
        <p:nvSpPr>
          <p:cNvPr id="6" name="Rectangle 5">
            <a:extLst>
              <a:ext uri="{FF2B5EF4-FFF2-40B4-BE49-F238E27FC236}">
                <a16:creationId xmlns:a16="http://schemas.microsoft.com/office/drawing/2014/main" id="{E1DFC53C-F144-F22A-D41A-D592D2E6956D}"/>
              </a:ext>
            </a:extLst>
          </p:cNvPr>
          <p:cNvSpPr/>
          <p:nvPr/>
        </p:nvSpPr>
        <p:spPr>
          <a:xfrm>
            <a:off x="389724" y="2365248"/>
            <a:ext cx="4669956" cy="3692803"/>
          </a:xfrm>
          <a:prstGeom prst="rect">
            <a:avLst/>
          </a:prstGeom>
          <a:solidFill>
            <a:schemeClr val="bg1">
              <a:alpha val="3000"/>
            </a:schemeClr>
          </a:solidFill>
          <a:ln>
            <a:noFill/>
          </a:ln>
          <a:effectLst/>
        </p:spPr>
        <p:style>
          <a:lnRef idx="2">
            <a:schemeClr val="accent1"/>
          </a:lnRef>
          <a:fillRef idx="1">
            <a:schemeClr val="lt1"/>
          </a:fillRef>
          <a:effectRef idx="0">
            <a:schemeClr val="accent1"/>
          </a:effectRef>
          <a:fontRef idx="minor">
            <a:schemeClr val="dk1"/>
          </a:fontRef>
        </p:style>
        <p:txBody>
          <a:bodyPr tIns="91440" rtlCol="0" anchor="t" anchorCtr="0"/>
          <a:lstStyle/>
          <a:p>
            <a:pPr lvl="1" indent="-457200" defTabSz="844550">
              <a:spcBef>
                <a:spcPts val="600"/>
              </a:spcBef>
              <a:spcAft>
                <a:spcPts val="300"/>
              </a:spcAft>
              <a:buFont typeface="Arial" panose="020B0604020202020204" pitchFamily="34" charset="0"/>
              <a:buChar char="•"/>
            </a:pPr>
            <a:r>
              <a:rPr lang="en-US" sz="2600" dirty="0"/>
              <a:t>Known common exposure</a:t>
            </a:r>
          </a:p>
          <a:p>
            <a:pPr lvl="1" indent="-457200" defTabSz="844550">
              <a:spcBef>
                <a:spcPts val="600"/>
              </a:spcBef>
              <a:spcAft>
                <a:spcPts val="300"/>
              </a:spcAft>
              <a:buFont typeface="Arial" panose="020B0604020202020204" pitchFamily="34" charset="0"/>
              <a:buChar char="•"/>
            </a:pPr>
            <a:r>
              <a:rPr lang="en-US" sz="2600" dirty="0"/>
              <a:t>Often defined menu</a:t>
            </a:r>
          </a:p>
          <a:p>
            <a:pPr lvl="1" indent="-457200" defTabSz="844550">
              <a:spcBef>
                <a:spcPts val="600"/>
              </a:spcBef>
              <a:spcAft>
                <a:spcPts val="300"/>
              </a:spcAft>
              <a:buFont typeface="Arial" panose="020B0604020202020204" pitchFamily="34" charset="0"/>
              <a:buChar char="•"/>
            </a:pPr>
            <a:r>
              <a:rPr lang="en-US" sz="2600" dirty="0"/>
              <a:t>Often defined group of attendees</a:t>
            </a:r>
          </a:p>
          <a:p>
            <a:pPr lvl="1" indent="-457200" defTabSz="844550">
              <a:spcBef>
                <a:spcPts val="600"/>
              </a:spcBef>
              <a:spcAft>
                <a:spcPts val="300"/>
              </a:spcAft>
              <a:buFont typeface="Arial" panose="020B0604020202020204" pitchFamily="34" charset="0"/>
              <a:buChar char="•"/>
            </a:pPr>
            <a:r>
              <a:rPr lang="en-US" sz="2600" dirty="0"/>
              <a:t>Requires coordination with event point of contact</a:t>
            </a:r>
          </a:p>
          <a:p>
            <a:pPr lvl="1" indent="-457200" defTabSz="844550">
              <a:spcBef>
                <a:spcPts val="600"/>
              </a:spcBef>
              <a:spcAft>
                <a:spcPts val="300"/>
              </a:spcAft>
              <a:buFont typeface="Arial" panose="020B0604020202020204" pitchFamily="34" charset="0"/>
              <a:buChar char="•"/>
            </a:pPr>
            <a:r>
              <a:rPr lang="en-US" sz="2600" dirty="0"/>
              <a:t>Potential for subsequent related outbreaks</a:t>
            </a:r>
          </a:p>
          <a:p>
            <a:pPr marL="0" lvl="1" defTabSz="844550">
              <a:lnSpc>
                <a:spcPct val="90000"/>
              </a:lnSpc>
              <a:spcBef>
                <a:spcPct val="0"/>
              </a:spcBef>
              <a:spcAft>
                <a:spcPct val="15000"/>
              </a:spcAft>
            </a:pPr>
            <a:endParaRPr lang="en-US" sz="2400" dirty="0"/>
          </a:p>
          <a:p>
            <a:pPr marL="171450" lvl="1" indent="-171450" defTabSz="844550">
              <a:lnSpc>
                <a:spcPct val="90000"/>
              </a:lnSpc>
              <a:spcBef>
                <a:spcPct val="0"/>
              </a:spcBef>
              <a:spcAft>
                <a:spcPct val="15000"/>
              </a:spcAft>
              <a:buChar char="•"/>
            </a:pPr>
            <a:endParaRPr lang="en-US" sz="2400" dirty="0"/>
          </a:p>
        </p:txBody>
      </p:sp>
      <p:sp>
        <p:nvSpPr>
          <p:cNvPr id="3" name="Slide Number Placeholder 3">
            <a:extLst>
              <a:ext uri="{FF2B5EF4-FFF2-40B4-BE49-F238E27FC236}">
                <a16:creationId xmlns:a16="http://schemas.microsoft.com/office/drawing/2014/main" id="{046C3CAF-877E-DC6C-3587-7CE7238A7CE2}"/>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21</a:t>
            </a:fld>
            <a:endParaRPr lang="en-US" dirty="0"/>
          </a:p>
        </p:txBody>
      </p:sp>
    </p:spTree>
    <p:custDataLst>
      <p:tags r:id="rId1"/>
    </p:custDataLst>
    <p:extLst>
      <p:ext uri="{BB962C8B-B14F-4D97-AF65-F5344CB8AC3E}">
        <p14:creationId xmlns:p14="http://schemas.microsoft.com/office/powerpoint/2010/main" val="2983719757"/>
      </p:ext>
    </p:extLst>
  </p:cSld>
  <p:clrMapOvr>
    <a:masterClrMapping/>
  </p:clrMapOvr>
  <p:extLst>
    <p:ext uri="{6950BFC3-D8DA-4A85-94F7-54DA5524770B}">
      <p188:commentRel xmlns:p188="http://schemas.microsoft.com/office/powerpoint/2018/8/main" r:id="rId4"/>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595A946-9DA3-6FB9-AF84-04D59A447246}"/>
              </a:ext>
            </a:extLst>
          </p:cNvPr>
          <p:cNvPicPr>
            <a:picLocks noChangeAspect="1"/>
          </p:cNvPicPr>
          <p:nvPr/>
        </p:nvPicPr>
        <p:blipFill>
          <a:blip r:embed="rId5"/>
          <a:stretch>
            <a:fillRect/>
          </a:stretch>
        </p:blipFill>
        <p:spPr>
          <a:xfrm>
            <a:off x="5096256" y="1396962"/>
            <a:ext cx="7091460" cy="4645744"/>
          </a:xfrm>
          <a:prstGeom prst="rect">
            <a:avLst/>
          </a:prstGeom>
        </p:spPr>
      </p:pic>
      <p:sp>
        <p:nvSpPr>
          <p:cNvPr id="5" name="Title 4">
            <a:extLst>
              <a:ext uri="{FF2B5EF4-FFF2-40B4-BE49-F238E27FC236}">
                <a16:creationId xmlns:a16="http://schemas.microsoft.com/office/drawing/2014/main" id="{4FCAEDAE-571B-520F-6192-56791A57A942}"/>
              </a:ext>
            </a:extLst>
          </p:cNvPr>
          <p:cNvSpPr>
            <a:spLocks noGrp="1"/>
          </p:cNvSpPr>
          <p:nvPr>
            <p:ph type="title"/>
          </p:nvPr>
        </p:nvSpPr>
        <p:spPr/>
        <p:txBody>
          <a:bodyPr/>
          <a:lstStyle/>
          <a:p>
            <a:r>
              <a:rPr lang="en-US" dirty="0"/>
              <a:t>Outbreak Interview Types: Multi-state</a:t>
            </a:r>
          </a:p>
        </p:txBody>
      </p:sp>
      <p:sp>
        <p:nvSpPr>
          <p:cNvPr id="6" name="Rectangle 5">
            <a:extLst>
              <a:ext uri="{FF2B5EF4-FFF2-40B4-BE49-F238E27FC236}">
                <a16:creationId xmlns:a16="http://schemas.microsoft.com/office/drawing/2014/main" id="{E1DFC53C-F144-F22A-D41A-D592D2E6956D}"/>
              </a:ext>
            </a:extLst>
          </p:cNvPr>
          <p:cNvSpPr/>
          <p:nvPr/>
        </p:nvSpPr>
        <p:spPr>
          <a:xfrm>
            <a:off x="436682" y="2142697"/>
            <a:ext cx="4659574" cy="4629575"/>
          </a:xfrm>
          <a:prstGeom prst="rect">
            <a:avLst/>
          </a:prstGeom>
          <a:solidFill>
            <a:schemeClr val="bg1">
              <a:alpha val="75000"/>
            </a:schemeClr>
          </a:solidFill>
          <a:ln>
            <a:noFill/>
          </a:ln>
          <a:effectLst/>
        </p:spPr>
        <p:style>
          <a:lnRef idx="2">
            <a:schemeClr val="accent1"/>
          </a:lnRef>
          <a:fillRef idx="1">
            <a:schemeClr val="lt1"/>
          </a:fillRef>
          <a:effectRef idx="0">
            <a:schemeClr val="accent1"/>
          </a:effectRef>
          <a:fontRef idx="minor">
            <a:schemeClr val="dk1"/>
          </a:fontRef>
        </p:style>
        <p:txBody>
          <a:bodyPr tIns="365760" rtlCol="0" anchor="ctr"/>
          <a:lstStyle/>
          <a:p>
            <a:pPr marL="171450" lvl="1" indent="-171450" defTabSz="844550">
              <a:spcBef>
                <a:spcPts val="600"/>
              </a:spcBef>
              <a:spcAft>
                <a:spcPts val="600"/>
              </a:spcAft>
              <a:buChar char="•"/>
            </a:pPr>
            <a:r>
              <a:rPr lang="en-US" sz="2600" dirty="0"/>
              <a:t>Cases spread across multiple states</a:t>
            </a:r>
          </a:p>
          <a:p>
            <a:pPr marL="171450" lvl="1" indent="-171450" defTabSz="844550">
              <a:spcBef>
                <a:spcPts val="600"/>
              </a:spcBef>
              <a:spcAft>
                <a:spcPts val="600"/>
              </a:spcAft>
              <a:buChar char="•"/>
            </a:pPr>
            <a:r>
              <a:rPr lang="en-US" sz="2600" dirty="0"/>
              <a:t>Often related to a widely distributed food product</a:t>
            </a:r>
          </a:p>
          <a:p>
            <a:pPr marL="171450" lvl="1" indent="-171450" defTabSz="844550">
              <a:spcBef>
                <a:spcPts val="600"/>
              </a:spcBef>
              <a:spcAft>
                <a:spcPts val="600"/>
              </a:spcAft>
              <a:buChar char="•"/>
            </a:pPr>
            <a:r>
              <a:rPr lang="en-US" sz="2600" dirty="0"/>
              <a:t>Requires coordination with state &amp; federal partners</a:t>
            </a:r>
          </a:p>
          <a:p>
            <a:pPr marL="171450" lvl="1" indent="-171450" defTabSz="844550">
              <a:spcBef>
                <a:spcPts val="600"/>
              </a:spcBef>
              <a:spcAft>
                <a:spcPts val="600"/>
              </a:spcAft>
              <a:buChar char="•"/>
            </a:pPr>
            <a:r>
              <a:rPr lang="en-US" sz="2600" dirty="0"/>
              <a:t>Likely to use National Hypothesis Generating Questionnaire </a:t>
            </a:r>
          </a:p>
          <a:p>
            <a:pPr marL="0" lvl="1" defTabSz="844550">
              <a:lnSpc>
                <a:spcPct val="90000"/>
              </a:lnSpc>
              <a:spcBef>
                <a:spcPct val="0"/>
              </a:spcBef>
              <a:spcAft>
                <a:spcPct val="15000"/>
              </a:spcAft>
            </a:pPr>
            <a:endParaRPr lang="en-US" sz="2400" dirty="0"/>
          </a:p>
          <a:p>
            <a:pPr marL="171450" lvl="1" indent="-171450" defTabSz="844550">
              <a:lnSpc>
                <a:spcPct val="90000"/>
              </a:lnSpc>
              <a:spcBef>
                <a:spcPct val="0"/>
              </a:spcBef>
              <a:spcAft>
                <a:spcPct val="15000"/>
              </a:spcAft>
              <a:buChar char="•"/>
            </a:pPr>
            <a:endParaRPr lang="en-US" sz="2400" dirty="0"/>
          </a:p>
        </p:txBody>
      </p:sp>
      <p:sp>
        <p:nvSpPr>
          <p:cNvPr id="7" name="Rectangle: Single Corner Rounded 6">
            <a:extLst>
              <a:ext uri="{FF2B5EF4-FFF2-40B4-BE49-F238E27FC236}">
                <a16:creationId xmlns:a16="http://schemas.microsoft.com/office/drawing/2014/main" id="{5DFC1EEB-9712-C9F0-64E3-12C9590F19F3}"/>
              </a:ext>
            </a:extLst>
          </p:cNvPr>
          <p:cNvSpPr/>
          <p:nvPr/>
        </p:nvSpPr>
        <p:spPr>
          <a:xfrm>
            <a:off x="0" y="1361362"/>
            <a:ext cx="4286727" cy="548640"/>
          </a:xfrm>
          <a:prstGeom prst="round1Rect">
            <a:avLst/>
          </a:prstGeom>
          <a:solidFill>
            <a:srgbClr val="154160">
              <a:alpha val="90000"/>
            </a:srgbClr>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91440" rIns="91440" bIns="91440" numCol="1" spcCol="1270" anchor="t" anchorCtr="1">
            <a:noAutofit/>
          </a:bodyPr>
          <a:lstStyle/>
          <a:p>
            <a:pPr algn="ctr" defTabSz="1066800">
              <a:lnSpc>
                <a:spcPct val="90000"/>
              </a:lnSpc>
              <a:spcBef>
                <a:spcPct val="0"/>
              </a:spcBef>
              <a:spcAft>
                <a:spcPct val="35000"/>
              </a:spcAft>
            </a:pPr>
            <a:r>
              <a:rPr lang="en-US" sz="2800" dirty="0"/>
              <a:t>Multi-state Outbreaks</a:t>
            </a:r>
          </a:p>
        </p:txBody>
      </p:sp>
      <p:sp>
        <p:nvSpPr>
          <p:cNvPr id="3" name="Slide Number Placeholder 3">
            <a:extLst>
              <a:ext uri="{FF2B5EF4-FFF2-40B4-BE49-F238E27FC236}">
                <a16:creationId xmlns:a16="http://schemas.microsoft.com/office/drawing/2014/main" id="{19640300-E1D4-5432-F142-5F9E3A4FD24A}"/>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22</a:t>
            </a:fld>
            <a:endParaRPr lang="en-US" dirty="0"/>
          </a:p>
        </p:txBody>
      </p:sp>
    </p:spTree>
    <p:custDataLst>
      <p:tags r:id="rId1"/>
    </p:custDataLst>
    <p:extLst>
      <p:ext uri="{BB962C8B-B14F-4D97-AF65-F5344CB8AC3E}">
        <p14:creationId xmlns:p14="http://schemas.microsoft.com/office/powerpoint/2010/main" val="3185430090"/>
      </p:ext>
    </p:extLst>
  </p:cSld>
  <p:clrMapOvr>
    <a:masterClrMapping/>
  </p:clrMapOvr>
  <p:extLst>
    <p:ext uri="{6950BFC3-D8DA-4A85-94F7-54DA5524770B}">
      <p188:commentRel xmlns:p188="http://schemas.microsoft.com/office/powerpoint/2018/8/main" r:id="rId4"/>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t>When is a hypothesis-generating questionnaire used? </a:t>
            </a:r>
          </a:p>
          <a:p>
            <a:pPr marL="514350" indent="-514350">
              <a:buFont typeface="+mj-lt"/>
              <a:buAutoNum type="alphaUcPeriod"/>
            </a:pPr>
            <a:r>
              <a:rPr lang="en-US" dirty="0"/>
              <a:t>At all times</a:t>
            </a:r>
          </a:p>
          <a:p>
            <a:pPr marL="514350" indent="-514350">
              <a:buFont typeface="+mj-lt"/>
              <a:buAutoNum type="alphaUcPeriod"/>
            </a:pPr>
            <a:r>
              <a:rPr lang="en-US" dirty="0"/>
              <a:t>Often at the beginning of an investigation</a:t>
            </a:r>
          </a:p>
          <a:p>
            <a:pPr marL="514350" indent="-514350">
              <a:buFont typeface="+mj-lt"/>
              <a:buAutoNum type="alphaUcPeriod"/>
            </a:pPr>
            <a:r>
              <a:rPr lang="en-US" dirty="0"/>
              <a:t>Only to interview well persons</a:t>
            </a:r>
          </a:p>
          <a:p>
            <a:pPr marL="514350" indent="-514350">
              <a:buFont typeface="+mj-lt"/>
              <a:buAutoNum type="alphaUcPeriod"/>
            </a:pPr>
            <a:r>
              <a:rPr lang="en-US" dirty="0"/>
              <a:t>Every other Thursday</a:t>
            </a:r>
          </a:p>
          <a:p>
            <a:pPr marL="514350" indent="-514350">
              <a:buFont typeface="+mj-lt"/>
              <a:buAutoNum type="alphaUcPeriod"/>
            </a:pPr>
            <a:endParaRPr lang="en-US" dirty="0"/>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424692441"/>
      </p:ext>
    </p:extLst>
  </p:cSld>
  <p:clrMapOvr>
    <a:masterClrMapping/>
  </p:clrMapOvr>
  <p:extLst>
    <p:ext uri="{6950BFC3-D8DA-4A85-94F7-54DA5524770B}">
      <p188:commentRel xmlns:p188="http://schemas.microsoft.com/office/powerpoint/2018/8/main" r:id="rId4"/>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t>When is a hypothesis-generating questionnaire used? </a:t>
            </a:r>
          </a:p>
          <a:p>
            <a:pPr marL="514350" indent="-514350">
              <a:buFont typeface="+mj-lt"/>
              <a:buAutoNum type="alphaUcPeriod"/>
            </a:pPr>
            <a:r>
              <a:rPr lang="en-US" dirty="0"/>
              <a:t>At all times</a:t>
            </a:r>
          </a:p>
          <a:p>
            <a:pPr marL="514350" indent="-514350">
              <a:buFont typeface="+mj-lt"/>
              <a:buAutoNum type="alphaUcPeriod"/>
            </a:pPr>
            <a:r>
              <a:rPr lang="en-US" dirty="0"/>
              <a:t>Often at the beginning of an investigation</a:t>
            </a:r>
          </a:p>
          <a:p>
            <a:pPr marL="514350" indent="-514350">
              <a:buFont typeface="+mj-lt"/>
              <a:buAutoNum type="alphaUcPeriod"/>
            </a:pPr>
            <a:r>
              <a:rPr lang="en-US" dirty="0"/>
              <a:t>Only to interview well persons</a:t>
            </a:r>
          </a:p>
          <a:p>
            <a:pPr marL="514350" indent="-514350">
              <a:buFont typeface="+mj-lt"/>
              <a:buAutoNum type="alphaUcPeriod"/>
            </a:pPr>
            <a:r>
              <a:rPr lang="en-US" dirty="0"/>
              <a:t>Every other Thursday</a:t>
            </a:r>
          </a:p>
          <a:p>
            <a:pPr marL="0" indent="0">
              <a:buNone/>
            </a:pPr>
            <a:endParaRPr lang="en-US" dirty="0"/>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D69EB461-C85B-4F08-9DF8-E50953F0CE83}"/>
              </a:ext>
            </a:extLst>
          </p:cNvPr>
          <p:cNvSpPr/>
          <p:nvPr/>
        </p:nvSpPr>
        <p:spPr>
          <a:xfrm>
            <a:off x="838200" y="2991473"/>
            <a:ext cx="7223760" cy="478536"/>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2687601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dirty="0"/>
              <a:t>Activity 2.1</a:t>
            </a:r>
          </a:p>
        </p:txBody>
      </p:sp>
      <p:sp>
        <p:nvSpPr>
          <p:cNvPr id="7" name="Content Placeholder 6">
            <a:extLst>
              <a:ext uri="{FF2B5EF4-FFF2-40B4-BE49-F238E27FC236}">
                <a16:creationId xmlns:a16="http://schemas.microsoft.com/office/drawing/2014/main" id="{EC985D04-4A68-C678-E906-F4D494FD67C5}"/>
              </a:ext>
            </a:extLst>
          </p:cNvPr>
          <p:cNvSpPr>
            <a:spLocks noGrp="1"/>
          </p:cNvSpPr>
          <p:nvPr>
            <p:ph idx="1"/>
          </p:nvPr>
        </p:nvSpPr>
        <p:spPr/>
        <p:txBody>
          <a:bodyPr>
            <a:normAutofit/>
          </a:bodyPr>
          <a:lstStyle/>
          <a:p>
            <a:pPr marL="0" indent="0">
              <a:buNone/>
            </a:pPr>
            <a:r>
              <a:rPr lang="en-US" dirty="0"/>
              <a:t>Recall the scenario from Module 1 with increased GI illness at the emergency department.</a:t>
            </a:r>
          </a:p>
          <a:p>
            <a:pPr marL="0" indent="0">
              <a:buNone/>
            </a:pPr>
            <a:endParaRPr lang="en-US" dirty="0"/>
          </a:p>
          <a:p>
            <a:pPr marL="514350" indent="-514350">
              <a:buAutoNum type="arabicPeriod"/>
            </a:pPr>
            <a:r>
              <a:rPr lang="en-US" dirty="0"/>
              <a:t>What type of surveillance detected this potential outbreak? </a:t>
            </a:r>
          </a:p>
          <a:p>
            <a:pPr marL="514350" indent="-514350">
              <a:buAutoNum type="arabicPeriod"/>
            </a:pPr>
            <a:r>
              <a:rPr lang="en-US" dirty="0"/>
              <a:t>What type of interviewing should be done?</a:t>
            </a:r>
          </a:p>
          <a:p>
            <a:pPr marL="514350" indent="-514350">
              <a:buAutoNum type="arabicPeriod"/>
            </a:pPr>
            <a:r>
              <a:rPr lang="en-US" dirty="0"/>
              <a:t>Does your jurisdiction have a questionnaire that would likely be used for this situation?</a:t>
            </a:r>
          </a:p>
          <a:p>
            <a:pPr marL="514350" indent="-514350">
              <a:buAutoNum type="arabicPeriod"/>
            </a:pPr>
            <a:endParaRPr lang="en-US" dirty="0"/>
          </a:p>
          <a:p>
            <a:pPr marL="0" indent="0">
              <a:buNone/>
            </a:pPr>
            <a:r>
              <a:rPr lang="en-US" dirty="0"/>
              <a:t>Choose a spokesperson to report out group findings.</a:t>
            </a:r>
          </a:p>
        </p:txBody>
      </p:sp>
      <p:sp>
        <p:nvSpPr>
          <p:cNvPr id="3" name="Slide Number Placeholder 3">
            <a:extLst>
              <a:ext uri="{FF2B5EF4-FFF2-40B4-BE49-F238E27FC236}">
                <a16:creationId xmlns:a16="http://schemas.microsoft.com/office/drawing/2014/main" id="{0C0D30BC-8702-503E-6C40-0C048E3F58A4}"/>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25</a:t>
            </a:fld>
            <a:endParaRPr lang="en-US" dirty="0"/>
          </a:p>
        </p:txBody>
      </p:sp>
    </p:spTree>
    <p:custDataLst>
      <p:tags r:id="rId1"/>
    </p:custDataLst>
    <p:extLst>
      <p:ext uri="{BB962C8B-B14F-4D97-AF65-F5344CB8AC3E}">
        <p14:creationId xmlns:p14="http://schemas.microsoft.com/office/powerpoint/2010/main" val="509678762"/>
      </p:ext>
    </p:extLst>
  </p:cSld>
  <p:clrMapOvr>
    <a:masterClrMapping/>
  </p:clrMapOvr>
  <p:extLst>
    <p:ext uri="{6950BFC3-D8DA-4A85-94F7-54DA5524770B}">
      <p188:commentRel xmlns:p188="http://schemas.microsoft.com/office/powerpoint/2018/8/main" r:id="rId4"/>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B8D36-1AA1-A97E-3F87-5458A9FE0C05}"/>
              </a:ext>
            </a:extLst>
          </p:cNvPr>
          <p:cNvSpPr>
            <a:spLocks noGrp="1"/>
          </p:cNvSpPr>
          <p:nvPr>
            <p:ph sz="half" idx="1"/>
          </p:nvPr>
        </p:nvSpPr>
        <p:spPr/>
        <p:txBody>
          <a:bodyPr>
            <a:normAutofit/>
          </a:bodyPr>
          <a:lstStyle/>
          <a:p>
            <a:pPr>
              <a:lnSpc>
                <a:spcPct val="100000"/>
              </a:lnSpc>
              <a:spcBef>
                <a:spcPts val="600"/>
              </a:spcBef>
              <a:spcAft>
                <a:spcPts val="600"/>
              </a:spcAft>
            </a:pPr>
            <a:r>
              <a:rPr lang="en-US" dirty="0"/>
              <a:t>Ill Persons</a:t>
            </a:r>
          </a:p>
          <a:p>
            <a:pPr>
              <a:lnSpc>
                <a:spcPct val="100000"/>
              </a:lnSpc>
              <a:spcBef>
                <a:spcPts val="600"/>
              </a:spcBef>
              <a:spcAft>
                <a:spcPts val="600"/>
              </a:spcAft>
            </a:pPr>
            <a:r>
              <a:rPr lang="en-US" dirty="0"/>
              <a:t>Well Persons</a:t>
            </a:r>
          </a:p>
          <a:p>
            <a:pPr>
              <a:lnSpc>
                <a:spcPct val="100000"/>
              </a:lnSpc>
              <a:spcBef>
                <a:spcPts val="600"/>
              </a:spcBef>
              <a:spcAft>
                <a:spcPts val="600"/>
              </a:spcAft>
            </a:pPr>
            <a:r>
              <a:rPr lang="en-US" dirty="0"/>
              <a:t>Food Workers</a:t>
            </a:r>
          </a:p>
          <a:p>
            <a:pPr marL="0" indent="0">
              <a:buNone/>
            </a:pPr>
            <a:r>
              <a:rPr lang="en-US" dirty="0"/>
              <a:t>	</a:t>
            </a:r>
          </a:p>
          <a:p>
            <a:endParaRPr lang="en-US" dirty="0"/>
          </a:p>
        </p:txBody>
      </p:sp>
      <p:sp>
        <p:nvSpPr>
          <p:cNvPr id="4" name="Slide Number Placeholder 3">
            <a:extLst>
              <a:ext uri="{FF2B5EF4-FFF2-40B4-BE49-F238E27FC236}">
                <a16:creationId xmlns:a16="http://schemas.microsoft.com/office/drawing/2014/main" id="{72BECED5-7541-B60F-C774-FA307726A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lstStyle/>
          <a:p>
            <a:r>
              <a:rPr lang="en-US" b="1" i="1" dirty="0"/>
              <a:t>Who</a:t>
            </a:r>
            <a:r>
              <a:rPr lang="en-US" dirty="0"/>
              <a:t> to Interview?</a:t>
            </a:r>
          </a:p>
        </p:txBody>
      </p:sp>
      <p:sp>
        <p:nvSpPr>
          <p:cNvPr id="3" name="Hexagon 2">
            <a:extLst>
              <a:ext uri="{FF2B5EF4-FFF2-40B4-BE49-F238E27FC236}">
                <a16:creationId xmlns:a16="http://schemas.microsoft.com/office/drawing/2014/main" id="{F4EBE00E-9C9A-434D-6788-79582C4C57B9}"/>
              </a:ext>
            </a:extLst>
          </p:cNvPr>
          <p:cNvSpPr>
            <a:spLocks noChangeAspect="1"/>
          </p:cNvSpPr>
          <p:nvPr/>
        </p:nvSpPr>
        <p:spPr>
          <a:xfrm>
            <a:off x="5183989" y="2755149"/>
            <a:ext cx="2582372" cy="2286000"/>
          </a:xfrm>
          <a:prstGeom prst="hexagon">
            <a:avLst/>
          </a:prstGeom>
          <a:blipFill>
            <a:blip r:embed="rId5"/>
            <a:stretch>
              <a:fillRect l="45" t="-14906" r="-153309" b="-66381"/>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4400" b="1" dirty="0">
              <a:solidFill>
                <a:srgbClr val="4A4A4A"/>
              </a:solidFill>
            </a:endParaRPr>
          </a:p>
        </p:txBody>
      </p:sp>
      <p:sp>
        <p:nvSpPr>
          <p:cNvPr id="6" name="Hexagon 5">
            <a:extLst>
              <a:ext uri="{FF2B5EF4-FFF2-40B4-BE49-F238E27FC236}">
                <a16:creationId xmlns:a16="http://schemas.microsoft.com/office/drawing/2014/main" id="{0A6139B5-900A-75EF-2D95-4E03A4A81727}"/>
              </a:ext>
            </a:extLst>
          </p:cNvPr>
          <p:cNvSpPr>
            <a:spLocks noChangeAspect="1"/>
          </p:cNvSpPr>
          <p:nvPr/>
        </p:nvSpPr>
        <p:spPr>
          <a:xfrm>
            <a:off x="7322457" y="3944695"/>
            <a:ext cx="2576283" cy="2286000"/>
          </a:xfrm>
          <a:prstGeom prst="hexagon">
            <a:avLst/>
          </a:prstGeom>
          <a:blipFill>
            <a:blip r:embed="rId6"/>
            <a:stretch>
              <a:fillRect l="-8125" t="-35457" r="-40765" b="-26199"/>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4400" b="1" dirty="0">
              <a:solidFill>
                <a:srgbClr val="4A4A4A"/>
              </a:solidFill>
            </a:endParaRPr>
          </a:p>
        </p:txBody>
      </p:sp>
      <p:sp>
        <p:nvSpPr>
          <p:cNvPr id="8" name="Hexagon 7">
            <a:extLst>
              <a:ext uri="{FF2B5EF4-FFF2-40B4-BE49-F238E27FC236}">
                <a16:creationId xmlns:a16="http://schemas.microsoft.com/office/drawing/2014/main" id="{2CF61543-F4E9-2460-E0A7-196C838F7E2F}"/>
              </a:ext>
            </a:extLst>
          </p:cNvPr>
          <p:cNvSpPr>
            <a:spLocks noChangeAspect="1"/>
          </p:cNvSpPr>
          <p:nvPr/>
        </p:nvSpPr>
        <p:spPr>
          <a:xfrm>
            <a:off x="7322458" y="1533041"/>
            <a:ext cx="2576283" cy="2286000"/>
          </a:xfrm>
          <a:prstGeom prst="hexagon">
            <a:avLst/>
          </a:prstGeom>
          <a:blipFill>
            <a:blip r:embed="rId7"/>
            <a:stretch>
              <a:fillRect l="-18261" t="-301" r="-21173" b="492"/>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2800" b="1" dirty="0">
              <a:solidFill>
                <a:srgbClr val="4A4A4A"/>
              </a:solidFill>
            </a:endParaRPr>
          </a:p>
        </p:txBody>
      </p:sp>
    </p:spTree>
    <p:custDataLst>
      <p:tags r:id="rId1"/>
    </p:custDataLst>
    <p:extLst>
      <p:ext uri="{BB962C8B-B14F-4D97-AF65-F5344CB8AC3E}">
        <p14:creationId xmlns:p14="http://schemas.microsoft.com/office/powerpoint/2010/main" val="2652108306"/>
      </p:ext>
    </p:extLst>
  </p:cSld>
  <p:clrMapOvr>
    <a:masterClrMapping/>
  </p:clrMapOvr>
  <p:extLst>
    <p:ext uri="{6950BFC3-D8DA-4A85-94F7-54DA5524770B}">
      <p188:commentRel xmlns:p188="http://schemas.microsoft.com/office/powerpoint/2018/8/main" r:id="rId4"/>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normAutofit fontScale="90000"/>
          </a:bodyPr>
          <a:lstStyle/>
          <a:p>
            <a:r>
              <a:rPr lang="en-US" dirty="0"/>
              <a:t>Interviews: Ill vs Well Person</a:t>
            </a:r>
          </a:p>
        </p:txBody>
      </p:sp>
      <p:sp>
        <p:nvSpPr>
          <p:cNvPr id="2" name="Text Placeholder 1">
            <a:extLst>
              <a:ext uri="{FF2B5EF4-FFF2-40B4-BE49-F238E27FC236}">
                <a16:creationId xmlns:a16="http://schemas.microsoft.com/office/drawing/2014/main" id="{3BDEC973-8151-534B-6171-DCFCA57BF20A}"/>
              </a:ext>
            </a:extLst>
          </p:cNvPr>
          <p:cNvSpPr>
            <a:spLocks noGrp="1"/>
          </p:cNvSpPr>
          <p:nvPr>
            <p:ph type="body" idx="1"/>
          </p:nvPr>
        </p:nvSpPr>
        <p:spPr>
          <a:xfrm>
            <a:off x="839788" y="1556984"/>
            <a:ext cx="5157787" cy="823912"/>
          </a:xfrm>
          <a:solidFill>
            <a:srgbClr val="F5B524"/>
          </a:solidFill>
          <a:scene3d>
            <a:camera prst="orthographicFront"/>
            <a:lightRig rig="threePt" dir="t"/>
          </a:scene3d>
          <a:sp3d>
            <a:bevelT/>
          </a:sp3d>
        </p:spPr>
        <p:txBody>
          <a:bodyPr vert="horz" lIns="91440" tIns="45720" rIns="91440" bIns="45720" rtlCol="0" anchor="ctr" anchorCtr="0">
            <a:normAutofit/>
          </a:bodyPr>
          <a:lstStyle/>
          <a:p>
            <a:pPr algn="ctr"/>
            <a:r>
              <a:rPr lang="en-US" sz="2800" dirty="0"/>
              <a:t>Case or Ill Person</a:t>
            </a:r>
          </a:p>
        </p:txBody>
      </p:sp>
      <p:sp>
        <p:nvSpPr>
          <p:cNvPr id="7" name="Content Placeholder 6">
            <a:extLst>
              <a:ext uri="{FF2B5EF4-FFF2-40B4-BE49-F238E27FC236}">
                <a16:creationId xmlns:a16="http://schemas.microsoft.com/office/drawing/2014/main" id="{ACB6D6B0-41BE-987E-CD5F-56C6035E1063}"/>
              </a:ext>
            </a:extLst>
          </p:cNvPr>
          <p:cNvSpPr>
            <a:spLocks noGrp="1"/>
          </p:cNvSpPr>
          <p:nvPr>
            <p:ph sz="half" idx="2"/>
          </p:nvPr>
        </p:nvSpPr>
        <p:spPr>
          <a:xfrm>
            <a:off x="839788" y="2380897"/>
            <a:ext cx="5157787" cy="2397633"/>
          </a:xfrm>
          <a:ln w="19050">
            <a:solidFill>
              <a:srgbClr val="FDB036"/>
            </a:solidFill>
          </a:ln>
        </p:spPr>
        <p:txBody>
          <a:bodyPr tIns="274320">
            <a:normAutofit/>
          </a:bodyPr>
          <a:lstStyle/>
          <a:p>
            <a:r>
              <a:rPr lang="en-US" sz="2600" dirty="0"/>
              <a:t>Symptomatic person who meets the case definition</a:t>
            </a:r>
          </a:p>
          <a:p>
            <a:r>
              <a:rPr lang="en-US" sz="2600" dirty="0"/>
              <a:t>May be able to provide food samples or clinical specimens</a:t>
            </a:r>
          </a:p>
        </p:txBody>
      </p:sp>
      <p:sp>
        <p:nvSpPr>
          <p:cNvPr id="3" name="Text Placeholder 2">
            <a:extLst>
              <a:ext uri="{FF2B5EF4-FFF2-40B4-BE49-F238E27FC236}">
                <a16:creationId xmlns:a16="http://schemas.microsoft.com/office/drawing/2014/main" id="{6EE25605-FFF0-2727-B1AD-CD46F17C7610}"/>
              </a:ext>
            </a:extLst>
          </p:cNvPr>
          <p:cNvSpPr>
            <a:spLocks noGrp="1"/>
          </p:cNvSpPr>
          <p:nvPr>
            <p:ph type="body" sz="quarter" idx="3"/>
          </p:nvPr>
        </p:nvSpPr>
        <p:spPr>
          <a:xfrm>
            <a:off x="6172200" y="1556984"/>
            <a:ext cx="5183188" cy="823912"/>
          </a:xfrm>
          <a:solidFill>
            <a:srgbClr val="A2AF59"/>
          </a:solidFill>
          <a:scene3d>
            <a:camera prst="orthographicFront"/>
            <a:lightRig rig="threePt" dir="t"/>
          </a:scene3d>
          <a:sp3d>
            <a:bevelT/>
          </a:sp3d>
        </p:spPr>
        <p:txBody>
          <a:bodyPr vert="horz" lIns="91440" tIns="45720" rIns="91440" bIns="45720" rtlCol="0" anchor="ctr" anchorCtr="0">
            <a:normAutofit/>
          </a:bodyPr>
          <a:lstStyle/>
          <a:p>
            <a:pPr algn="ctr"/>
            <a:r>
              <a:rPr lang="en-US" sz="2800" dirty="0"/>
              <a:t>Control or Well Person</a:t>
            </a:r>
          </a:p>
        </p:txBody>
      </p:sp>
      <p:sp>
        <p:nvSpPr>
          <p:cNvPr id="8" name="Content Placeholder 7">
            <a:extLst>
              <a:ext uri="{FF2B5EF4-FFF2-40B4-BE49-F238E27FC236}">
                <a16:creationId xmlns:a16="http://schemas.microsoft.com/office/drawing/2014/main" id="{2ADE0FF4-6187-1B28-D21E-F7A0A66ABAA7}"/>
              </a:ext>
            </a:extLst>
          </p:cNvPr>
          <p:cNvSpPr>
            <a:spLocks noGrp="1"/>
          </p:cNvSpPr>
          <p:nvPr>
            <p:ph sz="quarter" idx="4"/>
          </p:nvPr>
        </p:nvSpPr>
        <p:spPr>
          <a:xfrm>
            <a:off x="6172200" y="2380897"/>
            <a:ext cx="5183188" cy="2397634"/>
          </a:xfrm>
          <a:ln w="19050">
            <a:solidFill>
              <a:srgbClr val="A7B35E"/>
            </a:solidFill>
          </a:ln>
        </p:spPr>
        <p:txBody>
          <a:bodyPr tIns="274320">
            <a:normAutofit/>
          </a:bodyPr>
          <a:lstStyle/>
          <a:p>
            <a:r>
              <a:rPr lang="en-US" sz="2600" dirty="0"/>
              <a:t>Person who is not ill interviewed with same questionnaire to provide a comparison</a:t>
            </a:r>
          </a:p>
          <a:p>
            <a:pPr marL="0" indent="0">
              <a:buNone/>
            </a:pPr>
            <a:endParaRPr lang="en-US" sz="2400" dirty="0"/>
          </a:p>
        </p:txBody>
      </p:sp>
      <p:sp>
        <p:nvSpPr>
          <p:cNvPr id="4" name="Slide Number Placeholder 3">
            <a:extLst>
              <a:ext uri="{FF2B5EF4-FFF2-40B4-BE49-F238E27FC236}">
                <a16:creationId xmlns:a16="http://schemas.microsoft.com/office/drawing/2014/main" id="{72BECED5-7541-B60F-C774-FA307726A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AAD6C8EE-C74F-DB75-B64E-3AE07357E7F8}"/>
              </a:ext>
            </a:extLst>
          </p:cNvPr>
          <p:cNvSpPr txBox="1"/>
          <p:nvPr/>
        </p:nvSpPr>
        <p:spPr>
          <a:xfrm>
            <a:off x="2157984" y="5105775"/>
            <a:ext cx="7876032" cy="923330"/>
          </a:xfrm>
          <a:prstGeom prst="rect">
            <a:avLst/>
          </a:prstGeom>
          <a:solidFill>
            <a:srgbClr val="3F86A8"/>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wrap="square" tIns="91440" bIns="9144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Comparing well person interview data to ill person interview data can flush out the exposures of interest</a:t>
            </a:r>
          </a:p>
        </p:txBody>
      </p:sp>
    </p:spTree>
    <p:custDataLst>
      <p:tags r:id="rId1"/>
    </p:custDataLst>
    <p:extLst>
      <p:ext uri="{BB962C8B-B14F-4D97-AF65-F5344CB8AC3E}">
        <p14:creationId xmlns:p14="http://schemas.microsoft.com/office/powerpoint/2010/main" val="49668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normAutofit/>
          </a:bodyPr>
          <a:lstStyle/>
          <a:p>
            <a:r>
              <a:rPr lang="en-US" sz="4000" dirty="0"/>
              <a:t>Interviews: Food Worker and Manager</a:t>
            </a:r>
          </a:p>
        </p:txBody>
      </p:sp>
      <p:sp>
        <p:nvSpPr>
          <p:cNvPr id="2" name="Content Placeholder 1">
            <a:extLst>
              <a:ext uri="{FF2B5EF4-FFF2-40B4-BE49-F238E27FC236}">
                <a16:creationId xmlns:a16="http://schemas.microsoft.com/office/drawing/2014/main" id="{61CB8D36-1AA1-A97E-3F87-5458A9FE0C05}"/>
              </a:ext>
            </a:extLst>
          </p:cNvPr>
          <p:cNvSpPr>
            <a:spLocks noGrp="1"/>
          </p:cNvSpPr>
          <p:nvPr>
            <p:ph sz="half" idx="1"/>
          </p:nvPr>
        </p:nvSpPr>
        <p:spPr>
          <a:xfrm>
            <a:off x="838200" y="1825625"/>
            <a:ext cx="4924926" cy="4351338"/>
          </a:xfrm>
        </p:spPr>
        <p:txBody>
          <a:bodyPr>
            <a:normAutofit/>
          </a:bodyPr>
          <a:lstStyle/>
          <a:p>
            <a:pPr>
              <a:lnSpc>
                <a:spcPct val="100000"/>
              </a:lnSpc>
              <a:spcBef>
                <a:spcPts val="600"/>
              </a:spcBef>
              <a:spcAft>
                <a:spcPts val="600"/>
              </a:spcAft>
            </a:pPr>
            <a:r>
              <a:rPr lang="en-US" dirty="0"/>
              <a:t>May have critical information about food sources and handling</a:t>
            </a:r>
          </a:p>
          <a:p>
            <a:pPr>
              <a:lnSpc>
                <a:spcPct val="100000"/>
              </a:lnSpc>
              <a:spcBef>
                <a:spcPts val="600"/>
              </a:spcBef>
              <a:spcAft>
                <a:spcPts val="600"/>
              </a:spcAft>
            </a:pPr>
            <a:r>
              <a:rPr lang="en-US" dirty="0"/>
              <a:t>Potential for recent illness among food workers</a:t>
            </a:r>
          </a:p>
          <a:p>
            <a:endParaRPr lang="en-US" dirty="0"/>
          </a:p>
        </p:txBody>
      </p:sp>
      <p:pic>
        <p:nvPicPr>
          <p:cNvPr id="7" name="Content Placeholder 6">
            <a:extLst>
              <a:ext uri="{FF2B5EF4-FFF2-40B4-BE49-F238E27FC236}">
                <a16:creationId xmlns:a16="http://schemas.microsoft.com/office/drawing/2014/main" id="{D2A4B5F7-8A3B-478A-B117-FEC6555211BE}"/>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a:off x="6281128" y="1973180"/>
            <a:ext cx="5525944" cy="3681662"/>
          </a:xfrm>
          <a:effectLst>
            <a:outerShdw blurRad="63500" sx="102000" sy="102000" algn="ctr" rotWithShape="0">
              <a:prstClr val="black">
                <a:alpha val="40000"/>
              </a:prstClr>
            </a:outerShdw>
          </a:effectLst>
        </p:spPr>
      </p:pic>
      <p:sp>
        <p:nvSpPr>
          <p:cNvPr id="4" name="Slide Number Placeholder 3">
            <a:extLst>
              <a:ext uri="{FF2B5EF4-FFF2-40B4-BE49-F238E27FC236}">
                <a16:creationId xmlns:a16="http://schemas.microsoft.com/office/drawing/2014/main" id="{72BECED5-7541-B60F-C774-FA307726A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141092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Activity 2.2: Interview Identification</a:t>
            </a:r>
          </a:p>
        </p:txBody>
      </p:sp>
      <p:sp>
        <p:nvSpPr>
          <p:cNvPr id="3" name="Content Placeholder 2">
            <a:extLst>
              <a:ext uri="{FF2B5EF4-FFF2-40B4-BE49-F238E27FC236}">
                <a16:creationId xmlns:a16="http://schemas.microsoft.com/office/drawing/2014/main" id="{24E4EC7C-0F97-E253-78EE-B01F2FD77890}"/>
              </a:ext>
            </a:extLst>
          </p:cNvPr>
          <p:cNvSpPr>
            <a:spLocks noGrp="1"/>
          </p:cNvSpPr>
          <p:nvPr>
            <p:ph idx="1"/>
          </p:nvPr>
        </p:nvSpPr>
        <p:spPr>
          <a:xfrm>
            <a:off x="838200" y="1395092"/>
            <a:ext cx="7112669" cy="1675766"/>
          </a:xfrm>
        </p:spPr>
        <p:txBody>
          <a:bodyPr>
            <a:normAutofit/>
          </a:bodyPr>
          <a:lstStyle/>
          <a:p>
            <a:pPr marL="0" indent="0">
              <a:buNone/>
            </a:pPr>
            <a:r>
              <a:rPr lang="en-US" sz="2400" dirty="0"/>
              <a:t>Identify most applicable type of interview:</a:t>
            </a:r>
          </a:p>
          <a:p>
            <a:pPr lvl="1"/>
            <a:r>
              <a:rPr lang="en-US" dirty="0"/>
              <a:t>Routine Interview</a:t>
            </a:r>
          </a:p>
          <a:p>
            <a:pPr lvl="1"/>
            <a:r>
              <a:rPr lang="en-US" dirty="0"/>
              <a:t>Event-based outbreak interview</a:t>
            </a:r>
          </a:p>
          <a:p>
            <a:pPr lvl="1"/>
            <a:r>
              <a:rPr lang="en-US" dirty="0"/>
              <a:t>Multi-state outbreak interview</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F8F8B4E0-9F3F-C101-5F4C-B780D9688A5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59933" y="3194911"/>
            <a:ext cx="2477217" cy="2477217"/>
          </a:xfrm>
          <a:prstGeom prst="rect">
            <a:avLst/>
          </a:prstGeom>
        </p:spPr>
      </p:pic>
      <p:pic>
        <p:nvPicPr>
          <p:cNvPr id="12" name="Picture 11">
            <a:extLst>
              <a:ext uri="{FF2B5EF4-FFF2-40B4-BE49-F238E27FC236}">
                <a16:creationId xmlns:a16="http://schemas.microsoft.com/office/drawing/2014/main" id="{8C3F520D-526E-1930-DE12-7A6DEB024B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57393" y="3194911"/>
            <a:ext cx="2477217" cy="2477217"/>
          </a:xfrm>
          <a:prstGeom prst="rect">
            <a:avLst/>
          </a:prstGeom>
        </p:spPr>
      </p:pic>
      <p:pic>
        <p:nvPicPr>
          <p:cNvPr id="14" name="Picture 13">
            <a:extLst>
              <a:ext uri="{FF2B5EF4-FFF2-40B4-BE49-F238E27FC236}">
                <a16:creationId xmlns:a16="http://schemas.microsoft.com/office/drawing/2014/main" id="{A1ADE073-077B-F9A5-04FF-3FE93388EE4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054852" y="3194911"/>
            <a:ext cx="2477217" cy="2477217"/>
          </a:xfrm>
          <a:prstGeom prst="rect">
            <a:avLst/>
          </a:prstGeom>
        </p:spPr>
      </p:pic>
      <p:sp>
        <p:nvSpPr>
          <p:cNvPr id="18" name="Rectangle: Rounded Corners 17">
            <a:extLst>
              <a:ext uri="{FF2B5EF4-FFF2-40B4-BE49-F238E27FC236}">
                <a16:creationId xmlns:a16="http://schemas.microsoft.com/office/drawing/2014/main" id="{BC5280D8-1460-C29F-FEAF-66D010623984}"/>
              </a:ext>
            </a:extLst>
          </p:cNvPr>
          <p:cNvSpPr/>
          <p:nvPr/>
        </p:nvSpPr>
        <p:spPr>
          <a:xfrm>
            <a:off x="1659529" y="5796181"/>
            <a:ext cx="2478024" cy="548640"/>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a:ea typeface="+mn-ea"/>
                <a:cs typeface="+mn-cs"/>
              </a:rPr>
              <a:t>Scenario 1</a:t>
            </a:r>
          </a:p>
        </p:txBody>
      </p:sp>
      <p:sp>
        <p:nvSpPr>
          <p:cNvPr id="20" name="Rectangle: Rounded Corners 19">
            <a:extLst>
              <a:ext uri="{FF2B5EF4-FFF2-40B4-BE49-F238E27FC236}">
                <a16:creationId xmlns:a16="http://schemas.microsoft.com/office/drawing/2014/main" id="{20344EE7-EF89-9BF8-3D9D-4D7A5DECA37F}"/>
              </a:ext>
            </a:extLst>
          </p:cNvPr>
          <p:cNvSpPr/>
          <p:nvPr/>
        </p:nvSpPr>
        <p:spPr>
          <a:xfrm>
            <a:off x="4856989" y="5796181"/>
            <a:ext cx="2478024" cy="548640"/>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a:ea typeface="+mn-ea"/>
                <a:cs typeface="+mn-cs"/>
              </a:rPr>
              <a:t>Scenario 2</a:t>
            </a:r>
          </a:p>
        </p:txBody>
      </p:sp>
      <p:sp>
        <p:nvSpPr>
          <p:cNvPr id="21" name="Rectangle: Rounded Corners 20">
            <a:extLst>
              <a:ext uri="{FF2B5EF4-FFF2-40B4-BE49-F238E27FC236}">
                <a16:creationId xmlns:a16="http://schemas.microsoft.com/office/drawing/2014/main" id="{905099F0-6FC3-D494-1ACB-09EA1AC4F56A}"/>
              </a:ext>
            </a:extLst>
          </p:cNvPr>
          <p:cNvSpPr/>
          <p:nvPr/>
        </p:nvSpPr>
        <p:spPr>
          <a:xfrm>
            <a:off x="8054448" y="5796181"/>
            <a:ext cx="2478024" cy="548640"/>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a:ea typeface="+mn-ea"/>
                <a:cs typeface="+mn-cs"/>
              </a:rPr>
              <a:t>Scenario 3</a:t>
            </a:r>
          </a:p>
        </p:txBody>
      </p:sp>
    </p:spTree>
    <p:custDataLst>
      <p:tags r:id="rId1"/>
    </p:custDataLst>
    <p:extLst>
      <p:ext uri="{BB962C8B-B14F-4D97-AF65-F5344CB8AC3E}">
        <p14:creationId xmlns:p14="http://schemas.microsoft.com/office/powerpoint/2010/main" val="721394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b="1" i="1" dirty="0"/>
              <a:t>When</a:t>
            </a:r>
            <a:r>
              <a:rPr lang="en-US" dirty="0"/>
              <a:t> to Interview?</a:t>
            </a:r>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7" name="Arrow: Pentagon 6">
            <a:extLst>
              <a:ext uri="{FF2B5EF4-FFF2-40B4-BE49-F238E27FC236}">
                <a16:creationId xmlns:a16="http://schemas.microsoft.com/office/drawing/2014/main" id="{43AE0CE3-B6A9-D46D-01D9-B9DFD9542DDD}"/>
              </a:ext>
            </a:extLst>
          </p:cNvPr>
          <p:cNvSpPr/>
          <p:nvPr/>
        </p:nvSpPr>
        <p:spPr>
          <a:xfrm flipH="1">
            <a:off x="3710427" y="3935895"/>
            <a:ext cx="8488619" cy="1794665"/>
          </a:xfrm>
          <a:prstGeom prst="homePlate">
            <a:avLst>
              <a:gd name="adj" fmla="val 23747"/>
            </a:avLst>
          </a:prstGeom>
          <a:gradFill flip="none" rotWithShape="1">
            <a:gsLst>
              <a:gs pos="97000">
                <a:schemeClr val="accent1">
                  <a:lumMod val="5000"/>
                  <a:lumOff val="95000"/>
                </a:schemeClr>
              </a:gs>
              <a:gs pos="83000">
                <a:srgbClr val="6CA7C4"/>
              </a:gs>
              <a:gs pos="7000">
                <a:srgbClr val="3F86A8"/>
              </a:gs>
            </a:gsLst>
            <a:lin ang="0" scaled="1"/>
            <a:tileRect/>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188720" rtlCol="0" anchor="ctr"/>
          <a:lstStyle/>
          <a:p>
            <a:pPr algn="ctr"/>
            <a:r>
              <a:rPr lang="en-US" sz="2800" b="1" dirty="0">
                <a:solidFill>
                  <a:schemeClr val="bg1"/>
                </a:solidFill>
              </a:rPr>
              <a:t>What situations prompt interviewing?</a:t>
            </a:r>
          </a:p>
        </p:txBody>
      </p:sp>
      <p:sp>
        <p:nvSpPr>
          <p:cNvPr id="8" name="Hexagon 7">
            <a:extLst>
              <a:ext uri="{FF2B5EF4-FFF2-40B4-BE49-F238E27FC236}">
                <a16:creationId xmlns:a16="http://schemas.microsoft.com/office/drawing/2014/main" id="{68720F17-F928-53E9-66CE-F0500AE92929}"/>
              </a:ext>
            </a:extLst>
          </p:cNvPr>
          <p:cNvSpPr>
            <a:spLocks noChangeAspect="1"/>
          </p:cNvSpPr>
          <p:nvPr/>
        </p:nvSpPr>
        <p:spPr>
          <a:xfrm>
            <a:off x="501815" y="2193899"/>
            <a:ext cx="1948541" cy="1724913"/>
          </a:xfrm>
          <a:prstGeom prst="hexagon">
            <a:avLst/>
          </a:prstGeom>
          <a:blipFill>
            <a:blip r:embed="rId4"/>
            <a:stretch>
              <a:fillRect l="-73648" t="-2291" r="-71552" b="-73225"/>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4400" b="1" dirty="0">
              <a:solidFill>
                <a:srgbClr val="4A4A4A"/>
              </a:solidFill>
            </a:endParaRPr>
          </a:p>
        </p:txBody>
      </p:sp>
      <p:sp>
        <p:nvSpPr>
          <p:cNvPr id="9" name="Hexagon 8">
            <a:extLst>
              <a:ext uri="{FF2B5EF4-FFF2-40B4-BE49-F238E27FC236}">
                <a16:creationId xmlns:a16="http://schemas.microsoft.com/office/drawing/2014/main" id="{D5070862-82FE-158D-9C1E-221D258138F6}"/>
              </a:ext>
            </a:extLst>
          </p:cNvPr>
          <p:cNvSpPr>
            <a:spLocks noChangeAspect="1"/>
          </p:cNvSpPr>
          <p:nvPr/>
        </p:nvSpPr>
        <p:spPr>
          <a:xfrm>
            <a:off x="2127174" y="4873295"/>
            <a:ext cx="1947672" cy="1728216"/>
          </a:xfrm>
          <a:prstGeom prst="hexagon">
            <a:avLst/>
          </a:prstGeom>
          <a:blipFill>
            <a:blip r:embed="rId5"/>
            <a:stretch>
              <a:fillRect l="-82138" t="-57284" r="-45384" b="-5581"/>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4400" b="1" dirty="0">
              <a:solidFill>
                <a:srgbClr val="4A4A4A"/>
              </a:solidFill>
            </a:endParaRPr>
          </a:p>
        </p:txBody>
      </p:sp>
      <p:sp>
        <p:nvSpPr>
          <p:cNvPr id="10" name="Hexagon 9">
            <a:extLst>
              <a:ext uri="{FF2B5EF4-FFF2-40B4-BE49-F238E27FC236}">
                <a16:creationId xmlns:a16="http://schemas.microsoft.com/office/drawing/2014/main" id="{7C9E6E1B-1B8D-2C5F-0C19-44634AC46208}"/>
              </a:ext>
            </a:extLst>
          </p:cNvPr>
          <p:cNvSpPr>
            <a:spLocks noChangeAspect="1"/>
          </p:cNvSpPr>
          <p:nvPr/>
        </p:nvSpPr>
        <p:spPr>
          <a:xfrm>
            <a:off x="502684" y="4002345"/>
            <a:ext cx="1947672" cy="1728216"/>
          </a:xfrm>
          <a:prstGeom prst="hexagon">
            <a:avLst/>
          </a:prstGeom>
          <a:blipFill>
            <a:blip r:embed="rId6"/>
            <a:stretch>
              <a:fillRect l="-89185" t="-6785" r="-52015" b="-58735"/>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4400" b="1" dirty="0">
              <a:solidFill>
                <a:srgbClr val="4A4A4A"/>
              </a:solidFill>
            </a:endParaRPr>
          </a:p>
        </p:txBody>
      </p:sp>
      <p:sp>
        <p:nvSpPr>
          <p:cNvPr id="11" name="Hexagon 10">
            <a:extLst>
              <a:ext uri="{FF2B5EF4-FFF2-40B4-BE49-F238E27FC236}">
                <a16:creationId xmlns:a16="http://schemas.microsoft.com/office/drawing/2014/main" id="{154B4143-CB34-E8AB-1C10-DC1D22300CB5}"/>
              </a:ext>
            </a:extLst>
          </p:cNvPr>
          <p:cNvSpPr>
            <a:spLocks noChangeAspect="1"/>
          </p:cNvSpPr>
          <p:nvPr/>
        </p:nvSpPr>
        <p:spPr>
          <a:xfrm>
            <a:off x="2127174" y="3061546"/>
            <a:ext cx="1947672" cy="1728216"/>
          </a:xfrm>
          <a:prstGeom prst="hexagon">
            <a:avLst/>
          </a:prstGeom>
          <a:blipFill>
            <a:blip r:embed="rId7"/>
            <a:stretch>
              <a:fillRect l="-76108" t="-16610" r="-33694" b="-33568"/>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2800" b="1" dirty="0">
              <a:solidFill>
                <a:srgbClr val="4A4A4A"/>
              </a:solidFill>
            </a:endParaRPr>
          </a:p>
        </p:txBody>
      </p:sp>
      <p:sp>
        <p:nvSpPr>
          <p:cNvPr id="12" name="Hexagon 11">
            <a:extLst>
              <a:ext uri="{FF2B5EF4-FFF2-40B4-BE49-F238E27FC236}">
                <a16:creationId xmlns:a16="http://schemas.microsoft.com/office/drawing/2014/main" id="{7F64E6BB-43F4-0629-CC86-74CC733C0C03}"/>
              </a:ext>
            </a:extLst>
          </p:cNvPr>
          <p:cNvSpPr>
            <a:spLocks noChangeAspect="1"/>
          </p:cNvSpPr>
          <p:nvPr/>
        </p:nvSpPr>
        <p:spPr>
          <a:xfrm>
            <a:off x="2061972" y="1246495"/>
            <a:ext cx="1947672" cy="1728216"/>
          </a:xfrm>
          <a:prstGeom prst="hexagon">
            <a:avLst/>
          </a:prstGeom>
          <a:solidFill>
            <a:srgbClr val="F3F3F3"/>
          </a:solidFill>
          <a:ln>
            <a:solidFill>
              <a:schemeClr val="bg1">
                <a:lumMod val="85000"/>
              </a:schemeClr>
            </a:solid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4400" b="1" dirty="0">
              <a:solidFill>
                <a:srgbClr val="4A4A4A"/>
              </a:solidFill>
            </a:endParaRPr>
          </a:p>
        </p:txBody>
      </p:sp>
      <p:pic>
        <p:nvPicPr>
          <p:cNvPr id="13" name="Picture 12" descr="Logo&#10;&#10;Description automatically generated">
            <a:extLst>
              <a:ext uri="{FF2B5EF4-FFF2-40B4-BE49-F238E27FC236}">
                <a16:creationId xmlns:a16="http://schemas.microsoft.com/office/drawing/2014/main" id="{5D87C49F-35A9-8935-CB59-643FAA2199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88134" y="1322569"/>
            <a:ext cx="1656438" cy="1606433"/>
          </a:xfrm>
          <a:prstGeom prst="rect">
            <a:avLst/>
          </a:prstGeom>
        </p:spPr>
      </p:pic>
      <p:sp>
        <p:nvSpPr>
          <p:cNvPr id="14" name="Hexagon 13">
            <a:extLst>
              <a:ext uri="{FF2B5EF4-FFF2-40B4-BE49-F238E27FC236}">
                <a16:creationId xmlns:a16="http://schemas.microsoft.com/office/drawing/2014/main" id="{09BBA873-749B-91B3-0D82-5A87F28E57A8}"/>
              </a:ext>
            </a:extLst>
          </p:cNvPr>
          <p:cNvSpPr>
            <a:spLocks noChangeAspect="1"/>
          </p:cNvSpPr>
          <p:nvPr/>
        </p:nvSpPr>
        <p:spPr>
          <a:xfrm>
            <a:off x="3683926" y="2127589"/>
            <a:ext cx="1948541" cy="1724913"/>
          </a:xfrm>
          <a:prstGeom prst="hexagon">
            <a:avLst/>
          </a:prstGeom>
          <a:blipFill>
            <a:blip r:embed="rId9"/>
            <a:stretch>
              <a:fillRect l="-49246" t="-33804" r="-95954" b="-41712"/>
            </a:stretch>
          </a:blipFill>
          <a:ln>
            <a:noFill/>
          </a:ln>
          <a:effectLst>
            <a:outerShdw blurRad="50800" dist="38100" dir="8100000" sx="101000" sy="101000" algn="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8288" rIns="18288" bIns="91440" rtlCol="0" anchor="ctr"/>
          <a:lstStyle/>
          <a:p>
            <a:pPr algn="ctr"/>
            <a:endParaRPr lang="en-US" sz="4400" b="1" dirty="0">
              <a:solidFill>
                <a:srgbClr val="4A4A4A"/>
              </a:solidFill>
            </a:endParaRPr>
          </a:p>
        </p:txBody>
      </p:sp>
    </p:spTree>
    <p:custDataLst>
      <p:tags r:id="rId1"/>
    </p:custDataLst>
    <p:extLst>
      <p:ext uri="{BB962C8B-B14F-4D97-AF65-F5344CB8AC3E}">
        <p14:creationId xmlns:p14="http://schemas.microsoft.com/office/powerpoint/2010/main" val="28462156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Scenario One</a:t>
            </a:r>
          </a:p>
        </p:txBody>
      </p:sp>
      <p:sp>
        <p:nvSpPr>
          <p:cNvPr id="3" name="Content Placeholder 2">
            <a:extLst>
              <a:ext uri="{FF2B5EF4-FFF2-40B4-BE49-F238E27FC236}">
                <a16:creationId xmlns:a16="http://schemas.microsoft.com/office/drawing/2014/main" id="{24E4EC7C-0F97-E253-78EE-B01F2FD77890}"/>
              </a:ext>
            </a:extLst>
          </p:cNvPr>
          <p:cNvSpPr>
            <a:spLocks noGrp="1"/>
          </p:cNvSpPr>
          <p:nvPr>
            <p:ph idx="1"/>
          </p:nvPr>
        </p:nvSpPr>
        <p:spPr>
          <a:xfrm>
            <a:off x="3789947" y="2258763"/>
            <a:ext cx="7563853" cy="1061954"/>
          </a:xfrm>
        </p:spPr>
        <p:txBody>
          <a:bodyPr/>
          <a:lstStyle/>
          <a:p>
            <a:pPr marL="0" indent="0">
              <a:spcAft>
                <a:spcPts val="1200"/>
              </a:spcAft>
              <a:buNone/>
            </a:pPr>
            <a:r>
              <a:rPr lang="en-US" dirty="0"/>
              <a:t>Local public health receives a lab report of Shiga-toxin producing </a:t>
            </a:r>
            <a:r>
              <a:rPr lang="en-US" i="1" dirty="0"/>
              <a:t>E. coli</a:t>
            </a:r>
            <a:r>
              <a:rPr lang="en-US" dirty="0"/>
              <a:t>.</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3B3408D8-E58C-7190-157F-542E647A120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8200" y="2258763"/>
            <a:ext cx="2477217" cy="2477217"/>
          </a:xfrm>
          <a:prstGeom prst="rect">
            <a:avLst/>
          </a:prstGeom>
        </p:spPr>
      </p:pic>
      <p:sp>
        <p:nvSpPr>
          <p:cNvPr id="8" name="Content Placeholder 2">
            <a:extLst>
              <a:ext uri="{FF2B5EF4-FFF2-40B4-BE49-F238E27FC236}">
                <a16:creationId xmlns:a16="http://schemas.microsoft.com/office/drawing/2014/main" id="{C11048CC-C9E0-443E-127C-F8954BF77F79}"/>
              </a:ext>
            </a:extLst>
          </p:cNvPr>
          <p:cNvSpPr txBox="1">
            <a:spLocks/>
          </p:cNvSpPr>
          <p:nvPr/>
        </p:nvSpPr>
        <p:spPr>
          <a:xfrm>
            <a:off x="4279234" y="3445873"/>
            <a:ext cx="6777789" cy="18276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Routine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Event-based outbreak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Multi-state outbreak interview</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4041237202"/>
      </p:ext>
    </p:extLst>
  </p:cSld>
  <p:clrMapOvr>
    <a:masterClrMapping/>
  </p:clrMapOvr>
  <p:extLst>
    <p:ext uri="{6950BFC3-D8DA-4A85-94F7-54DA5524770B}">
      <p188:commentRel xmlns:p188="http://schemas.microsoft.com/office/powerpoint/2018/8/main" r:id="rId4"/>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Scenario One—Answer Key</a:t>
            </a:r>
          </a:p>
        </p:txBody>
      </p:sp>
      <p:sp>
        <p:nvSpPr>
          <p:cNvPr id="3" name="Content Placeholder 2">
            <a:extLst>
              <a:ext uri="{FF2B5EF4-FFF2-40B4-BE49-F238E27FC236}">
                <a16:creationId xmlns:a16="http://schemas.microsoft.com/office/drawing/2014/main" id="{24E4EC7C-0F97-E253-78EE-B01F2FD77890}"/>
              </a:ext>
            </a:extLst>
          </p:cNvPr>
          <p:cNvSpPr>
            <a:spLocks noGrp="1"/>
          </p:cNvSpPr>
          <p:nvPr>
            <p:ph idx="1"/>
          </p:nvPr>
        </p:nvSpPr>
        <p:spPr>
          <a:xfrm>
            <a:off x="3789947" y="2258763"/>
            <a:ext cx="7563853" cy="1061954"/>
          </a:xfrm>
        </p:spPr>
        <p:txBody>
          <a:bodyPr/>
          <a:lstStyle/>
          <a:p>
            <a:pPr marL="0" indent="0">
              <a:spcAft>
                <a:spcPts val="1200"/>
              </a:spcAft>
              <a:buNone/>
            </a:pPr>
            <a:r>
              <a:rPr lang="en-US" dirty="0"/>
              <a:t>Local public health receives a lab report of Shiga-toxin producing </a:t>
            </a:r>
            <a:r>
              <a:rPr lang="en-US" i="1" dirty="0"/>
              <a:t>E. coli</a:t>
            </a:r>
            <a:r>
              <a:rPr lang="en-US" dirty="0"/>
              <a:t>.</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3B3408D8-E58C-7190-157F-542E647A120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58763"/>
            <a:ext cx="2477217" cy="2477217"/>
          </a:xfrm>
          <a:prstGeom prst="rect">
            <a:avLst/>
          </a:prstGeom>
        </p:spPr>
      </p:pic>
      <p:sp>
        <p:nvSpPr>
          <p:cNvPr id="8" name="Content Placeholder 2">
            <a:extLst>
              <a:ext uri="{FF2B5EF4-FFF2-40B4-BE49-F238E27FC236}">
                <a16:creationId xmlns:a16="http://schemas.microsoft.com/office/drawing/2014/main" id="{C11048CC-C9E0-443E-127C-F8954BF77F79}"/>
              </a:ext>
            </a:extLst>
          </p:cNvPr>
          <p:cNvSpPr txBox="1">
            <a:spLocks/>
          </p:cNvSpPr>
          <p:nvPr/>
        </p:nvSpPr>
        <p:spPr>
          <a:xfrm>
            <a:off x="4282004" y="3442855"/>
            <a:ext cx="6777789" cy="18276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1" algn="l" defTabSz="914400" rtl="0" eaLnBrk="1" fontAlgn="auto" latinLnBrk="0" hangingPunct="1">
              <a:lnSpc>
                <a:spcPct val="90000"/>
              </a:lnSpc>
              <a:spcBef>
                <a:spcPts val="500"/>
              </a:spcBef>
              <a:spcAft>
                <a:spcPts val="0"/>
              </a:spcAft>
              <a:buClrTx/>
              <a:buSzTx/>
              <a:buFont typeface="Wingdings" panose="05000000000000000000" pitchFamily="2" charset="2"/>
              <a:buChar char="ü"/>
              <a:tabLst/>
              <a:defRPr/>
            </a:pPr>
            <a:r>
              <a:rPr kumimoji="0" lang="en-US" sz="2800" b="1" i="0" u="none" strike="noStrike" kern="1200" cap="none" spc="0" normalizeH="0" baseline="0" noProof="0" dirty="0">
                <a:ln>
                  <a:noFill/>
                </a:ln>
                <a:solidFill>
                  <a:srgbClr val="FF0000"/>
                </a:solidFill>
                <a:effectLst/>
                <a:uLnTx/>
                <a:uFillTx/>
                <a:latin typeface="Arial" panose="020B0604020202020204"/>
                <a:ea typeface="+mn-ea"/>
                <a:cs typeface="+mn-cs"/>
              </a:rPr>
              <a:t> Routine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Event-based outbreak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Multi-state outbreak interview</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585086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Scenario Two</a:t>
            </a:r>
          </a:p>
        </p:txBody>
      </p:sp>
      <p:sp>
        <p:nvSpPr>
          <p:cNvPr id="3" name="Content Placeholder 2">
            <a:extLst>
              <a:ext uri="{FF2B5EF4-FFF2-40B4-BE49-F238E27FC236}">
                <a16:creationId xmlns:a16="http://schemas.microsoft.com/office/drawing/2014/main" id="{24E4EC7C-0F97-E253-78EE-B01F2FD77890}"/>
              </a:ext>
            </a:extLst>
          </p:cNvPr>
          <p:cNvSpPr>
            <a:spLocks noGrp="1"/>
          </p:cNvSpPr>
          <p:nvPr>
            <p:ph idx="1"/>
          </p:nvPr>
        </p:nvSpPr>
        <p:spPr>
          <a:xfrm>
            <a:off x="3850103" y="1825625"/>
            <a:ext cx="7562088" cy="1386807"/>
          </a:xfrm>
        </p:spPr>
        <p:txBody>
          <a:bodyPr>
            <a:normAutofit/>
          </a:bodyPr>
          <a:lstStyle/>
          <a:p>
            <a:pPr marL="0" indent="0">
              <a:spcAft>
                <a:spcPts val="1200"/>
              </a:spcAft>
              <a:buNone/>
            </a:pPr>
            <a:r>
              <a:rPr lang="en-US" dirty="0"/>
              <a:t>The state foodborne epidemiologist notifies you that two cases of </a:t>
            </a:r>
            <a:r>
              <a:rPr lang="en-US" i="1" dirty="0"/>
              <a:t>Salmonella</a:t>
            </a:r>
            <a:r>
              <a:rPr lang="en-US" dirty="0"/>
              <a:t> match other cases in the national database. </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8524D11F-6C89-0AF5-7E2D-B1A39859D7F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8200" y="2258762"/>
            <a:ext cx="2477217" cy="2477217"/>
          </a:xfrm>
          <a:prstGeom prst="rect">
            <a:avLst/>
          </a:prstGeom>
        </p:spPr>
      </p:pic>
      <p:sp>
        <p:nvSpPr>
          <p:cNvPr id="7" name="Content Placeholder 2">
            <a:extLst>
              <a:ext uri="{FF2B5EF4-FFF2-40B4-BE49-F238E27FC236}">
                <a16:creationId xmlns:a16="http://schemas.microsoft.com/office/drawing/2014/main" id="{E06F1683-C39A-5017-EB96-9DE7DF75CEE5}"/>
              </a:ext>
            </a:extLst>
          </p:cNvPr>
          <p:cNvSpPr txBox="1">
            <a:spLocks/>
          </p:cNvSpPr>
          <p:nvPr/>
        </p:nvSpPr>
        <p:spPr>
          <a:xfrm>
            <a:off x="4279223" y="3441040"/>
            <a:ext cx="6775704" cy="1609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Routine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Event-based outbreak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Multi-state outbreak interview</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549221283"/>
      </p:ext>
    </p:extLst>
  </p:cSld>
  <p:clrMapOvr>
    <a:masterClrMapping/>
  </p:clrMapOvr>
  <p:extLst>
    <p:ext uri="{6950BFC3-D8DA-4A85-94F7-54DA5524770B}">
      <p188:commentRel xmlns:p188="http://schemas.microsoft.com/office/powerpoint/2018/8/main" r:id="rId4"/>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Scenario Two – Answer Key</a:t>
            </a:r>
          </a:p>
        </p:txBody>
      </p:sp>
      <p:sp>
        <p:nvSpPr>
          <p:cNvPr id="3" name="Content Placeholder 2">
            <a:extLst>
              <a:ext uri="{FF2B5EF4-FFF2-40B4-BE49-F238E27FC236}">
                <a16:creationId xmlns:a16="http://schemas.microsoft.com/office/drawing/2014/main" id="{24E4EC7C-0F97-E253-78EE-B01F2FD77890}"/>
              </a:ext>
            </a:extLst>
          </p:cNvPr>
          <p:cNvSpPr>
            <a:spLocks noGrp="1"/>
          </p:cNvSpPr>
          <p:nvPr>
            <p:ph idx="1"/>
          </p:nvPr>
        </p:nvSpPr>
        <p:spPr>
          <a:xfrm>
            <a:off x="3850103" y="1825625"/>
            <a:ext cx="7562088" cy="1386807"/>
          </a:xfrm>
        </p:spPr>
        <p:txBody>
          <a:bodyPr>
            <a:normAutofit/>
          </a:bodyPr>
          <a:lstStyle/>
          <a:p>
            <a:pPr marL="0" indent="0">
              <a:spcAft>
                <a:spcPts val="1200"/>
              </a:spcAft>
              <a:buNone/>
            </a:pPr>
            <a:r>
              <a:rPr lang="en-US" dirty="0"/>
              <a:t>The state foodborne epidemiologist notifies you that two cases of </a:t>
            </a:r>
            <a:r>
              <a:rPr lang="en-US" i="1" dirty="0"/>
              <a:t>Salmonella</a:t>
            </a:r>
            <a:r>
              <a:rPr lang="en-US" dirty="0"/>
              <a:t> match other cases in the national database. </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8524D11F-6C89-0AF5-7E2D-B1A39859D7F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58762"/>
            <a:ext cx="2477217" cy="2477217"/>
          </a:xfrm>
          <a:prstGeom prst="rect">
            <a:avLst/>
          </a:prstGeom>
        </p:spPr>
      </p:pic>
      <p:sp>
        <p:nvSpPr>
          <p:cNvPr id="7" name="Content Placeholder 2">
            <a:extLst>
              <a:ext uri="{FF2B5EF4-FFF2-40B4-BE49-F238E27FC236}">
                <a16:creationId xmlns:a16="http://schemas.microsoft.com/office/drawing/2014/main" id="{E06F1683-C39A-5017-EB96-9DE7DF75CEE5}"/>
              </a:ext>
            </a:extLst>
          </p:cNvPr>
          <p:cNvSpPr txBox="1">
            <a:spLocks/>
          </p:cNvSpPr>
          <p:nvPr/>
        </p:nvSpPr>
        <p:spPr>
          <a:xfrm>
            <a:off x="4275577" y="3442863"/>
            <a:ext cx="6775704" cy="1609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Routine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Event-based outbreak interview</a:t>
            </a:r>
          </a:p>
          <a:p>
            <a:pPr marR="0" lvl="1" algn="l" defTabSz="914400" rtl="0" eaLnBrk="1" fontAlgn="auto" latinLnBrk="0" hangingPunct="1">
              <a:lnSpc>
                <a:spcPct val="90000"/>
              </a:lnSpc>
              <a:spcBef>
                <a:spcPts val="500"/>
              </a:spcBef>
              <a:spcAft>
                <a:spcPts val="0"/>
              </a:spcAft>
              <a:buClrTx/>
              <a:buSzTx/>
              <a:buFont typeface="Wingdings" panose="05000000000000000000" pitchFamily="2" charset="2"/>
              <a:buChar char="ü"/>
              <a:tabLst/>
              <a:defRPr/>
            </a:pPr>
            <a:r>
              <a:rPr kumimoji="0" lang="en-US" sz="2800" b="1" i="0" u="none" strike="noStrike" kern="1200" cap="none" spc="0" normalizeH="0" baseline="0" noProof="0" dirty="0">
                <a:ln>
                  <a:noFill/>
                </a:ln>
                <a:solidFill>
                  <a:srgbClr val="FF0000"/>
                </a:solidFill>
                <a:effectLst/>
                <a:uLnTx/>
                <a:uFillTx/>
                <a:latin typeface="Arial" panose="020B0604020202020204"/>
                <a:ea typeface="+mn-ea"/>
                <a:cs typeface="+mn-cs"/>
              </a:rPr>
              <a:t> Multi-state outbreak interview</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3225314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Scenario Three</a:t>
            </a:r>
          </a:p>
        </p:txBody>
      </p:sp>
      <p:sp>
        <p:nvSpPr>
          <p:cNvPr id="3" name="Content Placeholder 2">
            <a:extLst>
              <a:ext uri="{FF2B5EF4-FFF2-40B4-BE49-F238E27FC236}">
                <a16:creationId xmlns:a16="http://schemas.microsoft.com/office/drawing/2014/main" id="{24E4EC7C-0F97-E253-78EE-B01F2FD77890}"/>
              </a:ext>
            </a:extLst>
          </p:cNvPr>
          <p:cNvSpPr>
            <a:spLocks noGrp="1"/>
          </p:cNvSpPr>
          <p:nvPr>
            <p:ph idx="1"/>
          </p:nvPr>
        </p:nvSpPr>
        <p:spPr>
          <a:xfrm>
            <a:off x="3850103" y="1825625"/>
            <a:ext cx="7562088" cy="1422901"/>
          </a:xfrm>
        </p:spPr>
        <p:txBody>
          <a:bodyPr>
            <a:normAutofit/>
          </a:bodyPr>
          <a:lstStyle/>
          <a:p>
            <a:pPr marL="0" indent="0">
              <a:spcAft>
                <a:spcPts val="1200"/>
              </a:spcAft>
              <a:buNone/>
            </a:pPr>
            <a:r>
              <a:rPr lang="en-US" dirty="0"/>
              <a:t>Three community members from different household’s report getting fever and diarrhea after attending a wedding.</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88652F18-A7B9-EC82-34BB-7372F9FF9AB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58762"/>
            <a:ext cx="2477217" cy="2477217"/>
          </a:xfrm>
          <a:prstGeom prst="rect">
            <a:avLst/>
          </a:prstGeom>
        </p:spPr>
      </p:pic>
      <p:sp>
        <p:nvSpPr>
          <p:cNvPr id="7" name="Content Placeholder 2">
            <a:extLst>
              <a:ext uri="{FF2B5EF4-FFF2-40B4-BE49-F238E27FC236}">
                <a16:creationId xmlns:a16="http://schemas.microsoft.com/office/drawing/2014/main" id="{8F88D606-1CB2-CBB9-E7BC-92ABD8ABC3D5}"/>
              </a:ext>
            </a:extLst>
          </p:cNvPr>
          <p:cNvSpPr txBox="1">
            <a:spLocks/>
          </p:cNvSpPr>
          <p:nvPr/>
        </p:nvSpPr>
        <p:spPr>
          <a:xfrm>
            <a:off x="4303290" y="3441037"/>
            <a:ext cx="6775704" cy="1609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Routine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Event-based outbreak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Multi-state outbreak interview</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440092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p:txBody>
          <a:bodyPr/>
          <a:lstStyle/>
          <a:p>
            <a:r>
              <a:rPr lang="en-US" dirty="0"/>
              <a:t>Scenario Three – Answer Key</a:t>
            </a:r>
          </a:p>
        </p:txBody>
      </p:sp>
      <p:sp>
        <p:nvSpPr>
          <p:cNvPr id="3" name="Content Placeholder 2">
            <a:extLst>
              <a:ext uri="{FF2B5EF4-FFF2-40B4-BE49-F238E27FC236}">
                <a16:creationId xmlns:a16="http://schemas.microsoft.com/office/drawing/2014/main" id="{24E4EC7C-0F97-E253-78EE-B01F2FD77890}"/>
              </a:ext>
            </a:extLst>
          </p:cNvPr>
          <p:cNvSpPr>
            <a:spLocks noGrp="1"/>
          </p:cNvSpPr>
          <p:nvPr>
            <p:ph idx="1"/>
          </p:nvPr>
        </p:nvSpPr>
        <p:spPr>
          <a:xfrm>
            <a:off x="3850103" y="1825625"/>
            <a:ext cx="7562088" cy="1422901"/>
          </a:xfrm>
        </p:spPr>
        <p:txBody>
          <a:bodyPr>
            <a:normAutofit/>
          </a:bodyPr>
          <a:lstStyle/>
          <a:p>
            <a:pPr marL="0" indent="0">
              <a:spcAft>
                <a:spcPts val="1200"/>
              </a:spcAft>
              <a:buNone/>
            </a:pPr>
            <a:r>
              <a:rPr lang="en-US" dirty="0"/>
              <a:t>Three community members from different household’s report getting fever and diarrhea after attending a wedding.</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88652F18-A7B9-EC82-34BB-7372F9FF9AB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58762"/>
            <a:ext cx="2477217" cy="2477217"/>
          </a:xfrm>
          <a:prstGeom prst="rect">
            <a:avLst/>
          </a:prstGeom>
        </p:spPr>
      </p:pic>
      <p:sp>
        <p:nvSpPr>
          <p:cNvPr id="7" name="Content Placeholder 2">
            <a:extLst>
              <a:ext uri="{FF2B5EF4-FFF2-40B4-BE49-F238E27FC236}">
                <a16:creationId xmlns:a16="http://schemas.microsoft.com/office/drawing/2014/main" id="{8F88D606-1CB2-CBB9-E7BC-92ABD8ABC3D5}"/>
              </a:ext>
            </a:extLst>
          </p:cNvPr>
          <p:cNvSpPr txBox="1">
            <a:spLocks/>
          </p:cNvSpPr>
          <p:nvPr/>
        </p:nvSpPr>
        <p:spPr>
          <a:xfrm>
            <a:off x="4303290" y="3441037"/>
            <a:ext cx="6775704" cy="1609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Routine interview</a:t>
            </a:r>
          </a:p>
          <a:p>
            <a:pPr marR="0" lvl="1" algn="l" defTabSz="914400" rtl="0" eaLnBrk="1" fontAlgn="auto" latinLnBrk="0" hangingPunct="1">
              <a:lnSpc>
                <a:spcPct val="90000"/>
              </a:lnSpc>
              <a:spcBef>
                <a:spcPts val="500"/>
              </a:spcBef>
              <a:spcAft>
                <a:spcPts val="0"/>
              </a:spcAft>
              <a:buClrTx/>
              <a:buSzTx/>
              <a:buFont typeface="Wingdings" panose="05000000000000000000" pitchFamily="2" charset="2"/>
              <a:buChar char="ü"/>
              <a:tabLst/>
              <a:defRPr/>
            </a:pPr>
            <a:r>
              <a:rPr kumimoji="0" lang="en-US" sz="2800" b="1" i="0" u="none" strike="noStrike" kern="1200" cap="none" spc="0" normalizeH="0" baseline="0" noProof="0" dirty="0">
                <a:ln>
                  <a:noFill/>
                </a:ln>
                <a:solidFill>
                  <a:srgbClr val="FF0000"/>
                </a:solidFill>
                <a:effectLst/>
                <a:uLnTx/>
                <a:uFillTx/>
                <a:latin typeface="Arial" panose="020B0604020202020204"/>
                <a:ea typeface="+mn-ea"/>
                <a:cs typeface="+mn-cs"/>
              </a:rPr>
              <a:t> Event-based outbreak interview</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 Multi-state outbreak interview</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7897705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665E-CC88-7EDA-3FF7-3EAB6C09B2DE}"/>
              </a:ext>
            </a:extLst>
          </p:cNvPr>
          <p:cNvSpPr>
            <a:spLocks noGrp="1"/>
          </p:cNvSpPr>
          <p:nvPr>
            <p:ph type="title"/>
          </p:nvPr>
        </p:nvSpPr>
        <p:spPr/>
        <p:txBody>
          <a:bodyPr/>
          <a:lstStyle/>
          <a:p>
            <a:r>
              <a:rPr lang="en-US" dirty="0"/>
              <a:t>Module 2 Summary</a:t>
            </a:r>
          </a:p>
        </p:txBody>
      </p:sp>
      <p:sp>
        <p:nvSpPr>
          <p:cNvPr id="3" name="Content Placeholder 2">
            <a:extLst>
              <a:ext uri="{FF2B5EF4-FFF2-40B4-BE49-F238E27FC236}">
                <a16:creationId xmlns:a16="http://schemas.microsoft.com/office/drawing/2014/main" id="{6D9F3EF0-82C4-11BD-0388-0D0264E1DA76}"/>
              </a:ext>
            </a:extLst>
          </p:cNvPr>
          <p:cNvSpPr>
            <a:spLocks noGrp="1"/>
          </p:cNvSpPr>
          <p:nvPr>
            <p:ph idx="1"/>
          </p:nvPr>
        </p:nvSpPr>
        <p:spPr>
          <a:xfrm>
            <a:off x="838200" y="1825625"/>
            <a:ext cx="10515600" cy="3432175"/>
          </a:xfrm>
        </p:spPr>
        <p:txBody>
          <a:bodyPr>
            <a:normAutofit/>
          </a:bodyPr>
          <a:lstStyle/>
          <a:p>
            <a:pPr marL="457200" indent="-457200">
              <a:lnSpc>
                <a:spcPct val="100000"/>
              </a:lnSpc>
              <a:spcBef>
                <a:spcPts val="1200"/>
              </a:spcBef>
              <a:spcAft>
                <a:spcPts val="1200"/>
              </a:spcAft>
              <a:buFont typeface="+mj-lt"/>
              <a:buAutoNum type="arabicPeriod"/>
            </a:pPr>
            <a:r>
              <a:rPr lang="en-US" dirty="0"/>
              <a:t>Identified types of surveillance that may lead to interviewing</a:t>
            </a:r>
          </a:p>
          <a:p>
            <a:pPr marL="457200" indent="-457200">
              <a:lnSpc>
                <a:spcPct val="100000"/>
              </a:lnSpc>
              <a:spcBef>
                <a:spcPts val="1200"/>
              </a:spcBef>
              <a:spcAft>
                <a:spcPts val="1200"/>
              </a:spcAft>
              <a:buFont typeface="+mj-lt"/>
              <a:buAutoNum type="arabicPeriod"/>
            </a:pPr>
            <a:r>
              <a:rPr lang="en-US" dirty="0"/>
              <a:t>Recognized interview types</a:t>
            </a:r>
          </a:p>
          <a:p>
            <a:pPr marL="457200" indent="-457200">
              <a:lnSpc>
                <a:spcPct val="100000"/>
              </a:lnSpc>
              <a:spcBef>
                <a:spcPts val="1200"/>
              </a:spcBef>
              <a:spcAft>
                <a:spcPts val="1200"/>
              </a:spcAft>
              <a:buFont typeface="+mj-lt"/>
              <a:buAutoNum type="arabicPeriod"/>
            </a:pPr>
            <a:r>
              <a:rPr lang="en-US" dirty="0"/>
              <a:t>Distinguished between hypothesis-generating and hypothesis-testing interviews</a:t>
            </a:r>
          </a:p>
          <a:p>
            <a:pPr marL="457200" indent="-457200">
              <a:lnSpc>
                <a:spcPct val="100000"/>
              </a:lnSpc>
              <a:spcBef>
                <a:spcPts val="1200"/>
              </a:spcBef>
              <a:spcAft>
                <a:spcPts val="1200"/>
              </a:spcAft>
              <a:buFont typeface="+mj-lt"/>
              <a:buAutoNum type="arabicPeriod"/>
            </a:pPr>
            <a:r>
              <a:rPr lang="en-US" dirty="0"/>
              <a:t>Explained the purpose of interviewing well persons</a:t>
            </a:r>
          </a:p>
          <a:p>
            <a:endParaRPr lang="en-US" sz="2400" dirty="0"/>
          </a:p>
        </p:txBody>
      </p:sp>
      <p:sp>
        <p:nvSpPr>
          <p:cNvPr id="4" name="Slide Number Placeholder 3">
            <a:extLst>
              <a:ext uri="{FF2B5EF4-FFF2-40B4-BE49-F238E27FC236}">
                <a16:creationId xmlns:a16="http://schemas.microsoft.com/office/drawing/2014/main" id="{628BAD35-3C68-FB7B-A8BC-18D9321A3C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descr="Graphical user interface&#10;&#10;Description automatically generated">
            <a:extLst>
              <a:ext uri="{FF2B5EF4-FFF2-40B4-BE49-F238E27FC236}">
                <a16:creationId xmlns:a16="http://schemas.microsoft.com/office/drawing/2014/main" id="{36AD6D7D-8EFE-1AFF-3AA2-3C082BF24A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626" y="5584880"/>
            <a:ext cx="2743200" cy="998525"/>
          </a:xfrm>
          <a:prstGeom prst="rect">
            <a:avLst/>
          </a:prstGeom>
        </p:spPr>
      </p:pic>
    </p:spTree>
    <p:custDataLst>
      <p:tags r:id="rId1"/>
    </p:custDataLst>
    <p:extLst>
      <p:ext uri="{BB962C8B-B14F-4D97-AF65-F5344CB8AC3E}">
        <p14:creationId xmlns:p14="http://schemas.microsoft.com/office/powerpoint/2010/main" val="4042088482"/>
      </p:ext>
    </p:extLst>
  </p:cSld>
  <p:clrMapOvr>
    <a:masterClrMapping/>
  </p:clrMapOvr>
  <p:extLst>
    <p:ext uri="{6950BFC3-D8DA-4A85-94F7-54DA5524770B}">
      <p188:commentRel xmlns:p188="http://schemas.microsoft.com/office/powerpoint/2018/8/main" r:id="rId4"/>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07A43A-53D6-2BAE-50BD-6B0A8ECFB9C2}"/>
              </a:ext>
            </a:extLst>
          </p:cNvPr>
          <p:cNvSpPr>
            <a:spLocks noGrp="1"/>
          </p:cNvSpPr>
          <p:nvPr>
            <p:ph type="title"/>
          </p:nvPr>
        </p:nvSpPr>
        <p:spPr/>
        <p:txBody>
          <a:bodyPr>
            <a:normAutofit/>
          </a:bodyPr>
          <a:lstStyle/>
          <a:p>
            <a:r>
              <a:rPr lang="en-US" dirty="0"/>
              <a:t> Identifying Potential Cases</a:t>
            </a:r>
          </a:p>
        </p:txBody>
      </p:sp>
      <p:sp>
        <p:nvSpPr>
          <p:cNvPr id="8" name="Freeform 32">
            <a:extLst>
              <a:ext uri="{FF2B5EF4-FFF2-40B4-BE49-F238E27FC236}">
                <a16:creationId xmlns:a16="http://schemas.microsoft.com/office/drawing/2014/main" id="{9270EF59-C4DB-52E9-6215-2A8D31F36305}"/>
              </a:ext>
            </a:extLst>
          </p:cNvPr>
          <p:cNvSpPr/>
          <p:nvPr/>
        </p:nvSpPr>
        <p:spPr>
          <a:xfrm flipH="1">
            <a:off x="838200" y="4510354"/>
            <a:ext cx="3675350" cy="444500"/>
          </a:xfrm>
          <a:custGeom>
            <a:avLst/>
            <a:gdLst>
              <a:gd name="connsiteX0" fmla="*/ 0 w 2686050"/>
              <a:gd name="connsiteY0" fmla="*/ 444500 h 444500"/>
              <a:gd name="connsiteX1" fmla="*/ 444500 w 2686050"/>
              <a:gd name="connsiteY1" fmla="*/ 0 h 444500"/>
              <a:gd name="connsiteX2" fmla="*/ 2686050 w 2686050"/>
              <a:gd name="connsiteY2" fmla="*/ 0 h 444500"/>
            </a:gdLst>
            <a:ahLst/>
            <a:cxnLst>
              <a:cxn ang="0">
                <a:pos x="connsiteX0" y="connsiteY0"/>
              </a:cxn>
              <a:cxn ang="0">
                <a:pos x="connsiteX1" y="connsiteY1"/>
              </a:cxn>
              <a:cxn ang="0">
                <a:pos x="connsiteX2" y="connsiteY2"/>
              </a:cxn>
            </a:cxnLst>
            <a:rect l="l" t="t" r="r" b="b"/>
            <a:pathLst>
              <a:path w="2686050" h="444500">
                <a:moveTo>
                  <a:pt x="0" y="444500"/>
                </a:moveTo>
                <a:lnTo>
                  <a:pt x="444500" y="0"/>
                </a:lnTo>
                <a:lnTo>
                  <a:pt x="2686050" y="0"/>
                </a:lnTo>
              </a:path>
            </a:pathLst>
          </a:custGeom>
          <a:ln w="12700" cap="rnd">
            <a:solidFill>
              <a:srgbClr val="6D6D6D"/>
            </a:solidFill>
            <a:prstDash val="solid"/>
            <a:round/>
            <a:headEnd type="oval"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800">
              <a:solidFill>
                <a:schemeClr val="tx1"/>
              </a:solidFill>
            </a:endParaRPr>
          </a:p>
        </p:txBody>
      </p:sp>
      <p:sp>
        <p:nvSpPr>
          <p:cNvPr id="9" name="Freeform 35">
            <a:extLst>
              <a:ext uri="{FF2B5EF4-FFF2-40B4-BE49-F238E27FC236}">
                <a16:creationId xmlns:a16="http://schemas.microsoft.com/office/drawing/2014/main" id="{5657FB11-D55B-3FF0-8BF5-60B2FFE79125}"/>
              </a:ext>
            </a:extLst>
          </p:cNvPr>
          <p:cNvSpPr/>
          <p:nvPr/>
        </p:nvSpPr>
        <p:spPr>
          <a:xfrm flipH="1" flipV="1">
            <a:off x="1273274" y="5813226"/>
            <a:ext cx="4329939" cy="444500"/>
          </a:xfrm>
          <a:custGeom>
            <a:avLst/>
            <a:gdLst>
              <a:gd name="connsiteX0" fmla="*/ 0 w 2686050"/>
              <a:gd name="connsiteY0" fmla="*/ 444500 h 444500"/>
              <a:gd name="connsiteX1" fmla="*/ 444500 w 2686050"/>
              <a:gd name="connsiteY1" fmla="*/ 0 h 444500"/>
              <a:gd name="connsiteX2" fmla="*/ 2686050 w 2686050"/>
              <a:gd name="connsiteY2" fmla="*/ 0 h 444500"/>
            </a:gdLst>
            <a:ahLst/>
            <a:cxnLst>
              <a:cxn ang="0">
                <a:pos x="connsiteX0" y="connsiteY0"/>
              </a:cxn>
              <a:cxn ang="0">
                <a:pos x="connsiteX1" y="connsiteY1"/>
              </a:cxn>
              <a:cxn ang="0">
                <a:pos x="connsiteX2" y="connsiteY2"/>
              </a:cxn>
            </a:cxnLst>
            <a:rect l="l" t="t" r="r" b="b"/>
            <a:pathLst>
              <a:path w="2686050" h="444500">
                <a:moveTo>
                  <a:pt x="0" y="444500"/>
                </a:moveTo>
                <a:lnTo>
                  <a:pt x="444500" y="0"/>
                </a:lnTo>
                <a:lnTo>
                  <a:pt x="2686050" y="0"/>
                </a:lnTo>
              </a:path>
            </a:pathLst>
          </a:custGeom>
          <a:ln w="12700" cap="rnd">
            <a:solidFill>
              <a:srgbClr val="6D6D6D"/>
            </a:solidFill>
            <a:prstDash val="solid"/>
            <a:round/>
            <a:headEnd type="oval"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800">
              <a:solidFill>
                <a:schemeClr val="tx1"/>
              </a:solidFill>
            </a:endParaRPr>
          </a:p>
        </p:txBody>
      </p:sp>
      <p:sp>
        <p:nvSpPr>
          <p:cNvPr id="10" name="Freeform 32">
            <a:extLst>
              <a:ext uri="{FF2B5EF4-FFF2-40B4-BE49-F238E27FC236}">
                <a16:creationId xmlns:a16="http://schemas.microsoft.com/office/drawing/2014/main" id="{4545CEC0-0812-1590-5C12-06AF13CC65A1}"/>
              </a:ext>
            </a:extLst>
          </p:cNvPr>
          <p:cNvSpPr/>
          <p:nvPr/>
        </p:nvSpPr>
        <p:spPr>
          <a:xfrm flipV="1">
            <a:off x="7569735" y="5368726"/>
            <a:ext cx="3675350" cy="444500"/>
          </a:xfrm>
          <a:custGeom>
            <a:avLst/>
            <a:gdLst>
              <a:gd name="connsiteX0" fmla="*/ 0 w 2686050"/>
              <a:gd name="connsiteY0" fmla="*/ 444500 h 444500"/>
              <a:gd name="connsiteX1" fmla="*/ 444500 w 2686050"/>
              <a:gd name="connsiteY1" fmla="*/ 0 h 444500"/>
              <a:gd name="connsiteX2" fmla="*/ 2686050 w 2686050"/>
              <a:gd name="connsiteY2" fmla="*/ 0 h 444500"/>
            </a:gdLst>
            <a:ahLst/>
            <a:cxnLst>
              <a:cxn ang="0">
                <a:pos x="connsiteX0" y="connsiteY0"/>
              </a:cxn>
              <a:cxn ang="0">
                <a:pos x="connsiteX1" y="connsiteY1"/>
              </a:cxn>
              <a:cxn ang="0">
                <a:pos x="connsiteX2" y="connsiteY2"/>
              </a:cxn>
            </a:cxnLst>
            <a:rect l="l" t="t" r="r" b="b"/>
            <a:pathLst>
              <a:path w="2686050" h="444500">
                <a:moveTo>
                  <a:pt x="0" y="444500"/>
                </a:moveTo>
                <a:lnTo>
                  <a:pt x="444500" y="0"/>
                </a:lnTo>
                <a:lnTo>
                  <a:pt x="2686050" y="0"/>
                </a:lnTo>
              </a:path>
            </a:pathLst>
          </a:custGeom>
          <a:ln w="12700" cap="rnd">
            <a:solidFill>
              <a:srgbClr val="6D6D6D"/>
            </a:solidFill>
            <a:prstDash val="solid"/>
            <a:round/>
            <a:headEnd type="oval"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800">
              <a:solidFill>
                <a:schemeClr val="tx1"/>
              </a:solidFill>
            </a:endParaRPr>
          </a:p>
        </p:txBody>
      </p:sp>
      <p:sp>
        <p:nvSpPr>
          <p:cNvPr id="11" name="Freeform 32">
            <a:extLst>
              <a:ext uri="{FF2B5EF4-FFF2-40B4-BE49-F238E27FC236}">
                <a16:creationId xmlns:a16="http://schemas.microsoft.com/office/drawing/2014/main" id="{B8AD8ECB-394A-A02A-1957-3412FA90BFBC}"/>
              </a:ext>
            </a:extLst>
          </p:cNvPr>
          <p:cNvSpPr/>
          <p:nvPr/>
        </p:nvSpPr>
        <p:spPr>
          <a:xfrm>
            <a:off x="6556786" y="4224350"/>
            <a:ext cx="4797014" cy="444500"/>
          </a:xfrm>
          <a:custGeom>
            <a:avLst/>
            <a:gdLst>
              <a:gd name="connsiteX0" fmla="*/ 0 w 2686050"/>
              <a:gd name="connsiteY0" fmla="*/ 444500 h 444500"/>
              <a:gd name="connsiteX1" fmla="*/ 444500 w 2686050"/>
              <a:gd name="connsiteY1" fmla="*/ 0 h 444500"/>
              <a:gd name="connsiteX2" fmla="*/ 2686050 w 2686050"/>
              <a:gd name="connsiteY2" fmla="*/ 0 h 444500"/>
            </a:gdLst>
            <a:ahLst/>
            <a:cxnLst>
              <a:cxn ang="0">
                <a:pos x="connsiteX0" y="connsiteY0"/>
              </a:cxn>
              <a:cxn ang="0">
                <a:pos x="connsiteX1" y="connsiteY1"/>
              </a:cxn>
              <a:cxn ang="0">
                <a:pos x="connsiteX2" y="connsiteY2"/>
              </a:cxn>
            </a:cxnLst>
            <a:rect l="l" t="t" r="r" b="b"/>
            <a:pathLst>
              <a:path w="2686050" h="444500">
                <a:moveTo>
                  <a:pt x="0" y="444500"/>
                </a:moveTo>
                <a:lnTo>
                  <a:pt x="444500" y="0"/>
                </a:lnTo>
                <a:lnTo>
                  <a:pt x="2686050" y="0"/>
                </a:lnTo>
              </a:path>
            </a:pathLst>
          </a:custGeom>
          <a:ln w="12700" cap="rnd">
            <a:solidFill>
              <a:srgbClr val="6D6D6D"/>
            </a:solidFill>
            <a:prstDash val="solid"/>
            <a:round/>
            <a:headEnd type="oval"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800">
              <a:solidFill>
                <a:schemeClr val="tx1"/>
              </a:solidFill>
            </a:endParaRPr>
          </a:p>
        </p:txBody>
      </p:sp>
      <p:pic>
        <p:nvPicPr>
          <p:cNvPr id="3" name="Picture 2" descr="A picture containing seat, stool, furniture, chair&#10;&#10;Description automatically generated">
            <a:extLst>
              <a:ext uri="{FF2B5EF4-FFF2-40B4-BE49-F238E27FC236}">
                <a16:creationId xmlns:a16="http://schemas.microsoft.com/office/drawing/2014/main" id="{35867D9A-CEC2-2C6C-B8E3-B44F91D0AA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2265" y="1417240"/>
            <a:ext cx="2947470" cy="4355869"/>
          </a:xfrm>
          <a:prstGeom prst="rect">
            <a:avLst/>
          </a:prstGeom>
        </p:spPr>
      </p:pic>
      <p:sp>
        <p:nvSpPr>
          <p:cNvPr id="12" name="TextBox 11">
            <a:extLst>
              <a:ext uri="{FF2B5EF4-FFF2-40B4-BE49-F238E27FC236}">
                <a16:creationId xmlns:a16="http://schemas.microsoft.com/office/drawing/2014/main" id="{6E2A1B1E-E037-E283-3D19-560381CEDCDD}"/>
              </a:ext>
            </a:extLst>
          </p:cNvPr>
          <p:cNvSpPr txBox="1"/>
          <p:nvPr/>
        </p:nvSpPr>
        <p:spPr>
          <a:xfrm>
            <a:off x="838200" y="4047744"/>
            <a:ext cx="2947470" cy="461665"/>
          </a:xfrm>
          <a:prstGeom prst="rect">
            <a:avLst/>
          </a:prstGeom>
          <a:noFill/>
        </p:spPr>
        <p:txBody>
          <a:bodyPr wrap="square" rtlCol="0">
            <a:spAutoFit/>
          </a:bodyPr>
          <a:lstStyle/>
          <a:p>
            <a:r>
              <a:rPr lang="en-US" sz="2400" b="1" dirty="0">
                <a:solidFill>
                  <a:srgbClr val="3F86A8"/>
                </a:solidFill>
              </a:rPr>
              <a:t>Epidemiology</a:t>
            </a:r>
          </a:p>
        </p:txBody>
      </p:sp>
      <p:sp>
        <p:nvSpPr>
          <p:cNvPr id="13" name="TextBox 12">
            <a:extLst>
              <a:ext uri="{FF2B5EF4-FFF2-40B4-BE49-F238E27FC236}">
                <a16:creationId xmlns:a16="http://schemas.microsoft.com/office/drawing/2014/main" id="{D037A97C-9106-FABA-D992-3A216A9E9995}"/>
              </a:ext>
            </a:extLst>
          </p:cNvPr>
          <p:cNvSpPr txBox="1"/>
          <p:nvPr/>
        </p:nvSpPr>
        <p:spPr>
          <a:xfrm>
            <a:off x="1273274" y="5796061"/>
            <a:ext cx="2947470" cy="461665"/>
          </a:xfrm>
          <a:prstGeom prst="rect">
            <a:avLst/>
          </a:prstGeom>
          <a:noFill/>
        </p:spPr>
        <p:txBody>
          <a:bodyPr wrap="square" rtlCol="0">
            <a:spAutoFit/>
          </a:bodyPr>
          <a:lstStyle/>
          <a:p>
            <a:r>
              <a:rPr lang="en-US" sz="2400" b="1" dirty="0">
                <a:solidFill>
                  <a:srgbClr val="3F86A8"/>
                </a:solidFill>
              </a:rPr>
              <a:t>Laboratory</a:t>
            </a:r>
          </a:p>
        </p:txBody>
      </p:sp>
      <p:sp>
        <p:nvSpPr>
          <p:cNvPr id="14" name="TextBox 13">
            <a:extLst>
              <a:ext uri="{FF2B5EF4-FFF2-40B4-BE49-F238E27FC236}">
                <a16:creationId xmlns:a16="http://schemas.microsoft.com/office/drawing/2014/main" id="{0E7FC48F-69B2-151B-8712-274C7D5B80C9}"/>
              </a:ext>
            </a:extLst>
          </p:cNvPr>
          <p:cNvSpPr txBox="1"/>
          <p:nvPr/>
        </p:nvSpPr>
        <p:spPr>
          <a:xfrm>
            <a:off x="8406330" y="3433501"/>
            <a:ext cx="2947470" cy="830997"/>
          </a:xfrm>
          <a:prstGeom prst="rect">
            <a:avLst/>
          </a:prstGeom>
          <a:noFill/>
        </p:spPr>
        <p:txBody>
          <a:bodyPr wrap="square" rtlCol="0">
            <a:spAutoFit/>
          </a:bodyPr>
          <a:lstStyle/>
          <a:p>
            <a:pPr algn="r"/>
            <a:r>
              <a:rPr lang="en-US" sz="2400" b="1" dirty="0">
                <a:solidFill>
                  <a:srgbClr val="3F86A8"/>
                </a:solidFill>
              </a:rPr>
              <a:t>Environmental Health</a:t>
            </a:r>
          </a:p>
        </p:txBody>
      </p:sp>
      <p:sp>
        <p:nvSpPr>
          <p:cNvPr id="15" name="TextBox 14">
            <a:extLst>
              <a:ext uri="{FF2B5EF4-FFF2-40B4-BE49-F238E27FC236}">
                <a16:creationId xmlns:a16="http://schemas.microsoft.com/office/drawing/2014/main" id="{D65390D1-CAA8-AB4C-4AEA-B801D5A7C4B4}"/>
              </a:ext>
            </a:extLst>
          </p:cNvPr>
          <p:cNvSpPr txBox="1"/>
          <p:nvPr/>
        </p:nvSpPr>
        <p:spPr>
          <a:xfrm>
            <a:off x="8297615" y="5351561"/>
            <a:ext cx="2947470" cy="461665"/>
          </a:xfrm>
          <a:prstGeom prst="rect">
            <a:avLst/>
          </a:prstGeom>
          <a:noFill/>
        </p:spPr>
        <p:txBody>
          <a:bodyPr wrap="square" rtlCol="0">
            <a:spAutoFit/>
          </a:bodyPr>
          <a:lstStyle/>
          <a:p>
            <a:pPr algn="r"/>
            <a:r>
              <a:rPr lang="en-US" sz="2400" b="1" dirty="0">
                <a:solidFill>
                  <a:srgbClr val="3F86A8"/>
                </a:solidFill>
              </a:rPr>
              <a:t>Other Partners</a:t>
            </a:r>
          </a:p>
        </p:txBody>
      </p:sp>
      <p:sp>
        <p:nvSpPr>
          <p:cNvPr id="16" name="Slide Number Placeholder 3">
            <a:extLst>
              <a:ext uri="{FF2B5EF4-FFF2-40B4-BE49-F238E27FC236}">
                <a16:creationId xmlns:a16="http://schemas.microsoft.com/office/drawing/2014/main" id="{DD10BE3A-AAF5-9838-B399-FD5668CF6ACD}"/>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541848796"/>
      </p:ext>
    </p:extLst>
  </p:cSld>
  <p:clrMapOvr>
    <a:masterClrMapping/>
  </p:clrMapOvr>
  <p:extLst>
    <p:ext uri="{6950BFC3-D8DA-4A85-94F7-54DA5524770B}">
      <p188:commentRel xmlns:p188="http://schemas.microsoft.com/office/powerpoint/2018/8/main" r:id="rId4"/>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normAutofit fontScale="90000"/>
          </a:bodyPr>
          <a:lstStyle/>
          <a:p>
            <a:r>
              <a:rPr lang="en-US" dirty="0"/>
              <a:t>Reportable Disease Surveillance</a:t>
            </a:r>
          </a:p>
        </p:txBody>
      </p:sp>
      <p:sp>
        <p:nvSpPr>
          <p:cNvPr id="7" name="Text Placeholder 6">
            <a:extLst>
              <a:ext uri="{FF2B5EF4-FFF2-40B4-BE49-F238E27FC236}">
                <a16:creationId xmlns:a16="http://schemas.microsoft.com/office/drawing/2014/main" id="{4331DC31-2162-DE9D-ADD7-3D1DD414FB39}"/>
              </a:ext>
            </a:extLst>
          </p:cNvPr>
          <p:cNvSpPr>
            <a:spLocks noGrp="1"/>
          </p:cNvSpPr>
          <p:nvPr>
            <p:ph type="body" idx="1"/>
          </p:nvPr>
        </p:nvSpPr>
        <p:spPr>
          <a:xfrm>
            <a:off x="522796" y="1681163"/>
            <a:ext cx="5157787" cy="823912"/>
          </a:xfrm>
          <a:solidFill>
            <a:srgbClr val="A2AF59"/>
          </a:solidFill>
          <a:scene3d>
            <a:camera prst="orthographicFront"/>
            <a:lightRig rig="threePt" dir="t"/>
          </a:scene3d>
          <a:sp3d>
            <a:bevelT/>
          </a:sp3d>
        </p:spPr>
        <p:txBody>
          <a:bodyPr anchor="ctr" anchorCtr="0">
            <a:normAutofit/>
          </a:bodyPr>
          <a:lstStyle/>
          <a:p>
            <a:pPr algn="ctr"/>
            <a:r>
              <a:rPr lang="en-US" sz="2800" b="1" dirty="0"/>
              <a:t>Case-based Reporting</a:t>
            </a:r>
          </a:p>
        </p:txBody>
      </p:sp>
      <p:sp>
        <p:nvSpPr>
          <p:cNvPr id="8" name="Content Placeholder 7">
            <a:extLst>
              <a:ext uri="{FF2B5EF4-FFF2-40B4-BE49-F238E27FC236}">
                <a16:creationId xmlns:a16="http://schemas.microsoft.com/office/drawing/2014/main" id="{2FF9FE60-3D35-BC75-490A-9C2CC304F031}"/>
              </a:ext>
            </a:extLst>
          </p:cNvPr>
          <p:cNvSpPr>
            <a:spLocks noGrp="1"/>
          </p:cNvSpPr>
          <p:nvPr>
            <p:ph sz="half" idx="2"/>
          </p:nvPr>
        </p:nvSpPr>
        <p:spPr>
          <a:xfrm>
            <a:off x="522796" y="2505075"/>
            <a:ext cx="5157787" cy="2671762"/>
          </a:xfrm>
          <a:ln w="38100">
            <a:solidFill>
              <a:srgbClr val="A2AF59"/>
            </a:solidFill>
          </a:ln>
        </p:spPr>
        <p:txBody>
          <a:bodyPr tIns="274320"/>
          <a:lstStyle/>
          <a:p>
            <a:r>
              <a:rPr lang="en-US" sz="2800" dirty="0"/>
              <a:t>Pathogen-specific reports required by law from medical providers</a:t>
            </a:r>
          </a:p>
          <a:p>
            <a:r>
              <a:rPr lang="en-US" sz="2800" dirty="0"/>
              <a:t>Passive system </a:t>
            </a:r>
          </a:p>
          <a:p>
            <a:endParaRPr lang="en-US" dirty="0"/>
          </a:p>
        </p:txBody>
      </p:sp>
      <p:sp>
        <p:nvSpPr>
          <p:cNvPr id="4" name="Slide Number Placeholder 3">
            <a:extLst>
              <a:ext uri="{FF2B5EF4-FFF2-40B4-BE49-F238E27FC236}">
                <a16:creationId xmlns:a16="http://schemas.microsoft.com/office/drawing/2014/main" id="{72BECED5-7541-B60F-C774-FA307726A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6" name="Content Placeholder 11">
            <a:extLst>
              <a:ext uri="{FF2B5EF4-FFF2-40B4-BE49-F238E27FC236}">
                <a16:creationId xmlns:a16="http://schemas.microsoft.com/office/drawing/2014/main" id="{08E48D2E-7A87-5CAB-2609-F620519EBD01}"/>
              </a:ext>
            </a:extLst>
          </p:cNvPr>
          <p:cNvPicPr>
            <a:picLocks noGrp="1" noChangeAspect="1"/>
          </p:cNvPicPr>
          <p:nvPr>
            <p:ph sz="quarter" idx="4"/>
          </p:nvPr>
        </p:nvPicPr>
        <p:blipFill>
          <a:blip r:embed="rId5">
            <a:extLst>
              <a:ext uri="{28A0092B-C50C-407E-A947-70E740481C1C}">
                <a14:useLocalDpi xmlns:a14="http://schemas.microsoft.com/office/drawing/2010/main" val="0"/>
              </a:ext>
            </a:extLst>
          </a:blip>
          <a:srcRect/>
          <a:stretch/>
        </p:blipFill>
        <p:spPr>
          <a:xfrm>
            <a:off x="5877435" y="1681163"/>
            <a:ext cx="5940739" cy="3800326"/>
          </a:xfrm>
          <a:ln>
            <a:solidFill>
              <a:schemeClr val="tx1"/>
            </a:solidFill>
          </a:ln>
          <a:effectLst/>
        </p:spPr>
      </p:pic>
    </p:spTree>
    <p:custDataLst>
      <p:tags r:id="rId1"/>
    </p:custDataLst>
    <p:extLst>
      <p:ext uri="{BB962C8B-B14F-4D97-AF65-F5344CB8AC3E}">
        <p14:creationId xmlns:p14="http://schemas.microsoft.com/office/powerpoint/2010/main" val="3186118016"/>
      </p:ext>
    </p:extLst>
  </p:cSld>
  <p:clrMapOvr>
    <a:masterClrMapping/>
  </p:clrMapOvr>
  <p:extLst>
    <p:ext uri="{6950BFC3-D8DA-4A85-94F7-54DA5524770B}">
      <p188:commentRel xmlns:p188="http://schemas.microsoft.com/office/powerpoint/2018/8/main" r:id="rId4"/>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normAutofit fontScale="90000"/>
          </a:bodyPr>
          <a:lstStyle/>
          <a:p>
            <a:r>
              <a:rPr lang="en-US" dirty="0"/>
              <a:t>Laboratory Surveillance</a:t>
            </a:r>
          </a:p>
        </p:txBody>
      </p:sp>
      <p:sp>
        <p:nvSpPr>
          <p:cNvPr id="13" name="Text Placeholder 12">
            <a:extLst>
              <a:ext uri="{FF2B5EF4-FFF2-40B4-BE49-F238E27FC236}">
                <a16:creationId xmlns:a16="http://schemas.microsoft.com/office/drawing/2014/main" id="{8BA068B6-4BD5-1FBA-738F-F5F3992EB972}"/>
              </a:ext>
            </a:extLst>
          </p:cNvPr>
          <p:cNvSpPr>
            <a:spLocks noGrp="1"/>
          </p:cNvSpPr>
          <p:nvPr>
            <p:ph type="body" idx="1"/>
          </p:nvPr>
        </p:nvSpPr>
        <p:spPr>
          <a:xfrm>
            <a:off x="571564" y="1681163"/>
            <a:ext cx="5157787" cy="823912"/>
          </a:xfrm>
          <a:solidFill>
            <a:srgbClr val="A2AF59"/>
          </a:solidFill>
          <a:scene3d>
            <a:camera prst="orthographicFront"/>
            <a:lightRig rig="threePt" dir="t"/>
          </a:scene3d>
          <a:sp3d>
            <a:bevelT/>
          </a:sp3d>
        </p:spPr>
        <p:txBody>
          <a:bodyPr vert="horz" lIns="91440" tIns="45720" rIns="91440" bIns="45720" rtlCol="0" anchor="ctr" anchorCtr="0">
            <a:normAutofit/>
          </a:bodyPr>
          <a:lstStyle/>
          <a:p>
            <a:pPr algn="ctr"/>
            <a:r>
              <a:rPr lang="en-US" sz="2800" dirty="0"/>
              <a:t>Isolate Submission</a:t>
            </a:r>
          </a:p>
        </p:txBody>
      </p:sp>
      <p:sp>
        <p:nvSpPr>
          <p:cNvPr id="4" name="Slide Number Placeholder 3">
            <a:extLst>
              <a:ext uri="{FF2B5EF4-FFF2-40B4-BE49-F238E27FC236}">
                <a16:creationId xmlns:a16="http://schemas.microsoft.com/office/drawing/2014/main" id="{72BECED5-7541-B60F-C774-FA307726A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17" name="Content Placeholder 16">
            <a:extLst>
              <a:ext uri="{FF2B5EF4-FFF2-40B4-BE49-F238E27FC236}">
                <a16:creationId xmlns:a16="http://schemas.microsoft.com/office/drawing/2014/main" id="{7CC0ED21-8527-5402-3E68-6E2A484FB265}"/>
              </a:ext>
            </a:extLst>
          </p:cNvPr>
          <p:cNvSpPr>
            <a:spLocks noGrp="1"/>
          </p:cNvSpPr>
          <p:nvPr>
            <p:ph sz="half" idx="2"/>
          </p:nvPr>
        </p:nvSpPr>
        <p:spPr>
          <a:xfrm>
            <a:off x="571564" y="2505075"/>
            <a:ext cx="5157787" cy="3200781"/>
          </a:xfrm>
          <a:ln w="38100">
            <a:solidFill>
              <a:srgbClr val="A2AF59"/>
            </a:solidFill>
          </a:ln>
        </p:spPr>
        <p:txBody>
          <a:bodyPr vert="horz" lIns="91440" tIns="274320" rIns="91440" bIns="45720" rtlCol="0">
            <a:normAutofit/>
          </a:bodyPr>
          <a:lstStyle/>
          <a:p>
            <a:r>
              <a:rPr lang="en-US" dirty="0"/>
              <a:t>Pathogen-specific submission of isolates or clinical material required by law from laboratories for further characterization</a:t>
            </a:r>
          </a:p>
          <a:p>
            <a:r>
              <a:rPr lang="en-US" dirty="0"/>
              <a:t>Passive system </a:t>
            </a:r>
          </a:p>
        </p:txBody>
      </p:sp>
      <p:pic>
        <p:nvPicPr>
          <p:cNvPr id="6" name="Content Placeholder 18">
            <a:extLst>
              <a:ext uri="{FF2B5EF4-FFF2-40B4-BE49-F238E27FC236}">
                <a16:creationId xmlns:a16="http://schemas.microsoft.com/office/drawing/2014/main" id="{2B1D482E-692A-EB20-EC57-6595272E3927}"/>
              </a:ext>
            </a:extLst>
          </p:cNvPr>
          <p:cNvPicPr>
            <a:picLocks noGrp="1" noChangeAspect="1"/>
          </p:cNvPicPr>
          <p:nvPr>
            <p:ph sz="quarter" idx="4"/>
          </p:nvPr>
        </p:nvPicPr>
        <p:blipFill>
          <a:blip r:embed="rId5">
            <a:extLst>
              <a:ext uri="{28A0092B-C50C-407E-A947-70E740481C1C}">
                <a14:useLocalDpi xmlns:a14="http://schemas.microsoft.com/office/drawing/2010/main" val="0"/>
              </a:ext>
            </a:extLst>
          </a:blip>
          <a:srcRect/>
          <a:stretch/>
        </p:blipFill>
        <p:spPr>
          <a:xfrm>
            <a:off x="5992061" y="1702224"/>
            <a:ext cx="5734392" cy="4003632"/>
          </a:xfrm>
          <a:ln>
            <a:solidFill>
              <a:schemeClr val="tx1"/>
            </a:solidFill>
          </a:ln>
          <a:effectLst/>
        </p:spPr>
      </p:pic>
    </p:spTree>
    <p:custDataLst>
      <p:tags r:id="rId1"/>
    </p:custDataLst>
    <p:extLst>
      <p:ext uri="{BB962C8B-B14F-4D97-AF65-F5344CB8AC3E}">
        <p14:creationId xmlns:p14="http://schemas.microsoft.com/office/powerpoint/2010/main" val="952276663"/>
      </p:ext>
    </p:extLst>
  </p:cSld>
  <p:clrMapOvr>
    <a:masterClrMapping/>
  </p:clrMapOvr>
  <p:extLst>
    <p:ext uri="{6950BFC3-D8DA-4A85-94F7-54DA5524770B}">
      <p188:commentRel xmlns:p188="http://schemas.microsoft.com/office/powerpoint/2018/8/main" r:id="rId4"/>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6616A-7148-2EEA-2DC7-31607CE2AF9F}"/>
              </a:ext>
            </a:extLst>
          </p:cNvPr>
          <p:cNvSpPr>
            <a:spLocks noGrp="1"/>
          </p:cNvSpPr>
          <p:nvPr>
            <p:ph type="title"/>
          </p:nvPr>
        </p:nvSpPr>
        <p:spPr/>
        <p:txBody>
          <a:bodyPr/>
          <a:lstStyle/>
          <a:p>
            <a:r>
              <a:rPr lang="en-US" dirty="0"/>
              <a:t>Burden of Illness Pyramid</a:t>
            </a:r>
          </a:p>
        </p:txBody>
      </p:sp>
      <p:graphicFrame>
        <p:nvGraphicFramePr>
          <p:cNvPr id="4" name="Content Placeholder 3">
            <a:extLst>
              <a:ext uri="{FF2B5EF4-FFF2-40B4-BE49-F238E27FC236}">
                <a16:creationId xmlns:a16="http://schemas.microsoft.com/office/drawing/2014/main" id="{6C8EB647-83B2-0534-7192-E0FDC26C9A8D}"/>
              </a:ext>
            </a:extLst>
          </p:cNvPr>
          <p:cNvGraphicFramePr>
            <a:graphicFrameLocks noGrp="1"/>
          </p:cNvGraphicFramePr>
          <p:nvPr>
            <p:ph idx="1"/>
            <p:extLst>
              <p:ext uri="{D42A27DB-BD31-4B8C-83A1-F6EECF244321}">
                <p14:modId xmlns:p14="http://schemas.microsoft.com/office/powerpoint/2010/main" val="1193861489"/>
              </p:ext>
            </p:extLst>
          </p:nvPr>
        </p:nvGraphicFramePr>
        <p:xfrm>
          <a:off x="838199" y="1102658"/>
          <a:ext cx="10793507" cy="57553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Slide Number Placeholder 3">
            <a:extLst>
              <a:ext uri="{FF2B5EF4-FFF2-40B4-BE49-F238E27FC236}">
                <a16:creationId xmlns:a16="http://schemas.microsoft.com/office/drawing/2014/main" id="{9F756BC4-BB88-C01F-9C0B-0314E32AEA46}"/>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7</a:t>
            </a:fld>
            <a:endParaRPr lang="en-US" dirty="0"/>
          </a:p>
        </p:txBody>
      </p:sp>
      <p:cxnSp>
        <p:nvCxnSpPr>
          <p:cNvPr id="6" name="Straight Connector 5">
            <a:extLst>
              <a:ext uri="{FF2B5EF4-FFF2-40B4-BE49-F238E27FC236}">
                <a16:creationId xmlns:a16="http://schemas.microsoft.com/office/drawing/2014/main" id="{BF5E9BB1-8BC1-661D-5940-8B73EE256BE8}"/>
              </a:ext>
            </a:extLst>
          </p:cNvPr>
          <p:cNvCxnSpPr/>
          <p:nvPr/>
        </p:nvCxnSpPr>
        <p:spPr>
          <a:xfrm>
            <a:off x="6330372" y="1505084"/>
            <a:ext cx="7126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14C8DA-9F89-16B3-CF3F-05924BF5ECDB}"/>
              </a:ext>
            </a:extLst>
          </p:cNvPr>
          <p:cNvSpPr txBox="1"/>
          <p:nvPr/>
        </p:nvSpPr>
        <p:spPr>
          <a:xfrm>
            <a:off x="7043067" y="1251169"/>
            <a:ext cx="1822935" cy="477054"/>
          </a:xfrm>
          <a:prstGeom prst="rect">
            <a:avLst/>
          </a:prstGeom>
          <a:noFill/>
          <a:ln>
            <a:noFill/>
          </a:ln>
        </p:spPr>
        <p:txBody>
          <a:bodyPr wrap="none" rtlCol="0">
            <a:spAutoFit/>
          </a:bodyPr>
          <a:lstStyle/>
          <a:p>
            <a:r>
              <a:rPr lang="en-US" sz="2500" dirty="0"/>
              <a:t>Interviewed</a:t>
            </a:r>
          </a:p>
        </p:txBody>
      </p:sp>
    </p:spTree>
    <p:custDataLst>
      <p:tags r:id="rId1"/>
    </p:custDataLst>
    <p:extLst>
      <p:ext uri="{BB962C8B-B14F-4D97-AF65-F5344CB8AC3E}">
        <p14:creationId xmlns:p14="http://schemas.microsoft.com/office/powerpoint/2010/main" val="3718985445"/>
      </p:ext>
    </p:extLst>
  </p:cSld>
  <p:clrMapOvr>
    <a:masterClrMapping/>
  </p:clrMapOvr>
  <p:extLst>
    <p:ext uri="{6950BFC3-D8DA-4A85-94F7-54DA5524770B}">
      <p188:commentRel xmlns:p188="http://schemas.microsoft.com/office/powerpoint/2018/8/main" r:id="rId4"/>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C579BD-97D3-49E6-2E0D-8A1B97232AC3}"/>
              </a:ext>
            </a:extLst>
          </p:cNvPr>
          <p:cNvSpPr>
            <a:spLocks noGrp="1"/>
          </p:cNvSpPr>
          <p:nvPr>
            <p:ph type="title"/>
          </p:nvPr>
        </p:nvSpPr>
        <p:spPr/>
        <p:txBody>
          <a:bodyPr>
            <a:normAutofit fontScale="90000"/>
          </a:bodyPr>
          <a:lstStyle/>
          <a:p>
            <a:r>
              <a:rPr lang="en-US" dirty="0"/>
              <a:t>Complaint Surveillance</a:t>
            </a:r>
          </a:p>
        </p:txBody>
      </p:sp>
      <p:sp>
        <p:nvSpPr>
          <p:cNvPr id="2" name="Text Placeholder 1">
            <a:extLst>
              <a:ext uri="{FF2B5EF4-FFF2-40B4-BE49-F238E27FC236}">
                <a16:creationId xmlns:a16="http://schemas.microsoft.com/office/drawing/2014/main" id="{ADB37C5A-D26B-3AF4-E33E-4C6DBFA7ADAF}"/>
              </a:ext>
            </a:extLst>
          </p:cNvPr>
          <p:cNvSpPr>
            <a:spLocks noGrp="1"/>
          </p:cNvSpPr>
          <p:nvPr>
            <p:ph type="body" idx="1"/>
          </p:nvPr>
        </p:nvSpPr>
        <p:spPr>
          <a:xfrm>
            <a:off x="571564" y="1681163"/>
            <a:ext cx="5157787" cy="823912"/>
          </a:xfrm>
          <a:solidFill>
            <a:srgbClr val="A2AF59"/>
          </a:solidFill>
          <a:scene3d>
            <a:camera prst="orthographicFront"/>
            <a:lightRig rig="threePt" dir="t"/>
          </a:scene3d>
          <a:sp3d>
            <a:bevelT/>
          </a:sp3d>
        </p:spPr>
        <p:txBody>
          <a:bodyPr vert="horz" lIns="91440" tIns="45720" rIns="91440" bIns="45720" rtlCol="0" anchor="ctr" anchorCtr="0">
            <a:normAutofit/>
          </a:bodyPr>
          <a:lstStyle/>
          <a:p>
            <a:pPr algn="ctr"/>
            <a:r>
              <a:rPr lang="en-US" sz="2800" dirty="0"/>
              <a:t>Food Complaints</a:t>
            </a:r>
          </a:p>
        </p:txBody>
      </p:sp>
      <p:sp>
        <p:nvSpPr>
          <p:cNvPr id="4" name="Slide Number Placeholder 3">
            <a:extLst>
              <a:ext uri="{FF2B5EF4-FFF2-40B4-BE49-F238E27FC236}">
                <a16:creationId xmlns:a16="http://schemas.microsoft.com/office/drawing/2014/main" id="{72BECED5-7541-B60F-C774-FA307726A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8" name="Content Placeholder 7">
            <a:extLst>
              <a:ext uri="{FF2B5EF4-FFF2-40B4-BE49-F238E27FC236}">
                <a16:creationId xmlns:a16="http://schemas.microsoft.com/office/drawing/2014/main" id="{87E999DC-49E7-DEAD-01DE-FC82F770ABE7}"/>
              </a:ext>
            </a:extLst>
          </p:cNvPr>
          <p:cNvSpPr>
            <a:spLocks noGrp="1"/>
          </p:cNvSpPr>
          <p:nvPr>
            <p:ph sz="half" idx="2"/>
          </p:nvPr>
        </p:nvSpPr>
        <p:spPr>
          <a:xfrm>
            <a:off x="571564" y="2505075"/>
            <a:ext cx="5157787" cy="2493645"/>
          </a:xfrm>
          <a:ln w="38100">
            <a:solidFill>
              <a:srgbClr val="A2AF59"/>
            </a:solidFill>
          </a:ln>
        </p:spPr>
        <p:txBody>
          <a:bodyPr vert="horz" lIns="91440" tIns="274320" rIns="91440" bIns="45720" rtlCol="0">
            <a:normAutofit/>
          </a:bodyPr>
          <a:lstStyle/>
          <a:p>
            <a:r>
              <a:rPr lang="en-US" dirty="0"/>
              <a:t>Reports of possible foodborne illness from individuals or groups</a:t>
            </a:r>
          </a:p>
          <a:p>
            <a:r>
              <a:rPr lang="en-US" dirty="0"/>
              <a:t>Passive system </a:t>
            </a:r>
          </a:p>
        </p:txBody>
      </p:sp>
      <p:pic>
        <p:nvPicPr>
          <p:cNvPr id="7" name="Content Placeholder 9">
            <a:extLst>
              <a:ext uri="{FF2B5EF4-FFF2-40B4-BE49-F238E27FC236}">
                <a16:creationId xmlns:a16="http://schemas.microsoft.com/office/drawing/2014/main" id="{6C1DE1F5-5643-A426-D7B3-22228CF6854D}"/>
              </a:ext>
            </a:extLst>
          </p:cNvPr>
          <p:cNvPicPr>
            <a:picLocks noGrp="1" noChangeAspect="1"/>
          </p:cNvPicPr>
          <p:nvPr>
            <p:ph sz="quarter" idx="4"/>
          </p:nvPr>
        </p:nvPicPr>
        <p:blipFill>
          <a:blip r:embed="rId5">
            <a:extLst>
              <a:ext uri="{28A0092B-C50C-407E-A947-70E740481C1C}">
                <a14:useLocalDpi xmlns:a14="http://schemas.microsoft.com/office/drawing/2010/main" val="0"/>
              </a:ext>
            </a:extLst>
          </a:blip>
          <a:srcRect/>
          <a:stretch/>
        </p:blipFill>
        <p:spPr>
          <a:xfrm>
            <a:off x="6108661" y="1681162"/>
            <a:ext cx="5417393" cy="4268533"/>
          </a:xfrm>
          <a:ln>
            <a:solidFill>
              <a:schemeClr val="tx1"/>
            </a:solidFill>
          </a:ln>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20333608"/>
      </p:ext>
    </p:extLst>
  </p:cSld>
  <p:clrMapOvr>
    <a:masterClrMapping/>
  </p:clrMapOvr>
  <p:extLst>
    <p:ext uri="{6950BFC3-D8DA-4A85-94F7-54DA5524770B}">
      <p188:commentRel xmlns:p188="http://schemas.microsoft.com/office/powerpoint/2018/8/main" r:id="rId4"/>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121CC-3420-5B8F-8E20-860C71DF26BF}"/>
              </a:ext>
            </a:extLst>
          </p:cNvPr>
          <p:cNvSpPr>
            <a:spLocks noGrp="1"/>
          </p:cNvSpPr>
          <p:nvPr>
            <p:ph type="title"/>
          </p:nvPr>
        </p:nvSpPr>
        <p:spPr/>
        <p:txBody>
          <a:bodyPr/>
          <a:lstStyle/>
          <a:p>
            <a:r>
              <a:rPr lang="en-US" dirty="0"/>
              <a:t>Surveillance System Comparison</a:t>
            </a:r>
          </a:p>
        </p:txBody>
      </p:sp>
      <p:sp>
        <p:nvSpPr>
          <p:cNvPr id="7" name="Freeform: Shape 6">
            <a:extLst>
              <a:ext uri="{FF2B5EF4-FFF2-40B4-BE49-F238E27FC236}">
                <a16:creationId xmlns:a16="http://schemas.microsoft.com/office/drawing/2014/main" id="{460EBA1D-6919-F364-5D74-833E20264286}"/>
              </a:ext>
            </a:extLst>
          </p:cNvPr>
          <p:cNvSpPr/>
          <p:nvPr/>
        </p:nvSpPr>
        <p:spPr>
          <a:xfrm>
            <a:off x="5171349" y="1862885"/>
            <a:ext cx="1809317" cy="3853110"/>
          </a:xfrm>
          <a:custGeom>
            <a:avLst/>
            <a:gdLst>
              <a:gd name="connsiteX0" fmla="*/ 738353 w 1476705"/>
              <a:gd name="connsiteY0" fmla="*/ 0 h 3144782"/>
              <a:gd name="connsiteX1" fmla="*/ 877954 w 1476705"/>
              <a:gd name="connsiteY1" fmla="*/ 126879 h 3144782"/>
              <a:gd name="connsiteX2" fmla="*/ 1476705 w 1476705"/>
              <a:gd name="connsiteY2" fmla="*/ 1572391 h 3144782"/>
              <a:gd name="connsiteX3" fmla="*/ 877954 w 1476705"/>
              <a:gd name="connsiteY3" fmla="*/ 3017903 h 3144782"/>
              <a:gd name="connsiteX4" fmla="*/ 738353 w 1476705"/>
              <a:gd name="connsiteY4" fmla="*/ 3144782 h 3144782"/>
              <a:gd name="connsiteX5" fmla="*/ 598751 w 1476705"/>
              <a:gd name="connsiteY5" fmla="*/ 3017903 h 3144782"/>
              <a:gd name="connsiteX6" fmla="*/ 0 w 1476705"/>
              <a:gd name="connsiteY6" fmla="*/ 1572391 h 3144782"/>
              <a:gd name="connsiteX7" fmla="*/ 598751 w 1476705"/>
              <a:gd name="connsiteY7" fmla="*/ 126879 h 3144782"/>
              <a:gd name="connsiteX8" fmla="*/ 738353 w 1476705"/>
              <a:gd name="connsiteY8" fmla="*/ 0 h 314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05" h="3144782">
                <a:moveTo>
                  <a:pt x="738353" y="0"/>
                </a:moveTo>
                <a:lnTo>
                  <a:pt x="877954" y="126879"/>
                </a:lnTo>
                <a:cubicBezTo>
                  <a:pt x="1247893" y="496818"/>
                  <a:pt x="1476705" y="1007884"/>
                  <a:pt x="1476705" y="1572391"/>
                </a:cubicBezTo>
                <a:cubicBezTo>
                  <a:pt x="1476705" y="2136899"/>
                  <a:pt x="1247893" y="2647964"/>
                  <a:pt x="877954" y="3017903"/>
                </a:cubicBezTo>
                <a:lnTo>
                  <a:pt x="738353" y="3144782"/>
                </a:lnTo>
                <a:lnTo>
                  <a:pt x="598751" y="3017903"/>
                </a:lnTo>
                <a:cubicBezTo>
                  <a:pt x="228812" y="2647964"/>
                  <a:pt x="0" y="2136899"/>
                  <a:pt x="0" y="1572391"/>
                </a:cubicBezTo>
                <a:cubicBezTo>
                  <a:pt x="0" y="1007884"/>
                  <a:pt x="228812" y="496818"/>
                  <a:pt x="598751" y="126879"/>
                </a:cubicBezTo>
                <a:lnTo>
                  <a:pt x="738353" y="0"/>
                </a:lnTo>
                <a:close/>
              </a:path>
            </a:pathLst>
          </a:custGeom>
          <a:solidFill>
            <a:srgbClr val="A2AF54"/>
          </a:solidFill>
          <a:ln>
            <a:noFill/>
          </a:ln>
          <a:effectLst>
            <a:outerShdw blurRad="149987" dist="250190" dir="8460000" sx="95000" sy="95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Shape 5">
            <a:extLst>
              <a:ext uri="{FF2B5EF4-FFF2-40B4-BE49-F238E27FC236}">
                <a16:creationId xmlns:a16="http://schemas.microsoft.com/office/drawing/2014/main" id="{D1C8EE28-D21B-0584-ECE7-B65C63497794}"/>
              </a:ext>
            </a:extLst>
          </p:cNvPr>
          <p:cNvSpPr/>
          <p:nvPr/>
        </p:nvSpPr>
        <p:spPr>
          <a:xfrm>
            <a:off x="2089396" y="1342632"/>
            <a:ext cx="4009873" cy="4893617"/>
          </a:xfrm>
          <a:custGeom>
            <a:avLst/>
            <a:gdLst>
              <a:gd name="connsiteX0" fmla="*/ 2044263 w 3350174"/>
              <a:gd name="connsiteY0" fmla="*/ 0 h 4088526"/>
              <a:gd name="connsiteX1" fmla="*/ 3344604 w 3350174"/>
              <a:gd name="connsiteY1" fmla="*/ 466810 h 4088526"/>
              <a:gd name="connsiteX2" fmla="*/ 3350174 w 3350174"/>
              <a:gd name="connsiteY2" fmla="*/ 471872 h 4088526"/>
              <a:gd name="connsiteX3" fmla="*/ 3210572 w 3350174"/>
              <a:gd name="connsiteY3" fmla="*/ 598751 h 4088526"/>
              <a:gd name="connsiteX4" fmla="*/ 2611821 w 3350174"/>
              <a:gd name="connsiteY4" fmla="*/ 2044263 h 4088526"/>
              <a:gd name="connsiteX5" fmla="*/ 3210572 w 3350174"/>
              <a:gd name="connsiteY5" fmla="*/ 3489775 h 4088526"/>
              <a:gd name="connsiteX6" fmla="*/ 3350174 w 3350174"/>
              <a:gd name="connsiteY6" fmla="*/ 3616654 h 4088526"/>
              <a:gd name="connsiteX7" fmla="*/ 3344604 w 3350174"/>
              <a:gd name="connsiteY7" fmla="*/ 3621716 h 4088526"/>
              <a:gd name="connsiteX8" fmla="*/ 2044263 w 3350174"/>
              <a:gd name="connsiteY8" fmla="*/ 4088526 h 4088526"/>
              <a:gd name="connsiteX9" fmla="*/ 0 w 3350174"/>
              <a:gd name="connsiteY9" fmla="*/ 2044263 h 4088526"/>
              <a:gd name="connsiteX10" fmla="*/ 2044263 w 3350174"/>
              <a:gd name="connsiteY10" fmla="*/ 0 h 4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0174" h="4088526">
                <a:moveTo>
                  <a:pt x="2044263" y="0"/>
                </a:moveTo>
                <a:cubicBezTo>
                  <a:pt x="2538207" y="0"/>
                  <a:pt x="2991235" y="175184"/>
                  <a:pt x="3344604" y="466810"/>
                </a:cubicBezTo>
                <a:lnTo>
                  <a:pt x="3350174" y="471872"/>
                </a:lnTo>
                <a:lnTo>
                  <a:pt x="3210572" y="598751"/>
                </a:lnTo>
                <a:cubicBezTo>
                  <a:pt x="2840633" y="968690"/>
                  <a:pt x="2611821" y="1479756"/>
                  <a:pt x="2611821" y="2044263"/>
                </a:cubicBezTo>
                <a:cubicBezTo>
                  <a:pt x="2611821" y="2608771"/>
                  <a:pt x="2840633" y="3119836"/>
                  <a:pt x="3210572" y="3489775"/>
                </a:cubicBezTo>
                <a:lnTo>
                  <a:pt x="3350174" y="3616654"/>
                </a:lnTo>
                <a:lnTo>
                  <a:pt x="3344604" y="3621716"/>
                </a:lnTo>
                <a:cubicBezTo>
                  <a:pt x="2991235" y="3913342"/>
                  <a:pt x="2538207" y="4088526"/>
                  <a:pt x="2044263" y="4088526"/>
                </a:cubicBezTo>
                <a:cubicBezTo>
                  <a:pt x="915248" y="4088526"/>
                  <a:pt x="0" y="3173278"/>
                  <a:pt x="0" y="2044263"/>
                </a:cubicBezTo>
                <a:cubicBezTo>
                  <a:pt x="0" y="915248"/>
                  <a:pt x="915248" y="0"/>
                  <a:pt x="2044263" y="0"/>
                </a:cubicBezTo>
                <a:close/>
              </a:path>
            </a:pathLst>
          </a:custGeom>
          <a:solidFill>
            <a:srgbClr val="FBAF36"/>
          </a:solidFill>
          <a:ln>
            <a:noFill/>
          </a:ln>
          <a:effectLst>
            <a:outerShdw blurRad="149987" dist="250190" dir="8460000" sx="95000" sy="95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Freeform: Shape 3">
            <a:extLst>
              <a:ext uri="{FF2B5EF4-FFF2-40B4-BE49-F238E27FC236}">
                <a16:creationId xmlns:a16="http://schemas.microsoft.com/office/drawing/2014/main" id="{4C4CDF38-3D65-7617-C7D1-107B43A5067B}"/>
              </a:ext>
            </a:extLst>
          </p:cNvPr>
          <p:cNvSpPr/>
          <p:nvPr/>
        </p:nvSpPr>
        <p:spPr>
          <a:xfrm>
            <a:off x="6099269" y="1342631"/>
            <a:ext cx="4009872" cy="4893618"/>
          </a:xfrm>
          <a:custGeom>
            <a:avLst/>
            <a:gdLst>
              <a:gd name="connsiteX0" fmla="*/ 1305910 w 3350173"/>
              <a:gd name="connsiteY0" fmla="*/ 0 h 4088526"/>
              <a:gd name="connsiteX1" fmla="*/ 3350173 w 3350173"/>
              <a:gd name="connsiteY1" fmla="*/ 2044263 h 4088526"/>
              <a:gd name="connsiteX2" fmla="*/ 1305910 w 3350173"/>
              <a:gd name="connsiteY2" fmla="*/ 4088526 h 4088526"/>
              <a:gd name="connsiteX3" fmla="*/ 5569 w 3350173"/>
              <a:gd name="connsiteY3" fmla="*/ 3621716 h 4088526"/>
              <a:gd name="connsiteX4" fmla="*/ 0 w 3350173"/>
              <a:gd name="connsiteY4" fmla="*/ 3616654 h 4088526"/>
              <a:gd name="connsiteX5" fmla="*/ 139601 w 3350173"/>
              <a:gd name="connsiteY5" fmla="*/ 3489775 h 4088526"/>
              <a:gd name="connsiteX6" fmla="*/ 738352 w 3350173"/>
              <a:gd name="connsiteY6" fmla="*/ 2044263 h 4088526"/>
              <a:gd name="connsiteX7" fmla="*/ 139601 w 3350173"/>
              <a:gd name="connsiteY7" fmla="*/ 598751 h 4088526"/>
              <a:gd name="connsiteX8" fmla="*/ 0 w 3350173"/>
              <a:gd name="connsiteY8" fmla="*/ 471872 h 4088526"/>
              <a:gd name="connsiteX9" fmla="*/ 5569 w 3350173"/>
              <a:gd name="connsiteY9" fmla="*/ 466810 h 4088526"/>
              <a:gd name="connsiteX10" fmla="*/ 1305910 w 3350173"/>
              <a:gd name="connsiteY10" fmla="*/ 0 h 4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0173" h="4088526">
                <a:moveTo>
                  <a:pt x="1305910" y="0"/>
                </a:moveTo>
                <a:cubicBezTo>
                  <a:pt x="2434925" y="0"/>
                  <a:pt x="3350173" y="915248"/>
                  <a:pt x="3350173" y="2044263"/>
                </a:cubicBezTo>
                <a:cubicBezTo>
                  <a:pt x="3350173" y="3173278"/>
                  <a:pt x="2434925" y="4088526"/>
                  <a:pt x="1305910" y="4088526"/>
                </a:cubicBezTo>
                <a:cubicBezTo>
                  <a:pt x="811966" y="4088526"/>
                  <a:pt x="358938" y="3913342"/>
                  <a:pt x="5569" y="3621716"/>
                </a:cubicBezTo>
                <a:lnTo>
                  <a:pt x="0" y="3616654"/>
                </a:lnTo>
                <a:lnTo>
                  <a:pt x="139601" y="3489775"/>
                </a:lnTo>
                <a:cubicBezTo>
                  <a:pt x="509540" y="3119836"/>
                  <a:pt x="738352" y="2608771"/>
                  <a:pt x="738352" y="2044263"/>
                </a:cubicBezTo>
                <a:cubicBezTo>
                  <a:pt x="738352" y="1479756"/>
                  <a:pt x="509540" y="968690"/>
                  <a:pt x="139601" y="598751"/>
                </a:cubicBezTo>
                <a:lnTo>
                  <a:pt x="0" y="471872"/>
                </a:lnTo>
                <a:lnTo>
                  <a:pt x="5569" y="466810"/>
                </a:lnTo>
                <a:cubicBezTo>
                  <a:pt x="358938" y="175184"/>
                  <a:pt x="811966" y="0"/>
                  <a:pt x="1305910" y="0"/>
                </a:cubicBezTo>
                <a:close/>
              </a:path>
            </a:pathLst>
          </a:custGeom>
          <a:solidFill>
            <a:srgbClr val="DC7528"/>
          </a:solidFill>
          <a:ln>
            <a:noFill/>
          </a:ln>
          <a:effectLst>
            <a:outerShdw blurRad="88900" dist="76200" dir="2400000" sx="101000" sy="101000" algn="tl" rotWithShape="0">
              <a:prstClr val="black">
                <a:alpha val="28000"/>
              </a:prst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Rectangle 9">
            <a:extLst>
              <a:ext uri="{FF2B5EF4-FFF2-40B4-BE49-F238E27FC236}">
                <a16:creationId xmlns:a16="http://schemas.microsoft.com/office/drawing/2014/main" id="{0CC65494-D00C-072B-4405-B90E924CEB32}"/>
              </a:ext>
            </a:extLst>
          </p:cNvPr>
          <p:cNvSpPr/>
          <p:nvPr/>
        </p:nvSpPr>
        <p:spPr>
          <a:xfrm rot="2047475">
            <a:off x="5507221" y="1746794"/>
            <a:ext cx="4341141" cy="4191769"/>
          </a:xfrm>
          <a:prstGeom prst="rect">
            <a:avLst/>
          </a:prstGeom>
          <a:noFill/>
        </p:spPr>
        <p:txBody>
          <a:bodyPr wrap="square" lIns="91440" tIns="45720" rIns="91440" bIns="45720">
            <a:prstTxWarp prst="textArchUp">
              <a:avLst>
                <a:gd name="adj" fmla="val 12841341"/>
              </a:avLst>
            </a:prstTxWarp>
            <a:spAutoFit/>
          </a:bodyPr>
          <a:lstStyle/>
          <a:p>
            <a:pPr algn="ctr"/>
            <a:r>
              <a:rPr lang="en-US" sz="3200" b="0" cap="none" spc="0" dirty="0">
                <a:ln w="0"/>
                <a:solidFill>
                  <a:schemeClr val="tx1"/>
                </a:solidFill>
                <a:effectLst>
                  <a:outerShdw blurRad="38100" dist="19050" dir="2700000" algn="tl" rotWithShape="0">
                    <a:schemeClr val="dk1">
                      <a:alpha val="40000"/>
                    </a:schemeClr>
                  </a:outerShdw>
                </a:effectLst>
              </a:rPr>
              <a:t>Complaint </a:t>
            </a:r>
            <a:r>
              <a:rPr lang="en-US" sz="3200" dirty="0">
                <a:ln w="0"/>
                <a:effectLst>
                  <a:outerShdw blurRad="38100" dist="19050" dir="2700000" algn="tl" rotWithShape="0">
                    <a:schemeClr val="dk1">
                      <a:alpha val="40000"/>
                    </a:schemeClr>
                  </a:outerShdw>
                </a:effectLst>
              </a:rPr>
              <a:t>Surveillance</a:t>
            </a:r>
          </a:p>
        </p:txBody>
      </p:sp>
      <p:sp>
        <p:nvSpPr>
          <p:cNvPr id="11" name="Rectangle 10">
            <a:extLst>
              <a:ext uri="{FF2B5EF4-FFF2-40B4-BE49-F238E27FC236}">
                <a16:creationId xmlns:a16="http://schemas.microsoft.com/office/drawing/2014/main" id="{0A48D8B7-248A-DB81-1BFA-8B70C85505FB}"/>
              </a:ext>
            </a:extLst>
          </p:cNvPr>
          <p:cNvSpPr/>
          <p:nvPr/>
        </p:nvSpPr>
        <p:spPr>
          <a:xfrm rot="19966586">
            <a:off x="2474567" y="1776430"/>
            <a:ext cx="3550303" cy="2543623"/>
          </a:xfrm>
          <a:prstGeom prst="rect">
            <a:avLst/>
          </a:prstGeom>
          <a:noFill/>
        </p:spPr>
        <p:txBody>
          <a:bodyPr wrap="square" lIns="91440" tIns="45720" rIns="91440" bIns="45720">
            <a:prstTxWarp prst="textArchUp">
              <a:avLst>
                <a:gd name="adj" fmla="val 11780736"/>
              </a:avLst>
            </a:prstTxWarp>
            <a:spAutoFit/>
          </a:bodyPr>
          <a:lstStyle/>
          <a:p>
            <a:pPr algn="ctr"/>
            <a:r>
              <a:rPr lang="en-US" sz="3200" b="0" cap="none" spc="0" dirty="0">
                <a:ln w="0"/>
                <a:solidFill>
                  <a:schemeClr val="tx1"/>
                </a:solidFill>
                <a:effectLst>
                  <a:outerShdw blurRad="38100" dist="19050" dir="2700000" algn="tl" rotWithShape="0">
                    <a:schemeClr val="dk1">
                      <a:alpha val="40000"/>
                    </a:schemeClr>
                  </a:outerShdw>
                </a:effectLst>
              </a:rPr>
              <a:t>Pathogen Surveillance</a:t>
            </a:r>
          </a:p>
        </p:txBody>
      </p:sp>
      <p:sp>
        <p:nvSpPr>
          <p:cNvPr id="12" name="TextBox 11">
            <a:extLst>
              <a:ext uri="{FF2B5EF4-FFF2-40B4-BE49-F238E27FC236}">
                <a16:creationId xmlns:a16="http://schemas.microsoft.com/office/drawing/2014/main" id="{339C3797-2184-BEA3-10AE-266D46FD0F23}"/>
              </a:ext>
            </a:extLst>
          </p:cNvPr>
          <p:cNvSpPr txBox="1"/>
          <p:nvPr/>
        </p:nvSpPr>
        <p:spPr>
          <a:xfrm>
            <a:off x="408629" y="1512974"/>
            <a:ext cx="1598737" cy="1569660"/>
          </a:xfrm>
          <a:prstGeom prst="rect">
            <a:avLst/>
          </a:prstGeom>
          <a:noFill/>
        </p:spPr>
        <p:txBody>
          <a:bodyPr wrap="square" rtlCol="0">
            <a:spAutoFit/>
          </a:bodyPr>
          <a:lstStyle/>
          <a:p>
            <a:pPr algn="ctr"/>
            <a:r>
              <a:rPr lang="en-US" sz="2400" dirty="0"/>
              <a:t>Identity of patient may be unknown</a:t>
            </a:r>
          </a:p>
        </p:txBody>
      </p:sp>
      <p:sp>
        <p:nvSpPr>
          <p:cNvPr id="13" name="TextBox 12">
            <a:extLst>
              <a:ext uri="{FF2B5EF4-FFF2-40B4-BE49-F238E27FC236}">
                <a16:creationId xmlns:a16="http://schemas.microsoft.com/office/drawing/2014/main" id="{34EDCB4B-2639-1FC9-5153-A832747E0319}"/>
              </a:ext>
            </a:extLst>
          </p:cNvPr>
          <p:cNvSpPr txBox="1"/>
          <p:nvPr/>
        </p:nvSpPr>
        <p:spPr>
          <a:xfrm>
            <a:off x="228601" y="3591676"/>
            <a:ext cx="1550021" cy="1200329"/>
          </a:xfrm>
          <a:prstGeom prst="rect">
            <a:avLst/>
          </a:prstGeom>
          <a:noFill/>
        </p:spPr>
        <p:txBody>
          <a:bodyPr wrap="square" rtlCol="0">
            <a:spAutoFit/>
          </a:bodyPr>
          <a:lstStyle/>
          <a:p>
            <a:pPr algn="ctr"/>
            <a:r>
              <a:rPr lang="en-US" sz="2400" dirty="0"/>
              <a:t>Lag time before reported</a:t>
            </a:r>
          </a:p>
        </p:txBody>
      </p:sp>
      <p:sp>
        <p:nvSpPr>
          <p:cNvPr id="14" name="TextBox 13">
            <a:extLst>
              <a:ext uri="{FF2B5EF4-FFF2-40B4-BE49-F238E27FC236}">
                <a16:creationId xmlns:a16="http://schemas.microsoft.com/office/drawing/2014/main" id="{8FC8C4E6-FAAA-ADCD-331E-66DBE77A988E}"/>
              </a:ext>
            </a:extLst>
          </p:cNvPr>
          <p:cNvSpPr txBox="1"/>
          <p:nvPr/>
        </p:nvSpPr>
        <p:spPr>
          <a:xfrm>
            <a:off x="10172700" y="1555185"/>
            <a:ext cx="1790699" cy="1200329"/>
          </a:xfrm>
          <a:prstGeom prst="rect">
            <a:avLst/>
          </a:prstGeom>
          <a:noFill/>
        </p:spPr>
        <p:txBody>
          <a:bodyPr wrap="square" rtlCol="0">
            <a:spAutoFit/>
          </a:bodyPr>
          <a:lstStyle/>
          <a:p>
            <a:pPr algn="ctr"/>
            <a:r>
              <a:rPr lang="en-US" sz="2400" dirty="0"/>
              <a:t>Disease agent known</a:t>
            </a:r>
          </a:p>
        </p:txBody>
      </p:sp>
      <p:sp>
        <p:nvSpPr>
          <p:cNvPr id="15" name="TextBox 14">
            <a:extLst>
              <a:ext uri="{FF2B5EF4-FFF2-40B4-BE49-F238E27FC236}">
                <a16:creationId xmlns:a16="http://schemas.microsoft.com/office/drawing/2014/main" id="{02299F1B-B6E0-FAC2-D24B-736753976245}"/>
              </a:ext>
            </a:extLst>
          </p:cNvPr>
          <p:cNvSpPr txBox="1"/>
          <p:nvPr/>
        </p:nvSpPr>
        <p:spPr>
          <a:xfrm>
            <a:off x="624468" y="5327199"/>
            <a:ext cx="1202870" cy="1200329"/>
          </a:xfrm>
          <a:prstGeom prst="rect">
            <a:avLst/>
          </a:prstGeom>
          <a:noFill/>
        </p:spPr>
        <p:txBody>
          <a:bodyPr wrap="square" rtlCol="0">
            <a:spAutoFit/>
          </a:bodyPr>
          <a:lstStyle/>
          <a:p>
            <a:pPr algn="ctr"/>
            <a:r>
              <a:rPr lang="en-US" sz="2400" dirty="0"/>
              <a:t>Last meal bias</a:t>
            </a:r>
          </a:p>
        </p:txBody>
      </p:sp>
      <p:sp>
        <p:nvSpPr>
          <p:cNvPr id="16" name="TextBox 15">
            <a:extLst>
              <a:ext uri="{FF2B5EF4-FFF2-40B4-BE49-F238E27FC236}">
                <a16:creationId xmlns:a16="http://schemas.microsoft.com/office/drawing/2014/main" id="{74BC477D-2450-17AA-732C-720F03B7B08E}"/>
              </a:ext>
            </a:extLst>
          </p:cNvPr>
          <p:cNvSpPr txBox="1"/>
          <p:nvPr/>
        </p:nvSpPr>
        <p:spPr>
          <a:xfrm>
            <a:off x="10174000" y="4840197"/>
            <a:ext cx="1650989" cy="1569660"/>
          </a:xfrm>
          <a:prstGeom prst="rect">
            <a:avLst/>
          </a:prstGeom>
          <a:noFill/>
        </p:spPr>
        <p:txBody>
          <a:bodyPr wrap="square" rtlCol="0">
            <a:spAutoFit/>
          </a:bodyPr>
          <a:lstStyle/>
          <a:p>
            <a:pPr algn="ctr"/>
            <a:r>
              <a:rPr lang="en-US" sz="2400" dirty="0"/>
              <a:t>Patient may not remember exposures</a:t>
            </a:r>
          </a:p>
        </p:txBody>
      </p:sp>
    </p:spTree>
    <p:custDataLst>
      <p:tags r:id="rId1"/>
    </p:custDataLst>
    <p:extLst>
      <p:ext uri="{BB962C8B-B14F-4D97-AF65-F5344CB8AC3E}">
        <p14:creationId xmlns:p14="http://schemas.microsoft.com/office/powerpoint/2010/main" val="799535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0.00169 0.02593 L 0.56419 0.14144 " pathEditMode="relative" rAng="0" ptsTypes="AA">
                                      <p:cBhvr>
                                        <p:cTn id="10" dur="2000" fill="hold"/>
                                        <p:tgtEl>
                                          <p:spTgt spid="12"/>
                                        </p:tgtEl>
                                        <p:attrNameLst>
                                          <p:attrName>ppt_x</p:attrName>
                                          <p:attrName>ppt_y</p:attrName>
                                        </p:attrNameLst>
                                      </p:cBhvr>
                                      <p:rCtr x="28125" y="5764"/>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1.66667E-6 -1.11111E-6 L 0.24597 0.10625 " pathEditMode="relative" rAng="0" ptsTypes="AA">
                                      <p:cBhvr>
                                        <p:cTn id="18" dur="2000" fill="hold"/>
                                        <p:tgtEl>
                                          <p:spTgt spid="13"/>
                                        </p:tgtEl>
                                        <p:attrNameLst>
                                          <p:attrName>ppt_x</p:attrName>
                                          <p:attrName>ppt_y</p:attrName>
                                        </p:attrNameLst>
                                      </p:cBhvr>
                                      <p:rCtr x="12292" y="5301"/>
                                    </p:animMotion>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1" nodeType="clickEffect">
                                  <p:stCondLst>
                                    <p:cond delay="0"/>
                                  </p:stCondLst>
                                  <p:childTnLst>
                                    <p:animMotion origin="layout" path="M -8.33333E-7 -1.85185E-6 L 0.54792 -0.10509 " pathEditMode="relative" rAng="0" ptsTypes="AA">
                                      <p:cBhvr>
                                        <p:cTn id="26" dur="2000" fill="hold"/>
                                        <p:tgtEl>
                                          <p:spTgt spid="15"/>
                                        </p:tgtEl>
                                        <p:attrNameLst>
                                          <p:attrName>ppt_x</p:attrName>
                                          <p:attrName>ppt_y</p:attrName>
                                        </p:attrNameLst>
                                      </p:cBhvr>
                                      <p:rCtr x="27396" y="-5255"/>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1" nodeType="clickEffect">
                                  <p:stCondLst>
                                    <p:cond delay="0"/>
                                  </p:stCondLst>
                                  <p:childTnLst>
                                    <p:animMotion origin="layout" path="M -2.5E-6 -1.85185E-6 L -0.57213 0.15556 " pathEditMode="relative" rAng="0" ptsTypes="AA">
                                      <p:cBhvr>
                                        <p:cTn id="34" dur="2000" fill="hold"/>
                                        <p:tgtEl>
                                          <p:spTgt spid="14"/>
                                        </p:tgtEl>
                                        <p:attrNameLst>
                                          <p:attrName>ppt_x</p:attrName>
                                          <p:attrName>ppt_y</p:attrName>
                                        </p:attrNameLst>
                                      </p:cBhvr>
                                      <p:rCtr x="-28607" y="7778"/>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1" nodeType="clickEffect">
                                  <p:stCondLst>
                                    <p:cond delay="0"/>
                                  </p:stCondLst>
                                  <p:childTnLst>
                                    <p:animMotion origin="layout" path="M -3.54167E-6 1.11111E-6 L -0.40195 -0.28357 " pathEditMode="relative" rAng="0" ptsTypes="AA">
                                      <p:cBhvr>
                                        <p:cTn id="42" dur="2000" fill="hold"/>
                                        <p:tgtEl>
                                          <p:spTgt spid="16"/>
                                        </p:tgtEl>
                                        <p:attrNameLst>
                                          <p:attrName>ppt_x</p:attrName>
                                          <p:attrName>ppt_y</p:attrName>
                                        </p:attrNameLst>
                                      </p:cBhvr>
                                      <p:rCtr x="-20104" y="-14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14" grpId="0"/>
      <p:bldP spid="14" grpId="1"/>
      <p:bldP spid="15" grpId="0"/>
      <p:bldP spid="15" grpId="1"/>
      <p:bldP spid="16" grpId="0"/>
      <p:bldP spid="16" grpId="1"/>
    </p:bldLst>
  </p:timing>
  <p:extLst>
    <p:ext uri="{6950BFC3-D8DA-4A85-94F7-54DA5524770B}">
      <p188:commentRel xmlns:p188="http://schemas.microsoft.com/office/powerpoint/2018/8/main" r:id="rId4"/>
    </p:ext>
  </p:extLst>
</p:sld>
</file>

<file path=ppt/tags/tag1.xml><?xml version="1.0" encoding="utf-8"?>
<p:tagLst xmlns:a="http://schemas.openxmlformats.org/drawingml/2006/main" xmlns:r="http://schemas.openxmlformats.org/officeDocument/2006/relationships" xmlns:p="http://schemas.openxmlformats.org/presentationml/2006/main">
  <p:tag name="ARTICULATE_DESIGN_ID_CUSTOM DESIGN" val="8O60rUCi"/>
  <p:tag name="ARTICULATE_SLIDE_COUNT" val="3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AB67D7990DAE46AD93875DFB5CADCE" ma:contentTypeVersion="14" ma:contentTypeDescription="Create a new document." ma:contentTypeScope="" ma:versionID="856f6bc05e20021dc5f173a50d5146a4">
  <xsd:schema xmlns:xsd="http://www.w3.org/2001/XMLSchema" xmlns:xs="http://www.w3.org/2001/XMLSchema" xmlns:p="http://schemas.microsoft.com/office/2006/metadata/properties" xmlns:ns2="63dfca1f-5b76-44a3-86b1-68ad57a1e185" xmlns:ns3="0b1f82d9-49b4-4fd8-82dc-6c84174d4d28" targetNamespace="http://schemas.microsoft.com/office/2006/metadata/properties" ma:root="true" ma:fieldsID="fb43b406d1908a466b93a802c803674d" ns2:_="" ns3:_="">
    <xsd:import namespace="63dfca1f-5b76-44a3-86b1-68ad57a1e185"/>
    <xsd:import namespace="0b1f82d9-49b4-4fd8-82dc-6c84174d4d2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dfca1f-5b76-44a3-86b1-68ad57a1e1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Location" ma:index="11" nillable="true" ma:displayName="Location" ma:indexed="true"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8ab95b9-39aa-4b9d-a2e7-0451eedf9b8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1f82d9-49b4-4fd8-82dc-6c84174d4d28"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ad7dfb2-1e9b-47ab-8d8c-7e5bca93c499}" ma:internalName="TaxCatchAll" ma:showField="CatchAllData" ma:web="0b1f82d9-49b4-4fd8-82dc-6c84174d4d2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3dfca1f-5b76-44a3-86b1-68ad57a1e185">
      <Terms xmlns="http://schemas.microsoft.com/office/infopath/2007/PartnerControls"/>
    </lcf76f155ced4ddcb4097134ff3c332f>
    <TaxCatchAll xmlns="0b1f82d9-49b4-4fd8-82dc-6c84174d4d28" xsi:nil="true"/>
  </documentManagement>
</p:properties>
</file>

<file path=customXml/itemProps1.xml><?xml version="1.0" encoding="utf-8"?>
<ds:datastoreItem xmlns:ds="http://schemas.openxmlformats.org/officeDocument/2006/customXml" ds:itemID="{AC99216F-909A-4591-961E-472BBAD4C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dfca1f-5b76-44a3-86b1-68ad57a1e185"/>
    <ds:schemaRef ds:uri="0b1f82d9-49b4-4fd8-82dc-6c84174d4d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8CCF80F-DD6F-4DB3-A0DF-D68B484D0CAB}">
  <ds:schemaRefs>
    <ds:schemaRef ds:uri="http://schemas.microsoft.com/sharepoint/v3/contenttype/forms"/>
  </ds:schemaRefs>
</ds:datastoreItem>
</file>

<file path=customXml/itemProps3.xml><?xml version="1.0" encoding="utf-8"?>
<ds:datastoreItem xmlns:ds="http://schemas.openxmlformats.org/officeDocument/2006/customXml" ds:itemID="{813C0C55-57A7-453D-B3AD-683C3CA3AA8B}">
  <ds:schemaRefs>
    <ds:schemaRef ds:uri="http://schemas.microsoft.com/office/2006/metadata/properties"/>
    <ds:schemaRef ds:uri="http://schemas.microsoft.com/office/infopath/2007/PartnerControls"/>
    <ds:schemaRef ds:uri="63dfca1f-5b76-44a3-86b1-68ad57a1e185"/>
    <ds:schemaRef ds:uri="0b1f82d9-49b4-4fd8-82dc-6c84174d4d28"/>
  </ds:schemaRefs>
</ds:datastoreItem>
</file>

<file path=docProps/app.xml><?xml version="1.0" encoding="utf-8"?>
<Properties xmlns="http://schemas.openxmlformats.org/officeDocument/2006/extended-properties" xmlns:vt="http://schemas.openxmlformats.org/officeDocument/2006/docPropsVTypes">
  <TotalTime>3733</TotalTime>
  <Words>5609</Words>
  <Application>Microsoft Office PowerPoint</Application>
  <PresentationFormat>Widescreen</PresentationFormat>
  <Paragraphs>630</Paragraphs>
  <Slides>36</Slides>
  <Notes>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Arial Bold</vt:lpstr>
      <vt:lpstr>Calibri</vt:lpstr>
      <vt:lpstr>Century Gothic</vt:lpstr>
      <vt:lpstr>Segoe UI</vt:lpstr>
      <vt:lpstr>Symbol</vt:lpstr>
      <vt:lpstr>Times New Roman</vt:lpstr>
      <vt:lpstr>Wingdings</vt:lpstr>
      <vt:lpstr>Custom Design</vt:lpstr>
      <vt:lpstr>Module 2: Interviews: The What, the When, and the Why</vt:lpstr>
      <vt:lpstr>Module 2: Objectives</vt:lpstr>
      <vt:lpstr>When to Interview?</vt:lpstr>
      <vt:lpstr> Identifying Potential Cases</vt:lpstr>
      <vt:lpstr>Reportable Disease Surveillance</vt:lpstr>
      <vt:lpstr>Laboratory Surveillance</vt:lpstr>
      <vt:lpstr>Burden of Illness Pyramid</vt:lpstr>
      <vt:lpstr>Complaint Surveillance</vt:lpstr>
      <vt:lpstr>Surveillance System Comparison</vt:lpstr>
      <vt:lpstr>Community Partner Notifications</vt:lpstr>
      <vt:lpstr>Knowledge Check</vt:lpstr>
      <vt:lpstr>Knowledge Check</vt:lpstr>
      <vt:lpstr>Types of Interviews</vt:lpstr>
      <vt:lpstr>Routine Case Interviews</vt:lpstr>
      <vt:lpstr>Routine Case Interview Challenges</vt:lpstr>
      <vt:lpstr>Complaint-Based Interviews</vt:lpstr>
      <vt:lpstr>Complaint-Based Interview Challenges</vt:lpstr>
      <vt:lpstr>Outbreak Interviews</vt:lpstr>
      <vt:lpstr>Outbreak Interview Phases</vt:lpstr>
      <vt:lpstr>Practical Example: Tomatoes</vt:lpstr>
      <vt:lpstr>Outbreak Interview Types: Events</vt:lpstr>
      <vt:lpstr>Outbreak Interview Types: Multi-state</vt:lpstr>
      <vt:lpstr>Knowledge Check</vt:lpstr>
      <vt:lpstr>Knowledge Check</vt:lpstr>
      <vt:lpstr>Activity 2.1</vt:lpstr>
      <vt:lpstr>Who to Interview?</vt:lpstr>
      <vt:lpstr>Interviews: Ill vs Well Person</vt:lpstr>
      <vt:lpstr>Interviews: Food Worker and Manager</vt:lpstr>
      <vt:lpstr>Activity 2.2: Interview Identification</vt:lpstr>
      <vt:lpstr>Scenario One</vt:lpstr>
      <vt:lpstr>Scenario One—Answer Key</vt:lpstr>
      <vt:lpstr>Scenario Two</vt:lpstr>
      <vt:lpstr>Scenario Two – Answer Key</vt:lpstr>
      <vt:lpstr>Scenario Three</vt:lpstr>
      <vt:lpstr>Scenario Three – Answer Key</vt:lpstr>
      <vt:lpstr>Module 2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 Interviews: The What, the When, and the Why</dc:title>
  <dc:creator>Ortiz, Marie Ortega de</dc:creator>
  <cp:lastModifiedBy>Emily Kack</cp:lastModifiedBy>
  <cp:revision>367</cp:revision>
  <dcterms:created xsi:type="dcterms:W3CDTF">2023-02-05T22:01:54Z</dcterms:created>
  <dcterms:modified xsi:type="dcterms:W3CDTF">2024-03-11T18:36:20Z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95AFEA65-318F-41F8-BBD2-6C279B999490</vt:lpwstr>
  </property>
  <property fmtid="{D5CDD505-2E9C-101B-9397-08002B2CF9AE}" pid="3" name="ArticulatePath">
    <vt:lpwstr>Presentation1</vt:lpwstr>
  </property>
  <property fmtid="{D5CDD505-2E9C-101B-9397-08002B2CF9AE}" pid="4" name="ContentTypeId">
    <vt:lpwstr>0x010100EBAB67D7990DAE46AD93875DFB5CADCE</vt:lpwstr>
  </property>
</Properties>
</file>