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ags/tag11.xml" ContentType="application/vnd.openxmlformats-officedocument.presentationml.tags+xml"/>
  <Override PartName="/ppt/notesSlides/notesSlide1.xml" ContentType="application/vnd.openxmlformats-officedocument.presentationml.notesSlide+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notesSlides/notesSlide3.xml" ContentType="application/vnd.openxmlformats-officedocument.presentationml.notesSlide+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notesSlides/notesSlide5.xml" ContentType="application/vnd.openxmlformats-officedocument.presentationml.notesSlide+xml"/>
  <Override PartName="/ppt/tags/tag16.xml" ContentType="application/vnd.openxmlformats-officedocument.presentationml.tags+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notesSlides/notesSlide11.xml" ContentType="application/vnd.openxmlformats-officedocument.presentationml.notesSlide+xml"/>
  <Override PartName="/ppt/tags/tag22.xml" ContentType="application/vnd.openxmlformats-officedocument.presentationml.tags+xml"/>
  <Override PartName="/ppt/notesSlides/notesSlide12.xml" ContentType="application/vnd.openxmlformats-officedocument.presentationml.notesSlide+xml"/>
  <Override PartName="/ppt/tags/tag23.xml" ContentType="application/vnd.openxmlformats-officedocument.presentationml.tags+xml"/>
  <Override PartName="/ppt/notesSlides/notesSlide13.xml" ContentType="application/vnd.openxmlformats-officedocument.presentationml.notesSlide+xml"/>
  <Override PartName="/ppt/tags/tag24.xml" ContentType="application/vnd.openxmlformats-officedocument.presentationml.tags+xml"/>
  <Override PartName="/ppt/notesSlides/notesSlide14.xml" ContentType="application/vnd.openxmlformats-officedocument.presentationml.notesSlide+xml"/>
  <Override PartName="/ppt/tags/tag25.xml" ContentType="application/vnd.openxmlformats-officedocument.presentationml.tags+xml"/>
  <Override PartName="/ppt/notesSlides/notesSlide15.xml" ContentType="application/vnd.openxmlformats-officedocument.presentationml.notesSlide+xml"/>
  <Override PartName="/ppt/tags/tag26.xml" ContentType="application/vnd.openxmlformats-officedocument.presentationml.tags+xml"/>
  <Override PartName="/ppt/notesSlides/notesSlide16.xml" ContentType="application/vnd.openxmlformats-officedocument.presentationml.notesSlide+xml"/>
  <Override PartName="/ppt/tags/tag27.xml" ContentType="application/vnd.openxmlformats-officedocument.presentationml.tags+xml"/>
  <Override PartName="/ppt/notesSlides/notesSlide17.xml" ContentType="application/vnd.openxmlformats-officedocument.presentationml.notesSlide+xml"/>
  <Override PartName="/ppt/tags/tag28.xml" ContentType="application/vnd.openxmlformats-officedocument.presentationml.tags+xml"/>
  <Override PartName="/ppt/notesSlides/notesSlide18.xml" ContentType="application/vnd.openxmlformats-officedocument.presentationml.notesSlide+xml"/>
  <Override PartName="/ppt/tags/tag29.xml" ContentType="application/vnd.openxmlformats-officedocument.presentationml.tags+xml"/>
  <Override PartName="/ppt/notesSlides/notesSlide19.xml" ContentType="application/vnd.openxmlformats-officedocument.presentationml.notesSlide+xml"/>
  <Override PartName="/ppt/tags/tag30.xml" ContentType="application/vnd.openxmlformats-officedocument.presentationml.tags+xml"/>
  <Override PartName="/ppt/notesSlides/notesSlide20.xml" ContentType="application/vnd.openxmlformats-officedocument.presentationml.notesSlide+xml"/>
  <Override PartName="/ppt/tags/tag31.xml" ContentType="application/vnd.openxmlformats-officedocument.presentationml.tags+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6"/>
  </p:notesMasterIdLst>
  <p:sldIdLst>
    <p:sldId id="499" r:id="rId5"/>
    <p:sldId id="657" r:id="rId6"/>
    <p:sldId id="542" r:id="rId7"/>
    <p:sldId id="596" r:id="rId8"/>
    <p:sldId id="539" r:id="rId9"/>
    <p:sldId id="705" r:id="rId10"/>
    <p:sldId id="698" r:id="rId11"/>
    <p:sldId id="697" r:id="rId12"/>
    <p:sldId id="577" r:id="rId13"/>
    <p:sldId id="707" r:id="rId14"/>
    <p:sldId id="701" r:id="rId15"/>
    <p:sldId id="689" r:id="rId16"/>
    <p:sldId id="693" r:id="rId17"/>
    <p:sldId id="549" r:id="rId18"/>
    <p:sldId id="702" r:id="rId19"/>
    <p:sldId id="706" r:id="rId20"/>
    <p:sldId id="696" r:id="rId21"/>
    <p:sldId id="688" r:id="rId22"/>
    <p:sldId id="703" r:id="rId23"/>
    <p:sldId id="704" r:id="rId24"/>
    <p:sldId id="656" r:id="rId25"/>
  </p:sldIdLst>
  <p:sldSz cx="12192000" cy="6858000"/>
  <p:notesSz cx="6858000" cy="9144000"/>
  <p:custDataLst>
    <p:tags r:id="rId2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268B51A-4081-167C-68B9-2255E8D6177E}" name="Schlegel, Julia H." initials="SJH" userId="S::schlegjh@dhec.sc.gov::664753c3-8b77-4084-b787-b301bd0fa038" providerId="AD"/>
  <p188:author id="{C3F5FE4F-3956-E816-A4ED-8FA10A3E1CC4}" name="Ortiz, Marie Ortega de" initials="OMOd" userId="S::mortiz8@utk.edu::00a84a45-7afc-4e72-97e2-55b6b2d88137" providerId="AD"/>
  <p188:author id="{D6AD4C65-B311-01C4-FE6D-74B3D3875EC5}" name="Schlegel, Julia" initials="SJ" userId="S::Julia.Schlegel@ncagr.gov::a7f76c76-2c38-4b06-bb65-f4a1fa05111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7C94"/>
    <a:srgbClr val="FFFFFF"/>
    <a:srgbClr val="9868A4"/>
    <a:srgbClr val="A2AF54"/>
    <a:srgbClr val="00AACC"/>
    <a:srgbClr val="FFCB05"/>
    <a:srgbClr val="DC7528"/>
    <a:srgbClr val="9ECFDE"/>
    <a:srgbClr val="FBAF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56888" autoAdjust="0"/>
  </p:normalViewPr>
  <p:slideViewPr>
    <p:cSldViewPr snapToGrid="0">
      <p:cViewPr varScale="1">
        <p:scale>
          <a:sx n="48" d="100"/>
          <a:sy n="48" d="100"/>
        </p:scale>
        <p:origin x="1926" y="54"/>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384D78-F285-46AD-A622-743053B54A6D}" type="datetimeFigureOut">
              <a:rPr lang="en-US" smtClean="0"/>
              <a:t>10/9/2023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021544-EC92-4673-9FE4-EE64AF58D4F4}" type="slidenum">
              <a:rPr lang="en-US" smtClean="0"/>
              <a:t>‹#›</a:t>
            </a:fld>
            <a:endParaRPr lang="en-US"/>
          </a:p>
        </p:txBody>
      </p:sp>
    </p:spTree>
    <p:extLst>
      <p:ext uri="{BB962C8B-B14F-4D97-AF65-F5344CB8AC3E}">
        <p14:creationId xmlns:p14="http://schemas.microsoft.com/office/powerpoint/2010/main" val="2897774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dirty="0"/>
          </a:p>
        </p:txBody>
      </p:sp>
      <p:sp>
        <p:nvSpPr>
          <p:cNvPr id="4" name="Slide Number Placeholder 3"/>
          <p:cNvSpPr>
            <a:spLocks noGrp="1"/>
          </p:cNvSpPr>
          <p:nvPr>
            <p:ph type="sldNum" sz="quarter" idx="5"/>
          </p:nvPr>
        </p:nvSpPr>
        <p:spPr/>
        <p:txBody>
          <a:bodyPr/>
          <a:lstStyle/>
          <a:p>
            <a:fld id="{A57F7B21-FE9E-4B74-8D94-05BDDA346BDF}" type="slidenum">
              <a:rPr lang="en-US" smtClean="0"/>
              <a:t>1</a:t>
            </a:fld>
            <a:endParaRPr lang="en-US"/>
          </a:p>
        </p:txBody>
      </p:sp>
    </p:spTree>
    <p:extLst>
      <p:ext uri="{BB962C8B-B14F-4D97-AF65-F5344CB8AC3E}">
        <p14:creationId xmlns:p14="http://schemas.microsoft.com/office/powerpoint/2010/main" val="36317347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n-US" i="1" dirty="0"/>
              <a:t>*This is an animated slide.</a:t>
            </a:r>
          </a:p>
          <a:p>
            <a:endParaRPr lang="en-US" dirty="0"/>
          </a:p>
          <a:p>
            <a:r>
              <a:rPr lang="en-US" b="1" dirty="0"/>
              <a:t>ASK:</a:t>
            </a:r>
          </a:p>
          <a:p>
            <a:r>
              <a:rPr lang="en-US" dirty="0"/>
              <a:t>Compare and contrast benefits and challenges of single interviewer vs multiple interviewer approaches. Ideas for discussion:</a:t>
            </a:r>
          </a:p>
          <a:p>
            <a:r>
              <a:rPr lang="en-US" b="1" dirty="0"/>
              <a:t>Single interviewer</a:t>
            </a:r>
            <a:r>
              <a:rPr lang="en-US" dirty="0"/>
              <a:t>: one set of ears may detect commonalities more easily; can be time consuming; large case load may not allow single interviewer approach; single interviewer needs to be very proficient interviewer</a:t>
            </a:r>
          </a:p>
          <a:p>
            <a:r>
              <a:rPr lang="en-US" b="1" dirty="0"/>
              <a:t>Multiple interviewers</a:t>
            </a:r>
            <a:r>
              <a:rPr lang="en-US" dirty="0"/>
              <a:t>: can rapidly interview a large number of cases; can share information among the team to detect commonalities an decide investigation direction</a:t>
            </a:r>
          </a:p>
          <a:p>
            <a:endParaRPr lang="en-US" dirty="0"/>
          </a:p>
          <a:p>
            <a:r>
              <a:rPr lang="en-US" i="1" dirty="0"/>
              <a:t>Click to populate the columns.</a:t>
            </a:r>
          </a:p>
          <a:p>
            <a:pPr marL="0" indent="0">
              <a:buFont typeface="Arial" panose="020B0604020202020204" pitchFamily="34" charset="0"/>
              <a:buNone/>
            </a:pPr>
            <a:endParaRPr lang="en-US" b="1"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buFont typeface="Arial" panose="020B0604020202020204" pitchFamily="34" charset="0"/>
              <a:buNone/>
            </a:pPr>
            <a:endParaRPr lang="en-US" b="1" i="0" dirty="0"/>
          </a:p>
          <a:p>
            <a:pPr marL="0" indent="0">
              <a:buFont typeface="Arial" panose="020B0604020202020204" pitchFamily="34" charset="0"/>
              <a:buNone/>
            </a:pPr>
            <a:r>
              <a:rPr lang="en-US" b="1" i="0" dirty="0"/>
              <a:t>VIRTUAL SUGGESTION:</a:t>
            </a:r>
          </a:p>
          <a:p>
            <a:r>
              <a:rPr lang="en-US" dirty="0"/>
              <a:t>Have learners use the animate feature (if desired) or chat feature to compare and contrast benefits and challenges of single interviewer vs multiple interviewer approaches. </a:t>
            </a:r>
          </a:p>
          <a:p>
            <a:endParaRPr lang="en-US" b="1" dirty="0"/>
          </a:p>
          <a:p>
            <a:r>
              <a:rPr lang="en-US" b="1" dirty="0"/>
              <a:t>Single interviewer</a:t>
            </a:r>
            <a:r>
              <a:rPr lang="en-US" dirty="0"/>
              <a:t>: one set of ears may detect commonalities more easily; can be time consuming; large case load may not allow single interviewer approach; single interviewer needs to be very proficient interviewer</a:t>
            </a:r>
          </a:p>
          <a:p>
            <a:r>
              <a:rPr lang="en-US" b="1" dirty="0"/>
              <a:t>Multiple interviewers</a:t>
            </a:r>
            <a:r>
              <a:rPr lang="en-US" dirty="0"/>
              <a:t>: can rapidly interview a large number of cases; can share information among the team to detect commonalities an decide investigation direction.</a:t>
            </a:r>
          </a:p>
          <a:p>
            <a:endParaRPr lang="en-US" dirty="0"/>
          </a:p>
          <a:p>
            <a:r>
              <a:rPr lang="en-US" dirty="0"/>
              <a:t>Instructor should erase any annotations added by participants after the learners have had an opportunity to add and they have been acknowledged, then…</a:t>
            </a:r>
          </a:p>
          <a:p>
            <a:endParaRPr lang="en-US" dirty="0"/>
          </a:p>
          <a:p>
            <a:r>
              <a:rPr lang="en-US" i="1" dirty="0"/>
              <a:t>Click to populate the columns.</a:t>
            </a:r>
          </a:p>
          <a:p>
            <a:pPr marL="0" indent="0">
              <a:buFont typeface="Arial" panose="020B0604020202020204" pitchFamily="34" charset="0"/>
              <a:buNone/>
            </a:pPr>
            <a:endParaRPr lang="en-US" b="1" i="0" dirty="0"/>
          </a:p>
          <a:p>
            <a:pPr marL="0" indent="0">
              <a:buFont typeface="Arial" panose="020B0604020202020204" pitchFamily="34" charset="0"/>
              <a:buNone/>
            </a:pPr>
            <a:r>
              <a:rPr lang="en-US" b="0" i="0" dirty="0"/>
              <a:t>Discuss the items listed against what had been annotated.  Invite participants to ask questions or comments.</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54F874-8904-1140-9345-65A2416DE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9932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*This is an animated slide.</a:t>
            </a:r>
          </a:p>
          <a:p>
            <a:endParaRPr lang="en-US" dirty="0"/>
          </a:p>
          <a:p>
            <a:r>
              <a:rPr lang="en-US" dirty="0"/>
              <a:t>Small clusters are particularly challenging. The impact of error of any kind (recall issues; cases lost to follow-up; reluctance to participate; etc.) is amplified and its hard to determine significance of exposures with small numbers. Sometimes investigators need </a:t>
            </a:r>
            <a:r>
              <a:rPr lang="en-US" i="1" dirty="0"/>
              <a:t>more cases </a:t>
            </a:r>
            <a:r>
              <a:rPr lang="en-US" dirty="0"/>
              <a:t>to be able to determine the illness source.</a:t>
            </a:r>
          </a:p>
          <a:p>
            <a:endParaRPr lang="en-US" dirty="0"/>
          </a:p>
          <a:p>
            <a:r>
              <a:rPr lang="en-US" dirty="0"/>
              <a:t>Use the example table to illustrate this concept. </a:t>
            </a:r>
          </a:p>
          <a:p>
            <a:r>
              <a:rPr lang="en-US" b="1" dirty="0"/>
              <a:t>ASK</a:t>
            </a:r>
            <a:r>
              <a:rPr lang="en-US" dirty="0"/>
              <a:t>: How should investigators interpret these results from interviewing? (these results are so small you should not interpret them as meaningful—more cases are needed to develop a hypothesis). </a:t>
            </a:r>
          </a:p>
          <a:p>
            <a:endParaRPr lang="en-US" dirty="0"/>
          </a:p>
          <a:p>
            <a:r>
              <a:rPr lang="en-US" dirty="0"/>
              <a:t>Click to show how the results change with additional case interviews. </a:t>
            </a:r>
          </a:p>
          <a:p>
            <a:r>
              <a:rPr lang="en-US" b="1" dirty="0"/>
              <a:t>ASK</a:t>
            </a:r>
            <a:r>
              <a:rPr lang="en-US" dirty="0"/>
              <a:t>: How DID adding additional case interviews changed next steps in this investigation? (Kale has emerged as a suspect food item and should be further investigated with hypothesis-testing interviews to learn where, when and what variety of kale were consumed)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 sure to highlight how the interviewer can help with issues from too few cases: </a:t>
            </a:r>
            <a:r>
              <a:rPr lang="en-US" b="1" dirty="0"/>
              <a:t>by asking about ill contacts </a:t>
            </a:r>
            <a:r>
              <a:rPr lang="en-US" b="0" dirty="0"/>
              <a:t>who may also need interviewing.</a:t>
            </a:r>
            <a:endParaRPr lang="en-US" dirty="0"/>
          </a:p>
          <a:p>
            <a:endParaRPr lang="en-US" dirty="0"/>
          </a:p>
          <a:p>
            <a:r>
              <a:rPr lang="en-US" b="1" dirty="0"/>
              <a:t>ENGAGEMENT OPTION</a:t>
            </a:r>
            <a:endParaRPr lang="en-US" dirty="0"/>
          </a:p>
          <a:p>
            <a:r>
              <a:rPr lang="en-US" dirty="0"/>
              <a:t>Ask participants how investigators might find additional cases for interview. (Review surveillance data for additional cases; communicate with state partners to determine if additional cases have been detected in neighboring jurisdictions; determine if any known cases have ill contacts—although this should be done carefully as it may include illnesses from person-to-person transmission and may not be relevant)</a:t>
            </a:r>
          </a:p>
          <a:p>
            <a:endParaRPr lang="en-US" dirty="0"/>
          </a:p>
          <a:p>
            <a:pPr marL="0" indent="0">
              <a:buFont typeface="Arial" panose="020B0604020202020204" pitchFamily="34" charset="0"/>
              <a:buNone/>
            </a:pPr>
            <a:r>
              <a:rPr lang="en-US" b="1" i="0" dirty="0"/>
              <a:t>VIRTUAL SUGGESTION:</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Ask learners to use the chat feature to ideas for how investigators might find additional cases for interview. </a:t>
            </a:r>
          </a:p>
          <a:p>
            <a:endParaRPr lang="en-US" dirty="0"/>
          </a:p>
        </p:txBody>
      </p:sp>
      <p:sp>
        <p:nvSpPr>
          <p:cNvPr id="4" name="Slide Number Placeholder 3"/>
          <p:cNvSpPr>
            <a:spLocks noGrp="1"/>
          </p:cNvSpPr>
          <p:nvPr>
            <p:ph type="sldNum" sz="quarter" idx="5"/>
          </p:nvPr>
        </p:nvSpPr>
        <p:spPr/>
        <p:txBody>
          <a:bodyPr/>
          <a:lstStyle/>
          <a:p>
            <a:fld id="{BE021544-EC92-4673-9FE4-EE64AF58D4F4}" type="slidenum">
              <a:rPr lang="en-US" smtClean="0"/>
              <a:t>11</a:t>
            </a:fld>
            <a:endParaRPr lang="en-US"/>
          </a:p>
        </p:txBody>
      </p:sp>
    </p:spTree>
    <p:extLst>
      <p:ext uri="{BB962C8B-B14F-4D97-AF65-F5344CB8AC3E}">
        <p14:creationId xmlns:p14="http://schemas.microsoft.com/office/powerpoint/2010/main" val="2817513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then displays the question with the correct answer shown.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correct answer is </a:t>
            </a:r>
            <a:r>
              <a:rPr lang="en-US" sz="1200" b="1" kern="100" dirty="0">
                <a:effectLst/>
                <a:latin typeface="Arial" panose="020B0604020202020204" pitchFamily="34" charset="0"/>
                <a:ea typeface="Calibri" panose="020F0502020204030204" pitchFamily="34" charset="0"/>
                <a:cs typeface="Arial" panose="020B0604020202020204" pitchFamily="34" charset="0"/>
              </a:rPr>
              <a:t>D. When there are a small number of cases.</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After the results are shown, if there are a large number who selected an incorrect response, the instructor should be prepared to offer further explanation for the correct response.</a:t>
            </a:r>
          </a:p>
          <a:p>
            <a:pPr marL="0" marR="0">
              <a:lnSpc>
                <a:spcPct val="107000"/>
              </a:lnSpc>
              <a:spcBef>
                <a:spcPts val="1200"/>
              </a:spcBef>
              <a:spcAft>
                <a:spcPts val="600"/>
              </a:spcAft>
            </a:pPr>
            <a:endParaRPr lang="en-US" sz="1200" b="1" u="sng"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b="1" u="sng" kern="100" dirty="0">
                <a:effectLst/>
                <a:latin typeface="Arial" panose="020B0604020202020204" pitchFamily="34" charset="0"/>
                <a:ea typeface="Calibri" panose="020F0502020204030204" pitchFamily="34" charset="0"/>
                <a:cs typeface="Arial" panose="020B0604020202020204" pitchFamily="34" charset="0"/>
              </a:rPr>
              <a:t>vILT Delivery</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Show Knowledge Check slide and read question to participants</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Launch virtual poll and allow participants to answer; close virtual poll and share responses (optional)</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Advance slide to highlight the correct response and discuss as needed</a:t>
            </a:r>
          </a:p>
          <a:p>
            <a:endParaRPr lang="en-US" dirty="0"/>
          </a:p>
        </p:txBody>
      </p:sp>
      <p:sp>
        <p:nvSpPr>
          <p:cNvPr id="4" name="Slide Number Placeholder 3"/>
          <p:cNvSpPr>
            <a:spLocks noGrp="1"/>
          </p:cNvSpPr>
          <p:nvPr>
            <p:ph type="sldNum" sz="quarter" idx="5"/>
          </p:nvPr>
        </p:nvSpPr>
        <p:spPr/>
        <p:txBody>
          <a:bodyPr/>
          <a:lstStyle/>
          <a:p>
            <a:fld id="{BE021544-EC92-4673-9FE4-EE64AF58D4F4}" type="slidenum">
              <a:rPr lang="en-US" smtClean="0"/>
              <a:t>12</a:t>
            </a:fld>
            <a:endParaRPr lang="en-US"/>
          </a:p>
        </p:txBody>
      </p:sp>
    </p:spTree>
    <p:extLst>
      <p:ext uri="{BB962C8B-B14F-4D97-AF65-F5344CB8AC3E}">
        <p14:creationId xmlns:p14="http://schemas.microsoft.com/office/powerpoint/2010/main" val="11207749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then displays the question with the correct answer shown.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correct answer is </a:t>
            </a:r>
            <a:r>
              <a:rPr lang="en-US" sz="1200" b="1" kern="100" dirty="0">
                <a:effectLst/>
                <a:latin typeface="Arial" panose="020B0604020202020204" pitchFamily="34" charset="0"/>
                <a:ea typeface="Calibri" panose="020F0502020204030204" pitchFamily="34" charset="0"/>
                <a:cs typeface="Arial" panose="020B0604020202020204" pitchFamily="34" charset="0"/>
              </a:rPr>
              <a:t>D. When there are a small number of cases.</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After the results are shown, if there are a large number who selected an incorrect response, the instructor should be prepared to offer further explanation for the correct response.</a:t>
            </a:r>
          </a:p>
          <a:p>
            <a:pPr marL="0" marR="0">
              <a:lnSpc>
                <a:spcPct val="107000"/>
              </a:lnSpc>
              <a:spcBef>
                <a:spcPts val="1200"/>
              </a:spcBef>
              <a:spcAft>
                <a:spcPts val="600"/>
              </a:spcAft>
            </a:pPr>
            <a:endParaRPr lang="en-US" sz="1200" b="1" u="sng"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b="1" u="sng" kern="100" dirty="0">
                <a:effectLst/>
                <a:latin typeface="Arial" panose="020B0604020202020204" pitchFamily="34" charset="0"/>
                <a:ea typeface="Calibri" panose="020F0502020204030204" pitchFamily="34" charset="0"/>
                <a:cs typeface="Arial" panose="020B0604020202020204" pitchFamily="34" charset="0"/>
              </a:rPr>
              <a:t>vILT Delivery</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Show Knowledge Check slide and read question to participants</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Launch virtual poll and allow participants to answer; close virtual poll and share responses (optional)</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Advance slide to highlight the correct response and discuss as needed</a:t>
            </a:r>
          </a:p>
          <a:p>
            <a:endParaRPr lang="en-US" dirty="0"/>
          </a:p>
        </p:txBody>
      </p:sp>
      <p:sp>
        <p:nvSpPr>
          <p:cNvPr id="4" name="Slide Number Placeholder 3"/>
          <p:cNvSpPr>
            <a:spLocks noGrp="1"/>
          </p:cNvSpPr>
          <p:nvPr>
            <p:ph type="sldNum" sz="quarter" idx="5"/>
          </p:nvPr>
        </p:nvSpPr>
        <p:spPr/>
        <p:txBody>
          <a:bodyPr/>
          <a:lstStyle/>
          <a:p>
            <a:fld id="{BE021544-EC92-4673-9FE4-EE64AF58D4F4}" type="slidenum">
              <a:rPr lang="en-US" smtClean="0"/>
              <a:t>13</a:t>
            </a:fld>
            <a:endParaRPr lang="en-US"/>
          </a:p>
        </p:txBody>
      </p:sp>
    </p:spTree>
    <p:extLst>
      <p:ext uri="{BB962C8B-B14F-4D97-AF65-F5344CB8AC3E}">
        <p14:creationId xmlns:p14="http://schemas.microsoft.com/office/powerpoint/2010/main" val="6340288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Very briefly show this slide from Module 2 again to remind participants that we sometimes interview well persons as a control group to help focus on exposures of interest. </a:t>
            </a:r>
          </a:p>
          <a:p>
            <a:endParaRPr lang="en-US" dirty="0"/>
          </a:p>
          <a:p>
            <a:r>
              <a:rPr lang="en-US" dirty="0"/>
              <a:t>However, sometimes a control group is either unavailable (everyone at the event became ill; some other practical reason controls are not possible) or the team does not currently have resources available to pursue control interviews. There are other methods of seeking “proxy” comparison groups. </a:t>
            </a:r>
          </a:p>
          <a:p>
            <a:endParaRPr lang="en-US" dirty="0"/>
          </a:p>
          <a:p>
            <a:pPr marL="0" marR="0">
              <a:spcBef>
                <a:spcPts val="1800"/>
              </a:spcBef>
              <a:spcAft>
                <a:spcPts val="600"/>
              </a:spcAft>
            </a:pP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F5FA830-0840-4B9A-9F64-B6299FA1509D}" type="slidenum">
              <a:rPr lang="en-US" smtClean="0"/>
              <a:t>14</a:t>
            </a:fld>
            <a:endParaRPr lang="en-US"/>
          </a:p>
        </p:txBody>
      </p:sp>
    </p:spTree>
    <p:extLst>
      <p:ext uri="{BB962C8B-B14F-4D97-AF65-F5344CB8AC3E}">
        <p14:creationId xmlns:p14="http://schemas.microsoft.com/office/powerpoint/2010/main" val="32627159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*This is an animated slide</a:t>
            </a:r>
          </a:p>
          <a:p>
            <a:r>
              <a:rPr lang="en-US" dirty="0"/>
              <a:t>Explain that there are investigation tools available to help investigators gauge if their findings might be significant, such as CDC’s FoodNet Population Survey. The “Pop Survey” provides a bank of exposure data on well persons that can be used for comparison. The data can be filtered by location, time of year, age group, sex and race to make it a better comparison for your cluster data. </a:t>
            </a:r>
          </a:p>
          <a:p>
            <a:endParaRPr lang="en-US" dirty="0"/>
          </a:p>
          <a:p>
            <a:r>
              <a:rPr lang="en-US" b="1" dirty="0"/>
              <a:t>ASK: </a:t>
            </a:r>
          </a:p>
          <a:p>
            <a:r>
              <a:rPr lang="en-US" i="1" dirty="0"/>
              <a:t>Click to highlight the percentage of well people who ate kale during the exposure period: ~19%. </a:t>
            </a:r>
          </a:p>
          <a:p>
            <a:endParaRPr lang="en-US" dirty="0"/>
          </a:p>
          <a:p>
            <a:r>
              <a:rPr lang="en-US" dirty="0"/>
              <a:t>In the example done in the previous slide 83% of cases reported consuming kale—does that increase or decrease suspicion that kale may be causing illness? (increase because that says that while 83% of ill people report kale only 19% of well people do, which is a big difference)</a:t>
            </a:r>
          </a:p>
          <a:p>
            <a:endParaRPr lang="en-US" dirty="0"/>
          </a:p>
          <a:p>
            <a:r>
              <a:rPr lang="en-US" dirty="0"/>
              <a:t>Source: </a:t>
            </a:r>
            <a:r>
              <a:rPr lang="en-US" sz="1200" dirty="0">
                <a:effectLst/>
                <a:latin typeface="Segoe UI" panose="020B0502040204020203" pitchFamily="34" charset="0"/>
              </a:rPr>
              <a:t>https://wwwn.cdc.gov/Foodnetfast/PopSurvey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t>VIRTUAL SUGGESTION:</a:t>
            </a:r>
          </a:p>
          <a:p>
            <a:pPr marL="228600" indent="-228600">
              <a:buAutoNum type="arabicPeriod"/>
            </a:pPr>
            <a:r>
              <a:rPr lang="en-US" dirty="0"/>
              <a:t>Post the link to the CDC Population Survey in the Chat feature: </a:t>
            </a:r>
            <a:r>
              <a:rPr lang="en-US" sz="1800" dirty="0">
                <a:effectLst/>
                <a:latin typeface="Segoe UI" panose="020B0502040204020203" pitchFamily="34" charset="0"/>
              </a:rPr>
              <a:t>https://wwwn.cdc.gov/Foodnetfast/PopSurvey </a:t>
            </a:r>
          </a:p>
          <a:p>
            <a:pPr marL="228600" indent="-228600">
              <a:buAutoNum type="arabicPeriod"/>
            </a:pPr>
            <a:r>
              <a:rPr lang="en-US" dirty="0"/>
              <a:t>The instructor can stop screen sharing the PowerPoint presentation and start screen sharing an internet browser, with the Pop Survey already loaded and ready to go. </a:t>
            </a:r>
            <a:r>
              <a:rPr lang="en-US" i="1" dirty="0"/>
              <a:t>Instructor should explore this tool prior to demonstration to increase fluency. </a:t>
            </a:r>
          </a:p>
          <a:p>
            <a:pPr marL="228600" indent="-228600">
              <a:buAutoNum type="arabicPeriod"/>
            </a:pPr>
            <a:r>
              <a:rPr lang="en-US" dirty="0"/>
              <a:t>The instructor can demonstrate how to use the investigation tool by:</a:t>
            </a:r>
          </a:p>
          <a:p>
            <a:pPr marL="457200" lvl="1" indent="0">
              <a:buNone/>
            </a:pPr>
            <a:r>
              <a:rPr lang="en-US" dirty="0"/>
              <a:t>-Choosing a category under “Survey Questions” (</a:t>
            </a:r>
            <a:r>
              <a:rPr lang="en-US" i="1" dirty="0"/>
              <a:t>allow learners to choose category</a:t>
            </a:r>
            <a:r>
              <a:rPr lang="en-US" dirty="0"/>
              <a:t>)</a:t>
            </a:r>
          </a:p>
          <a:p>
            <a:pPr marL="457200" lvl="1" indent="0">
              <a:buNone/>
            </a:pPr>
            <a:r>
              <a:rPr lang="en-US" dirty="0"/>
              <a:t>-Choosing “Geographic Location” under “Demographic Questions” </a:t>
            </a:r>
          </a:p>
          <a:p>
            <a:pPr marL="457200" lvl="1" indent="0">
              <a:buNone/>
            </a:pPr>
            <a:r>
              <a:rPr lang="en-US" dirty="0"/>
              <a:t>-Scrolling to the geographic-specific results and determining as a class which location would be the best correlation to the course location4</a:t>
            </a:r>
          </a:p>
          <a:p>
            <a:pPr marL="0" lvl="0" indent="0">
              <a:buNone/>
            </a:pPr>
            <a:r>
              <a:rPr lang="en-US" dirty="0"/>
              <a:t>4. Discuss findings. </a:t>
            </a:r>
          </a:p>
          <a:p>
            <a:pPr marL="0" lvl="0" indent="0">
              <a:buNone/>
            </a:pPr>
            <a:endParaRPr lang="en-US" dirty="0"/>
          </a:p>
          <a:p>
            <a:pPr marL="0" lvl="0" indent="0">
              <a:buNone/>
            </a:pPr>
            <a:r>
              <a:rPr lang="en-US" i="1" dirty="0"/>
              <a:t>This activity should take no more than 5-8 minutes. </a:t>
            </a:r>
          </a:p>
          <a:p>
            <a:pPr marL="457200" lvl="1" indent="0">
              <a:buNone/>
            </a:pPr>
            <a:endParaRPr lang="en-US" dirty="0"/>
          </a:p>
        </p:txBody>
      </p:sp>
      <p:sp>
        <p:nvSpPr>
          <p:cNvPr id="4" name="Slide Number Placeholder 3"/>
          <p:cNvSpPr>
            <a:spLocks noGrp="1"/>
          </p:cNvSpPr>
          <p:nvPr>
            <p:ph type="sldNum" sz="quarter" idx="5"/>
          </p:nvPr>
        </p:nvSpPr>
        <p:spPr/>
        <p:txBody>
          <a:bodyPr/>
          <a:lstStyle/>
          <a:p>
            <a:fld id="{BE021544-EC92-4673-9FE4-EE64AF58D4F4}" type="slidenum">
              <a:rPr lang="en-US" smtClean="0"/>
              <a:t>15</a:t>
            </a:fld>
            <a:endParaRPr lang="en-US"/>
          </a:p>
        </p:txBody>
      </p:sp>
    </p:spTree>
    <p:extLst>
      <p:ext uri="{BB962C8B-B14F-4D97-AF65-F5344CB8AC3E}">
        <p14:creationId xmlns:p14="http://schemas.microsoft.com/office/powerpoint/2010/main" val="22285810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often we want to compare exposures between ill and well people. However, it’s very important to have strict criteria for both groups. You don’t want your ill group to include multiple causes of illness or different illnesses (i.e.-many people have diarrhea for a variety of reasons on any given day). You also don’t want your well group to include people who were in fact symptomatic—even if it was mild. </a:t>
            </a:r>
          </a:p>
          <a:p>
            <a:endParaRPr lang="en-US" dirty="0"/>
          </a:p>
          <a:p>
            <a:pPr marL="0" marR="0">
              <a:spcBef>
                <a:spcPts val="1800"/>
              </a:spcBef>
              <a:spcAft>
                <a:spcPts val="600"/>
              </a:spcAft>
            </a:pPr>
            <a:r>
              <a:rPr lang="en-US" sz="1200" b="1" u="sng" dirty="0" err="1">
                <a:effectLst/>
                <a:latin typeface="Arial" panose="020B0604020202020204" pitchFamily="34" charset="0"/>
                <a:ea typeface="Times New Roman" panose="02020603050405020304" pitchFamily="18" charset="0"/>
                <a:cs typeface="Times New Roman" panose="02020603050405020304" pitchFamily="18" charset="0"/>
              </a:rPr>
              <a:t>vILT</a:t>
            </a: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BE021544-EC92-4673-9FE4-EE64AF58D4F4}" type="slidenum">
              <a:rPr lang="en-US" smtClean="0"/>
              <a:t>16</a:t>
            </a:fld>
            <a:endParaRPr lang="en-US"/>
          </a:p>
        </p:txBody>
      </p:sp>
    </p:spTree>
    <p:extLst>
      <p:ext uri="{BB962C8B-B14F-4D97-AF65-F5344CB8AC3E}">
        <p14:creationId xmlns:p14="http://schemas.microsoft.com/office/powerpoint/2010/main" val="16704787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(Continued)</a:t>
            </a:r>
          </a:p>
          <a:p>
            <a:r>
              <a:rPr lang="en-US" dirty="0"/>
              <a:t>Be sure to highlight how the interviewer can help with misclassification issues: </a:t>
            </a:r>
            <a:r>
              <a:rPr lang="en-US" b="1" dirty="0"/>
              <a:t>collecting clear and specific clinical information </a:t>
            </a:r>
            <a:r>
              <a:rPr lang="en-US" dirty="0"/>
              <a:t>so people can be classified correctly.</a:t>
            </a:r>
          </a:p>
          <a:p>
            <a:endParaRPr lang="en-US" dirty="0"/>
          </a:p>
          <a:p>
            <a:r>
              <a:rPr lang="en-US" b="1" dirty="0"/>
              <a:t>ASK</a:t>
            </a:r>
            <a:r>
              <a:rPr lang="en-US" dirty="0"/>
              <a:t>: Why is having strict inclusion criteria important for the investigation? (to compare you need data that is as clean as possible, or your results will not be accurate)</a:t>
            </a:r>
          </a:p>
          <a:p>
            <a:endParaRPr lang="en-US" dirty="0"/>
          </a:p>
          <a:p>
            <a:pPr marL="0" marR="0">
              <a:spcBef>
                <a:spcPts val="1800"/>
              </a:spcBef>
              <a:spcAft>
                <a:spcPts val="600"/>
              </a:spcAft>
            </a:pPr>
            <a:r>
              <a:rPr lang="en-US" sz="1200" b="1" u="sng" dirty="0" err="1">
                <a:effectLst/>
                <a:latin typeface="Arial" panose="020B0604020202020204" pitchFamily="34" charset="0"/>
                <a:ea typeface="Times New Roman" panose="02020603050405020304" pitchFamily="18" charset="0"/>
                <a:cs typeface="Times New Roman" panose="02020603050405020304" pitchFamily="18" charset="0"/>
              </a:rPr>
              <a:t>vILT</a:t>
            </a: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BE021544-EC92-4673-9FE4-EE64AF58D4F4}" type="slidenum">
              <a:rPr lang="en-US" smtClean="0"/>
              <a:t>17</a:t>
            </a:fld>
            <a:endParaRPr lang="en-US"/>
          </a:p>
        </p:txBody>
      </p:sp>
    </p:spTree>
    <p:extLst>
      <p:ext uri="{BB962C8B-B14F-4D97-AF65-F5344CB8AC3E}">
        <p14:creationId xmlns:p14="http://schemas.microsoft.com/office/powerpoint/2010/main" val="38730729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then displays the question with the correct answer shown.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correct answer is </a:t>
            </a:r>
            <a:r>
              <a:rPr lang="en-US" sz="1200" b="1" kern="100" dirty="0">
                <a:effectLst/>
                <a:latin typeface="Arial" panose="020B0604020202020204" pitchFamily="34" charset="0"/>
                <a:ea typeface="Calibri" panose="020F0502020204030204" pitchFamily="34" charset="0"/>
                <a:cs typeface="Arial" panose="020B0604020202020204" pitchFamily="34" charset="0"/>
              </a:rPr>
              <a:t>A True.</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After the results are shown, if there are a large number who selected an incorrect response, the instructor should be prepared to offer further explanation for the correct response.</a:t>
            </a:r>
          </a:p>
          <a:p>
            <a:pPr marL="0" marR="0">
              <a:lnSpc>
                <a:spcPct val="107000"/>
              </a:lnSpc>
              <a:spcBef>
                <a:spcPts val="1200"/>
              </a:spcBef>
              <a:spcAft>
                <a:spcPts val="600"/>
              </a:spcAft>
            </a:pPr>
            <a:endParaRPr lang="en-US" sz="1200" b="1" u="sng"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b="1" u="sng" kern="100" dirty="0">
                <a:effectLst/>
                <a:latin typeface="Arial" panose="020B0604020202020204" pitchFamily="34" charset="0"/>
                <a:ea typeface="Calibri" panose="020F0502020204030204" pitchFamily="34" charset="0"/>
                <a:cs typeface="Arial" panose="020B0604020202020204" pitchFamily="34" charset="0"/>
              </a:rPr>
              <a:t>vILT Delivery</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Show Knowledge Check slide and read question to participants</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Launch virtual poll and allow participants to answer; close virtual poll and share responses (optional)</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Advance slide to highlight the correct response and discuss as needed</a:t>
            </a:r>
          </a:p>
          <a:p>
            <a:endParaRPr lang="en-US" dirty="0"/>
          </a:p>
        </p:txBody>
      </p:sp>
      <p:sp>
        <p:nvSpPr>
          <p:cNvPr id="4" name="Slide Number Placeholder 3"/>
          <p:cNvSpPr>
            <a:spLocks noGrp="1"/>
          </p:cNvSpPr>
          <p:nvPr>
            <p:ph type="sldNum" sz="quarter" idx="5"/>
          </p:nvPr>
        </p:nvSpPr>
        <p:spPr/>
        <p:txBody>
          <a:bodyPr/>
          <a:lstStyle/>
          <a:p>
            <a:fld id="{BE021544-EC92-4673-9FE4-EE64AF58D4F4}" type="slidenum">
              <a:rPr lang="en-US" smtClean="0"/>
              <a:t>18</a:t>
            </a:fld>
            <a:endParaRPr lang="en-US"/>
          </a:p>
        </p:txBody>
      </p:sp>
    </p:spTree>
    <p:extLst>
      <p:ext uri="{BB962C8B-B14F-4D97-AF65-F5344CB8AC3E}">
        <p14:creationId xmlns:p14="http://schemas.microsoft.com/office/powerpoint/2010/main" val="40605951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then displays the question with the correct answer shown.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correct answer is </a:t>
            </a:r>
            <a:r>
              <a:rPr lang="en-US" sz="1200" b="1" kern="100" dirty="0">
                <a:effectLst/>
                <a:latin typeface="Arial" panose="020B0604020202020204" pitchFamily="34" charset="0"/>
                <a:ea typeface="Calibri" panose="020F0502020204030204" pitchFamily="34" charset="0"/>
                <a:cs typeface="Arial" panose="020B0604020202020204" pitchFamily="34" charset="0"/>
              </a:rPr>
              <a:t>A True.</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After the results are shown, if there are a large number who selected an incorrect response, the instructor should be prepared to offer further explanation for the correct response.</a:t>
            </a:r>
          </a:p>
          <a:p>
            <a:pPr marL="0" marR="0">
              <a:lnSpc>
                <a:spcPct val="107000"/>
              </a:lnSpc>
              <a:spcBef>
                <a:spcPts val="1200"/>
              </a:spcBef>
              <a:spcAft>
                <a:spcPts val="600"/>
              </a:spcAft>
            </a:pPr>
            <a:endParaRPr lang="en-US" sz="1200" b="1" u="sng"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b="1" u="sng" kern="100" dirty="0">
                <a:effectLst/>
                <a:latin typeface="Arial" panose="020B0604020202020204" pitchFamily="34" charset="0"/>
                <a:ea typeface="Calibri" panose="020F0502020204030204" pitchFamily="34" charset="0"/>
                <a:cs typeface="Arial" panose="020B0604020202020204" pitchFamily="34" charset="0"/>
              </a:rPr>
              <a:t>vILT Delivery</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Show Knowledge Check slide and read question to participants</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Launch virtual poll and allow participants to answer; close virtual poll and share responses (optional)</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Advance slide to highlight the correct response and discuss as needed</a:t>
            </a:r>
          </a:p>
          <a:p>
            <a:endParaRPr lang="en-US" dirty="0"/>
          </a:p>
        </p:txBody>
      </p:sp>
      <p:sp>
        <p:nvSpPr>
          <p:cNvPr id="4" name="Slide Number Placeholder 3"/>
          <p:cNvSpPr>
            <a:spLocks noGrp="1"/>
          </p:cNvSpPr>
          <p:nvPr>
            <p:ph type="sldNum" sz="quarter" idx="5"/>
          </p:nvPr>
        </p:nvSpPr>
        <p:spPr/>
        <p:txBody>
          <a:bodyPr/>
          <a:lstStyle/>
          <a:p>
            <a:fld id="{BE021544-EC92-4673-9FE4-EE64AF58D4F4}" type="slidenum">
              <a:rPr lang="en-US" smtClean="0"/>
              <a:t>19</a:t>
            </a:fld>
            <a:endParaRPr lang="en-US"/>
          </a:p>
        </p:txBody>
      </p:sp>
    </p:spTree>
    <p:extLst>
      <p:ext uri="{BB962C8B-B14F-4D97-AF65-F5344CB8AC3E}">
        <p14:creationId xmlns:p14="http://schemas.microsoft.com/office/powerpoint/2010/main" val="34118128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Briefly state the module objectives.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ENGAGEMENT OPTION(S)</a:t>
            </a:r>
          </a:p>
          <a:p>
            <a:pPr marL="171450" indent="-171450">
              <a:buFont typeface="Arial" panose="020B0604020202020204" pitchFamily="34" charset="0"/>
              <a:buChar char="•"/>
            </a:pPr>
            <a:r>
              <a:rPr lang="en-US" dirty="0"/>
              <a:t>Task a breakout group with providing a 30 second summary of one of the learning objectives at the end of the module. Tell them you will remind them when you get to that part of the lesson. </a:t>
            </a:r>
            <a:r>
              <a:rPr lang="en-US" i="1" dirty="0"/>
              <a:t>(Suggest choosing only 1-2 objectives to have participants summarize. However, ensure that no objective is left out of the selection.)</a:t>
            </a:r>
          </a:p>
          <a:p>
            <a:pPr marL="0" indent="0">
              <a:buFont typeface="Arial" panose="020B0604020202020204" pitchFamily="34" charset="0"/>
              <a:buNone/>
            </a:pPr>
            <a:endParaRPr lang="en-US" dirty="0"/>
          </a:p>
          <a:p>
            <a:pPr marL="0" indent="0">
              <a:buFont typeface="Arial" panose="020B0604020202020204" pitchFamily="34" charset="0"/>
              <a:buNone/>
            </a:pPr>
            <a:r>
              <a:rPr lang="en-US" sz="1800" i="1" dirty="0"/>
              <a:t>* Breakout groups apply to both classroom and virtual settings.</a:t>
            </a:r>
          </a:p>
          <a:p>
            <a:pPr marL="0" marR="0">
              <a:spcBef>
                <a:spcPts val="1800"/>
              </a:spcBef>
              <a:spcAft>
                <a:spcPts val="600"/>
              </a:spcAft>
            </a:pPr>
            <a:endParaRPr lang="en-US" sz="1800" b="1" u="sng"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1800"/>
              </a:spcBef>
              <a:spcAft>
                <a:spcPts val="600"/>
              </a:spcAft>
            </a:pPr>
            <a:r>
              <a:rPr lang="en-US" sz="1800" b="1" u="sng" dirty="0" err="1">
                <a:effectLst/>
                <a:latin typeface="Arial" panose="020B0604020202020204" pitchFamily="34" charset="0"/>
                <a:ea typeface="Times New Roman" panose="02020603050405020304" pitchFamily="18" charset="0"/>
                <a:cs typeface="Times New Roman" panose="02020603050405020304" pitchFamily="18" charset="0"/>
              </a:rPr>
              <a:t>vILT</a:t>
            </a: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sz="1800" i="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74722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while interviewing is interdependent on other aspects of public health (testing, surveillance, communication, etc.) it is an absolutely critical part of illness prevention. Only by interviewing can we determine the commonalities within a group of ill people and focus on the source of illness. Knowing the source of illness can lead to public health control actions to prevent illness. </a:t>
            </a:r>
          </a:p>
          <a:p>
            <a:endParaRPr lang="en-US" dirty="0"/>
          </a:p>
          <a:p>
            <a:pPr marL="0" marR="0">
              <a:spcBef>
                <a:spcPts val="1800"/>
              </a:spcBef>
              <a:spcAft>
                <a:spcPts val="600"/>
              </a:spcAft>
            </a:pPr>
            <a:r>
              <a:rPr lang="en-US" sz="1200" b="1" u="sng" dirty="0" err="1">
                <a:effectLst/>
                <a:latin typeface="Arial" panose="020B0604020202020204" pitchFamily="34" charset="0"/>
                <a:ea typeface="Times New Roman" panose="02020603050405020304" pitchFamily="18" charset="0"/>
                <a:cs typeface="Times New Roman" panose="02020603050405020304" pitchFamily="18" charset="0"/>
              </a:rPr>
              <a:t>vILT</a:t>
            </a: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BE021544-EC92-4673-9FE4-EE64AF58D4F4}" type="slidenum">
              <a:rPr lang="en-US" smtClean="0"/>
              <a:t>20</a:t>
            </a:fld>
            <a:endParaRPr lang="en-US"/>
          </a:p>
        </p:txBody>
      </p:sp>
    </p:spTree>
    <p:extLst>
      <p:ext uri="{BB962C8B-B14F-4D97-AF65-F5344CB8AC3E}">
        <p14:creationId xmlns:p14="http://schemas.microsoft.com/office/powerpoint/2010/main" val="3430637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Briefly review the module objectives.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ENGAGEMENT OPTION(S)</a:t>
            </a:r>
          </a:p>
          <a:p>
            <a:pPr marL="171450" indent="-171450">
              <a:buFont typeface="Arial" panose="020B0604020202020204" pitchFamily="34" charset="0"/>
              <a:buChar char="•"/>
            </a:pPr>
            <a:r>
              <a:rPr lang="en-US" dirty="0"/>
              <a:t>If a breakout group was tasked with providing a 30 second summary of one of the learning objectives at the end of the module, have them report out. </a:t>
            </a:r>
          </a:p>
          <a:p>
            <a:pPr marL="0" indent="0">
              <a:buFont typeface="Arial" panose="020B0604020202020204" pitchFamily="34" charset="0"/>
              <a:buNone/>
            </a:pPr>
            <a:r>
              <a:rPr lang="en-US" sz="1800" i="1" dirty="0"/>
              <a:t>* Breakout groups apply to both classroom and virtual settings.</a:t>
            </a:r>
          </a:p>
          <a:p>
            <a:pPr marL="0" marR="0">
              <a:spcBef>
                <a:spcPts val="1800"/>
              </a:spcBef>
              <a:spcAft>
                <a:spcPts val="600"/>
              </a:spcAft>
            </a:pPr>
            <a:endParaRPr lang="en-US" sz="1800" b="1" u="sng"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1800"/>
              </a:spcBef>
              <a:spcAft>
                <a:spcPts val="600"/>
              </a:spcAft>
            </a:pPr>
            <a:r>
              <a:rPr lang="en-US" sz="1800" b="1" u="sng" dirty="0" err="1">
                <a:effectLst/>
                <a:latin typeface="Arial" panose="020B0604020202020204" pitchFamily="34" charset="0"/>
                <a:ea typeface="Times New Roman" panose="02020603050405020304" pitchFamily="18" charset="0"/>
                <a:cs typeface="Times New Roman" panose="02020603050405020304" pitchFamily="18" charset="0"/>
              </a:rPr>
              <a:t>vILT</a:t>
            </a: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BE021544-EC92-4673-9FE4-EE64AF58D4F4}" type="slidenum">
              <a:rPr lang="en-US" smtClean="0"/>
              <a:t>21</a:t>
            </a:fld>
            <a:endParaRPr lang="en-US"/>
          </a:p>
        </p:txBody>
      </p:sp>
    </p:spTree>
    <p:extLst>
      <p:ext uri="{BB962C8B-B14F-4D97-AF65-F5344CB8AC3E}">
        <p14:creationId xmlns:p14="http://schemas.microsoft.com/office/powerpoint/2010/main" val="928947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Facilitate a whole class discussion exploring interviewing challenges. Specifically break challenges down into challenges related to the interviewee or the interviewer. </a:t>
            </a:r>
            <a:r>
              <a:rPr lang="en-US" i="1" dirty="0"/>
              <a:t>Don’t discuss how to solve these challenges yet</a:t>
            </a:r>
            <a:r>
              <a:rPr lang="en-US" dirty="0"/>
              <a:t>. Ideas for discussion:</a:t>
            </a:r>
          </a:p>
          <a:p>
            <a:pPr marL="171450" indent="-171450">
              <a:buFont typeface="Arial" panose="020B0604020202020204" pitchFamily="34" charset="0"/>
              <a:buChar char="•"/>
            </a:pPr>
            <a:r>
              <a:rPr lang="en-US" b="1" dirty="0"/>
              <a:t>Interviewee-related challenges</a:t>
            </a:r>
            <a:r>
              <a:rPr lang="en-US" dirty="0"/>
              <a:t>: reluctance to participate; language barriers; lost to follow-up; straying off topic; poor recall of exposures; interviewee fatigue partway through interview; last meal bias; fear of getting eating establishment in trouble; interviewee gives contradictory answer; interviewee won’t answer the phone call.</a:t>
            </a:r>
          </a:p>
          <a:p>
            <a:pPr marL="171450" indent="-171450">
              <a:buFont typeface="Arial" panose="020B0604020202020204" pitchFamily="34" charset="0"/>
              <a:buChar char="•"/>
            </a:pPr>
            <a:r>
              <a:rPr lang="en-US" b="1" dirty="0"/>
              <a:t>Interviewer-related challenges</a:t>
            </a:r>
            <a:r>
              <a:rPr lang="en-US" dirty="0"/>
              <a:t>: interviewer asks leading questions; lack of time management; not being prepared/knowing questionnaire; only attempting contact during business hours; lack of good documentation </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i="1" dirty="0"/>
              <a:t>Emphasize that challenges will occur and experience as well as consideration ahead of time will help the interviewer be ready for common challenges. </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ENGAGEMENT OPTION: (to underscore “What’s In It For Me” or WIIFM)</a:t>
            </a:r>
          </a:p>
          <a:p>
            <a:pPr marL="171450" indent="-171450">
              <a:buFont typeface="Arial" panose="020B0604020202020204" pitchFamily="34" charset="0"/>
              <a:buChar char="•"/>
            </a:pPr>
            <a:r>
              <a:rPr lang="en-US" dirty="0"/>
              <a:t>Ask participants what unique challenges they’ve had during interviewing and how they handled them.</a:t>
            </a:r>
          </a:p>
          <a:p>
            <a:endParaRPr lang="en-US" dirty="0"/>
          </a:p>
          <a:p>
            <a:pPr marL="0" indent="0">
              <a:buFont typeface="Arial" panose="020B0604020202020204" pitchFamily="34" charset="0"/>
              <a:buNone/>
            </a:pPr>
            <a:r>
              <a:rPr lang="en-US" b="1" i="0" dirty="0"/>
              <a:t>VIRTUAL SUGGESTION:</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Ask learners to use the chat feature to chat one word or phrase that denotes an </a:t>
            </a:r>
            <a:r>
              <a:rPr lang="en-US" sz="1200" i="1" kern="100" dirty="0">
                <a:effectLst/>
                <a:latin typeface="Arial" panose="020B0604020202020204" pitchFamily="34" charset="0"/>
                <a:ea typeface="Calibri" panose="020F0502020204030204" pitchFamily="34" charset="0"/>
                <a:cs typeface="Times New Roman" panose="02020603050405020304" pitchFamily="18" charset="0"/>
              </a:rPr>
              <a:t>interviewee</a:t>
            </a:r>
            <a:r>
              <a:rPr lang="en-US" sz="1200" kern="100" dirty="0">
                <a:effectLst/>
                <a:latin typeface="Arial" panose="020B0604020202020204" pitchFamily="34" charset="0"/>
                <a:ea typeface="Calibri" panose="020F0502020204030204" pitchFamily="34" charset="0"/>
                <a:cs typeface="Times New Roman" panose="02020603050405020304" pitchFamily="18" charset="0"/>
              </a:rPr>
              <a:t>-related challenge (reluctance to participate; lost to follow up; language barrier; poor recall; etc.)</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Ask learners to use the chat feature to chat one word or phrase that denotes an </a:t>
            </a:r>
            <a:r>
              <a:rPr lang="en-US" sz="1200" i="1" kern="100" dirty="0">
                <a:effectLst/>
                <a:latin typeface="Arial" panose="020B0604020202020204" pitchFamily="34" charset="0"/>
                <a:ea typeface="Calibri" panose="020F0502020204030204" pitchFamily="34" charset="0"/>
                <a:cs typeface="Times New Roman" panose="02020603050405020304" pitchFamily="18" charset="0"/>
              </a:rPr>
              <a:t>interviewer</a:t>
            </a:r>
            <a:r>
              <a:rPr lang="en-US" sz="1200" kern="100" dirty="0">
                <a:effectLst/>
                <a:latin typeface="Arial" panose="020B0604020202020204" pitchFamily="34" charset="0"/>
                <a:ea typeface="Calibri" panose="020F0502020204030204" pitchFamily="34" charset="0"/>
                <a:cs typeface="Times New Roman" panose="02020603050405020304" pitchFamily="18" charset="0"/>
              </a:rPr>
              <a:t>-related challenge (lack of preparation; time management issues; poor documentation; etc.)</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Ask learners for clarification or more information as needed. Facilitate discussion on what participants place in the chat.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BE021544-EC92-4673-9FE4-EE64AF58D4F4}" type="slidenum">
              <a:rPr lang="en-US" smtClean="0"/>
              <a:t>3</a:t>
            </a:fld>
            <a:endParaRPr lang="en-US"/>
          </a:p>
        </p:txBody>
      </p:sp>
    </p:spTree>
    <p:extLst>
      <p:ext uri="{BB962C8B-B14F-4D97-AF65-F5344CB8AC3E}">
        <p14:creationId xmlns:p14="http://schemas.microsoft.com/office/powerpoint/2010/main" val="7960237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many of the challenges encountered stem from common factors: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Interviewee:</a:t>
            </a:r>
          </a:p>
          <a:p>
            <a:pPr marL="171450" indent="-171450">
              <a:buFont typeface="Arial" panose="020B0604020202020204" pitchFamily="34" charset="0"/>
              <a:buChar char="•"/>
            </a:pPr>
            <a:r>
              <a:rPr lang="en-US" b="1" dirty="0"/>
              <a:t>Lack of trust</a:t>
            </a:r>
            <a:r>
              <a:rPr lang="en-US" dirty="0"/>
              <a:t>—perhaps they are suspicious of unknown calls or the government in general. This can cause an interviewee to show reluctance to report eating establishments, group events or even participate at all.</a:t>
            </a:r>
          </a:p>
          <a:p>
            <a:pPr marL="171450" indent="-171450">
              <a:buFont typeface="Arial" panose="020B0604020202020204" pitchFamily="34" charset="0"/>
              <a:buChar char="•"/>
            </a:pPr>
            <a:r>
              <a:rPr lang="en-US" b="1" dirty="0"/>
              <a:t>Failure to see relevance</a:t>
            </a:r>
            <a:r>
              <a:rPr lang="en-US" dirty="0"/>
              <a:t>—they don’t understand that this information matters—that other people may avoid illness through their participation; people are busy, so they are unlikely to participate if they don’t understand the relevance.</a:t>
            </a:r>
          </a:p>
          <a:p>
            <a:pPr marL="171450" indent="-171450">
              <a:buFont typeface="Arial" panose="020B0604020202020204" pitchFamily="34" charset="0"/>
              <a:buChar char="•"/>
            </a:pPr>
            <a:r>
              <a:rPr lang="en-US" b="1" dirty="0"/>
              <a:t>Recall issues</a:t>
            </a:r>
            <a:r>
              <a:rPr lang="en-US" dirty="0"/>
              <a:t>—remembering is hard. However, accurate results are based on reported exposures. Finding a way to aid recall is critical.</a:t>
            </a:r>
          </a:p>
          <a:p>
            <a:pPr marL="171450" indent="-171450">
              <a:buFont typeface="Arial" panose="020B0604020202020204" pitchFamily="34" charset="0"/>
              <a:buChar char="•"/>
            </a:pPr>
            <a:r>
              <a:rPr lang="en-US" b="1" dirty="0"/>
              <a:t>Communication barriers</a:t>
            </a:r>
            <a:r>
              <a:rPr lang="en-US" dirty="0"/>
              <a:t>—perhaps it’s a language barrier or a communication style (chatty, off topic vs closed-down, reluctant) but the interviewer must adjust their style accordingly.</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Interviewer:</a:t>
            </a:r>
          </a:p>
          <a:p>
            <a:pPr marL="171450" indent="-171450">
              <a:buFont typeface="Arial" panose="020B0604020202020204" pitchFamily="34" charset="0"/>
              <a:buChar char="•"/>
            </a:pPr>
            <a:r>
              <a:rPr lang="en-US" b="1" dirty="0"/>
              <a:t>Lack of preparation</a:t>
            </a:r>
            <a:r>
              <a:rPr lang="en-US" dirty="0"/>
              <a:t>—not knowing the questionnaire; having materials on hand or a clear idea of which questionnaire to use and who to contact can derail the investigation.</a:t>
            </a:r>
          </a:p>
          <a:p>
            <a:pPr marL="171450" indent="-171450">
              <a:buFont typeface="Arial" panose="020B0604020202020204" pitchFamily="34" charset="0"/>
              <a:buChar char="•"/>
            </a:pPr>
            <a:r>
              <a:rPr lang="en-US" b="1" dirty="0"/>
              <a:t>Poor organization</a:t>
            </a:r>
            <a:r>
              <a:rPr lang="en-US" dirty="0"/>
              <a:t>—not having a plan for the interview—time management, clearly communicating the importance; finding the balance between building rapport and managing the interview, keeping interview moving and interviewee motivated.</a:t>
            </a:r>
          </a:p>
          <a:p>
            <a:pPr marL="171450" indent="-171450">
              <a:buFont typeface="Arial" panose="020B0604020202020204" pitchFamily="34" charset="0"/>
              <a:buChar char="•"/>
            </a:pPr>
            <a:r>
              <a:rPr lang="en-US" b="1" dirty="0"/>
              <a:t>No attention to detail</a:t>
            </a:r>
            <a:r>
              <a:rPr lang="en-US" dirty="0"/>
              <a:t>—hearing “between the lines” and coaxing additional detail where needed to uncover important information; solid documentation for comparison to other cases.</a:t>
            </a:r>
          </a:p>
          <a:p>
            <a:pPr marL="171450" indent="-171450">
              <a:buFont typeface="Arial" panose="020B0604020202020204" pitchFamily="34" charset="0"/>
              <a:buChar char="•"/>
            </a:pPr>
            <a:r>
              <a:rPr lang="en-US" b="1" dirty="0"/>
              <a:t>Bias</a:t>
            </a:r>
            <a:r>
              <a:rPr lang="en-US" dirty="0"/>
              <a:t>—either knowingly or unknowingly influencing information collected from the interviewee; having such a strong idea/judgement about source that information collected is tainted.</a:t>
            </a:r>
          </a:p>
          <a:p>
            <a:pPr marL="171450" indent="-171450">
              <a:buFont typeface="Arial" panose="020B0604020202020204" pitchFamily="34" charset="0"/>
              <a:buChar char="•"/>
            </a:pPr>
            <a:endParaRPr lang="en-US" dirty="0"/>
          </a:p>
          <a:p>
            <a:pPr marL="0" marR="0">
              <a:spcBef>
                <a:spcPts val="1800"/>
              </a:spcBef>
              <a:spcAft>
                <a:spcPts val="600"/>
              </a:spcAft>
            </a:pP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6724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Small Group Activity:  Addressing Challenges </a:t>
            </a:r>
          </a:p>
          <a:p>
            <a:r>
              <a:rPr lang="en-US" b="0" i="1" dirty="0"/>
              <a:t>This activity should take about 20 minutes (10 minutes in small groups and 10 minutes to report out/large group discussion).</a:t>
            </a:r>
            <a:endParaRPr lang="en-US" b="1" i="1" dirty="0"/>
          </a:p>
          <a:p>
            <a:endParaRPr lang="en-US" dirty="0"/>
          </a:p>
          <a:p>
            <a:r>
              <a:rPr lang="en-US" dirty="0"/>
              <a:t>Remind participants of the scenario threaded throughout the course (local ED reporting increased GI illness; outbreak response team deployed; interview team currently interviewing patients). </a:t>
            </a:r>
          </a:p>
          <a:p>
            <a:endParaRPr lang="en-US" dirty="0"/>
          </a:p>
          <a:p>
            <a:r>
              <a:rPr lang="en-US" dirty="0"/>
              <a:t>Break participants into small groups and assign an encountered challenge. Ask them to brainstorm potential solutions, elect a spokesperson and be ready to report their findings to the large group. During report out, facilitate a large group discussion of the challenge and any additional solutions. If there are not enough groups to cover each challenge, either assign multiple challenges or cover the remaining challenges in a large group discussion. Potential discussion points below to help facilitation:</a:t>
            </a:r>
          </a:p>
          <a:p>
            <a:endParaRPr lang="en-US" dirty="0"/>
          </a:p>
          <a:p>
            <a:pPr marL="228600" indent="-228600">
              <a:buAutoNum type="arabicPeriod"/>
            </a:pPr>
            <a:r>
              <a:rPr lang="en-US" b="1" dirty="0"/>
              <a:t>Interviewer could not reach interviewee</a:t>
            </a:r>
            <a:r>
              <a:rPr lang="en-US" dirty="0"/>
              <a:t>: it may depend why (phone disconnected? Incorrect number? Straight to voicemail?) An incorrect number or disconnected line merits calling the healthcare provider for an alternate number; looking for patient in existing surveillance system; perhaps even using a phone directory like whitepages.com to look up phone number and as a last resort, sending a letter requesting a call back. Going straight to voicemail suggests calls are being screened. Leave a voicemail asking for a callback. Send a text message requesting a call back. Also, attempt calls are various times of day, including evenings in case the patient can’t answer during the workday. Most interview protocols include 3 documented interview attempts before marking “lost to follow up”. </a:t>
            </a:r>
          </a:p>
          <a:p>
            <a:pPr marL="228600" indent="-228600">
              <a:buAutoNum type="arabicPeriod"/>
            </a:pPr>
            <a:r>
              <a:rPr lang="en-US" b="1" dirty="0"/>
              <a:t>Interviewee has very poor recall of exposures</a:t>
            </a:r>
            <a:r>
              <a:rPr lang="en-US" dirty="0"/>
              <a:t>: anchor the interview around significant dates/holidays; ask about routines; ask about any special events during timeframe of interest; suggest interviewee look at calendar to jog memory; suggest having a significant other or family member assist if possible; review receipts/apps that might track meals or purchases; ask about special diets or allergies; if all else fails, ask what they know they did not eat/do (you may have lots of “No” and “Maybe” and few “Yes” answers but it may still be helpful to the team. </a:t>
            </a:r>
          </a:p>
          <a:p>
            <a:pPr marL="228600" indent="-228600">
              <a:buAutoNum type="arabicPeriod"/>
            </a:pPr>
            <a:r>
              <a:rPr lang="en-US" b="1" dirty="0"/>
              <a:t>Interviewee doesn’t have time to complete interview</a:t>
            </a:r>
            <a:r>
              <a:rPr lang="en-US" dirty="0"/>
              <a:t>: if you know from the start that the interviewee is short on time you should attempt the highest priority sections first (symptoms, onset date/time, event attendance; suspect food items or exposures if hypothesis-testing); attempt to arrange a later time to complete interview; reiterate the power of interviews to uncover public health threats and prevent illness if you think interviewee doesn’t understand relevance; graciously thank them for their time. </a:t>
            </a:r>
          </a:p>
          <a:p>
            <a:pPr marL="228600" indent="-228600">
              <a:buAutoNum type="arabicPeriod"/>
            </a:pPr>
            <a:r>
              <a:rPr lang="en-US" b="1" dirty="0"/>
              <a:t>Interviewee reluctant to participate in interview</a:t>
            </a:r>
            <a:r>
              <a:rPr lang="en-US" dirty="0"/>
              <a:t>: it’s important to understand </a:t>
            </a:r>
            <a:r>
              <a:rPr lang="en-US" i="1" dirty="0"/>
              <a:t>why</a:t>
            </a:r>
            <a:r>
              <a:rPr lang="en-US" dirty="0"/>
              <a:t> the interviewee doesn’t want to take part. Listen actively to the interviewee’s concern. It may be related to confidentiality, not comprehending the relevance, mistrust of public health or some unique reason. Do your best to answer questions and calm concerns. Clearly state the importance of interviews to determine the source of illness and protecting the public. Often building rapport by listening will help. Using empathy regarding the person’s recent illness to help the patient develop motivation to protect others from the same fate can help. </a:t>
            </a:r>
          </a:p>
          <a:p>
            <a:pPr marL="228600" indent="-228600">
              <a:buAutoNum type="arabicPeriod"/>
            </a:pPr>
            <a:r>
              <a:rPr lang="en-US" b="1" dirty="0"/>
              <a:t>Interviewee strays off topic during interview</a:t>
            </a:r>
            <a:r>
              <a:rPr lang="en-US" dirty="0"/>
              <a:t>: some interviewees stray off topic out of loneliness and others stray because they are determined to tell you something they think is relevant. Find a balance of letting the interviewee feel heard and gently redirecting them back to the questionnaire. Connect their strayed topic to something on the questionnaire to help guide you back (Ex-wow, that does sound like an exciting trip! Did you eat at any restaurants during the trip?)</a:t>
            </a:r>
          </a:p>
          <a:p>
            <a:pPr marL="228600" indent="-228600">
              <a:buAutoNum type="arabicPeriod"/>
            </a:pPr>
            <a:endParaRPr lang="en-US" dirty="0"/>
          </a:p>
          <a:p>
            <a:r>
              <a:rPr lang="en-US" b="1" dirty="0"/>
              <a:t>vILT Delivery:</a:t>
            </a:r>
          </a:p>
          <a:p>
            <a:r>
              <a:rPr lang="en-US" sz="1200" dirty="0">
                <a:effectLst/>
                <a:latin typeface="Segoe UI" panose="020B0502040204020203" pitchFamily="34" charset="0"/>
              </a:rPr>
              <a:t>Send participants to their pre-assigned breakout groups with an assigned challenge to discuss and brainstorm potential solutions. Ask them to elect a spokesperson to report out for the group. To aid in clarity post the assignments in the chat:</a:t>
            </a:r>
          </a:p>
          <a:p>
            <a:r>
              <a:rPr lang="en-US" sz="1200" b="0" dirty="0">
                <a:effectLst/>
                <a:latin typeface="Segoe UI" panose="020B0502040204020203" pitchFamily="34" charset="0"/>
              </a:rPr>
              <a:t>Group 1: Challenge 1 (Could not reach interviewee)</a:t>
            </a:r>
          </a:p>
          <a:p>
            <a:r>
              <a:rPr lang="en-US" sz="1200" b="0" dirty="0">
                <a:effectLst/>
                <a:latin typeface="Segoe UI" panose="020B0502040204020203" pitchFamily="34" charset="0"/>
              </a:rPr>
              <a:t>Group 2: Challenge 2 (Poor recall of exposures)</a:t>
            </a:r>
          </a:p>
          <a:p>
            <a:r>
              <a:rPr lang="en-US" sz="1200" b="0" dirty="0">
                <a:effectLst/>
                <a:latin typeface="Segoe UI" panose="020B0502040204020203" pitchFamily="34" charset="0"/>
              </a:rPr>
              <a:t>Group 3: Challenge 3 (Interviewee ended interview prematurely)</a:t>
            </a:r>
          </a:p>
          <a:p>
            <a:r>
              <a:rPr lang="en-US" sz="1200" b="0" dirty="0">
                <a:effectLst/>
                <a:latin typeface="Segoe UI" panose="020B0502040204020203" pitchFamily="34" charset="0"/>
              </a:rPr>
              <a:t>Group 4: Challenge 4 (Interviewee reluctant to participate)</a:t>
            </a:r>
          </a:p>
          <a:p>
            <a:r>
              <a:rPr lang="en-US" sz="1200" b="0" dirty="0">
                <a:effectLst/>
                <a:latin typeface="Segoe UI" panose="020B0502040204020203" pitchFamily="34" charset="0"/>
              </a:rPr>
              <a:t>Group 5: Challenge 5 (Interviewee strays off topic)</a:t>
            </a:r>
            <a:endParaRPr lang="en-US" b="0" dirty="0"/>
          </a:p>
          <a:p>
            <a:endParaRPr lang="en-US" dirty="0"/>
          </a:p>
          <a:p>
            <a:r>
              <a:rPr lang="en-US" i="1" dirty="0"/>
              <a:t>*If class size does not allow 5 breakout groups, instructor can facilitate large group discussion of extra challenges.</a:t>
            </a:r>
          </a:p>
        </p:txBody>
      </p:sp>
      <p:sp>
        <p:nvSpPr>
          <p:cNvPr id="4" name="Slide Number Placeholder 3"/>
          <p:cNvSpPr>
            <a:spLocks noGrp="1"/>
          </p:cNvSpPr>
          <p:nvPr>
            <p:ph type="sldNum" sz="quarter" idx="5"/>
          </p:nvPr>
        </p:nvSpPr>
        <p:spPr/>
        <p:txBody>
          <a:bodyPr/>
          <a:lstStyle/>
          <a:p>
            <a:fld id="{F8A786DB-9A68-4B20-9E57-C41C6A1D7BBC}" type="slidenum">
              <a:rPr lang="en-US" smtClean="0"/>
              <a:t>5</a:t>
            </a:fld>
            <a:endParaRPr lang="en-US"/>
          </a:p>
        </p:txBody>
      </p:sp>
    </p:spTree>
    <p:extLst>
      <p:ext uri="{BB962C8B-B14F-4D97-AF65-F5344CB8AC3E}">
        <p14:creationId xmlns:p14="http://schemas.microsoft.com/office/powerpoint/2010/main" val="5165329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Pan out and remind participants that investigations are a balance of many factors that must work together. This course focuses on interviewing but there are many factors beyond interviewing that impact the ability to identify and control disease, and ultimately impact the ability of interviewers to be effective. Among these factors are:</a:t>
            </a:r>
          </a:p>
          <a:p>
            <a:pPr marL="171450" indent="-171450">
              <a:buFont typeface="Arial" panose="020B0604020202020204" pitchFamily="34" charset="0"/>
              <a:buChar char="•"/>
            </a:pPr>
            <a:r>
              <a:rPr lang="en-US" b="1" dirty="0"/>
              <a:t>Reliable surveillance </a:t>
            </a:r>
            <a:r>
              <a:rPr lang="en-US" dirty="0"/>
              <a:t>to detect cases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Testing </a:t>
            </a:r>
            <a:r>
              <a:rPr lang="en-US" dirty="0"/>
              <a:t>to identify pathogens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Teamwork and communication </a:t>
            </a:r>
            <a:r>
              <a:rPr lang="en-US" b="0" dirty="0"/>
              <a:t>to trigger response actions</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Effective interviewing </a:t>
            </a:r>
            <a:r>
              <a:rPr lang="en-US" dirty="0"/>
              <a:t>to identify commonalities and hypotheses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Sound study designs </a:t>
            </a:r>
            <a:r>
              <a:rPr lang="en-US" dirty="0"/>
              <a:t>to test hypotheses and identify sources of illness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Effective interviewing is a critical component of the investigation. However, even solid interviewing will not identify illness sources if other components are lacking.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 interviewer needs </a:t>
            </a:r>
            <a:r>
              <a:rPr lang="en-US" i="1" dirty="0"/>
              <a:t>surveillance and testing </a:t>
            </a:r>
            <a:r>
              <a:rPr lang="en-US" dirty="0"/>
              <a:t>to identify cases for interview; a sound </a:t>
            </a:r>
            <a:r>
              <a:rPr lang="en-US" i="1" dirty="0"/>
              <a:t>study design </a:t>
            </a:r>
            <a:r>
              <a:rPr lang="en-US" dirty="0"/>
              <a:t>to ensure the right cases are being asked the right questions and </a:t>
            </a:r>
            <a:r>
              <a:rPr lang="en-US" i="1" dirty="0"/>
              <a:t>teamwork</a:t>
            </a:r>
            <a:r>
              <a:rPr lang="en-US" dirty="0"/>
              <a:t> to make sure control measures are being implemented once an illness source is detected.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a:spcBef>
                <a:spcPts val="1800"/>
              </a:spcBef>
              <a:spcAft>
                <a:spcPts val="600"/>
              </a:spcAft>
            </a:pPr>
            <a:r>
              <a:rPr lang="en-US" sz="1200" b="1" u="sng" dirty="0" err="1">
                <a:effectLst/>
                <a:latin typeface="Arial" panose="020B0604020202020204" pitchFamily="34" charset="0"/>
                <a:ea typeface="Times New Roman" panose="02020603050405020304" pitchFamily="18" charset="0"/>
                <a:cs typeface="Times New Roman" panose="02020603050405020304" pitchFamily="18" charset="0"/>
              </a:rPr>
              <a:t>vILT</a:t>
            </a: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5"/>
          </p:nvPr>
        </p:nvSpPr>
        <p:spPr/>
        <p:txBody>
          <a:bodyPr/>
          <a:lstStyle/>
          <a:p>
            <a:fld id="{BE021544-EC92-4673-9FE4-EE64AF58D4F4}" type="slidenum">
              <a:rPr lang="en-US" smtClean="0"/>
              <a:t>6</a:t>
            </a:fld>
            <a:endParaRPr lang="en-US"/>
          </a:p>
        </p:txBody>
      </p:sp>
    </p:spTree>
    <p:extLst>
      <p:ext uri="{BB962C8B-B14F-4D97-AF65-F5344CB8AC3E}">
        <p14:creationId xmlns:p14="http://schemas.microsoft.com/office/powerpoint/2010/main" val="26952039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Sometimes despite solid interviewing no commonalities can be detected. These could be classified as investigation challenges, not true interviewing challenges but they impact interviewing. Reasons include: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Question not on questionnaire</a:t>
            </a:r>
            <a:r>
              <a:rPr lang="en-US" dirty="0"/>
              <a:t>—perhaps the illness source is novel, unexpected, or rare and simply not asked about on the questionnaire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Stealth exposure</a:t>
            </a:r>
            <a:r>
              <a:rPr lang="en-US" dirty="0"/>
              <a:t>—the source of illness may have been “hidden” such as an ingredient like peanut butter in a variety of food products among cases (cookies, crackers, etc.) or something that went unnoticed such as garnishes on a plate or unknown ingredient used in a salad dressing such as a freshly chopped herb.</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Too few cases</a:t>
            </a:r>
            <a:r>
              <a:rPr lang="en-US" dirty="0"/>
              <a:t>—analysis of results can be challenging if there are too few cases (i.e.-hard to interpret significance of 2 people consuming fresh melon). This can happen if surveillance and testing are not being done or if the cases are spread across a wide geographic area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Lack of (or inadequate) control group</a:t>
            </a:r>
            <a:r>
              <a:rPr lang="en-US" dirty="0"/>
              <a:t>—it can be hard to interpret findings without a control group to help frame significance of ill person exposures. Often a case-control study may be done as part of hypothesis-testing.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Misclassification issues</a:t>
            </a:r>
            <a:r>
              <a:rPr lang="en-US" dirty="0"/>
              <a:t>—if people with other illnesses or who aren’t truly ill with the illness under investigation are included in the interviewing and analysis the results will not accurately reflect the cluster source of illness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Bias</a:t>
            </a:r>
            <a:r>
              <a:rPr lang="en-US" dirty="0"/>
              <a:t>—bias can occur at multiple levels of the investigation: biased question wording on questionnaire; recall bias where ill persons have better recall than well persons; “last meal” bias where interviewee is fixated on last meal consumed</a:t>
            </a:r>
          </a:p>
          <a:p>
            <a:pPr marL="0" indent="0">
              <a:buNone/>
            </a:pPr>
            <a:endParaRPr lang="en-US" dirty="0"/>
          </a:p>
          <a:p>
            <a:pPr marL="0" indent="0">
              <a:buNone/>
            </a:pPr>
            <a:r>
              <a:rPr lang="en-US" b="1" dirty="0"/>
              <a:t>ENGAGEMENT OPTION(S)</a:t>
            </a:r>
            <a:endParaRPr lang="en-US" dirty="0"/>
          </a:p>
          <a:p>
            <a:pPr marL="0" indent="0">
              <a:buNone/>
            </a:pPr>
            <a:r>
              <a:rPr lang="en-US" dirty="0"/>
              <a:t>Instead of lecturing on this slide, go through each challenge and ask participants why they think these investigation challenges are important—and then round out the discussion to make sure all points are covered. Call on participants by name for higher engagement level.</a:t>
            </a:r>
          </a:p>
          <a:p>
            <a:pPr marL="0" indent="0">
              <a:buNone/>
            </a:pPr>
            <a:endParaRPr lang="en-US" dirty="0"/>
          </a:p>
          <a:p>
            <a:pPr marL="0" indent="0">
              <a:buFont typeface="Arial" panose="020B0604020202020204" pitchFamily="34" charset="0"/>
              <a:buNone/>
            </a:pPr>
            <a:r>
              <a:rPr lang="en-US" b="1" i="0" dirty="0"/>
              <a:t>VIRTUAL SUGGESTION:</a:t>
            </a:r>
          </a:p>
          <a:p>
            <a:pPr marL="0" indent="0">
              <a:buFont typeface="Arial" panose="020B0604020202020204" pitchFamily="34" charset="0"/>
              <a:buNone/>
            </a:pPr>
            <a:r>
              <a:rPr lang="en-US" b="0" i="0" dirty="0"/>
              <a:t>Pre-select 6 participants you feel would be willing to discuss the implications of these investigation challenges. Before starting pre-warn each that you will be asking for their help on the topic.</a:t>
            </a:r>
          </a:p>
        </p:txBody>
      </p:sp>
      <p:sp>
        <p:nvSpPr>
          <p:cNvPr id="4" name="Slide Number Placeholder 3"/>
          <p:cNvSpPr>
            <a:spLocks noGrp="1"/>
          </p:cNvSpPr>
          <p:nvPr>
            <p:ph type="sldNum" sz="quarter" idx="5"/>
          </p:nvPr>
        </p:nvSpPr>
        <p:spPr/>
        <p:txBody>
          <a:bodyPr/>
          <a:lstStyle/>
          <a:p>
            <a:fld id="{BE021544-EC92-4673-9FE4-EE64AF58D4F4}" type="slidenum">
              <a:rPr lang="en-US" smtClean="0"/>
              <a:t>7</a:t>
            </a:fld>
            <a:endParaRPr lang="en-US"/>
          </a:p>
        </p:txBody>
      </p:sp>
    </p:spTree>
    <p:extLst>
      <p:ext uri="{BB962C8B-B14F-4D97-AF65-F5344CB8AC3E}">
        <p14:creationId xmlns:p14="http://schemas.microsoft.com/office/powerpoint/2010/main" val="12302529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question isn’t overtly asked on the questionnaire or if a “stealth ingredient” is causing illness an astute interviewer is critical.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Emphasize that interviewing is somewhat of an art, not just rote reading of the questionnaire. It’s a conversation and unexpected clues may come up during the interview. The interviewer should know when to solicit additional details and record those—even in the margin of the page. This is especially true during </a:t>
            </a:r>
            <a:r>
              <a:rPr lang="en-US" i="1" dirty="0"/>
              <a:t>hypothesis generating interviews</a:t>
            </a:r>
            <a:r>
              <a:rPr lang="en-US" dirty="0"/>
              <a:t>. Remember the goal is to identify the source and at times the source may be a commonality that is not overtly listed on the questionnaire and requires strong listening skills.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 sure to highlight how the interviewer can help with issues from stealth items or novel items: </a:t>
            </a:r>
            <a:r>
              <a:rPr lang="en-US" b="1" dirty="0"/>
              <a:t>by listening carefully for clues </a:t>
            </a:r>
            <a:r>
              <a:rPr lang="en-US" b="0" dirty="0"/>
              <a:t>and asking more about anything interesting that comes up.</a:t>
            </a:r>
          </a:p>
          <a:p>
            <a:endParaRPr lang="en-US" dirty="0"/>
          </a:p>
          <a:p>
            <a:r>
              <a:rPr lang="en-US" dirty="0"/>
              <a:t>Watch for “sub-clusters” of cases with common exposures. For example, a small group within the larger group of ill people who dined at a common restaurant. This can provide powerful clues that can help solve the larger cluster, such as tomatoes used in restaurant salsa but also sold to consumers. </a:t>
            </a:r>
          </a:p>
          <a:p>
            <a:endParaRPr lang="en-US" dirty="0"/>
          </a:p>
          <a:p>
            <a:r>
              <a:rPr lang="en-US" dirty="0"/>
              <a:t>If an interviewer hears something familiar—from a previous interview completed on another patient be especially curious and ask for additional details.</a:t>
            </a:r>
          </a:p>
          <a:p>
            <a:endParaRPr lang="en-US" dirty="0"/>
          </a:p>
          <a:p>
            <a:pPr marL="0" marR="0">
              <a:spcBef>
                <a:spcPts val="1800"/>
              </a:spcBef>
              <a:spcAft>
                <a:spcPts val="600"/>
              </a:spcAft>
            </a:pP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BE021544-EC92-4673-9FE4-EE64AF58D4F4}" type="slidenum">
              <a:rPr lang="en-US" smtClean="0"/>
              <a:t>8</a:t>
            </a:fld>
            <a:endParaRPr lang="en-US"/>
          </a:p>
        </p:txBody>
      </p:sp>
    </p:spTree>
    <p:extLst>
      <p:ext uri="{BB962C8B-B14F-4D97-AF65-F5344CB8AC3E}">
        <p14:creationId xmlns:p14="http://schemas.microsoft.com/office/powerpoint/2010/main" val="39017562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n-US" dirty="0"/>
              <a:t>Sometimes the source of illness is not an overt question on the questionnaire—which can make it really difficult to determine the source! One potential solution is employing the “single interviewer” approach. </a:t>
            </a:r>
          </a:p>
          <a:p>
            <a:endParaRPr lang="en-US" b="1" dirty="0"/>
          </a:p>
          <a:p>
            <a:r>
              <a:rPr lang="en-US" b="1" dirty="0"/>
              <a:t>ASK:</a:t>
            </a:r>
          </a:p>
          <a:p>
            <a:r>
              <a:rPr lang="en-US" dirty="0"/>
              <a:t>Look at the statements made by multiple interviewees during interviews. </a:t>
            </a:r>
          </a:p>
          <a:p>
            <a:r>
              <a:rPr lang="en-US" dirty="0"/>
              <a:t>1. How would having a single interviewer be helpful in this situation? (hear various ways different ill people may have visited a common park)</a:t>
            </a:r>
          </a:p>
          <a:p>
            <a:r>
              <a:rPr lang="en-US" dirty="0"/>
              <a:t>2. What might a single interviewer do if encountered with these clues? (ask for details about </a:t>
            </a:r>
            <a:r>
              <a:rPr lang="en-US" i="1" dirty="0"/>
              <a:t>which</a:t>
            </a:r>
            <a:r>
              <a:rPr lang="en-US" dirty="0"/>
              <a:t> park, what exactly they did while at the park, if any food/drinks were purchased and any other relevant exposures while there such as animal contact, filling a water bottle, recreational swimming, etc.)</a:t>
            </a:r>
          </a:p>
          <a:p>
            <a:endParaRPr lang="en-US" dirty="0"/>
          </a:p>
          <a:p>
            <a:r>
              <a:rPr lang="en-US" b="1" dirty="0"/>
              <a:t>Note: </a:t>
            </a:r>
            <a:r>
              <a:rPr lang="en-US" dirty="0"/>
              <a:t>This example was borrowed from a real outbreak: In South Carolina a cluster of </a:t>
            </a:r>
            <a:r>
              <a:rPr lang="en-US" i="1" dirty="0"/>
              <a:t>Salmonella</a:t>
            </a:r>
            <a:r>
              <a:rPr lang="en-US" dirty="0"/>
              <a:t> Javiana was detected but the standard enteric questionnaire did not identify any commonalities. Local interviewers mapped the residences of cases and noted they lived in the same part of town. One interviewer noted that several cases were involved in various activities at a local park. Further questioning determined that cases had visited the park and purchased nuts (boiled peanuts) from a local, unlicensed vendor. The outbreak was solved by one astute interviewer who heard something intriguing and communicated with the team.</a:t>
            </a:r>
          </a:p>
          <a:p>
            <a:endParaRPr lang="en-U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54F874-8904-1140-9345-65A2416DE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73388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623B9-383C-A246-2581-D29689B1CCD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89C2CD6-5905-B306-903C-EF912E821E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2071AB-A263-AE2C-5C7C-B3FE62CCCEB1}"/>
              </a:ext>
            </a:extLst>
          </p:cNvPr>
          <p:cNvSpPr>
            <a:spLocks noGrp="1"/>
          </p:cNvSpPr>
          <p:nvPr>
            <p:ph type="dt" sz="half" idx="10"/>
          </p:nvPr>
        </p:nvSpPr>
        <p:spPr/>
        <p:txBody>
          <a:bodyPr/>
          <a:lstStyle/>
          <a:p>
            <a:fld id="{DB0DCCFA-8932-4EBF-881D-226E2CC7E4B7}" type="datetimeFigureOut">
              <a:rPr lang="en-US" smtClean="0"/>
              <a:t>10/9/2023</a:t>
            </a:fld>
            <a:endParaRPr lang="en-US"/>
          </a:p>
        </p:txBody>
      </p:sp>
      <p:sp>
        <p:nvSpPr>
          <p:cNvPr id="5" name="Footer Placeholder 4">
            <a:extLst>
              <a:ext uri="{FF2B5EF4-FFF2-40B4-BE49-F238E27FC236}">
                <a16:creationId xmlns:a16="http://schemas.microsoft.com/office/drawing/2014/main" id="{A234FF6B-ECA1-E484-332D-61835E6C7D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7CB27D-97BA-1472-8E8F-556D9D3ADF78}"/>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35804663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47B8ACB-E22E-6333-E447-7E4A5C83C1D9}"/>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6A23D0-BF47-0C05-530B-56B8D55CEC2E}"/>
              </a:ext>
            </a:extLst>
          </p:cNvPr>
          <p:cNvSpPr>
            <a:spLocks noGrp="1"/>
          </p:cNvSpPr>
          <p:nvPr>
            <p:ph type="title"/>
          </p:nvPr>
        </p:nvSpPr>
        <p:spPr>
          <a:xfrm>
            <a:off x="838200" y="265542"/>
            <a:ext cx="10515600" cy="721291"/>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EA16D1-332B-91D4-DC17-D75ECBA184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97B968-10E0-BD26-3138-4B84342D8921}"/>
              </a:ext>
            </a:extLst>
          </p:cNvPr>
          <p:cNvSpPr>
            <a:spLocks noGrp="1"/>
          </p:cNvSpPr>
          <p:nvPr>
            <p:ph type="dt" sz="half" idx="10"/>
          </p:nvPr>
        </p:nvSpPr>
        <p:spPr/>
        <p:txBody>
          <a:bodyPr/>
          <a:lstStyle/>
          <a:p>
            <a:fld id="{DB0DCCFA-8932-4EBF-881D-226E2CC7E4B7}" type="datetimeFigureOut">
              <a:rPr lang="en-US" smtClean="0"/>
              <a:t>10/9/2023</a:t>
            </a:fld>
            <a:endParaRPr lang="en-US"/>
          </a:p>
        </p:txBody>
      </p:sp>
      <p:sp>
        <p:nvSpPr>
          <p:cNvPr id="5" name="Footer Placeholder 4">
            <a:extLst>
              <a:ext uri="{FF2B5EF4-FFF2-40B4-BE49-F238E27FC236}">
                <a16:creationId xmlns:a16="http://schemas.microsoft.com/office/drawing/2014/main" id="{AFBF9F0B-C348-CAA4-BB96-B38BDD5BAF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BDA2A4-E4C3-B395-D5E3-237B98327D39}"/>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17501931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7B2418-70E8-B03C-C092-62EEB7CBCFF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FDAF613-36F1-43C6-A0F3-E752DF6323F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510C0C-3759-DA4B-4781-BB8A83606B01}"/>
              </a:ext>
            </a:extLst>
          </p:cNvPr>
          <p:cNvSpPr>
            <a:spLocks noGrp="1"/>
          </p:cNvSpPr>
          <p:nvPr>
            <p:ph type="dt" sz="half" idx="10"/>
          </p:nvPr>
        </p:nvSpPr>
        <p:spPr/>
        <p:txBody>
          <a:bodyPr/>
          <a:lstStyle/>
          <a:p>
            <a:fld id="{DB0DCCFA-8932-4EBF-881D-226E2CC7E4B7}" type="datetimeFigureOut">
              <a:rPr lang="en-US" smtClean="0"/>
              <a:t>10/9/2023</a:t>
            </a:fld>
            <a:endParaRPr lang="en-US"/>
          </a:p>
        </p:txBody>
      </p:sp>
      <p:sp>
        <p:nvSpPr>
          <p:cNvPr id="5" name="Footer Placeholder 4">
            <a:extLst>
              <a:ext uri="{FF2B5EF4-FFF2-40B4-BE49-F238E27FC236}">
                <a16:creationId xmlns:a16="http://schemas.microsoft.com/office/drawing/2014/main" id="{CA99213D-860B-20D0-2591-8A77CEB79E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1A91C3-2CE7-9D24-0C28-0CD8E856CE37}"/>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2171550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CCAD9EA-8602-8D6F-1326-51C0184EBE1B}"/>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BC391DC-5A2B-D468-F015-B2F406420D83}"/>
              </a:ext>
            </a:extLst>
          </p:cNvPr>
          <p:cNvSpPr>
            <a:spLocks noGrp="1"/>
          </p:cNvSpPr>
          <p:nvPr>
            <p:ph type="title"/>
          </p:nvPr>
        </p:nvSpPr>
        <p:spPr>
          <a:xfrm>
            <a:off x="838200" y="274595"/>
            <a:ext cx="10515600" cy="73034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60F7E757-ACB8-7200-AADD-14E29E777DC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CE8630-F94D-B401-FC6C-351DC9E8EF51}"/>
              </a:ext>
            </a:extLst>
          </p:cNvPr>
          <p:cNvSpPr>
            <a:spLocks noGrp="1"/>
          </p:cNvSpPr>
          <p:nvPr>
            <p:ph type="dt" sz="half" idx="10"/>
          </p:nvPr>
        </p:nvSpPr>
        <p:spPr/>
        <p:txBody>
          <a:bodyPr/>
          <a:lstStyle/>
          <a:p>
            <a:fld id="{DB0DCCFA-8932-4EBF-881D-226E2CC7E4B7}" type="datetimeFigureOut">
              <a:rPr lang="en-US" smtClean="0"/>
              <a:t>10/9/2023</a:t>
            </a:fld>
            <a:endParaRPr lang="en-US"/>
          </a:p>
        </p:txBody>
      </p:sp>
      <p:sp>
        <p:nvSpPr>
          <p:cNvPr id="5" name="Footer Placeholder 4">
            <a:extLst>
              <a:ext uri="{FF2B5EF4-FFF2-40B4-BE49-F238E27FC236}">
                <a16:creationId xmlns:a16="http://schemas.microsoft.com/office/drawing/2014/main" id="{6EA13311-7DEB-2991-55CD-72C71F8601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F3818A-1DE0-6131-27F5-1750696046B4}"/>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39076154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EF59823-9EBB-82EE-5BA7-BDC05CBB1875}"/>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C36211-0D71-BCF4-0212-4AB63832747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3E456A6-F3B2-9A7C-8EF2-236E769E5F5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1FB4FE9-F6C5-4F60-3B97-9418301340EE}"/>
              </a:ext>
            </a:extLst>
          </p:cNvPr>
          <p:cNvSpPr>
            <a:spLocks noGrp="1"/>
          </p:cNvSpPr>
          <p:nvPr>
            <p:ph type="dt" sz="half" idx="10"/>
          </p:nvPr>
        </p:nvSpPr>
        <p:spPr/>
        <p:txBody>
          <a:bodyPr/>
          <a:lstStyle/>
          <a:p>
            <a:fld id="{DB0DCCFA-8932-4EBF-881D-226E2CC7E4B7}" type="datetimeFigureOut">
              <a:rPr lang="en-US" smtClean="0"/>
              <a:t>10/9/2023</a:t>
            </a:fld>
            <a:endParaRPr lang="en-US"/>
          </a:p>
        </p:txBody>
      </p:sp>
      <p:sp>
        <p:nvSpPr>
          <p:cNvPr id="5" name="Footer Placeholder 4">
            <a:extLst>
              <a:ext uri="{FF2B5EF4-FFF2-40B4-BE49-F238E27FC236}">
                <a16:creationId xmlns:a16="http://schemas.microsoft.com/office/drawing/2014/main" id="{78324D89-F86E-FAD7-255C-949336517B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0EEAE4-6211-FB83-D250-BCB507A5FC8F}"/>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22091519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A731A51-3A30-E5F3-5F59-AE87C8CF734E}"/>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BFA4083-3603-CD25-A492-2E86CC8ECABB}"/>
              </a:ext>
            </a:extLst>
          </p:cNvPr>
          <p:cNvSpPr>
            <a:spLocks noGrp="1"/>
          </p:cNvSpPr>
          <p:nvPr>
            <p:ph type="title"/>
          </p:nvPr>
        </p:nvSpPr>
        <p:spPr>
          <a:xfrm>
            <a:off x="838200" y="208230"/>
            <a:ext cx="10515600" cy="71522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8A61439B-4DBB-7672-D60A-F7625B6838B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80CACB1-72D6-9450-2B75-F4781B67F05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FBD3412-4ED0-5C88-F2A5-9E6B54731703}"/>
              </a:ext>
            </a:extLst>
          </p:cNvPr>
          <p:cNvSpPr>
            <a:spLocks noGrp="1"/>
          </p:cNvSpPr>
          <p:nvPr>
            <p:ph type="dt" sz="half" idx="10"/>
          </p:nvPr>
        </p:nvSpPr>
        <p:spPr/>
        <p:txBody>
          <a:bodyPr/>
          <a:lstStyle/>
          <a:p>
            <a:fld id="{DB0DCCFA-8932-4EBF-881D-226E2CC7E4B7}" type="datetimeFigureOut">
              <a:rPr lang="en-US" smtClean="0"/>
              <a:t>10/9/2023</a:t>
            </a:fld>
            <a:endParaRPr lang="en-US"/>
          </a:p>
        </p:txBody>
      </p:sp>
      <p:sp>
        <p:nvSpPr>
          <p:cNvPr id="6" name="Footer Placeholder 5">
            <a:extLst>
              <a:ext uri="{FF2B5EF4-FFF2-40B4-BE49-F238E27FC236}">
                <a16:creationId xmlns:a16="http://schemas.microsoft.com/office/drawing/2014/main" id="{C5B81198-4F75-EE53-2BA7-40489BB0D0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F31037-7DDE-C5AA-144A-B4BF50FC55CE}"/>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30034565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7137CF6-18D0-D5F1-AF6A-55F60753175F}"/>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27C3572-4D2B-688B-3710-060644924C94}"/>
              </a:ext>
            </a:extLst>
          </p:cNvPr>
          <p:cNvSpPr>
            <a:spLocks noGrp="1"/>
          </p:cNvSpPr>
          <p:nvPr>
            <p:ph type="title"/>
          </p:nvPr>
        </p:nvSpPr>
        <p:spPr>
          <a:xfrm>
            <a:off x="839788" y="253497"/>
            <a:ext cx="10515600" cy="6880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D5C87129-4030-4ADF-2631-BECE365DB9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76C931B-B98F-5607-3D7F-B08A44249CA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E3C3CF3-0A8F-3153-2423-27E9DEEAE7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D20A0E-86F2-0802-3636-679AE3F973C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C378D80-49E0-1B2D-C425-55C16E6109CA}"/>
              </a:ext>
            </a:extLst>
          </p:cNvPr>
          <p:cNvSpPr>
            <a:spLocks noGrp="1"/>
          </p:cNvSpPr>
          <p:nvPr>
            <p:ph type="dt" sz="half" idx="10"/>
          </p:nvPr>
        </p:nvSpPr>
        <p:spPr/>
        <p:txBody>
          <a:bodyPr/>
          <a:lstStyle/>
          <a:p>
            <a:fld id="{DB0DCCFA-8932-4EBF-881D-226E2CC7E4B7}" type="datetimeFigureOut">
              <a:rPr lang="en-US" smtClean="0"/>
              <a:t>10/9/2023</a:t>
            </a:fld>
            <a:endParaRPr lang="en-US"/>
          </a:p>
        </p:txBody>
      </p:sp>
      <p:sp>
        <p:nvSpPr>
          <p:cNvPr id="8" name="Footer Placeholder 7">
            <a:extLst>
              <a:ext uri="{FF2B5EF4-FFF2-40B4-BE49-F238E27FC236}">
                <a16:creationId xmlns:a16="http://schemas.microsoft.com/office/drawing/2014/main" id="{C661F1BD-51C8-5C7C-BE92-71F013FF0F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2A32192-B085-F20D-92FC-86EC7466133D}"/>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24387184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018997D-81A2-8D5E-54A4-085C68317CDA}"/>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E2A0151-3910-854E-60BA-0BAFFB0047C5}"/>
              </a:ext>
            </a:extLst>
          </p:cNvPr>
          <p:cNvSpPr>
            <a:spLocks noGrp="1"/>
          </p:cNvSpPr>
          <p:nvPr>
            <p:ph type="title"/>
          </p:nvPr>
        </p:nvSpPr>
        <p:spPr>
          <a:xfrm>
            <a:off x="838200" y="256489"/>
            <a:ext cx="10515600" cy="721291"/>
          </a:xfrm>
        </p:spPr>
        <p:txBody>
          <a:bodyPr/>
          <a:lstStyle/>
          <a:p>
            <a:r>
              <a:rPr lang="en-US"/>
              <a:t>Click to edit Master title style</a:t>
            </a:r>
          </a:p>
        </p:txBody>
      </p:sp>
      <p:sp>
        <p:nvSpPr>
          <p:cNvPr id="3" name="Date Placeholder 2">
            <a:extLst>
              <a:ext uri="{FF2B5EF4-FFF2-40B4-BE49-F238E27FC236}">
                <a16:creationId xmlns:a16="http://schemas.microsoft.com/office/drawing/2014/main" id="{8AD7B826-A61F-FCEA-24B9-2866A91A3DB0}"/>
              </a:ext>
            </a:extLst>
          </p:cNvPr>
          <p:cNvSpPr>
            <a:spLocks noGrp="1"/>
          </p:cNvSpPr>
          <p:nvPr>
            <p:ph type="dt" sz="half" idx="10"/>
          </p:nvPr>
        </p:nvSpPr>
        <p:spPr/>
        <p:txBody>
          <a:bodyPr/>
          <a:lstStyle/>
          <a:p>
            <a:fld id="{DB0DCCFA-8932-4EBF-881D-226E2CC7E4B7}" type="datetimeFigureOut">
              <a:rPr lang="en-US" smtClean="0"/>
              <a:t>10/9/2023</a:t>
            </a:fld>
            <a:endParaRPr lang="en-US"/>
          </a:p>
        </p:txBody>
      </p:sp>
      <p:sp>
        <p:nvSpPr>
          <p:cNvPr id="4" name="Footer Placeholder 3">
            <a:extLst>
              <a:ext uri="{FF2B5EF4-FFF2-40B4-BE49-F238E27FC236}">
                <a16:creationId xmlns:a16="http://schemas.microsoft.com/office/drawing/2014/main" id="{9AC6E9C0-8559-A8D1-823F-677C4FAD482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C5D6497-E937-57F5-1F94-7B3FB838811B}"/>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11822461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826B90-43A1-E437-23DA-92CAA76E5DC5}"/>
              </a:ext>
            </a:extLst>
          </p:cNvPr>
          <p:cNvSpPr>
            <a:spLocks noGrp="1"/>
          </p:cNvSpPr>
          <p:nvPr>
            <p:ph type="dt" sz="half" idx="10"/>
          </p:nvPr>
        </p:nvSpPr>
        <p:spPr/>
        <p:txBody>
          <a:bodyPr/>
          <a:lstStyle/>
          <a:p>
            <a:fld id="{DB0DCCFA-8932-4EBF-881D-226E2CC7E4B7}" type="datetimeFigureOut">
              <a:rPr lang="en-US" smtClean="0"/>
              <a:t>10/9/2023</a:t>
            </a:fld>
            <a:endParaRPr lang="en-US"/>
          </a:p>
        </p:txBody>
      </p:sp>
      <p:sp>
        <p:nvSpPr>
          <p:cNvPr id="3" name="Footer Placeholder 2">
            <a:extLst>
              <a:ext uri="{FF2B5EF4-FFF2-40B4-BE49-F238E27FC236}">
                <a16:creationId xmlns:a16="http://schemas.microsoft.com/office/drawing/2014/main" id="{DE74F3B4-E231-31CA-1CBF-1BC2D21BB05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8891DD-C006-5AED-E3E8-9210B7979057}"/>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46924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50321-CA5F-039E-DC22-970E637171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ED582F0-BE36-4C35-205C-905EA828B7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B1E969-2D1A-E8ED-CAD2-EF8B2D2033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2151F0-D319-DDE6-BC5C-EFACD7523384}"/>
              </a:ext>
            </a:extLst>
          </p:cNvPr>
          <p:cNvSpPr>
            <a:spLocks noGrp="1"/>
          </p:cNvSpPr>
          <p:nvPr>
            <p:ph type="dt" sz="half" idx="10"/>
          </p:nvPr>
        </p:nvSpPr>
        <p:spPr/>
        <p:txBody>
          <a:bodyPr/>
          <a:lstStyle/>
          <a:p>
            <a:fld id="{DB0DCCFA-8932-4EBF-881D-226E2CC7E4B7}" type="datetimeFigureOut">
              <a:rPr lang="en-US" smtClean="0"/>
              <a:t>10/9/2023</a:t>
            </a:fld>
            <a:endParaRPr lang="en-US"/>
          </a:p>
        </p:txBody>
      </p:sp>
      <p:sp>
        <p:nvSpPr>
          <p:cNvPr id="6" name="Footer Placeholder 5">
            <a:extLst>
              <a:ext uri="{FF2B5EF4-FFF2-40B4-BE49-F238E27FC236}">
                <a16:creationId xmlns:a16="http://schemas.microsoft.com/office/drawing/2014/main" id="{A1EA6E5E-0D55-94C1-E01D-750236B3D3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2A197B-9239-141E-E574-485423E70FCB}"/>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2035530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C3DFA-F71D-2F58-D75F-B2EAD5E890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D2AE038-649C-6D58-C435-D3E45ED7E6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AEF1C1F-0483-9F92-DD53-9671637EAF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9D7793-076E-D991-6549-17786B48CB58}"/>
              </a:ext>
            </a:extLst>
          </p:cNvPr>
          <p:cNvSpPr>
            <a:spLocks noGrp="1"/>
          </p:cNvSpPr>
          <p:nvPr>
            <p:ph type="dt" sz="half" idx="10"/>
          </p:nvPr>
        </p:nvSpPr>
        <p:spPr/>
        <p:txBody>
          <a:bodyPr/>
          <a:lstStyle/>
          <a:p>
            <a:fld id="{DB0DCCFA-8932-4EBF-881D-226E2CC7E4B7}" type="datetimeFigureOut">
              <a:rPr lang="en-US" smtClean="0"/>
              <a:t>10/9/2023</a:t>
            </a:fld>
            <a:endParaRPr lang="en-US"/>
          </a:p>
        </p:txBody>
      </p:sp>
      <p:sp>
        <p:nvSpPr>
          <p:cNvPr id="6" name="Footer Placeholder 5">
            <a:extLst>
              <a:ext uri="{FF2B5EF4-FFF2-40B4-BE49-F238E27FC236}">
                <a16:creationId xmlns:a16="http://schemas.microsoft.com/office/drawing/2014/main" id="{E7BE2756-2A48-4DCF-3B55-D630BEFB46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7EA033-EBB4-8125-3CA2-5E315A189B0D}"/>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12233904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C028E5-51E0-4F56-8095-2793DCC34EB6}"/>
              </a:ext>
            </a:extLst>
          </p:cNvPr>
          <p:cNvSpPr>
            <a:spLocks noGrp="1"/>
          </p:cNvSpPr>
          <p:nvPr>
            <p:ph type="title"/>
          </p:nvPr>
        </p:nvSpPr>
        <p:spPr>
          <a:xfrm>
            <a:off x="838200" y="365125"/>
            <a:ext cx="10515600" cy="721291"/>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F0CBA20A-920C-EF0F-4C09-D02FC531B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301054-92D1-4064-FFFB-0133407AA3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0DCCFA-8932-4EBF-881D-226E2CC7E4B7}" type="datetimeFigureOut">
              <a:rPr lang="en-US" smtClean="0"/>
              <a:t>10/9/2023</a:t>
            </a:fld>
            <a:endParaRPr lang="en-US"/>
          </a:p>
        </p:txBody>
      </p:sp>
      <p:sp>
        <p:nvSpPr>
          <p:cNvPr id="5" name="Footer Placeholder 4">
            <a:extLst>
              <a:ext uri="{FF2B5EF4-FFF2-40B4-BE49-F238E27FC236}">
                <a16:creationId xmlns:a16="http://schemas.microsoft.com/office/drawing/2014/main" id="{E4FBD965-B598-2973-3AEA-D6158BDF15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1699E0C-5ED6-A28D-B98E-06FC6EBE4E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36ED11-C060-4011-983F-41D885393F93}" type="slidenum">
              <a:rPr lang="en-US" smtClean="0"/>
              <a:t>‹#›</a:t>
            </a:fld>
            <a:endParaRPr lang="en-US"/>
          </a:p>
        </p:txBody>
      </p:sp>
    </p:spTree>
    <p:custDataLst>
      <p:tags r:id="rId13"/>
    </p:custDataLst>
    <p:extLst>
      <p:ext uri="{BB962C8B-B14F-4D97-AF65-F5344CB8AC3E}">
        <p14:creationId xmlns:p14="http://schemas.microsoft.com/office/powerpoint/2010/main" val="36594974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1.xml"/><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20.xml"/><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2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25.xml"/><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image" Target="../media/image15.png"/><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4.jpg"/><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14.xml"/><Relationship Id="rId5" Type="http://schemas.openxmlformats.org/officeDocument/2006/relationships/image" Target="../media/image5.jp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9.xml"/><Relationship Id="rId5" Type="http://schemas.openxmlformats.org/officeDocument/2006/relationships/image" Target="../media/image8.sv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808C294-E960-DD83-7524-FED35E87380A}"/>
              </a:ext>
            </a:extLst>
          </p:cNvPr>
          <p:cNvPicPr>
            <a:picLocks noChangeAspect="1"/>
          </p:cNvPicPr>
          <p:nvPr/>
        </p:nvPicPr>
        <p:blipFill rotWithShape="1">
          <a:blip r:embed="rId4">
            <a:extLst>
              <a:ext uri="{28A0092B-C50C-407E-A947-70E740481C1C}">
                <a14:useLocalDpi xmlns:a14="http://schemas.microsoft.com/office/drawing/2010/main" val="0"/>
              </a:ext>
            </a:extLst>
          </a:blip>
          <a:srcRect l="14623" r="786"/>
          <a:stretch/>
        </p:blipFill>
        <p:spPr>
          <a:xfrm>
            <a:off x="0" y="0"/>
            <a:ext cx="12187990" cy="6858000"/>
          </a:xfrm>
          <a:prstGeom prst="rect">
            <a:avLst/>
          </a:prstGeom>
        </p:spPr>
      </p:pic>
      <p:sp>
        <p:nvSpPr>
          <p:cNvPr id="3" name="Title 2">
            <a:extLst>
              <a:ext uri="{FF2B5EF4-FFF2-40B4-BE49-F238E27FC236}">
                <a16:creationId xmlns:a16="http://schemas.microsoft.com/office/drawing/2014/main" id="{6ADA9C58-2C04-4B57-B950-6070BE67041F}"/>
              </a:ext>
            </a:extLst>
          </p:cNvPr>
          <p:cNvSpPr>
            <a:spLocks noGrp="1"/>
          </p:cNvSpPr>
          <p:nvPr>
            <p:ph type="ctrTitle"/>
          </p:nvPr>
        </p:nvSpPr>
        <p:spPr>
          <a:xfrm>
            <a:off x="4708478" y="2988859"/>
            <a:ext cx="7483522" cy="2059662"/>
          </a:xfrm>
          <a:solidFill>
            <a:srgbClr val="FFFFFF">
              <a:alpha val="89804"/>
            </a:srgbClr>
          </a:solidFill>
        </p:spPr>
        <p:txBody>
          <a:bodyPr tIns="0" rIns="274320" bIns="0" anchor="ctr" anchorCtr="0">
            <a:normAutofit/>
          </a:bodyPr>
          <a:lstStyle/>
          <a:p>
            <a:pPr algn="r">
              <a:lnSpc>
                <a:spcPct val="100000"/>
              </a:lnSpc>
              <a:spcBef>
                <a:spcPts val="2400"/>
              </a:spcBef>
              <a:spcAft>
                <a:spcPts val="2400"/>
              </a:spcAft>
            </a:pPr>
            <a:r>
              <a:rPr lang="en-US" sz="4400" b="1" dirty="0">
                <a:solidFill>
                  <a:schemeClr val="tx1"/>
                </a:solidFill>
              </a:rPr>
              <a:t>Module 5: Best Practices for Effective Interviewing</a:t>
            </a:r>
            <a:endParaRPr lang="en-US" sz="3200" b="1" dirty="0"/>
          </a:p>
        </p:txBody>
      </p:sp>
      <p:pic>
        <p:nvPicPr>
          <p:cNvPr id="2" name="Picture 1" descr="Graphical user interface, text&#10;&#10;Description automatically generated">
            <a:extLst>
              <a:ext uri="{FF2B5EF4-FFF2-40B4-BE49-F238E27FC236}">
                <a16:creationId xmlns:a16="http://schemas.microsoft.com/office/drawing/2014/main" id="{D4775091-C725-03E7-D5E3-3E9BC07FC0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2268" y="498417"/>
            <a:ext cx="3219458" cy="859536"/>
          </a:xfrm>
          <a:prstGeom prst="rect">
            <a:avLst/>
          </a:prstGeom>
        </p:spPr>
      </p:pic>
    </p:spTree>
    <p:custDataLst>
      <p:tags r:id="rId1"/>
    </p:custDataLst>
    <p:extLst>
      <p:ext uri="{BB962C8B-B14F-4D97-AF65-F5344CB8AC3E}">
        <p14:creationId xmlns:p14="http://schemas.microsoft.com/office/powerpoint/2010/main" val="23817937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0BCF-1344-F247-349A-2C153335AD9D}"/>
              </a:ext>
            </a:extLst>
          </p:cNvPr>
          <p:cNvSpPr>
            <a:spLocks noGrp="1"/>
          </p:cNvSpPr>
          <p:nvPr>
            <p:ph type="title"/>
          </p:nvPr>
        </p:nvSpPr>
        <p:spPr/>
        <p:txBody>
          <a:bodyPr/>
          <a:lstStyle/>
          <a:p>
            <a:r>
              <a:rPr lang="en-US" dirty="0"/>
              <a:t>Single vs Multiple Interviewer Approach</a:t>
            </a:r>
          </a:p>
        </p:txBody>
      </p:sp>
      <p:sp>
        <p:nvSpPr>
          <p:cNvPr id="30" name="Slide Number Placeholder 3">
            <a:extLst>
              <a:ext uri="{FF2B5EF4-FFF2-40B4-BE49-F238E27FC236}">
                <a16:creationId xmlns:a16="http://schemas.microsoft.com/office/drawing/2014/main" id="{700540BD-06CC-D2E4-4D2C-E2569E8599F3}"/>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
        <p:nvSpPr>
          <p:cNvPr id="8" name="incubation">
            <a:extLst>
              <a:ext uri="{FF2B5EF4-FFF2-40B4-BE49-F238E27FC236}">
                <a16:creationId xmlns:a16="http://schemas.microsoft.com/office/drawing/2014/main" id="{F74DF089-B920-4E06-21EC-ABBD6432102D}"/>
              </a:ext>
            </a:extLst>
          </p:cNvPr>
          <p:cNvSpPr/>
          <p:nvPr/>
        </p:nvSpPr>
        <p:spPr>
          <a:xfrm>
            <a:off x="416693" y="2568894"/>
            <a:ext cx="5408049" cy="3787456"/>
          </a:xfrm>
          <a:prstGeom prst="roundRect">
            <a:avLst/>
          </a:prstGeom>
          <a:noFill/>
          <a:ln w="38100">
            <a:solidFill>
              <a:srgbClr val="A2AF5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12" name="incubation">
            <a:extLst>
              <a:ext uri="{FF2B5EF4-FFF2-40B4-BE49-F238E27FC236}">
                <a16:creationId xmlns:a16="http://schemas.microsoft.com/office/drawing/2014/main" id="{9470B333-2C7E-4509-0C5C-5ED15E4958B8}"/>
              </a:ext>
            </a:extLst>
          </p:cNvPr>
          <p:cNvSpPr/>
          <p:nvPr/>
        </p:nvSpPr>
        <p:spPr>
          <a:xfrm>
            <a:off x="6371204" y="2523524"/>
            <a:ext cx="5404104" cy="3832825"/>
          </a:xfrm>
          <a:prstGeom prst="roundRect">
            <a:avLst/>
          </a:prstGeom>
          <a:noFill/>
          <a:ln w="38100">
            <a:solidFill>
              <a:srgbClr val="A2AF5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15" name="TextBox 14">
            <a:extLst>
              <a:ext uri="{FF2B5EF4-FFF2-40B4-BE49-F238E27FC236}">
                <a16:creationId xmlns:a16="http://schemas.microsoft.com/office/drawing/2014/main" id="{FFA3D06B-E43F-6FF5-31DD-ADABEB64646A}"/>
              </a:ext>
            </a:extLst>
          </p:cNvPr>
          <p:cNvSpPr txBox="1"/>
          <p:nvPr/>
        </p:nvSpPr>
        <p:spPr>
          <a:xfrm>
            <a:off x="638686" y="2785572"/>
            <a:ext cx="5066313" cy="3108543"/>
          </a:xfrm>
          <a:prstGeom prst="rect">
            <a:avLst/>
          </a:prstGeom>
          <a:noFill/>
        </p:spPr>
        <p:txBody>
          <a:bodyPr wrap="square" rtlCol="0">
            <a:spAutoFit/>
          </a:bodyPr>
          <a:lstStyle/>
          <a:p>
            <a:pPr marL="457200" indent="-457200">
              <a:buSzPct val="150000"/>
              <a:buFont typeface="Arial" panose="020B0604020202020204" pitchFamily="34" charset="0"/>
              <a:buChar char="•"/>
            </a:pPr>
            <a:r>
              <a:rPr lang="en-US" sz="2800" dirty="0"/>
              <a:t>May detect commonalities more easily</a:t>
            </a:r>
          </a:p>
          <a:p>
            <a:pPr marL="457200" indent="-457200">
              <a:buSzPct val="150000"/>
              <a:buFont typeface="Arial" panose="020B0604020202020204" pitchFamily="34" charset="0"/>
              <a:buChar char="•"/>
            </a:pPr>
            <a:r>
              <a:rPr lang="en-US" sz="2800" dirty="0"/>
              <a:t>Time consuming</a:t>
            </a:r>
          </a:p>
          <a:p>
            <a:pPr marL="457200" indent="-457200">
              <a:buSzPct val="150000"/>
              <a:buFont typeface="Arial" panose="020B0604020202020204" pitchFamily="34" charset="0"/>
              <a:buChar char="•"/>
            </a:pPr>
            <a:r>
              <a:rPr lang="en-US" sz="2800" dirty="0"/>
              <a:t>Difficult with large case load</a:t>
            </a:r>
          </a:p>
          <a:p>
            <a:pPr marL="457200" indent="-457200">
              <a:buSzPct val="150000"/>
              <a:buFont typeface="Arial" panose="020B0604020202020204" pitchFamily="34" charset="0"/>
              <a:buChar char="•"/>
            </a:pPr>
            <a:r>
              <a:rPr lang="en-US" sz="2800" dirty="0"/>
              <a:t>Must be seasoned interviewer</a:t>
            </a:r>
          </a:p>
          <a:p>
            <a:pPr>
              <a:buSzPct val="150000"/>
            </a:pPr>
            <a:endParaRPr lang="en-US" sz="2800" dirty="0"/>
          </a:p>
        </p:txBody>
      </p:sp>
      <p:sp>
        <p:nvSpPr>
          <p:cNvPr id="16" name="TextBox 15">
            <a:extLst>
              <a:ext uri="{FF2B5EF4-FFF2-40B4-BE49-F238E27FC236}">
                <a16:creationId xmlns:a16="http://schemas.microsoft.com/office/drawing/2014/main" id="{F8E5E830-812A-9630-173C-FE14B817D686}"/>
              </a:ext>
            </a:extLst>
          </p:cNvPr>
          <p:cNvSpPr txBox="1"/>
          <p:nvPr/>
        </p:nvSpPr>
        <p:spPr>
          <a:xfrm>
            <a:off x="6575198" y="2785572"/>
            <a:ext cx="5065776" cy="3108543"/>
          </a:xfrm>
          <a:prstGeom prst="rect">
            <a:avLst/>
          </a:prstGeom>
          <a:noFill/>
        </p:spPr>
        <p:txBody>
          <a:bodyPr wrap="square" rtlCol="0">
            <a:spAutoFit/>
          </a:bodyPr>
          <a:lstStyle/>
          <a:p>
            <a:pPr marL="457200" indent="-457200">
              <a:buSzPct val="150000"/>
              <a:buFont typeface="Arial" panose="020B0604020202020204" pitchFamily="34" charset="0"/>
              <a:buChar char="•"/>
            </a:pPr>
            <a:r>
              <a:rPr lang="en-US" sz="2800" dirty="0"/>
              <a:t>Can rapidly interview large number of cases</a:t>
            </a:r>
          </a:p>
          <a:p>
            <a:pPr marL="457200" indent="-457200">
              <a:buSzPct val="150000"/>
              <a:buFont typeface="Arial" panose="020B0604020202020204" pitchFamily="34" charset="0"/>
              <a:buChar char="•"/>
            </a:pPr>
            <a:r>
              <a:rPr lang="en-US" sz="2800" dirty="0"/>
              <a:t>Must share information well with each other to detect commonalities</a:t>
            </a:r>
          </a:p>
          <a:p>
            <a:pPr>
              <a:buSzPct val="150000"/>
            </a:pPr>
            <a:endParaRPr lang="en-US" sz="2800" dirty="0"/>
          </a:p>
          <a:p>
            <a:pPr>
              <a:buSzPct val="150000"/>
            </a:pPr>
            <a:endParaRPr lang="en-US" sz="2800" dirty="0"/>
          </a:p>
        </p:txBody>
      </p:sp>
      <p:pic>
        <p:nvPicPr>
          <p:cNvPr id="20" name="Picture 19" descr="A blue and white circle with a person in it&#10;&#10;Description automatically generated with low confidence">
            <a:extLst>
              <a:ext uri="{FF2B5EF4-FFF2-40B4-BE49-F238E27FC236}">
                <a16:creationId xmlns:a16="http://schemas.microsoft.com/office/drawing/2014/main" id="{E43B1FF9-264E-F62A-59B0-4B6F796E1595}"/>
              </a:ext>
            </a:extLst>
          </p:cNvPr>
          <p:cNvPicPr>
            <a:picLocks noChangeAspect="1"/>
          </p:cNvPicPr>
          <p:nvPr/>
        </p:nvPicPr>
        <p:blipFill rotWithShape="1">
          <a:blip r:embed="rId4">
            <a:extLst>
              <a:ext uri="{28A0092B-C50C-407E-A947-70E740481C1C}">
                <a14:useLocalDpi xmlns:a14="http://schemas.microsoft.com/office/drawing/2010/main" val="0"/>
              </a:ext>
            </a:extLst>
          </a:blip>
          <a:srcRect b="16504"/>
          <a:stretch/>
        </p:blipFill>
        <p:spPr>
          <a:xfrm>
            <a:off x="2497257" y="1538651"/>
            <a:ext cx="1246921" cy="1041130"/>
          </a:xfrm>
          <a:prstGeom prst="rect">
            <a:avLst/>
          </a:prstGeom>
        </p:spPr>
      </p:pic>
      <p:pic>
        <p:nvPicPr>
          <p:cNvPr id="22" name="Picture 21" descr="A group of people in a circle&#10;&#10;Description automatically generated with medium confidence">
            <a:extLst>
              <a:ext uri="{FF2B5EF4-FFF2-40B4-BE49-F238E27FC236}">
                <a16:creationId xmlns:a16="http://schemas.microsoft.com/office/drawing/2014/main" id="{2D10CE6E-A580-78DA-3F04-37CA915DE513}"/>
              </a:ext>
            </a:extLst>
          </p:cNvPr>
          <p:cNvPicPr>
            <a:picLocks noChangeAspect="1"/>
          </p:cNvPicPr>
          <p:nvPr/>
        </p:nvPicPr>
        <p:blipFill rotWithShape="1">
          <a:blip r:embed="rId5">
            <a:extLst>
              <a:ext uri="{28A0092B-C50C-407E-A947-70E740481C1C}">
                <a14:useLocalDpi xmlns:a14="http://schemas.microsoft.com/office/drawing/2010/main" val="0"/>
              </a:ext>
            </a:extLst>
          </a:blip>
          <a:srcRect b="21015"/>
          <a:stretch/>
        </p:blipFill>
        <p:spPr>
          <a:xfrm>
            <a:off x="8449795" y="1538652"/>
            <a:ext cx="1246921" cy="984874"/>
          </a:xfrm>
          <a:prstGeom prst="rect">
            <a:avLst/>
          </a:prstGeom>
        </p:spPr>
      </p:pic>
    </p:spTree>
    <p:custDataLst>
      <p:tags r:id="rId1"/>
    </p:custDataLst>
    <p:extLst>
      <p:ext uri="{BB962C8B-B14F-4D97-AF65-F5344CB8AC3E}">
        <p14:creationId xmlns:p14="http://schemas.microsoft.com/office/powerpoint/2010/main" val="186458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DFAD-92FE-C768-CDED-4B9C1D73FD50}"/>
              </a:ext>
            </a:extLst>
          </p:cNvPr>
          <p:cNvSpPr>
            <a:spLocks noGrp="1"/>
          </p:cNvSpPr>
          <p:nvPr>
            <p:ph type="title"/>
          </p:nvPr>
        </p:nvSpPr>
        <p:spPr/>
        <p:txBody>
          <a:bodyPr/>
          <a:lstStyle/>
          <a:p>
            <a:r>
              <a:rPr lang="en-US" dirty="0"/>
              <a:t>Need for Additional Cases</a:t>
            </a:r>
          </a:p>
        </p:txBody>
      </p:sp>
      <p:sp>
        <p:nvSpPr>
          <p:cNvPr id="4" name="Rectangle: Rounded Corners 3">
            <a:extLst>
              <a:ext uri="{FF2B5EF4-FFF2-40B4-BE49-F238E27FC236}">
                <a16:creationId xmlns:a16="http://schemas.microsoft.com/office/drawing/2014/main" id="{8C826D16-2CFF-0729-AF81-334C6243B718}"/>
              </a:ext>
            </a:extLst>
          </p:cNvPr>
          <p:cNvSpPr/>
          <p:nvPr/>
        </p:nvSpPr>
        <p:spPr>
          <a:xfrm>
            <a:off x="849457" y="1435715"/>
            <a:ext cx="6151852" cy="912862"/>
          </a:xfrm>
          <a:prstGeom prst="roundRect">
            <a:avLst/>
          </a:prstGeom>
          <a:solidFill>
            <a:srgbClr val="9ECFDE"/>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Small clusters are hard to solve</a:t>
            </a:r>
          </a:p>
        </p:txBody>
      </p:sp>
      <p:graphicFrame>
        <p:nvGraphicFramePr>
          <p:cNvPr id="5" name="Table 5" descr="Table of two columns labeled Food Item and Ate. Food items lists Romaine lettuce, Iceberg lettuce, Spinach, and Kale. Ate includes data for each food item.">
            <a:extLst>
              <a:ext uri="{FF2B5EF4-FFF2-40B4-BE49-F238E27FC236}">
                <a16:creationId xmlns:a16="http://schemas.microsoft.com/office/drawing/2014/main" id="{C39DB7F3-03AF-AD82-763E-54C1DD501025}"/>
              </a:ext>
            </a:extLst>
          </p:cNvPr>
          <p:cNvGraphicFramePr>
            <a:graphicFrameLocks noGrp="1"/>
          </p:cNvGraphicFramePr>
          <p:nvPr>
            <p:extLst>
              <p:ext uri="{D42A27DB-BD31-4B8C-83A1-F6EECF244321}">
                <p14:modId xmlns:p14="http://schemas.microsoft.com/office/powerpoint/2010/main" val="2653758078"/>
              </p:ext>
            </p:extLst>
          </p:nvPr>
        </p:nvGraphicFramePr>
        <p:xfrm>
          <a:off x="849457" y="2888827"/>
          <a:ext cx="4397953" cy="2286000"/>
        </p:xfrm>
        <a:graphic>
          <a:graphicData uri="http://schemas.openxmlformats.org/drawingml/2006/table">
            <a:tbl>
              <a:tblPr firstRow="1" bandRow="1">
                <a:tableStyleId>{7DF18680-E054-41AD-8BC1-D1AEF772440D}</a:tableStyleId>
              </a:tblPr>
              <a:tblGrid>
                <a:gridCol w="2692439">
                  <a:extLst>
                    <a:ext uri="{9D8B030D-6E8A-4147-A177-3AD203B41FA5}">
                      <a16:colId xmlns:a16="http://schemas.microsoft.com/office/drawing/2014/main" val="4007598175"/>
                    </a:ext>
                  </a:extLst>
                </a:gridCol>
                <a:gridCol w="1705514">
                  <a:extLst>
                    <a:ext uri="{9D8B030D-6E8A-4147-A177-3AD203B41FA5}">
                      <a16:colId xmlns:a16="http://schemas.microsoft.com/office/drawing/2014/main" val="3920434269"/>
                    </a:ext>
                  </a:extLst>
                </a:gridCol>
              </a:tblGrid>
              <a:tr h="0">
                <a:tc>
                  <a:txBody>
                    <a:bodyPr/>
                    <a:lstStyle/>
                    <a:p>
                      <a:pPr algn="ctr"/>
                      <a:r>
                        <a:rPr lang="en-US" sz="2400" dirty="0"/>
                        <a:t>FOOD ITEM</a:t>
                      </a:r>
                    </a:p>
                  </a:txBody>
                  <a:tcPr/>
                </a:tc>
                <a:tc>
                  <a:txBody>
                    <a:bodyPr/>
                    <a:lstStyle/>
                    <a:p>
                      <a:pPr algn="ctr"/>
                      <a:r>
                        <a:rPr lang="en-US" sz="2400" dirty="0"/>
                        <a:t>ATE</a:t>
                      </a:r>
                    </a:p>
                  </a:txBody>
                  <a:tcPr/>
                </a:tc>
                <a:extLst>
                  <a:ext uri="{0D108BD9-81ED-4DB2-BD59-A6C34878D82A}">
                    <a16:rowId xmlns:a16="http://schemas.microsoft.com/office/drawing/2014/main" val="1102920452"/>
                  </a:ext>
                </a:extLst>
              </a:tr>
              <a:tr h="370840">
                <a:tc>
                  <a:txBody>
                    <a:bodyPr/>
                    <a:lstStyle/>
                    <a:p>
                      <a:r>
                        <a:rPr lang="en-US" sz="2400" dirty="0"/>
                        <a:t>Romaine lettuce</a:t>
                      </a:r>
                    </a:p>
                  </a:txBody>
                  <a:tcPr/>
                </a:tc>
                <a:tc>
                  <a:txBody>
                    <a:bodyPr/>
                    <a:lstStyle/>
                    <a:p>
                      <a:pPr algn="ctr"/>
                      <a:r>
                        <a:rPr lang="en-US" sz="2400" dirty="0"/>
                        <a:t>2/3 (66%)</a:t>
                      </a:r>
                    </a:p>
                  </a:txBody>
                  <a:tcPr/>
                </a:tc>
                <a:extLst>
                  <a:ext uri="{0D108BD9-81ED-4DB2-BD59-A6C34878D82A}">
                    <a16:rowId xmlns:a16="http://schemas.microsoft.com/office/drawing/2014/main" val="3901271237"/>
                  </a:ext>
                </a:extLst>
              </a:tr>
              <a:tr h="370840">
                <a:tc>
                  <a:txBody>
                    <a:bodyPr/>
                    <a:lstStyle/>
                    <a:p>
                      <a:r>
                        <a:rPr lang="en-US" sz="2400" dirty="0"/>
                        <a:t>Iceberg lettuce</a:t>
                      </a:r>
                    </a:p>
                  </a:txBody>
                  <a:tcPr/>
                </a:tc>
                <a:tc>
                  <a:txBody>
                    <a:bodyPr/>
                    <a:lstStyle/>
                    <a:p>
                      <a:pPr algn="ctr"/>
                      <a:r>
                        <a:rPr lang="en-US" sz="2400" dirty="0"/>
                        <a:t>1/3 (33%)</a:t>
                      </a:r>
                    </a:p>
                  </a:txBody>
                  <a:tcPr/>
                </a:tc>
                <a:extLst>
                  <a:ext uri="{0D108BD9-81ED-4DB2-BD59-A6C34878D82A}">
                    <a16:rowId xmlns:a16="http://schemas.microsoft.com/office/drawing/2014/main" val="1797902500"/>
                  </a:ext>
                </a:extLst>
              </a:tr>
              <a:tr h="370840">
                <a:tc>
                  <a:txBody>
                    <a:bodyPr/>
                    <a:lstStyle/>
                    <a:p>
                      <a:r>
                        <a:rPr lang="en-US" sz="2400" dirty="0"/>
                        <a:t>Spinach</a:t>
                      </a:r>
                    </a:p>
                  </a:txBody>
                  <a:tcPr/>
                </a:tc>
                <a:tc>
                  <a:txBody>
                    <a:bodyPr/>
                    <a:lstStyle/>
                    <a:p>
                      <a:pPr algn="ctr"/>
                      <a:r>
                        <a:rPr lang="en-US" sz="2400" dirty="0"/>
                        <a:t>1/3 (33%)</a:t>
                      </a:r>
                    </a:p>
                  </a:txBody>
                  <a:tcPr/>
                </a:tc>
                <a:extLst>
                  <a:ext uri="{0D108BD9-81ED-4DB2-BD59-A6C34878D82A}">
                    <a16:rowId xmlns:a16="http://schemas.microsoft.com/office/drawing/2014/main" val="1026311335"/>
                  </a:ext>
                </a:extLst>
              </a:tr>
              <a:tr h="370840">
                <a:tc>
                  <a:txBody>
                    <a:bodyPr/>
                    <a:lstStyle/>
                    <a:p>
                      <a:r>
                        <a:rPr lang="en-US" sz="2400" dirty="0"/>
                        <a:t>Kale</a:t>
                      </a:r>
                    </a:p>
                  </a:txBody>
                  <a:tcPr/>
                </a:tc>
                <a:tc>
                  <a:txBody>
                    <a:bodyPr/>
                    <a:lstStyle/>
                    <a:p>
                      <a:pPr algn="ctr"/>
                      <a:r>
                        <a:rPr lang="en-US" sz="2400" dirty="0"/>
                        <a:t>2/3 (66%)</a:t>
                      </a:r>
                    </a:p>
                  </a:txBody>
                  <a:tcPr/>
                </a:tc>
                <a:extLst>
                  <a:ext uri="{0D108BD9-81ED-4DB2-BD59-A6C34878D82A}">
                    <a16:rowId xmlns:a16="http://schemas.microsoft.com/office/drawing/2014/main" val="4223764456"/>
                  </a:ext>
                </a:extLst>
              </a:tr>
            </a:tbl>
          </a:graphicData>
        </a:graphic>
      </p:graphicFrame>
      <p:graphicFrame>
        <p:nvGraphicFramePr>
          <p:cNvPr id="7" name="Table 6" descr="ATE column of data">
            <a:extLst>
              <a:ext uri="{FF2B5EF4-FFF2-40B4-BE49-F238E27FC236}">
                <a16:creationId xmlns:a16="http://schemas.microsoft.com/office/drawing/2014/main" id="{4AFCD63D-FDF2-37D8-F331-B323F69A056B}"/>
              </a:ext>
            </a:extLst>
          </p:cNvPr>
          <p:cNvGraphicFramePr>
            <a:graphicFrameLocks noGrp="1"/>
          </p:cNvGraphicFramePr>
          <p:nvPr>
            <p:extLst>
              <p:ext uri="{D42A27DB-BD31-4B8C-83A1-F6EECF244321}">
                <p14:modId xmlns:p14="http://schemas.microsoft.com/office/powerpoint/2010/main" val="2083309052"/>
              </p:ext>
            </p:extLst>
          </p:nvPr>
        </p:nvGraphicFramePr>
        <p:xfrm>
          <a:off x="8984931" y="2950380"/>
          <a:ext cx="1958358" cy="2286000"/>
        </p:xfrm>
        <a:graphic>
          <a:graphicData uri="http://schemas.openxmlformats.org/drawingml/2006/table">
            <a:tbl>
              <a:tblPr firstRow="1" bandRow="1">
                <a:tableStyleId>{7DF18680-E054-41AD-8BC1-D1AEF772440D}</a:tableStyleId>
              </a:tblPr>
              <a:tblGrid>
                <a:gridCol w="1958358">
                  <a:extLst>
                    <a:ext uri="{9D8B030D-6E8A-4147-A177-3AD203B41FA5}">
                      <a16:colId xmlns:a16="http://schemas.microsoft.com/office/drawing/2014/main" val="3047206398"/>
                    </a:ext>
                  </a:extLst>
                </a:gridCol>
              </a:tblGrid>
              <a:tr h="0">
                <a:tc>
                  <a:txBody>
                    <a:bodyPr/>
                    <a:lstStyle/>
                    <a:p>
                      <a:pPr algn="ctr"/>
                      <a:r>
                        <a:rPr lang="en-US" sz="2400" dirty="0"/>
                        <a:t>ATE</a:t>
                      </a:r>
                    </a:p>
                  </a:txBody>
                  <a:tcPr/>
                </a:tc>
                <a:extLst>
                  <a:ext uri="{0D108BD9-81ED-4DB2-BD59-A6C34878D82A}">
                    <a16:rowId xmlns:a16="http://schemas.microsoft.com/office/drawing/2014/main" val="3484401531"/>
                  </a:ext>
                </a:extLst>
              </a:tr>
              <a:tr h="370840">
                <a:tc>
                  <a:txBody>
                    <a:bodyPr/>
                    <a:lstStyle/>
                    <a:p>
                      <a:pPr algn="ctr"/>
                      <a:r>
                        <a:rPr lang="en-US" sz="2400" dirty="0"/>
                        <a:t>2/12 (17%)</a:t>
                      </a:r>
                    </a:p>
                  </a:txBody>
                  <a:tcPr/>
                </a:tc>
                <a:extLst>
                  <a:ext uri="{0D108BD9-81ED-4DB2-BD59-A6C34878D82A}">
                    <a16:rowId xmlns:a16="http://schemas.microsoft.com/office/drawing/2014/main" val="4103757696"/>
                  </a:ext>
                </a:extLst>
              </a:tr>
              <a:tr h="370840">
                <a:tc>
                  <a:txBody>
                    <a:bodyPr/>
                    <a:lstStyle/>
                    <a:p>
                      <a:pPr algn="ctr"/>
                      <a:r>
                        <a:rPr lang="en-US" sz="2400" dirty="0"/>
                        <a:t>4/12 (33%)</a:t>
                      </a:r>
                    </a:p>
                  </a:txBody>
                  <a:tcPr/>
                </a:tc>
                <a:extLst>
                  <a:ext uri="{0D108BD9-81ED-4DB2-BD59-A6C34878D82A}">
                    <a16:rowId xmlns:a16="http://schemas.microsoft.com/office/drawing/2014/main" val="3957502921"/>
                  </a:ext>
                </a:extLst>
              </a:tr>
              <a:tr h="370840">
                <a:tc>
                  <a:txBody>
                    <a:bodyPr/>
                    <a:lstStyle/>
                    <a:p>
                      <a:pPr algn="ctr"/>
                      <a:r>
                        <a:rPr lang="en-US" sz="2400" dirty="0"/>
                        <a:t>3/12 (25%)</a:t>
                      </a:r>
                    </a:p>
                  </a:txBody>
                  <a:tcPr/>
                </a:tc>
                <a:extLst>
                  <a:ext uri="{0D108BD9-81ED-4DB2-BD59-A6C34878D82A}">
                    <a16:rowId xmlns:a16="http://schemas.microsoft.com/office/drawing/2014/main" val="2904024281"/>
                  </a:ext>
                </a:extLst>
              </a:tr>
              <a:tr h="370840">
                <a:tc>
                  <a:txBody>
                    <a:bodyPr/>
                    <a:lstStyle/>
                    <a:p>
                      <a:pPr algn="ctr"/>
                      <a:r>
                        <a:rPr lang="en-US" sz="2400" dirty="0"/>
                        <a:t>10/12 (83%)</a:t>
                      </a:r>
                    </a:p>
                  </a:txBody>
                  <a:tcPr/>
                </a:tc>
                <a:extLst>
                  <a:ext uri="{0D108BD9-81ED-4DB2-BD59-A6C34878D82A}">
                    <a16:rowId xmlns:a16="http://schemas.microsoft.com/office/drawing/2014/main" val="1595236133"/>
                  </a:ext>
                </a:extLst>
              </a:tr>
            </a:tbl>
          </a:graphicData>
        </a:graphic>
      </p:graphicFrame>
      <p:grpSp>
        <p:nvGrpSpPr>
          <p:cNvPr id="13" name="Group 12">
            <a:extLst>
              <a:ext uri="{FF2B5EF4-FFF2-40B4-BE49-F238E27FC236}">
                <a16:creationId xmlns:a16="http://schemas.microsoft.com/office/drawing/2014/main" id="{A33E8EEA-CF00-1627-E9D1-1BCA503123D1}"/>
              </a:ext>
            </a:extLst>
          </p:cNvPr>
          <p:cNvGrpSpPr/>
          <p:nvPr/>
        </p:nvGrpSpPr>
        <p:grpSpPr>
          <a:xfrm>
            <a:off x="5351975" y="3616327"/>
            <a:ext cx="3273958" cy="954107"/>
            <a:chOff x="5351975" y="3616327"/>
            <a:chExt cx="3273958" cy="954107"/>
          </a:xfrm>
        </p:grpSpPr>
        <p:sp>
          <p:nvSpPr>
            <p:cNvPr id="8" name="TextBox 7">
              <a:extLst>
                <a:ext uri="{FF2B5EF4-FFF2-40B4-BE49-F238E27FC236}">
                  <a16:creationId xmlns:a16="http://schemas.microsoft.com/office/drawing/2014/main" id="{18D4AB10-A9E8-6BA7-4C22-7F40354C05C8}"/>
                </a:ext>
              </a:extLst>
            </p:cNvPr>
            <p:cNvSpPr txBox="1"/>
            <p:nvPr/>
          </p:nvSpPr>
          <p:spPr>
            <a:xfrm>
              <a:off x="5351975" y="3616327"/>
              <a:ext cx="2492414" cy="954107"/>
            </a:xfrm>
            <a:prstGeom prst="rect">
              <a:avLst/>
            </a:prstGeom>
            <a:noFill/>
          </p:spPr>
          <p:txBody>
            <a:bodyPr wrap="square" rtlCol="0">
              <a:spAutoFit/>
            </a:bodyPr>
            <a:lstStyle/>
            <a:p>
              <a:pPr algn="ctr"/>
              <a:r>
                <a:rPr lang="en-US" sz="2800" b="1" dirty="0"/>
                <a:t>+ 9 additional cases</a:t>
              </a:r>
            </a:p>
          </p:txBody>
        </p:sp>
        <p:sp>
          <p:nvSpPr>
            <p:cNvPr id="10" name="Arrow: Right 9">
              <a:extLst>
                <a:ext uri="{FF2B5EF4-FFF2-40B4-BE49-F238E27FC236}">
                  <a16:creationId xmlns:a16="http://schemas.microsoft.com/office/drawing/2014/main" id="{017681CF-3D9C-90FE-916D-DCD6B1385F9F}"/>
                </a:ext>
              </a:extLst>
            </p:cNvPr>
            <p:cNvSpPr/>
            <p:nvPr/>
          </p:nvSpPr>
          <p:spPr>
            <a:xfrm>
              <a:off x="7948954" y="3851064"/>
              <a:ext cx="676979" cy="4438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a:extLst>
              <a:ext uri="{FF2B5EF4-FFF2-40B4-BE49-F238E27FC236}">
                <a16:creationId xmlns:a16="http://schemas.microsoft.com/office/drawing/2014/main" id="{DF9952DD-775D-590F-FF14-8A9E4901B809}"/>
              </a:ext>
            </a:extLst>
          </p:cNvPr>
          <p:cNvSpPr txBox="1"/>
          <p:nvPr/>
        </p:nvSpPr>
        <p:spPr>
          <a:xfrm>
            <a:off x="2526753" y="5715077"/>
            <a:ext cx="7138493" cy="523220"/>
          </a:xfrm>
          <a:prstGeom prst="rect">
            <a:avLst/>
          </a:prstGeom>
          <a:noFill/>
        </p:spPr>
        <p:txBody>
          <a:bodyPr wrap="none" rtlCol="0">
            <a:spAutoFit/>
          </a:bodyPr>
          <a:lstStyle/>
          <a:p>
            <a:r>
              <a:rPr lang="en-US" sz="2800" b="1" i="1" dirty="0"/>
              <a:t>Interviewers can assist with case finding</a:t>
            </a:r>
          </a:p>
        </p:txBody>
      </p:sp>
      <p:sp>
        <p:nvSpPr>
          <p:cNvPr id="3" name="Slide Number Placeholder 3">
            <a:extLst>
              <a:ext uri="{FF2B5EF4-FFF2-40B4-BE49-F238E27FC236}">
                <a16:creationId xmlns:a16="http://schemas.microsoft.com/office/drawing/2014/main" id="{C8A2ED7C-9369-A431-5F02-0295DE6C4400}"/>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424484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a:xfrm>
            <a:off x="838200" y="1825625"/>
            <a:ext cx="10952018" cy="4351338"/>
          </a:xfrm>
        </p:spPr>
        <p:txBody>
          <a:bodyPr>
            <a:normAutofit/>
          </a:bodyPr>
          <a:lstStyle/>
          <a:p>
            <a:pPr marL="0" indent="0">
              <a:spcAft>
                <a:spcPts val="1200"/>
              </a:spcAft>
              <a:buNone/>
            </a:pPr>
            <a:r>
              <a:rPr lang="en-US" dirty="0">
                <a:solidFill>
                  <a:schemeClr val="tx1"/>
                </a:solidFill>
              </a:rPr>
              <a:t>When might the investigator want to do case finding to improve chances of determining source of illness?</a:t>
            </a:r>
          </a:p>
          <a:p>
            <a:pPr marL="514350" indent="-514350">
              <a:buFont typeface="+mj-lt"/>
              <a:buAutoNum type="alphaUcPeriod"/>
            </a:pPr>
            <a:r>
              <a:rPr lang="en-US" dirty="0"/>
              <a:t>When more than one pathogen is causing illness</a:t>
            </a:r>
          </a:p>
          <a:p>
            <a:pPr marL="514350" indent="-514350">
              <a:buFont typeface="+mj-lt"/>
              <a:buAutoNum type="alphaUcPeriod"/>
            </a:pPr>
            <a:r>
              <a:rPr lang="en-US" dirty="0"/>
              <a:t>When a waterborne illness is suspected</a:t>
            </a:r>
          </a:p>
          <a:p>
            <a:pPr marL="514350" indent="-514350">
              <a:buFont typeface="+mj-lt"/>
              <a:buAutoNum type="alphaUcPeriod"/>
            </a:pPr>
            <a:r>
              <a:rPr lang="en-US" dirty="0"/>
              <a:t>When the questionnaire does not ask about exposure of interest</a:t>
            </a:r>
          </a:p>
          <a:p>
            <a:pPr marL="514350" indent="-514350">
              <a:buFont typeface="+mj-lt"/>
              <a:buAutoNum type="alphaUcPeriod"/>
            </a:pPr>
            <a:r>
              <a:rPr lang="en-US" dirty="0"/>
              <a:t>When there are a small number of cases</a:t>
            </a:r>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20553469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a:xfrm>
            <a:off x="838200" y="1825625"/>
            <a:ext cx="10855036" cy="4351338"/>
          </a:xfrm>
        </p:spPr>
        <p:txBody>
          <a:bodyPr>
            <a:normAutofit/>
          </a:bodyPr>
          <a:lstStyle/>
          <a:p>
            <a:pPr marL="0" indent="0">
              <a:spcAft>
                <a:spcPts val="1200"/>
              </a:spcAft>
              <a:buNone/>
            </a:pPr>
            <a:r>
              <a:rPr lang="en-US" dirty="0">
                <a:solidFill>
                  <a:schemeClr val="tx1"/>
                </a:solidFill>
              </a:rPr>
              <a:t>When might the investigator want to do case finding to improve chances of determining source of illness?</a:t>
            </a:r>
          </a:p>
          <a:p>
            <a:pPr marL="514350" indent="-514350">
              <a:buFont typeface="+mj-lt"/>
              <a:buAutoNum type="alphaUcPeriod"/>
            </a:pPr>
            <a:r>
              <a:rPr lang="en-US" dirty="0"/>
              <a:t>When more than one pathogen is causing illness</a:t>
            </a:r>
          </a:p>
          <a:p>
            <a:pPr marL="514350" indent="-514350">
              <a:buFont typeface="+mj-lt"/>
              <a:buAutoNum type="alphaUcPeriod"/>
            </a:pPr>
            <a:r>
              <a:rPr lang="en-US" dirty="0"/>
              <a:t>When a waterborne illness is suspected</a:t>
            </a:r>
          </a:p>
          <a:p>
            <a:pPr marL="514350" indent="-514350">
              <a:buFont typeface="+mj-lt"/>
              <a:buAutoNum type="alphaUcPeriod"/>
            </a:pPr>
            <a:r>
              <a:rPr lang="en-US" dirty="0"/>
              <a:t>When the questionnaire does not ask about exposure of interest</a:t>
            </a:r>
          </a:p>
          <a:p>
            <a:pPr marL="514350" indent="-514350">
              <a:buFont typeface="+mj-lt"/>
              <a:buAutoNum type="alphaUcPeriod"/>
            </a:pPr>
            <a:r>
              <a:rPr lang="en-US" dirty="0"/>
              <a:t>When there are a small number of cases</a:t>
            </a:r>
          </a:p>
          <a:p>
            <a:pPr marL="0" indent="0">
              <a:buNone/>
            </a:pPr>
            <a:endParaRPr lang="en-US" dirty="0"/>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2" name="Rectangle: Rounded Corners 1">
            <a:extLst>
              <a:ext uri="{FF2B5EF4-FFF2-40B4-BE49-F238E27FC236}">
                <a16:creationId xmlns:a16="http://schemas.microsoft.com/office/drawing/2014/main" id="{63A838DB-B289-9E00-C605-8DE4453AEDF7}"/>
              </a:ext>
            </a:extLst>
          </p:cNvPr>
          <p:cNvSpPr/>
          <p:nvPr/>
        </p:nvSpPr>
        <p:spPr>
          <a:xfrm>
            <a:off x="838200" y="4365480"/>
            <a:ext cx="7169727" cy="677574"/>
          </a:xfrm>
          <a:prstGeom prst="round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620994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2C579BD-97D3-49E6-2E0D-8A1B97232AC3}"/>
              </a:ext>
            </a:extLst>
          </p:cNvPr>
          <p:cNvSpPr>
            <a:spLocks noGrp="1"/>
          </p:cNvSpPr>
          <p:nvPr>
            <p:ph type="title"/>
          </p:nvPr>
        </p:nvSpPr>
        <p:spPr/>
        <p:txBody>
          <a:bodyPr>
            <a:normAutofit fontScale="90000"/>
          </a:bodyPr>
          <a:lstStyle/>
          <a:p>
            <a:r>
              <a:rPr lang="en-US" dirty="0"/>
              <a:t>Interviews: Ill vs Well Person</a:t>
            </a:r>
          </a:p>
        </p:txBody>
      </p:sp>
      <p:sp>
        <p:nvSpPr>
          <p:cNvPr id="2" name="Text Placeholder 1">
            <a:extLst>
              <a:ext uri="{FF2B5EF4-FFF2-40B4-BE49-F238E27FC236}">
                <a16:creationId xmlns:a16="http://schemas.microsoft.com/office/drawing/2014/main" id="{3BDEC973-8151-534B-6171-DCFCA57BF20A}"/>
              </a:ext>
            </a:extLst>
          </p:cNvPr>
          <p:cNvSpPr>
            <a:spLocks noGrp="1"/>
          </p:cNvSpPr>
          <p:nvPr>
            <p:ph type="body" idx="1"/>
          </p:nvPr>
        </p:nvSpPr>
        <p:spPr>
          <a:xfrm>
            <a:off x="839788" y="1556984"/>
            <a:ext cx="5157787" cy="823912"/>
          </a:xfrm>
          <a:solidFill>
            <a:srgbClr val="F5B524"/>
          </a:solidFill>
          <a:scene3d>
            <a:camera prst="orthographicFront"/>
            <a:lightRig rig="threePt" dir="t"/>
          </a:scene3d>
          <a:sp3d>
            <a:bevelT/>
          </a:sp3d>
        </p:spPr>
        <p:txBody>
          <a:bodyPr vert="horz" lIns="91440" tIns="45720" rIns="91440" bIns="45720" rtlCol="0" anchor="ctr" anchorCtr="0">
            <a:normAutofit/>
          </a:bodyPr>
          <a:lstStyle/>
          <a:p>
            <a:pPr algn="ctr"/>
            <a:r>
              <a:rPr lang="en-US" sz="2800" dirty="0"/>
              <a:t>Case or Ill Person</a:t>
            </a:r>
          </a:p>
        </p:txBody>
      </p:sp>
      <p:sp>
        <p:nvSpPr>
          <p:cNvPr id="7" name="Content Placeholder 6">
            <a:extLst>
              <a:ext uri="{FF2B5EF4-FFF2-40B4-BE49-F238E27FC236}">
                <a16:creationId xmlns:a16="http://schemas.microsoft.com/office/drawing/2014/main" id="{ACB6D6B0-41BE-987E-CD5F-56C6035E1063}"/>
              </a:ext>
            </a:extLst>
          </p:cNvPr>
          <p:cNvSpPr>
            <a:spLocks noGrp="1"/>
          </p:cNvSpPr>
          <p:nvPr>
            <p:ph sz="half" idx="2"/>
          </p:nvPr>
        </p:nvSpPr>
        <p:spPr>
          <a:xfrm>
            <a:off x="839788" y="2380898"/>
            <a:ext cx="5157787" cy="1775466"/>
          </a:xfrm>
          <a:ln w="19050">
            <a:solidFill>
              <a:srgbClr val="FDB036"/>
            </a:solidFill>
          </a:ln>
        </p:spPr>
        <p:txBody>
          <a:bodyPr tIns="274320">
            <a:normAutofit/>
          </a:bodyPr>
          <a:lstStyle/>
          <a:p>
            <a:r>
              <a:rPr lang="en-US" sz="2600" dirty="0"/>
              <a:t>Symptomatic person who meets the case definition</a:t>
            </a:r>
          </a:p>
        </p:txBody>
      </p:sp>
      <p:sp>
        <p:nvSpPr>
          <p:cNvPr id="3" name="Text Placeholder 2">
            <a:extLst>
              <a:ext uri="{FF2B5EF4-FFF2-40B4-BE49-F238E27FC236}">
                <a16:creationId xmlns:a16="http://schemas.microsoft.com/office/drawing/2014/main" id="{6EE25605-FFF0-2727-B1AD-CD46F17C7610}"/>
              </a:ext>
            </a:extLst>
          </p:cNvPr>
          <p:cNvSpPr>
            <a:spLocks noGrp="1"/>
          </p:cNvSpPr>
          <p:nvPr>
            <p:ph type="body" sz="quarter" idx="3"/>
          </p:nvPr>
        </p:nvSpPr>
        <p:spPr>
          <a:xfrm>
            <a:off x="6172200" y="1556984"/>
            <a:ext cx="5183188" cy="823912"/>
          </a:xfrm>
          <a:solidFill>
            <a:srgbClr val="A2AF59"/>
          </a:solidFill>
          <a:scene3d>
            <a:camera prst="orthographicFront"/>
            <a:lightRig rig="threePt" dir="t"/>
          </a:scene3d>
          <a:sp3d>
            <a:bevelT/>
          </a:sp3d>
        </p:spPr>
        <p:txBody>
          <a:bodyPr vert="horz" lIns="91440" tIns="45720" rIns="91440" bIns="45720" rtlCol="0" anchor="ctr" anchorCtr="0">
            <a:normAutofit/>
          </a:bodyPr>
          <a:lstStyle/>
          <a:p>
            <a:pPr algn="ctr"/>
            <a:r>
              <a:rPr lang="en-US" sz="2800" dirty="0"/>
              <a:t>Control or Well Person</a:t>
            </a:r>
          </a:p>
        </p:txBody>
      </p:sp>
      <p:sp>
        <p:nvSpPr>
          <p:cNvPr id="8" name="Content Placeholder 7">
            <a:extLst>
              <a:ext uri="{FF2B5EF4-FFF2-40B4-BE49-F238E27FC236}">
                <a16:creationId xmlns:a16="http://schemas.microsoft.com/office/drawing/2014/main" id="{2ADE0FF4-6187-1B28-D21E-F7A0A66ABAA7}"/>
              </a:ext>
            </a:extLst>
          </p:cNvPr>
          <p:cNvSpPr>
            <a:spLocks noGrp="1"/>
          </p:cNvSpPr>
          <p:nvPr>
            <p:ph sz="quarter" idx="4"/>
          </p:nvPr>
        </p:nvSpPr>
        <p:spPr>
          <a:xfrm>
            <a:off x="6172200" y="2380897"/>
            <a:ext cx="5183188" cy="1775466"/>
          </a:xfrm>
          <a:ln w="19050">
            <a:solidFill>
              <a:srgbClr val="A7B35E"/>
            </a:solidFill>
          </a:ln>
        </p:spPr>
        <p:txBody>
          <a:bodyPr tIns="274320">
            <a:normAutofit/>
          </a:bodyPr>
          <a:lstStyle/>
          <a:p>
            <a:r>
              <a:rPr lang="en-US" sz="2600" dirty="0"/>
              <a:t>Person who is not ill interviewed with same questionnaire to provide a comparison</a:t>
            </a:r>
          </a:p>
          <a:p>
            <a:pPr marL="0" indent="0">
              <a:buNone/>
            </a:pPr>
            <a:endParaRPr lang="en-US" sz="2400" dirty="0"/>
          </a:p>
        </p:txBody>
      </p:sp>
      <p:sp>
        <p:nvSpPr>
          <p:cNvPr id="10" name="TextBox 9">
            <a:extLst>
              <a:ext uri="{FF2B5EF4-FFF2-40B4-BE49-F238E27FC236}">
                <a16:creationId xmlns:a16="http://schemas.microsoft.com/office/drawing/2014/main" id="{AAD6C8EE-C74F-DB75-B64E-3AE07357E7F8}"/>
              </a:ext>
            </a:extLst>
          </p:cNvPr>
          <p:cNvSpPr txBox="1"/>
          <p:nvPr/>
        </p:nvSpPr>
        <p:spPr>
          <a:xfrm>
            <a:off x="2157984" y="4794691"/>
            <a:ext cx="7876032" cy="923330"/>
          </a:xfrm>
          <a:prstGeom prst="rect">
            <a:avLst/>
          </a:prstGeom>
          <a:solidFill>
            <a:srgbClr val="3F86A8"/>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hemeClr val="accent2"/>
          </a:lnRef>
          <a:fillRef idx="3">
            <a:schemeClr val="accent2"/>
          </a:fillRef>
          <a:effectRef idx="3">
            <a:schemeClr val="accent2"/>
          </a:effectRef>
          <a:fontRef idx="minor">
            <a:schemeClr val="lt1"/>
          </a:fontRef>
        </p:style>
        <p:txBody>
          <a:bodyPr wrap="square" tIns="91440" bIns="9144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Arial" panose="020B0604020202020204"/>
                <a:ea typeface="+mn-ea"/>
                <a:cs typeface="+mn-cs"/>
              </a:rPr>
              <a:t>Comparing well person interview data to ill person interview data can flush out the exposures of interest</a:t>
            </a:r>
          </a:p>
        </p:txBody>
      </p:sp>
      <p:sp>
        <p:nvSpPr>
          <p:cNvPr id="4" name="Slide Number Placeholder 3">
            <a:extLst>
              <a:ext uri="{FF2B5EF4-FFF2-40B4-BE49-F238E27FC236}">
                <a16:creationId xmlns:a16="http://schemas.microsoft.com/office/drawing/2014/main" id="{046B9E68-A20F-0E23-01CF-D14C75590F37}"/>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496687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EA1AF62-216C-570F-386E-A47BEC7ACEED}"/>
              </a:ext>
            </a:extLst>
          </p:cNvPr>
          <p:cNvSpPr/>
          <p:nvPr/>
        </p:nvSpPr>
        <p:spPr>
          <a:xfrm>
            <a:off x="72156" y="1184371"/>
            <a:ext cx="8157443" cy="453755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C738CB5-2871-29EA-EC39-A7C030CAD81D}"/>
              </a:ext>
            </a:extLst>
          </p:cNvPr>
          <p:cNvSpPr>
            <a:spLocks noGrp="1"/>
          </p:cNvSpPr>
          <p:nvPr>
            <p:ph type="title"/>
          </p:nvPr>
        </p:nvSpPr>
        <p:spPr/>
        <p:txBody>
          <a:bodyPr>
            <a:normAutofit fontScale="90000"/>
          </a:bodyPr>
          <a:lstStyle/>
          <a:p>
            <a:r>
              <a:rPr lang="en-US" dirty="0"/>
              <a:t>FoodNet Population Survey</a:t>
            </a:r>
          </a:p>
        </p:txBody>
      </p:sp>
      <p:pic>
        <p:nvPicPr>
          <p:cNvPr id="8" name="Picture 7" descr="Table exampling Survey Questions and Percentage responses">
            <a:extLst>
              <a:ext uri="{FF2B5EF4-FFF2-40B4-BE49-F238E27FC236}">
                <a16:creationId xmlns:a16="http://schemas.microsoft.com/office/drawing/2014/main" id="{4110980B-C468-B715-9024-0D7730F155F1}"/>
              </a:ext>
            </a:extLst>
          </p:cNvPr>
          <p:cNvPicPr>
            <a:picLocks noChangeAspect="1"/>
          </p:cNvPicPr>
          <p:nvPr/>
        </p:nvPicPr>
        <p:blipFill>
          <a:blip r:embed="rId4"/>
          <a:stretch>
            <a:fillRect/>
          </a:stretch>
        </p:blipFill>
        <p:spPr>
          <a:xfrm>
            <a:off x="199498" y="1326770"/>
            <a:ext cx="7902757" cy="4252756"/>
          </a:xfrm>
          <a:prstGeom prst="rect">
            <a:avLst/>
          </a:prstGeom>
        </p:spPr>
      </p:pic>
      <p:pic>
        <p:nvPicPr>
          <p:cNvPr id="10" name="Picture 9" descr="FoodNet FAST logo with &quot;A user-friendly data tool from FoodNet&quot; statement under the logo">
            <a:extLst>
              <a:ext uri="{FF2B5EF4-FFF2-40B4-BE49-F238E27FC236}">
                <a16:creationId xmlns:a16="http://schemas.microsoft.com/office/drawing/2014/main" id="{B2481BF3-F303-5629-AB07-889D83C8D3D5}"/>
              </a:ext>
            </a:extLst>
          </p:cNvPr>
          <p:cNvPicPr>
            <a:picLocks noChangeAspect="1"/>
          </p:cNvPicPr>
          <p:nvPr/>
        </p:nvPicPr>
        <p:blipFill>
          <a:blip r:embed="rId5"/>
          <a:stretch>
            <a:fillRect/>
          </a:stretch>
        </p:blipFill>
        <p:spPr>
          <a:xfrm>
            <a:off x="8356943" y="2306590"/>
            <a:ext cx="3762900" cy="2743583"/>
          </a:xfrm>
          <a:prstGeom prst="rect">
            <a:avLst/>
          </a:prstGeom>
        </p:spPr>
      </p:pic>
      <p:sp>
        <p:nvSpPr>
          <p:cNvPr id="13" name="TextBox 12">
            <a:extLst>
              <a:ext uri="{FF2B5EF4-FFF2-40B4-BE49-F238E27FC236}">
                <a16:creationId xmlns:a16="http://schemas.microsoft.com/office/drawing/2014/main" id="{9C2A849C-92A1-087B-F4A2-CBC5D6E7EDAE}"/>
              </a:ext>
            </a:extLst>
          </p:cNvPr>
          <p:cNvSpPr txBox="1"/>
          <p:nvPr/>
        </p:nvSpPr>
        <p:spPr>
          <a:xfrm>
            <a:off x="415636" y="6235171"/>
            <a:ext cx="6096000" cy="369332"/>
          </a:xfrm>
          <a:prstGeom prst="rect">
            <a:avLst/>
          </a:prstGeom>
          <a:noFill/>
        </p:spPr>
        <p:txBody>
          <a:bodyPr wrap="square">
            <a:spAutoFit/>
          </a:bodyPr>
          <a:lstStyle/>
          <a:p>
            <a:r>
              <a:rPr lang="en-US" i="1" dirty="0"/>
              <a:t>https://wwwn.cdc.gov/Foodnetfast/PopSurvey</a:t>
            </a:r>
          </a:p>
        </p:txBody>
      </p:sp>
      <p:sp>
        <p:nvSpPr>
          <p:cNvPr id="3" name="Rectangle: Rounded Corners 2">
            <a:extLst>
              <a:ext uri="{FF2B5EF4-FFF2-40B4-BE49-F238E27FC236}">
                <a16:creationId xmlns:a16="http://schemas.microsoft.com/office/drawing/2014/main" id="{BFA5CAD2-99DD-C9BB-A900-E9AC4C5BD201}"/>
              </a:ext>
            </a:extLst>
          </p:cNvPr>
          <p:cNvSpPr/>
          <p:nvPr/>
        </p:nvSpPr>
        <p:spPr>
          <a:xfrm flipV="1">
            <a:off x="7051964" y="4653887"/>
            <a:ext cx="877385" cy="632824"/>
          </a:xfrm>
          <a:prstGeom prst="roundRect">
            <a:avLst/>
          </a:prstGeom>
          <a:noFill/>
          <a:ln w="8572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5" name="Straight Connector 4">
            <a:extLst>
              <a:ext uri="{FF2B5EF4-FFF2-40B4-BE49-F238E27FC236}">
                <a16:creationId xmlns:a16="http://schemas.microsoft.com/office/drawing/2014/main" id="{3D6106B5-4547-69A0-68A4-097AADB4668B}"/>
              </a:ext>
            </a:extLst>
          </p:cNvPr>
          <p:cNvCxnSpPr/>
          <p:nvPr/>
        </p:nvCxnSpPr>
        <p:spPr>
          <a:xfrm>
            <a:off x="415636" y="5328276"/>
            <a:ext cx="424152" cy="0"/>
          </a:xfrm>
          <a:prstGeom prst="line">
            <a:avLst/>
          </a:prstGeom>
          <a:ln w="85725">
            <a:solidFill>
              <a:srgbClr val="DC7528"/>
            </a:solidFill>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294DF7D6-11AC-CEB5-1934-7CBEEFBC21C5}"/>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619630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50B94-1C7F-E02F-42BA-CCE6BC0EF475}"/>
              </a:ext>
            </a:extLst>
          </p:cNvPr>
          <p:cNvSpPr>
            <a:spLocks noGrp="1"/>
          </p:cNvSpPr>
          <p:nvPr>
            <p:ph type="title"/>
          </p:nvPr>
        </p:nvSpPr>
        <p:spPr/>
        <p:txBody>
          <a:bodyPr/>
          <a:lstStyle/>
          <a:p>
            <a:r>
              <a:rPr lang="en-US" dirty="0"/>
              <a:t>Misclassification Issues</a:t>
            </a:r>
          </a:p>
        </p:txBody>
      </p:sp>
      <p:sp>
        <p:nvSpPr>
          <p:cNvPr id="3" name="Content Placeholder 2">
            <a:extLst>
              <a:ext uri="{FF2B5EF4-FFF2-40B4-BE49-F238E27FC236}">
                <a16:creationId xmlns:a16="http://schemas.microsoft.com/office/drawing/2014/main" id="{6AD5F8B7-5315-4C59-6833-C8BDEEAD69AC}"/>
              </a:ext>
            </a:extLst>
          </p:cNvPr>
          <p:cNvSpPr>
            <a:spLocks noGrp="1"/>
          </p:cNvSpPr>
          <p:nvPr>
            <p:ph idx="1"/>
          </p:nvPr>
        </p:nvSpPr>
        <p:spPr>
          <a:xfrm>
            <a:off x="838199" y="1825625"/>
            <a:ext cx="7020697" cy="2173169"/>
          </a:xfrm>
        </p:spPr>
        <p:txBody>
          <a:bodyPr/>
          <a:lstStyle/>
          <a:p>
            <a:r>
              <a:rPr lang="en-US" dirty="0"/>
              <a:t>Often investigators interview </a:t>
            </a:r>
            <a:r>
              <a:rPr lang="en-US" i="1" dirty="0"/>
              <a:t>ill</a:t>
            </a:r>
            <a:r>
              <a:rPr lang="en-US" dirty="0"/>
              <a:t> persons and </a:t>
            </a:r>
            <a:r>
              <a:rPr lang="en-US" i="1" dirty="0"/>
              <a:t>well</a:t>
            </a:r>
            <a:r>
              <a:rPr lang="en-US" dirty="0"/>
              <a:t> persons for comparison</a:t>
            </a:r>
          </a:p>
          <a:p>
            <a:r>
              <a:rPr lang="en-US" dirty="0"/>
              <a:t>Important to have strict criteria for which cases are included in both groups</a:t>
            </a:r>
          </a:p>
          <a:p>
            <a:pPr marL="0" indent="0">
              <a:buNone/>
            </a:pPr>
            <a:endParaRPr lang="en-US" dirty="0"/>
          </a:p>
        </p:txBody>
      </p:sp>
      <p:sp>
        <p:nvSpPr>
          <p:cNvPr id="5" name="Slide Number Placeholder 3">
            <a:extLst>
              <a:ext uri="{FF2B5EF4-FFF2-40B4-BE49-F238E27FC236}">
                <a16:creationId xmlns:a16="http://schemas.microsoft.com/office/drawing/2014/main" id="{C66F00EE-28BF-D5F1-2393-A31CD2AAA3FD}"/>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pic>
        <p:nvPicPr>
          <p:cNvPr id="7" name="Picture 6" descr="Multiple speech bubbles with question marks. The center speech bubble includes &quot;Who is this?&quot;">
            <a:extLst>
              <a:ext uri="{FF2B5EF4-FFF2-40B4-BE49-F238E27FC236}">
                <a16:creationId xmlns:a16="http://schemas.microsoft.com/office/drawing/2014/main" id="{378F73A6-F8CD-C40F-15C8-FA837614AB5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840128" y="1092244"/>
            <a:ext cx="4346583" cy="5752107"/>
          </a:xfrm>
          <a:prstGeom prst="rect">
            <a:avLst/>
          </a:prstGeom>
        </p:spPr>
      </p:pic>
    </p:spTree>
    <p:custDataLst>
      <p:tags r:id="rId1"/>
    </p:custDataLst>
    <p:extLst>
      <p:ext uri="{BB962C8B-B14F-4D97-AF65-F5344CB8AC3E}">
        <p14:creationId xmlns:p14="http://schemas.microsoft.com/office/powerpoint/2010/main" val="19400278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50B94-1C7F-E02F-42BA-CCE6BC0EF475}"/>
              </a:ext>
            </a:extLst>
          </p:cNvPr>
          <p:cNvSpPr>
            <a:spLocks noGrp="1"/>
          </p:cNvSpPr>
          <p:nvPr>
            <p:ph type="title"/>
          </p:nvPr>
        </p:nvSpPr>
        <p:spPr/>
        <p:txBody>
          <a:bodyPr/>
          <a:lstStyle/>
          <a:p>
            <a:r>
              <a:rPr lang="en-US" dirty="0"/>
              <a:t>Misclassification Issues (Cont’d.)</a:t>
            </a:r>
          </a:p>
        </p:txBody>
      </p:sp>
      <p:sp>
        <p:nvSpPr>
          <p:cNvPr id="3" name="Content Placeholder 2">
            <a:extLst>
              <a:ext uri="{FF2B5EF4-FFF2-40B4-BE49-F238E27FC236}">
                <a16:creationId xmlns:a16="http://schemas.microsoft.com/office/drawing/2014/main" id="{6AD5F8B7-5315-4C59-6833-C8BDEEAD69AC}"/>
              </a:ext>
            </a:extLst>
          </p:cNvPr>
          <p:cNvSpPr>
            <a:spLocks noGrp="1"/>
          </p:cNvSpPr>
          <p:nvPr>
            <p:ph idx="1"/>
          </p:nvPr>
        </p:nvSpPr>
        <p:spPr>
          <a:xfrm>
            <a:off x="838199" y="1825625"/>
            <a:ext cx="7020697" cy="2678136"/>
          </a:xfrm>
        </p:spPr>
        <p:txBody>
          <a:bodyPr>
            <a:normAutofit fontScale="92500"/>
          </a:bodyPr>
          <a:lstStyle/>
          <a:p>
            <a:pPr>
              <a:lnSpc>
                <a:spcPct val="110000"/>
              </a:lnSpc>
              <a:spcAft>
                <a:spcPts val="1200"/>
              </a:spcAft>
            </a:pPr>
            <a:r>
              <a:rPr lang="en-US" dirty="0"/>
              <a:t>Strategies to reduce classification issues:</a:t>
            </a:r>
          </a:p>
          <a:p>
            <a:pPr lvl="1" indent="-454025">
              <a:buFont typeface="Wingdings" panose="05000000000000000000" pitchFamily="2" charset="2"/>
              <a:buChar char="Ø"/>
            </a:pPr>
            <a:r>
              <a:rPr lang="en-US" sz="2800" dirty="0"/>
              <a:t>Follow a case definition</a:t>
            </a:r>
          </a:p>
          <a:p>
            <a:pPr lvl="1" indent="-454025">
              <a:buFont typeface="Wingdings" panose="05000000000000000000" pitchFamily="2" charset="2"/>
              <a:buChar char="Ø"/>
            </a:pPr>
            <a:r>
              <a:rPr lang="en-US" sz="2800" dirty="0"/>
              <a:t>Consider using only lab confirmed cases</a:t>
            </a:r>
          </a:p>
          <a:p>
            <a:pPr lvl="1" indent="-454025">
              <a:buFont typeface="Wingdings" panose="05000000000000000000" pitchFamily="2" charset="2"/>
              <a:buChar char="Ø"/>
            </a:pPr>
            <a:r>
              <a:rPr lang="en-US" sz="2800" dirty="0"/>
              <a:t>Exclude people who aren’t clearly in either group, such as “mildly ill” persons</a:t>
            </a:r>
          </a:p>
          <a:p>
            <a:pPr marL="0" indent="0">
              <a:buNone/>
            </a:pPr>
            <a:endParaRPr lang="en-US" dirty="0"/>
          </a:p>
          <a:p>
            <a:endParaRPr lang="en-US" dirty="0"/>
          </a:p>
        </p:txBody>
      </p:sp>
      <p:sp>
        <p:nvSpPr>
          <p:cNvPr id="4" name="TextBox 3">
            <a:extLst>
              <a:ext uri="{FF2B5EF4-FFF2-40B4-BE49-F238E27FC236}">
                <a16:creationId xmlns:a16="http://schemas.microsoft.com/office/drawing/2014/main" id="{F892AB8C-AA82-7477-720D-C3436501567F}"/>
              </a:ext>
            </a:extLst>
          </p:cNvPr>
          <p:cNvSpPr txBox="1"/>
          <p:nvPr/>
        </p:nvSpPr>
        <p:spPr>
          <a:xfrm>
            <a:off x="1169254" y="5074181"/>
            <a:ext cx="5559092" cy="954107"/>
          </a:xfrm>
          <a:prstGeom prst="rect">
            <a:avLst/>
          </a:prstGeom>
          <a:noFill/>
        </p:spPr>
        <p:txBody>
          <a:bodyPr wrap="square" rtlCol="0">
            <a:spAutoFit/>
          </a:bodyPr>
          <a:lstStyle/>
          <a:p>
            <a:r>
              <a:rPr lang="en-US" sz="2800" b="1" i="1" dirty="0"/>
              <a:t>Interviewers can get clear and specific clinical information</a:t>
            </a:r>
          </a:p>
        </p:txBody>
      </p:sp>
      <p:sp>
        <p:nvSpPr>
          <p:cNvPr id="5" name="Slide Number Placeholder 3">
            <a:extLst>
              <a:ext uri="{FF2B5EF4-FFF2-40B4-BE49-F238E27FC236}">
                <a16:creationId xmlns:a16="http://schemas.microsoft.com/office/drawing/2014/main" id="{C66F00EE-28BF-D5F1-2393-A31CD2AAA3FD}"/>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pic>
        <p:nvPicPr>
          <p:cNvPr id="7" name="Picture 6" descr="Multiple speech bubbles with question marks. The center speech bubble includes &quot;Who is this?&quot;">
            <a:extLst>
              <a:ext uri="{FF2B5EF4-FFF2-40B4-BE49-F238E27FC236}">
                <a16:creationId xmlns:a16="http://schemas.microsoft.com/office/drawing/2014/main" id="{378F73A6-F8CD-C40F-15C8-FA837614AB5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840128" y="1092244"/>
            <a:ext cx="4346583" cy="5752107"/>
          </a:xfrm>
          <a:prstGeom prst="rect">
            <a:avLst/>
          </a:prstGeom>
        </p:spPr>
      </p:pic>
    </p:spTree>
    <p:custDataLst>
      <p:tags r:id="rId1"/>
    </p:custDataLst>
    <p:extLst>
      <p:ext uri="{BB962C8B-B14F-4D97-AF65-F5344CB8AC3E}">
        <p14:creationId xmlns:p14="http://schemas.microsoft.com/office/powerpoint/2010/main" val="948932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p:txBody>
          <a:bodyPr>
            <a:normAutofit/>
          </a:bodyPr>
          <a:lstStyle/>
          <a:p>
            <a:pPr marL="0" indent="0">
              <a:spcAft>
                <a:spcPts val="1200"/>
              </a:spcAft>
              <a:buNone/>
            </a:pPr>
            <a:r>
              <a:rPr lang="en-US" dirty="0">
                <a:solidFill>
                  <a:schemeClr val="tx1"/>
                </a:solidFill>
              </a:rPr>
              <a:t>Misclassification involves including people who </a:t>
            </a:r>
            <a:r>
              <a:rPr lang="en-US" dirty="0"/>
              <a:t>may </a:t>
            </a:r>
            <a:r>
              <a:rPr lang="en-US" dirty="0">
                <a:solidFill>
                  <a:schemeClr val="tx1"/>
                </a:solidFill>
              </a:rPr>
              <a:t>not have the illness under investigation in the analysis. </a:t>
            </a:r>
          </a:p>
          <a:p>
            <a:pPr marL="514350" indent="-514350">
              <a:buFont typeface="+mj-lt"/>
              <a:buAutoNum type="alphaUcPeriod"/>
            </a:pPr>
            <a:r>
              <a:rPr lang="en-US" dirty="0"/>
              <a:t>True</a:t>
            </a:r>
          </a:p>
          <a:p>
            <a:pPr marL="514350" indent="-514350">
              <a:buFont typeface="+mj-lt"/>
              <a:buAutoNum type="alphaUcPeriod"/>
            </a:pPr>
            <a:r>
              <a:rPr lang="en-US" dirty="0"/>
              <a:t>False</a:t>
            </a:r>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4810747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p:txBody>
          <a:bodyPr>
            <a:normAutofit/>
          </a:bodyPr>
          <a:lstStyle/>
          <a:p>
            <a:pPr marL="0" indent="0">
              <a:spcAft>
                <a:spcPts val="1200"/>
              </a:spcAft>
              <a:buNone/>
            </a:pPr>
            <a:r>
              <a:rPr lang="en-US" dirty="0">
                <a:solidFill>
                  <a:schemeClr val="tx1"/>
                </a:solidFill>
              </a:rPr>
              <a:t>Misclassification involves including people who </a:t>
            </a:r>
            <a:r>
              <a:rPr lang="en-US" dirty="0"/>
              <a:t>may </a:t>
            </a:r>
            <a:r>
              <a:rPr lang="en-US" dirty="0">
                <a:solidFill>
                  <a:schemeClr val="tx1"/>
                </a:solidFill>
              </a:rPr>
              <a:t>not have the illness under investigation in the analysis. </a:t>
            </a:r>
          </a:p>
          <a:p>
            <a:pPr marL="514350" indent="-514350">
              <a:buFont typeface="+mj-lt"/>
              <a:buAutoNum type="alphaUcPeriod"/>
            </a:pPr>
            <a:r>
              <a:rPr lang="en-US" dirty="0"/>
              <a:t>True</a:t>
            </a:r>
          </a:p>
          <a:p>
            <a:pPr marL="514350" indent="-514350">
              <a:buFont typeface="+mj-lt"/>
              <a:buAutoNum type="alphaUcPeriod"/>
            </a:pPr>
            <a:r>
              <a:rPr lang="en-US" dirty="0"/>
              <a:t>False</a:t>
            </a:r>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2" name="Rectangle: Rounded Corners 1">
            <a:extLst>
              <a:ext uri="{FF2B5EF4-FFF2-40B4-BE49-F238E27FC236}">
                <a16:creationId xmlns:a16="http://schemas.microsoft.com/office/drawing/2014/main" id="{3BC80550-88ED-8B08-A48A-F4F7B4E97F28}"/>
              </a:ext>
            </a:extLst>
          </p:cNvPr>
          <p:cNvSpPr/>
          <p:nvPr/>
        </p:nvSpPr>
        <p:spPr>
          <a:xfrm>
            <a:off x="629182" y="2768205"/>
            <a:ext cx="10724618" cy="616804"/>
          </a:xfrm>
          <a:prstGeom prst="round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171769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9BEF2-48D4-4192-9544-24A91372A5F1}"/>
              </a:ext>
            </a:extLst>
          </p:cNvPr>
          <p:cNvSpPr>
            <a:spLocks noGrp="1"/>
          </p:cNvSpPr>
          <p:nvPr>
            <p:ph type="title"/>
          </p:nvPr>
        </p:nvSpPr>
        <p:spPr/>
        <p:txBody>
          <a:bodyPr>
            <a:normAutofit/>
          </a:bodyPr>
          <a:lstStyle/>
          <a:p>
            <a:r>
              <a:rPr lang="en-US" dirty="0"/>
              <a:t>Module 5 Objectives</a:t>
            </a:r>
          </a:p>
        </p:txBody>
      </p:sp>
      <p:sp>
        <p:nvSpPr>
          <p:cNvPr id="3" name="Content Placeholder 2">
            <a:extLst>
              <a:ext uri="{FF2B5EF4-FFF2-40B4-BE49-F238E27FC236}">
                <a16:creationId xmlns:a16="http://schemas.microsoft.com/office/drawing/2014/main" id="{A7CE33BB-E82E-4BE4-AD47-948861081021}"/>
              </a:ext>
            </a:extLst>
          </p:cNvPr>
          <p:cNvSpPr>
            <a:spLocks noGrp="1"/>
          </p:cNvSpPr>
          <p:nvPr>
            <p:ph idx="1"/>
          </p:nvPr>
        </p:nvSpPr>
        <p:spPr/>
        <p:txBody>
          <a:bodyPr>
            <a:normAutofit/>
          </a:bodyPr>
          <a:lstStyle/>
          <a:p>
            <a:pPr marL="0" indent="0">
              <a:buNone/>
            </a:pPr>
            <a:r>
              <a:rPr lang="en-US" dirty="0"/>
              <a:t>After completion of this module, you will be able to:</a:t>
            </a:r>
          </a:p>
          <a:p>
            <a:pPr marL="514350" indent="-514350">
              <a:buFont typeface="+mj-lt"/>
              <a:buAutoNum type="arabicPeriod"/>
            </a:pPr>
            <a:r>
              <a:rPr lang="en-US" dirty="0"/>
              <a:t>Analyze common challenges to enteric interviewing</a:t>
            </a:r>
          </a:p>
          <a:p>
            <a:pPr marL="514350" indent="-514350">
              <a:buFont typeface="+mj-lt"/>
              <a:buAutoNum type="arabicPeriod"/>
            </a:pPr>
            <a:r>
              <a:rPr lang="en-US" dirty="0"/>
              <a:t>Describe strategies for addressing common interviewing challenges</a:t>
            </a:r>
          </a:p>
          <a:p>
            <a:pPr marL="514350" indent="-514350">
              <a:buFont typeface="+mj-lt"/>
              <a:buAutoNum type="arabicPeriod"/>
            </a:pPr>
            <a:r>
              <a:rPr lang="en-US" dirty="0"/>
              <a:t>Describe how external investigation challenges can impact effectiveness of interviewing</a:t>
            </a:r>
          </a:p>
          <a:p>
            <a:pPr marL="0" indent="0">
              <a:buNone/>
            </a:pPr>
            <a:endParaRPr lang="en-US" sz="2600" dirty="0"/>
          </a:p>
          <a:p>
            <a:pPr marL="0" indent="0">
              <a:buNone/>
            </a:pPr>
            <a:endParaRPr lang="en-US" dirty="0"/>
          </a:p>
        </p:txBody>
      </p:sp>
      <p:sp>
        <p:nvSpPr>
          <p:cNvPr id="4" name="Slide Number Placeholder 3">
            <a:extLst>
              <a:ext uri="{FF2B5EF4-FFF2-40B4-BE49-F238E27FC236}">
                <a16:creationId xmlns:a16="http://schemas.microsoft.com/office/drawing/2014/main" id="{F8FA1D0C-83A3-4836-929B-72BF64456F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24108508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E028B-49BA-FF1D-E0FE-4DDC0916B892}"/>
              </a:ext>
            </a:extLst>
          </p:cNvPr>
          <p:cNvSpPr>
            <a:spLocks noGrp="1"/>
          </p:cNvSpPr>
          <p:nvPr>
            <p:ph type="title"/>
          </p:nvPr>
        </p:nvSpPr>
        <p:spPr/>
        <p:txBody>
          <a:bodyPr>
            <a:normAutofit/>
          </a:bodyPr>
          <a:lstStyle/>
          <a:p>
            <a:r>
              <a:rPr lang="en-US" dirty="0"/>
              <a:t>Interviews: Essential to Illness Prevention</a:t>
            </a:r>
          </a:p>
        </p:txBody>
      </p:sp>
      <p:sp>
        <p:nvSpPr>
          <p:cNvPr id="7" name="TextBox 6">
            <a:extLst>
              <a:ext uri="{FF2B5EF4-FFF2-40B4-BE49-F238E27FC236}">
                <a16:creationId xmlns:a16="http://schemas.microsoft.com/office/drawing/2014/main" id="{0A17F6A4-8130-AAE7-C81A-06A23615A32E}"/>
              </a:ext>
            </a:extLst>
          </p:cNvPr>
          <p:cNvSpPr txBox="1"/>
          <p:nvPr/>
        </p:nvSpPr>
        <p:spPr>
          <a:xfrm>
            <a:off x="6832325" y="1982619"/>
            <a:ext cx="4811042" cy="1538883"/>
          </a:xfrm>
          <a:prstGeom prst="rect">
            <a:avLst/>
          </a:prstGeom>
          <a:noFill/>
        </p:spPr>
        <p:txBody>
          <a:bodyPr wrap="square" rtlCol="0">
            <a:spAutoFit/>
          </a:bodyPr>
          <a:lstStyle/>
          <a:p>
            <a:pPr algn="ctr">
              <a:spcAft>
                <a:spcPts val="1200"/>
              </a:spcAft>
            </a:pPr>
            <a:r>
              <a:rPr lang="en-US" sz="2800" b="1" i="1" u="sng" dirty="0">
                <a:solidFill>
                  <a:schemeClr val="accent5">
                    <a:lumMod val="50000"/>
                  </a:schemeClr>
                </a:solidFill>
              </a:rPr>
              <a:t>Investigation Goal</a:t>
            </a:r>
          </a:p>
          <a:p>
            <a:pPr algn="ctr"/>
            <a:r>
              <a:rPr lang="en-US" sz="2800" i="1" dirty="0">
                <a:solidFill>
                  <a:schemeClr val="accent5">
                    <a:lumMod val="50000"/>
                  </a:schemeClr>
                </a:solidFill>
              </a:rPr>
              <a:t>Stop Current Illness and Prevent Future Illnesses</a:t>
            </a:r>
          </a:p>
        </p:txBody>
      </p:sp>
      <p:sp>
        <p:nvSpPr>
          <p:cNvPr id="3" name="Slide Number Placeholder 3">
            <a:extLst>
              <a:ext uri="{FF2B5EF4-FFF2-40B4-BE49-F238E27FC236}">
                <a16:creationId xmlns:a16="http://schemas.microsoft.com/office/drawing/2014/main" id="{033B1C7E-FC3D-D846-8FB4-FA25E3934C38}"/>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grpSp>
        <p:nvGrpSpPr>
          <p:cNvPr id="17" name="Group 16" descr="Speech bubble puzzle with missing piece labeled &quot;Interviews&quot; and a separate puzzle piece labeled &quot;Interviews&quot;.">
            <a:extLst>
              <a:ext uri="{FF2B5EF4-FFF2-40B4-BE49-F238E27FC236}">
                <a16:creationId xmlns:a16="http://schemas.microsoft.com/office/drawing/2014/main" id="{BAF80CD8-C3C8-033B-1680-51B8B13C342E}"/>
              </a:ext>
            </a:extLst>
          </p:cNvPr>
          <p:cNvGrpSpPr/>
          <p:nvPr/>
        </p:nvGrpSpPr>
        <p:grpSpPr>
          <a:xfrm>
            <a:off x="-1" y="1084217"/>
            <a:ext cx="9237847" cy="5932186"/>
            <a:chOff x="-1" y="1084217"/>
            <a:chExt cx="9237847" cy="5932186"/>
          </a:xfrm>
        </p:grpSpPr>
        <p:pic>
          <p:nvPicPr>
            <p:cNvPr id="15" name="Picture 14" descr="A black and white logo&#10;&#10;Description automatically generated with low confidence">
              <a:extLst>
                <a:ext uri="{FF2B5EF4-FFF2-40B4-BE49-F238E27FC236}">
                  <a16:creationId xmlns:a16="http://schemas.microsoft.com/office/drawing/2014/main" id="{B554E8E3-A8F4-A836-1CEF-12DE7F4298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77526" y="3850201"/>
              <a:ext cx="3560320" cy="2972694"/>
            </a:xfrm>
            <a:prstGeom prst="rect">
              <a:avLst/>
            </a:prstGeom>
            <a:effectLst>
              <a:outerShdw blurRad="50800" dist="38100" dir="8100000" algn="tr" rotWithShape="0">
                <a:prstClr val="black">
                  <a:alpha val="40000"/>
                </a:prstClr>
              </a:outerShdw>
            </a:effectLst>
          </p:spPr>
        </p:pic>
        <p:pic>
          <p:nvPicPr>
            <p:cNvPr id="13" name="Picture 12" descr="A picture containing jigsaw puzzle&#10;&#10;Description automatically generated">
              <a:extLst>
                <a:ext uri="{FF2B5EF4-FFF2-40B4-BE49-F238E27FC236}">
                  <a16:creationId xmlns:a16="http://schemas.microsoft.com/office/drawing/2014/main" id="{7F5C8155-8877-BB20-D04C-E25CA56FC429}"/>
                </a:ext>
              </a:extLst>
            </p:cNvPr>
            <p:cNvPicPr>
              <a:picLocks noChangeAspect="1"/>
            </p:cNvPicPr>
            <p:nvPr/>
          </p:nvPicPr>
          <p:blipFill rotWithShape="1">
            <a:blip r:embed="rId5">
              <a:extLst>
                <a:ext uri="{28A0092B-C50C-407E-A947-70E740481C1C}">
                  <a14:useLocalDpi xmlns:a14="http://schemas.microsoft.com/office/drawing/2010/main" val="0"/>
                </a:ext>
              </a:extLst>
            </a:blip>
            <a:srcRect l="22149" t="18212"/>
            <a:stretch/>
          </p:blipFill>
          <p:spPr>
            <a:xfrm>
              <a:off x="-1" y="1084217"/>
              <a:ext cx="6933097" cy="5932186"/>
            </a:xfrm>
            <a:prstGeom prst="rect">
              <a:avLst/>
            </a:prstGeom>
          </p:spPr>
        </p:pic>
        <p:sp>
          <p:nvSpPr>
            <p:cNvPr id="9" name="TextBox 8">
              <a:extLst>
                <a:ext uri="{FF2B5EF4-FFF2-40B4-BE49-F238E27FC236}">
                  <a16:creationId xmlns:a16="http://schemas.microsoft.com/office/drawing/2014/main" id="{594BCB2A-CF38-8464-AC58-8B1476BB0055}"/>
                </a:ext>
              </a:extLst>
            </p:cNvPr>
            <p:cNvSpPr txBox="1"/>
            <p:nvPr/>
          </p:nvSpPr>
          <p:spPr>
            <a:xfrm rot="1069537">
              <a:off x="6777429" y="5035661"/>
              <a:ext cx="1778157" cy="461665"/>
            </a:xfrm>
            <a:prstGeom prst="rect">
              <a:avLst/>
            </a:prstGeom>
            <a:noFill/>
          </p:spPr>
          <p:txBody>
            <a:bodyPr wrap="square" rtlCol="0">
              <a:spAutoFit/>
            </a:bodyPr>
            <a:lstStyle/>
            <a:p>
              <a:pPr algn="ctr"/>
              <a:r>
                <a:rPr lang="en-US" sz="2400" b="1" dirty="0"/>
                <a:t>Interviews</a:t>
              </a:r>
              <a:endParaRPr lang="en-US" b="1" dirty="0"/>
            </a:p>
          </p:txBody>
        </p:sp>
        <p:sp>
          <p:nvSpPr>
            <p:cNvPr id="10" name="TextBox 9">
              <a:extLst>
                <a:ext uri="{FF2B5EF4-FFF2-40B4-BE49-F238E27FC236}">
                  <a16:creationId xmlns:a16="http://schemas.microsoft.com/office/drawing/2014/main" id="{BC205DDD-0E3F-A098-ACF8-91544211D7FF}"/>
                </a:ext>
              </a:extLst>
            </p:cNvPr>
            <p:cNvSpPr txBox="1"/>
            <p:nvPr/>
          </p:nvSpPr>
          <p:spPr>
            <a:xfrm>
              <a:off x="2551103" y="2709078"/>
              <a:ext cx="1830887" cy="461665"/>
            </a:xfrm>
            <a:prstGeom prst="rect">
              <a:avLst/>
            </a:prstGeom>
            <a:noFill/>
          </p:spPr>
          <p:txBody>
            <a:bodyPr wrap="square" rtlCol="0">
              <a:spAutoFit/>
            </a:bodyPr>
            <a:lstStyle/>
            <a:p>
              <a:pPr algn="ctr"/>
              <a:r>
                <a:rPr lang="en-US" sz="2400" b="1" dirty="0">
                  <a:solidFill>
                    <a:schemeClr val="bg1"/>
                  </a:solidFill>
                </a:rPr>
                <a:t>Interviews</a:t>
              </a:r>
              <a:endParaRPr lang="en-US" b="1" dirty="0">
                <a:solidFill>
                  <a:schemeClr val="bg1"/>
                </a:solidFill>
              </a:endParaRPr>
            </a:p>
          </p:txBody>
        </p:sp>
      </p:grpSp>
    </p:spTree>
    <p:custDataLst>
      <p:tags r:id="rId1"/>
    </p:custDataLst>
    <p:extLst>
      <p:ext uri="{BB962C8B-B14F-4D97-AF65-F5344CB8AC3E}">
        <p14:creationId xmlns:p14="http://schemas.microsoft.com/office/powerpoint/2010/main" val="18945066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5665E-CC88-7EDA-3FF7-3EAB6C09B2DE}"/>
              </a:ext>
            </a:extLst>
          </p:cNvPr>
          <p:cNvSpPr>
            <a:spLocks noGrp="1"/>
          </p:cNvSpPr>
          <p:nvPr>
            <p:ph type="title"/>
          </p:nvPr>
        </p:nvSpPr>
        <p:spPr/>
        <p:txBody>
          <a:bodyPr/>
          <a:lstStyle/>
          <a:p>
            <a:r>
              <a:rPr lang="en-US" dirty="0"/>
              <a:t>Module 5 Summary</a:t>
            </a:r>
          </a:p>
        </p:txBody>
      </p:sp>
      <p:sp>
        <p:nvSpPr>
          <p:cNvPr id="3" name="Content Placeholder 2">
            <a:extLst>
              <a:ext uri="{FF2B5EF4-FFF2-40B4-BE49-F238E27FC236}">
                <a16:creationId xmlns:a16="http://schemas.microsoft.com/office/drawing/2014/main" id="{6D9F3EF0-82C4-11BD-0388-0D0264E1DA76}"/>
              </a:ext>
            </a:extLst>
          </p:cNvPr>
          <p:cNvSpPr>
            <a:spLocks noGrp="1"/>
          </p:cNvSpPr>
          <p:nvPr>
            <p:ph idx="1"/>
          </p:nvPr>
        </p:nvSpPr>
        <p:spPr>
          <a:xfrm>
            <a:off x="838200" y="1840523"/>
            <a:ext cx="10515600" cy="3744358"/>
          </a:xfrm>
        </p:spPr>
        <p:txBody>
          <a:bodyPr>
            <a:noAutofit/>
          </a:bodyPr>
          <a:lstStyle/>
          <a:p>
            <a:pPr marL="514350" indent="-514350">
              <a:buFont typeface="+mj-lt"/>
              <a:buAutoNum type="arabicPeriod"/>
            </a:pPr>
            <a:r>
              <a:rPr lang="en-US" dirty="0"/>
              <a:t>Analyzed common challenges to enteric interviewing</a:t>
            </a:r>
          </a:p>
          <a:p>
            <a:pPr marL="514350" indent="-514350">
              <a:buFont typeface="+mj-lt"/>
              <a:buAutoNum type="arabicPeriod"/>
            </a:pPr>
            <a:r>
              <a:rPr lang="en-US" dirty="0"/>
              <a:t>Described strategies for addressing common interviewing challenges</a:t>
            </a:r>
          </a:p>
          <a:p>
            <a:pPr marL="514350" indent="-514350">
              <a:buFont typeface="+mj-lt"/>
              <a:buAutoNum type="arabicPeriod"/>
            </a:pPr>
            <a:r>
              <a:rPr lang="en-US" dirty="0"/>
              <a:t>Described how external investigation challenges can impact effectiveness of interviewing</a:t>
            </a:r>
          </a:p>
        </p:txBody>
      </p:sp>
      <p:sp>
        <p:nvSpPr>
          <p:cNvPr id="4" name="Slide Number Placeholder 3">
            <a:extLst>
              <a:ext uri="{FF2B5EF4-FFF2-40B4-BE49-F238E27FC236}">
                <a16:creationId xmlns:a16="http://schemas.microsoft.com/office/drawing/2014/main" id="{628BAD35-3C68-FB7B-A8BC-18D9321A3CB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pic>
        <p:nvPicPr>
          <p:cNvPr id="6" name="Picture 5" descr="Graphical user interface&#10;&#10;Description automatically generated">
            <a:extLst>
              <a:ext uri="{FF2B5EF4-FFF2-40B4-BE49-F238E27FC236}">
                <a16:creationId xmlns:a16="http://schemas.microsoft.com/office/drawing/2014/main" id="{270D20CD-900F-8E9F-AC13-CB3703BB57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626" y="5584880"/>
            <a:ext cx="2743200" cy="998525"/>
          </a:xfrm>
          <a:prstGeom prst="rect">
            <a:avLst/>
          </a:prstGeom>
        </p:spPr>
      </p:pic>
    </p:spTree>
    <p:custDataLst>
      <p:tags r:id="rId1"/>
    </p:custDataLst>
    <p:extLst>
      <p:ext uri="{BB962C8B-B14F-4D97-AF65-F5344CB8AC3E}">
        <p14:creationId xmlns:p14="http://schemas.microsoft.com/office/powerpoint/2010/main" val="2559091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What Now?</a:t>
            </a:r>
            <a:r>
              <a:rPr lang="en-US" dirty="0"/>
              <a:t> Interview Challenges</a:t>
            </a:r>
          </a:p>
        </p:txBody>
      </p:sp>
      <p:sp>
        <p:nvSpPr>
          <p:cNvPr id="4" name="TextBox 3"/>
          <p:cNvSpPr txBox="1"/>
          <p:nvPr/>
        </p:nvSpPr>
        <p:spPr>
          <a:xfrm>
            <a:off x="1295400" y="5508734"/>
            <a:ext cx="9601200" cy="885349"/>
          </a:xfrm>
          <a:prstGeom prst="roundRect">
            <a:avLst/>
          </a:prstGeom>
          <a:solidFill>
            <a:schemeClr val="accent5">
              <a:lumMod val="50000"/>
            </a:schemeClr>
          </a:solidFill>
        </p:spPr>
        <p:txBody>
          <a:bodyPr wrap="square" tIns="182880" bIns="182880" rtlCol="0">
            <a:spAutoFit/>
          </a:bodyPr>
          <a:lstStyle/>
          <a:p>
            <a:pPr algn="ctr">
              <a:defRPr/>
            </a:pPr>
            <a:r>
              <a:rPr lang="en-US" sz="2800" dirty="0">
                <a:solidFill>
                  <a:prstClr val="white"/>
                </a:solidFill>
                <a:latin typeface="Arial"/>
              </a:rPr>
              <a:t>What are some challenges from each of these categories?</a:t>
            </a:r>
          </a:p>
        </p:txBody>
      </p:sp>
      <p:sp>
        <p:nvSpPr>
          <p:cNvPr id="11" name="Environment"/>
          <p:cNvSpPr/>
          <p:nvPr/>
        </p:nvSpPr>
        <p:spPr>
          <a:xfrm>
            <a:off x="2136998" y="4745677"/>
            <a:ext cx="2827918" cy="578882"/>
          </a:xfrm>
          <a:custGeom>
            <a:avLst/>
            <a:gdLst>
              <a:gd name="connsiteX0" fmla="*/ 0 w 2382924"/>
              <a:gd name="connsiteY0" fmla="*/ 0 h 884064"/>
              <a:gd name="connsiteX1" fmla="*/ 2382924 w 2382924"/>
              <a:gd name="connsiteY1" fmla="*/ 0 h 884064"/>
              <a:gd name="connsiteX2" fmla="*/ 2382924 w 2382924"/>
              <a:gd name="connsiteY2" fmla="*/ 884064 h 884064"/>
              <a:gd name="connsiteX3" fmla="*/ 0 w 2382924"/>
              <a:gd name="connsiteY3" fmla="*/ 884064 h 884064"/>
              <a:gd name="connsiteX4" fmla="*/ 0 w 2382924"/>
              <a:gd name="connsiteY4" fmla="*/ 0 h 884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2924" h="884064">
                <a:moveTo>
                  <a:pt x="0" y="0"/>
                </a:moveTo>
                <a:lnTo>
                  <a:pt x="2382924" y="0"/>
                </a:lnTo>
                <a:lnTo>
                  <a:pt x="2382924" y="884064"/>
                </a:lnTo>
                <a:lnTo>
                  <a:pt x="0" y="8840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2024" tIns="91440" rIns="192024" bIns="91440" numCol="1" spcCol="1270" anchor="t" anchorCtr="0">
            <a:noAutofit/>
          </a:bodyPr>
          <a:lstStyle/>
          <a:p>
            <a:pPr algn="ctr" defTabSz="1200150">
              <a:lnSpc>
                <a:spcPct val="90000"/>
              </a:lnSpc>
              <a:spcBef>
                <a:spcPct val="0"/>
              </a:spcBef>
              <a:spcAft>
                <a:spcPct val="35000"/>
              </a:spcAft>
              <a:defRPr/>
            </a:pPr>
            <a:r>
              <a:rPr lang="en-US" sz="2800" dirty="0">
                <a:solidFill>
                  <a:prstClr val="black">
                    <a:hueOff val="0"/>
                    <a:satOff val="0"/>
                    <a:lumOff val="0"/>
                    <a:alphaOff val="0"/>
                  </a:prstClr>
                </a:solidFill>
                <a:latin typeface="Arial"/>
              </a:rPr>
              <a:t>Interviewee</a:t>
            </a:r>
          </a:p>
        </p:txBody>
      </p:sp>
      <p:sp>
        <p:nvSpPr>
          <p:cNvPr id="13" name="Instructor"/>
          <p:cNvSpPr/>
          <p:nvPr/>
        </p:nvSpPr>
        <p:spPr>
          <a:xfrm>
            <a:off x="7555767" y="4745677"/>
            <a:ext cx="2386381" cy="578882"/>
          </a:xfrm>
          <a:custGeom>
            <a:avLst/>
            <a:gdLst>
              <a:gd name="connsiteX0" fmla="*/ 0 w 2382924"/>
              <a:gd name="connsiteY0" fmla="*/ 0 h 884064"/>
              <a:gd name="connsiteX1" fmla="*/ 2382924 w 2382924"/>
              <a:gd name="connsiteY1" fmla="*/ 0 h 884064"/>
              <a:gd name="connsiteX2" fmla="*/ 2382924 w 2382924"/>
              <a:gd name="connsiteY2" fmla="*/ 884064 h 884064"/>
              <a:gd name="connsiteX3" fmla="*/ 0 w 2382924"/>
              <a:gd name="connsiteY3" fmla="*/ 884064 h 884064"/>
              <a:gd name="connsiteX4" fmla="*/ 0 w 2382924"/>
              <a:gd name="connsiteY4" fmla="*/ 0 h 884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2924" h="884064">
                <a:moveTo>
                  <a:pt x="0" y="0"/>
                </a:moveTo>
                <a:lnTo>
                  <a:pt x="2382924" y="0"/>
                </a:lnTo>
                <a:lnTo>
                  <a:pt x="2382924" y="884064"/>
                </a:lnTo>
                <a:lnTo>
                  <a:pt x="0" y="8840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2024" tIns="91440" rIns="192024" bIns="91440" numCol="1" spcCol="1270" anchor="t" anchorCtr="0">
            <a:noAutofit/>
          </a:bodyPr>
          <a:lstStyle/>
          <a:p>
            <a:pPr algn="ctr" defTabSz="1200150">
              <a:lnSpc>
                <a:spcPct val="90000"/>
              </a:lnSpc>
              <a:spcBef>
                <a:spcPct val="0"/>
              </a:spcBef>
              <a:spcAft>
                <a:spcPct val="35000"/>
              </a:spcAft>
              <a:defRPr/>
            </a:pPr>
            <a:r>
              <a:rPr lang="en-US" sz="2800" dirty="0">
                <a:solidFill>
                  <a:prstClr val="black">
                    <a:hueOff val="0"/>
                    <a:satOff val="0"/>
                    <a:lumOff val="0"/>
                    <a:alphaOff val="0"/>
                  </a:prstClr>
                </a:solidFill>
                <a:latin typeface="Arial"/>
              </a:rPr>
              <a:t>Interviewer</a:t>
            </a:r>
          </a:p>
        </p:txBody>
      </p:sp>
      <p:pic>
        <p:nvPicPr>
          <p:cNvPr id="12" name="Picture 11" descr="Female at a desk, on the telephone, while looking at a computer monitor and taking notes.">
            <a:extLst>
              <a:ext uri="{FF2B5EF4-FFF2-40B4-BE49-F238E27FC236}">
                <a16:creationId xmlns:a16="http://schemas.microsoft.com/office/drawing/2014/main" id="{4312CA48-A3AC-B7C7-27DE-CC261B64541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83293" y="1510190"/>
            <a:ext cx="3731329" cy="3141863"/>
          </a:xfrm>
          <a:prstGeom prst="rect">
            <a:avLst/>
          </a:prstGeom>
          <a:ln>
            <a:solidFill>
              <a:schemeClr val="bg1">
                <a:lumMod val="75000"/>
              </a:schemeClr>
            </a:solidFill>
          </a:ln>
          <a:effectLst/>
        </p:spPr>
      </p:pic>
      <p:pic>
        <p:nvPicPr>
          <p:cNvPr id="23" name="Picture 22" descr="Male talking on cell phone">
            <a:extLst>
              <a:ext uri="{FF2B5EF4-FFF2-40B4-BE49-F238E27FC236}">
                <a16:creationId xmlns:a16="http://schemas.microsoft.com/office/drawing/2014/main" id="{D4090DF5-AAF2-3E45-90FB-CBAF5CA366D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577378" y="1510190"/>
            <a:ext cx="3947159" cy="3124520"/>
          </a:xfrm>
          <a:prstGeom prst="rect">
            <a:avLst/>
          </a:prstGeom>
          <a:ln>
            <a:solidFill>
              <a:schemeClr val="bg1">
                <a:lumMod val="75000"/>
              </a:schemeClr>
            </a:solidFill>
          </a:ln>
        </p:spPr>
      </p:pic>
      <p:sp>
        <p:nvSpPr>
          <p:cNvPr id="3" name="sketch line">
            <a:extLst>
              <a:ext uri="{FF2B5EF4-FFF2-40B4-BE49-F238E27FC236}">
                <a16:creationId xmlns:a16="http://schemas.microsoft.com/office/drawing/2014/main" id="{B22290F4-FE17-F6BD-FBCE-0D0D6BEB6B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4434840" y="3241739"/>
            <a:ext cx="3474720" cy="18288"/>
          </a:xfrm>
          <a:custGeom>
            <a:avLst/>
            <a:gdLst>
              <a:gd name="connsiteX0" fmla="*/ 0 w 3474720"/>
              <a:gd name="connsiteY0" fmla="*/ 0 h 18288"/>
              <a:gd name="connsiteX1" fmla="*/ 660197 w 3474720"/>
              <a:gd name="connsiteY1" fmla="*/ 0 h 18288"/>
              <a:gd name="connsiteX2" fmla="*/ 1355141 w 3474720"/>
              <a:gd name="connsiteY2" fmla="*/ 0 h 18288"/>
              <a:gd name="connsiteX3" fmla="*/ 2084832 w 3474720"/>
              <a:gd name="connsiteY3" fmla="*/ 0 h 18288"/>
              <a:gd name="connsiteX4" fmla="*/ 2814523 w 3474720"/>
              <a:gd name="connsiteY4" fmla="*/ 0 h 18288"/>
              <a:gd name="connsiteX5" fmla="*/ 3474720 w 3474720"/>
              <a:gd name="connsiteY5" fmla="*/ 0 h 18288"/>
              <a:gd name="connsiteX6" fmla="*/ 3474720 w 3474720"/>
              <a:gd name="connsiteY6" fmla="*/ 18288 h 18288"/>
              <a:gd name="connsiteX7" fmla="*/ 2710282 w 3474720"/>
              <a:gd name="connsiteY7" fmla="*/ 18288 h 18288"/>
              <a:gd name="connsiteX8" fmla="*/ 1945843 w 3474720"/>
              <a:gd name="connsiteY8" fmla="*/ 18288 h 18288"/>
              <a:gd name="connsiteX9" fmla="*/ 1250899 w 3474720"/>
              <a:gd name="connsiteY9" fmla="*/ 18288 h 18288"/>
              <a:gd name="connsiteX10" fmla="*/ 0 w 3474720"/>
              <a:gd name="connsiteY10" fmla="*/ 18288 h 18288"/>
              <a:gd name="connsiteX11" fmla="*/ 0 w 3474720"/>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74720" h="18288" fill="none" extrusionOk="0">
                <a:moveTo>
                  <a:pt x="0" y="0"/>
                </a:moveTo>
                <a:cubicBezTo>
                  <a:pt x="307185" y="-8713"/>
                  <a:pt x="392307" y="-13121"/>
                  <a:pt x="660197" y="0"/>
                </a:cubicBezTo>
                <a:cubicBezTo>
                  <a:pt x="928087" y="13121"/>
                  <a:pt x="1167029" y="-2668"/>
                  <a:pt x="1355141" y="0"/>
                </a:cubicBezTo>
                <a:cubicBezTo>
                  <a:pt x="1543253" y="2668"/>
                  <a:pt x="1739408" y="-6709"/>
                  <a:pt x="2084832" y="0"/>
                </a:cubicBezTo>
                <a:cubicBezTo>
                  <a:pt x="2430256" y="6709"/>
                  <a:pt x="2538889" y="29706"/>
                  <a:pt x="2814523" y="0"/>
                </a:cubicBezTo>
                <a:cubicBezTo>
                  <a:pt x="3090157" y="-29706"/>
                  <a:pt x="3152920" y="-15446"/>
                  <a:pt x="3474720" y="0"/>
                </a:cubicBezTo>
                <a:cubicBezTo>
                  <a:pt x="3474011" y="8157"/>
                  <a:pt x="3474307" y="12125"/>
                  <a:pt x="3474720" y="18288"/>
                </a:cubicBezTo>
                <a:cubicBezTo>
                  <a:pt x="3275380" y="3586"/>
                  <a:pt x="2958934" y="986"/>
                  <a:pt x="2710282" y="18288"/>
                </a:cubicBezTo>
                <a:cubicBezTo>
                  <a:pt x="2461630" y="35590"/>
                  <a:pt x="2131168" y="34613"/>
                  <a:pt x="1945843" y="18288"/>
                </a:cubicBezTo>
                <a:cubicBezTo>
                  <a:pt x="1760518" y="1963"/>
                  <a:pt x="1444829" y="-12882"/>
                  <a:pt x="1250899" y="18288"/>
                </a:cubicBezTo>
                <a:cubicBezTo>
                  <a:pt x="1056969" y="49458"/>
                  <a:pt x="444992" y="43617"/>
                  <a:pt x="0" y="18288"/>
                </a:cubicBezTo>
                <a:cubicBezTo>
                  <a:pt x="-46" y="12483"/>
                  <a:pt x="-203" y="6491"/>
                  <a:pt x="0" y="0"/>
                </a:cubicBezTo>
                <a:close/>
              </a:path>
              <a:path w="3474720" h="18288" stroke="0" extrusionOk="0">
                <a:moveTo>
                  <a:pt x="0" y="0"/>
                </a:moveTo>
                <a:cubicBezTo>
                  <a:pt x="300114" y="-5103"/>
                  <a:pt x="525093" y="-25284"/>
                  <a:pt x="660197" y="0"/>
                </a:cubicBezTo>
                <a:cubicBezTo>
                  <a:pt x="795301" y="25284"/>
                  <a:pt x="1023172" y="17955"/>
                  <a:pt x="1250899" y="0"/>
                </a:cubicBezTo>
                <a:cubicBezTo>
                  <a:pt x="1478626" y="-17955"/>
                  <a:pt x="1782079" y="-27844"/>
                  <a:pt x="2015338" y="0"/>
                </a:cubicBezTo>
                <a:cubicBezTo>
                  <a:pt x="2248597" y="27844"/>
                  <a:pt x="2491007" y="27648"/>
                  <a:pt x="2675534" y="0"/>
                </a:cubicBezTo>
                <a:cubicBezTo>
                  <a:pt x="2860061" y="-27648"/>
                  <a:pt x="3088679" y="-3661"/>
                  <a:pt x="3474720" y="0"/>
                </a:cubicBezTo>
                <a:cubicBezTo>
                  <a:pt x="3474456" y="4493"/>
                  <a:pt x="3475104" y="9472"/>
                  <a:pt x="3474720" y="18288"/>
                </a:cubicBezTo>
                <a:cubicBezTo>
                  <a:pt x="3317198" y="6570"/>
                  <a:pt x="2959205" y="43038"/>
                  <a:pt x="2779776" y="18288"/>
                </a:cubicBezTo>
                <a:cubicBezTo>
                  <a:pt x="2600347" y="-6462"/>
                  <a:pt x="2382660" y="-9828"/>
                  <a:pt x="2015338" y="18288"/>
                </a:cubicBezTo>
                <a:cubicBezTo>
                  <a:pt x="1648016" y="46404"/>
                  <a:pt x="1641073" y="30502"/>
                  <a:pt x="1424635" y="18288"/>
                </a:cubicBezTo>
                <a:cubicBezTo>
                  <a:pt x="1208197" y="6074"/>
                  <a:pt x="1021559" y="6749"/>
                  <a:pt x="729691" y="18288"/>
                </a:cubicBezTo>
                <a:cubicBezTo>
                  <a:pt x="437823" y="29827"/>
                  <a:pt x="153856" y="-11791"/>
                  <a:pt x="0" y="18288"/>
                </a:cubicBezTo>
                <a:cubicBezTo>
                  <a:pt x="843" y="9577"/>
                  <a:pt x="371" y="690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3">
            <a:extLst>
              <a:ext uri="{FF2B5EF4-FFF2-40B4-BE49-F238E27FC236}">
                <a16:creationId xmlns:a16="http://schemas.microsoft.com/office/drawing/2014/main" id="{BAC7E0DD-498D-837D-349F-D6F4A98AC8F1}"/>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532375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CAEDAE-571B-520F-6192-56791A57A942}"/>
              </a:ext>
            </a:extLst>
          </p:cNvPr>
          <p:cNvSpPr>
            <a:spLocks noGrp="1"/>
          </p:cNvSpPr>
          <p:nvPr>
            <p:ph type="title"/>
          </p:nvPr>
        </p:nvSpPr>
        <p:spPr/>
        <p:txBody>
          <a:bodyPr/>
          <a:lstStyle/>
          <a:p>
            <a:r>
              <a:rPr lang="en-US" dirty="0"/>
              <a:t>Factors Leading to Interview Challenges </a:t>
            </a:r>
          </a:p>
        </p:txBody>
      </p:sp>
      <p:sp>
        <p:nvSpPr>
          <p:cNvPr id="15" name="incubation">
            <a:extLst>
              <a:ext uri="{FF2B5EF4-FFF2-40B4-BE49-F238E27FC236}">
                <a16:creationId xmlns:a16="http://schemas.microsoft.com/office/drawing/2014/main" id="{2B3A80A3-6198-327B-C90C-09894FA75CD5}"/>
              </a:ext>
            </a:extLst>
          </p:cNvPr>
          <p:cNvSpPr/>
          <p:nvPr/>
        </p:nvSpPr>
        <p:spPr>
          <a:xfrm>
            <a:off x="6184873" y="2258849"/>
            <a:ext cx="5649126" cy="3795741"/>
          </a:xfrm>
          <a:prstGeom prst="roundRect">
            <a:avLst/>
          </a:prstGeom>
          <a:noFill/>
          <a:ln w="38100">
            <a:solidFill>
              <a:srgbClr val="A2AF5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16" name="ingestion title">
            <a:extLst>
              <a:ext uri="{FF2B5EF4-FFF2-40B4-BE49-F238E27FC236}">
                <a16:creationId xmlns:a16="http://schemas.microsoft.com/office/drawing/2014/main" id="{943D2E8A-2B21-46B3-5DCA-3CE2AA2B1F5D}"/>
              </a:ext>
            </a:extLst>
          </p:cNvPr>
          <p:cNvSpPr/>
          <p:nvPr/>
        </p:nvSpPr>
        <p:spPr bwMode="auto">
          <a:xfrm>
            <a:off x="7363938" y="1873447"/>
            <a:ext cx="3691817" cy="715224"/>
          </a:xfrm>
          <a:prstGeom prst="roundRect">
            <a:avLst/>
          </a:prstGeom>
          <a:solidFill>
            <a:srgbClr val="A2AF59"/>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800" b="1" dirty="0"/>
              <a:t>Interviewer</a:t>
            </a:r>
            <a:endParaRPr lang="en-US" sz="3200" b="1" dirty="0"/>
          </a:p>
        </p:txBody>
      </p:sp>
      <p:sp>
        <p:nvSpPr>
          <p:cNvPr id="23" name="TextBox 22">
            <a:extLst>
              <a:ext uri="{FF2B5EF4-FFF2-40B4-BE49-F238E27FC236}">
                <a16:creationId xmlns:a16="http://schemas.microsoft.com/office/drawing/2014/main" id="{0EDF6E64-5D22-9B67-45D6-72FC4A023CB5}"/>
              </a:ext>
            </a:extLst>
          </p:cNvPr>
          <p:cNvSpPr txBox="1"/>
          <p:nvPr/>
        </p:nvSpPr>
        <p:spPr>
          <a:xfrm>
            <a:off x="6357353" y="1722120"/>
            <a:ext cx="979329" cy="1256346"/>
          </a:xfrm>
          <a:prstGeom prst="rect">
            <a:avLst/>
          </a:prstGeom>
          <a:solidFill>
            <a:schemeClr val="bg1"/>
          </a:solidFill>
        </p:spPr>
        <p:txBody>
          <a:bodyPr wrap="square" rtlCol="0">
            <a:spAutoFit/>
          </a:bodyPr>
          <a:lstStyle/>
          <a:p>
            <a:endParaRPr lang="en-US" dirty="0"/>
          </a:p>
        </p:txBody>
      </p:sp>
      <p:sp>
        <p:nvSpPr>
          <p:cNvPr id="10" name="incubation">
            <a:extLst>
              <a:ext uri="{FF2B5EF4-FFF2-40B4-BE49-F238E27FC236}">
                <a16:creationId xmlns:a16="http://schemas.microsoft.com/office/drawing/2014/main" id="{72BFEEF1-D8C0-6989-692E-BBC1B2C11474}"/>
              </a:ext>
            </a:extLst>
          </p:cNvPr>
          <p:cNvSpPr/>
          <p:nvPr/>
        </p:nvSpPr>
        <p:spPr>
          <a:xfrm>
            <a:off x="358001" y="2222755"/>
            <a:ext cx="5649126" cy="3795742"/>
          </a:xfrm>
          <a:prstGeom prst="roundRect">
            <a:avLst/>
          </a:prstGeom>
          <a:noFill/>
          <a:ln w="38100">
            <a:solidFill>
              <a:srgbClr val="A2AF5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11" name="ingestion title">
            <a:extLst>
              <a:ext uri="{FF2B5EF4-FFF2-40B4-BE49-F238E27FC236}">
                <a16:creationId xmlns:a16="http://schemas.microsoft.com/office/drawing/2014/main" id="{2A285760-B881-46B9-6A85-0C3BC54FB97A}"/>
              </a:ext>
            </a:extLst>
          </p:cNvPr>
          <p:cNvSpPr/>
          <p:nvPr/>
        </p:nvSpPr>
        <p:spPr bwMode="auto">
          <a:xfrm>
            <a:off x="1537065" y="1873446"/>
            <a:ext cx="3898441" cy="715225"/>
          </a:xfrm>
          <a:prstGeom prst="roundRect">
            <a:avLst/>
          </a:prstGeom>
          <a:solidFill>
            <a:srgbClr val="A2AF59"/>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800" b="1" dirty="0"/>
              <a:t>Interviewee</a:t>
            </a:r>
            <a:endParaRPr lang="en-US" sz="3200" b="1" dirty="0"/>
          </a:p>
        </p:txBody>
      </p:sp>
      <p:sp>
        <p:nvSpPr>
          <p:cNvPr id="19" name="TextBox 18">
            <a:extLst>
              <a:ext uri="{FF2B5EF4-FFF2-40B4-BE49-F238E27FC236}">
                <a16:creationId xmlns:a16="http://schemas.microsoft.com/office/drawing/2014/main" id="{BA1CA6BE-E1BA-8788-0905-BD5BFA0B17E9}"/>
              </a:ext>
            </a:extLst>
          </p:cNvPr>
          <p:cNvSpPr txBox="1"/>
          <p:nvPr/>
        </p:nvSpPr>
        <p:spPr>
          <a:xfrm>
            <a:off x="673681" y="1722120"/>
            <a:ext cx="865950" cy="1256346"/>
          </a:xfrm>
          <a:prstGeom prst="rect">
            <a:avLst/>
          </a:prstGeom>
          <a:solidFill>
            <a:schemeClr val="bg1"/>
          </a:solidFill>
        </p:spPr>
        <p:txBody>
          <a:bodyPr wrap="square" rtlCol="0">
            <a:spAutoFit/>
          </a:bodyPr>
          <a:lstStyle/>
          <a:p>
            <a:endParaRPr lang="en-US" dirty="0"/>
          </a:p>
        </p:txBody>
      </p:sp>
      <p:sp>
        <p:nvSpPr>
          <p:cNvPr id="32" name="TextBox 31">
            <a:extLst>
              <a:ext uri="{FF2B5EF4-FFF2-40B4-BE49-F238E27FC236}">
                <a16:creationId xmlns:a16="http://schemas.microsoft.com/office/drawing/2014/main" id="{19346891-8347-2DEB-DE09-0740C376ACD4}"/>
              </a:ext>
            </a:extLst>
          </p:cNvPr>
          <p:cNvSpPr txBox="1"/>
          <p:nvPr/>
        </p:nvSpPr>
        <p:spPr>
          <a:xfrm>
            <a:off x="1025025" y="3244835"/>
            <a:ext cx="4922520" cy="2246769"/>
          </a:xfrm>
          <a:prstGeom prst="rect">
            <a:avLst/>
          </a:prstGeom>
          <a:noFill/>
        </p:spPr>
        <p:txBody>
          <a:bodyPr wrap="square" rtlCol="0">
            <a:spAutoFit/>
          </a:bodyPr>
          <a:lstStyle/>
          <a:p>
            <a:pPr marL="457200" indent="-457200">
              <a:buSzPct val="150000"/>
              <a:buFont typeface="Arial" panose="020B0604020202020204" pitchFamily="34" charset="0"/>
              <a:buChar char="•"/>
            </a:pPr>
            <a:r>
              <a:rPr lang="en-US" sz="2800" dirty="0"/>
              <a:t>Lack of trust</a:t>
            </a:r>
          </a:p>
          <a:p>
            <a:pPr marL="457200" indent="-457200">
              <a:buSzPct val="150000"/>
              <a:buFont typeface="Arial" panose="020B0604020202020204" pitchFamily="34" charset="0"/>
              <a:buChar char="•"/>
            </a:pPr>
            <a:r>
              <a:rPr lang="en-US" sz="2800" dirty="0"/>
              <a:t>Failure to see relevance</a:t>
            </a:r>
          </a:p>
          <a:p>
            <a:pPr marL="457200" indent="-457200">
              <a:buSzPct val="150000"/>
              <a:buFont typeface="Arial" panose="020B0604020202020204" pitchFamily="34" charset="0"/>
              <a:buChar char="•"/>
            </a:pPr>
            <a:r>
              <a:rPr lang="en-US" sz="2800" dirty="0"/>
              <a:t>Recall issues</a:t>
            </a:r>
          </a:p>
          <a:p>
            <a:pPr marL="457200" indent="-457200">
              <a:buSzPct val="150000"/>
              <a:buFont typeface="Arial" panose="020B0604020202020204" pitchFamily="34" charset="0"/>
              <a:buChar char="•"/>
            </a:pPr>
            <a:r>
              <a:rPr lang="en-US" sz="2800" dirty="0"/>
              <a:t>Communication barriers</a:t>
            </a:r>
          </a:p>
          <a:p>
            <a:pPr>
              <a:buSzPct val="150000"/>
            </a:pPr>
            <a:endParaRPr lang="en-US" sz="2800" dirty="0"/>
          </a:p>
        </p:txBody>
      </p:sp>
      <p:sp>
        <p:nvSpPr>
          <p:cNvPr id="33" name="TextBox 32">
            <a:extLst>
              <a:ext uri="{FF2B5EF4-FFF2-40B4-BE49-F238E27FC236}">
                <a16:creationId xmlns:a16="http://schemas.microsoft.com/office/drawing/2014/main" id="{73018477-1BE3-9C62-8721-2FFC49BC1532}"/>
              </a:ext>
            </a:extLst>
          </p:cNvPr>
          <p:cNvSpPr txBox="1"/>
          <p:nvPr/>
        </p:nvSpPr>
        <p:spPr>
          <a:xfrm>
            <a:off x="6548176" y="3238512"/>
            <a:ext cx="4922520" cy="2246769"/>
          </a:xfrm>
          <a:prstGeom prst="rect">
            <a:avLst/>
          </a:prstGeom>
          <a:noFill/>
        </p:spPr>
        <p:txBody>
          <a:bodyPr wrap="square" rtlCol="0">
            <a:spAutoFit/>
          </a:bodyPr>
          <a:lstStyle/>
          <a:p>
            <a:pPr marL="457200" indent="-457200">
              <a:buSzPct val="150000"/>
              <a:buFont typeface="Arial" panose="020B0604020202020204" pitchFamily="34" charset="0"/>
              <a:buChar char="•"/>
            </a:pPr>
            <a:r>
              <a:rPr lang="en-US" sz="2800" dirty="0"/>
              <a:t>Lack of preparation</a:t>
            </a:r>
          </a:p>
          <a:p>
            <a:pPr marL="457200" indent="-457200">
              <a:buSzPct val="150000"/>
              <a:buFont typeface="Arial" panose="020B0604020202020204" pitchFamily="34" charset="0"/>
              <a:buChar char="•"/>
            </a:pPr>
            <a:r>
              <a:rPr lang="en-US" sz="2800" dirty="0"/>
              <a:t>Poor organization</a:t>
            </a:r>
          </a:p>
          <a:p>
            <a:pPr marL="457200" indent="-457200">
              <a:buSzPct val="150000"/>
              <a:buFont typeface="Arial" panose="020B0604020202020204" pitchFamily="34" charset="0"/>
              <a:buChar char="•"/>
            </a:pPr>
            <a:r>
              <a:rPr lang="en-US" sz="2800" dirty="0"/>
              <a:t>Lack of attention to detail</a:t>
            </a:r>
          </a:p>
          <a:p>
            <a:pPr marL="457200" indent="-457200">
              <a:buSzPct val="150000"/>
              <a:buFont typeface="Arial" panose="020B0604020202020204" pitchFamily="34" charset="0"/>
              <a:buChar char="•"/>
            </a:pPr>
            <a:r>
              <a:rPr lang="en-US" sz="2800" dirty="0"/>
              <a:t>Bias</a:t>
            </a:r>
          </a:p>
          <a:p>
            <a:pPr>
              <a:buSzPct val="150000"/>
            </a:pPr>
            <a:endParaRPr lang="en-US" sz="2800" dirty="0"/>
          </a:p>
        </p:txBody>
      </p:sp>
      <p:sp>
        <p:nvSpPr>
          <p:cNvPr id="2" name="Slide Number Placeholder 3">
            <a:extLst>
              <a:ext uri="{FF2B5EF4-FFF2-40B4-BE49-F238E27FC236}">
                <a16:creationId xmlns:a16="http://schemas.microsoft.com/office/drawing/2014/main" id="{548FDDC5-229B-EB19-CCED-A77A47D8D876}"/>
              </a:ext>
            </a:extLst>
          </p:cNvPr>
          <p:cNvSpPr>
            <a:spLocks noGrp="1"/>
          </p:cNvSpPr>
          <p:nvPr>
            <p:ph type="sldNum" sz="quarter" idx="12"/>
          </p:nvPr>
        </p:nvSpPr>
        <p:spPr>
          <a:xfrm>
            <a:off x="8610600" y="6356350"/>
            <a:ext cx="2743200" cy="365125"/>
          </a:xfrm>
        </p:spPr>
        <p:txBody>
          <a:bodyPr/>
          <a:lstStyle/>
          <a:p>
            <a:fld id="{A36692EB-79DF-465C-A61E-AA737CE7901B}" type="slidenum">
              <a:rPr lang="en-US"/>
              <a:pPr/>
              <a:t>4</a:t>
            </a:fld>
            <a:endParaRPr lang="en-US" dirty="0"/>
          </a:p>
        </p:txBody>
      </p:sp>
      <p:sp>
        <p:nvSpPr>
          <p:cNvPr id="3" name="Oval 2" descr="Male talking on cell phone">
            <a:extLst>
              <a:ext uri="{FF2B5EF4-FFF2-40B4-BE49-F238E27FC236}">
                <a16:creationId xmlns:a16="http://schemas.microsoft.com/office/drawing/2014/main" id="{3C8FCD07-B59F-18BF-D581-5FF3F2F3B7BC}"/>
              </a:ext>
            </a:extLst>
          </p:cNvPr>
          <p:cNvSpPr/>
          <p:nvPr/>
        </p:nvSpPr>
        <p:spPr>
          <a:xfrm>
            <a:off x="615218" y="1424089"/>
            <a:ext cx="1356360" cy="1356360"/>
          </a:xfrm>
          <a:prstGeom prst="ellipse">
            <a:avLst/>
          </a:prstGeom>
          <a:blipFill>
            <a:blip r:embed="rId4"/>
            <a:stretch>
              <a:fillRect l="-12016" r="-14952" b="-12360"/>
            </a:stretch>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descr="Female talking on a telephone">
            <a:extLst>
              <a:ext uri="{FF2B5EF4-FFF2-40B4-BE49-F238E27FC236}">
                <a16:creationId xmlns:a16="http://schemas.microsoft.com/office/drawing/2014/main" id="{40DA60E9-9E86-2A8F-E510-0F0022F084B0}"/>
              </a:ext>
            </a:extLst>
          </p:cNvPr>
          <p:cNvSpPr/>
          <p:nvPr/>
        </p:nvSpPr>
        <p:spPr>
          <a:xfrm>
            <a:off x="6298890" y="1460183"/>
            <a:ext cx="1356360" cy="1356360"/>
          </a:xfrm>
          <a:prstGeom prst="ellipse">
            <a:avLst/>
          </a:prstGeom>
          <a:blipFill>
            <a:blip r:embed="rId5"/>
            <a:stretch>
              <a:fillRect l="-12016" r="-10112" b="-8077"/>
            </a:stretch>
          </a:blipFill>
          <a:ln w="317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346444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A39C5-A5BD-EDC4-33AB-0CBF1C8C0C94}"/>
              </a:ext>
            </a:extLst>
          </p:cNvPr>
          <p:cNvSpPr>
            <a:spLocks noGrp="1"/>
          </p:cNvSpPr>
          <p:nvPr>
            <p:ph type="title"/>
          </p:nvPr>
        </p:nvSpPr>
        <p:spPr/>
        <p:txBody>
          <a:bodyPr>
            <a:normAutofit/>
          </a:bodyPr>
          <a:lstStyle/>
          <a:p>
            <a:r>
              <a:rPr lang="en-US" dirty="0"/>
              <a:t>Activity 5.1 – Addressing Challenges</a:t>
            </a:r>
          </a:p>
        </p:txBody>
      </p:sp>
      <p:sp>
        <p:nvSpPr>
          <p:cNvPr id="7" name="Content Placeholder 6">
            <a:extLst>
              <a:ext uri="{FF2B5EF4-FFF2-40B4-BE49-F238E27FC236}">
                <a16:creationId xmlns:a16="http://schemas.microsoft.com/office/drawing/2014/main" id="{EC985D04-4A68-C678-E906-F4D494FD67C5}"/>
              </a:ext>
            </a:extLst>
          </p:cNvPr>
          <p:cNvSpPr>
            <a:spLocks noGrp="1"/>
          </p:cNvSpPr>
          <p:nvPr>
            <p:ph idx="1"/>
          </p:nvPr>
        </p:nvSpPr>
        <p:spPr/>
        <p:txBody>
          <a:bodyPr>
            <a:normAutofit/>
          </a:bodyPr>
          <a:lstStyle/>
          <a:p>
            <a:pPr marL="0" indent="0">
              <a:buNone/>
            </a:pPr>
            <a:r>
              <a:rPr lang="en-US" dirty="0"/>
              <a:t>Recall the scenario from earlier modules. The interview team has encountered the following challenges. In small groups, brainstorm potential solutions to your assigned challenge. </a:t>
            </a:r>
          </a:p>
          <a:p>
            <a:pPr marL="0" indent="0">
              <a:buNone/>
            </a:pPr>
            <a:endParaRPr lang="en-US" dirty="0"/>
          </a:p>
          <a:p>
            <a:pPr marL="971550" lvl="1" indent="-514350">
              <a:buAutoNum type="arabicPeriod"/>
            </a:pPr>
            <a:r>
              <a:rPr lang="en-US" sz="2800" dirty="0"/>
              <a:t>Interviewer could not reach interviewee for interview.</a:t>
            </a:r>
          </a:p>
          <a:p>
            <a:pPr marL="971550" lvl="1" indent="-514350">
              <a:buAutoNum type="arabicPeriod"/>
            </a:pPr>
            <a:r>
              <a:rPr lang="en-US" sz="2800" dirty="0"/>
              <a:t>Interviewee has very poor recall of exposures.</a:t>
            </a:r>
          </a:p>
          <a:p>
            <a:pPr marL="971550" lvl="1" indent="-514350">
              <a:buAutoNum type="arabicPeriod"/>
            </a:pPr>
            <a:r>
              <a:rPr lang="en-US" sz="2800" dirty="0"/>
              <a:t>Interviewee doesn’t have time to finish interview. </a:t>
            </a:r>
          </a:p>
          <a:p>
            <a:pPr marL="971550" lvl="1" indent="-514350">
              <a:buAutoNum type="arabicPeriod"/>
            </a:pPr>
            <a:r>
              <a:rPr lang="en-US" sz="2800" dirty="0"/>
              <a:t>Interviewee reluctant to participate. </a:t>
            </a:r>
          </a:p>
          <a:p>
            <a:pPr marL="971550" lvl="1" indent="-514350">
              <a:buAutoNum type="arabicPeriod"/>
            </a:pPr>
            <a:r>
              <a:rPr lang="en-US" sz="2800" dirty="0"/>
              <a:t>Interviewee strays off topic during interview. </a:t>
            </a:r>
          </a:p>
          <a:p>
            <a:pPr marL="971550" lvl="1" indent="-514350">
              <a:buAutoNum type="arabicPeriod"/>
            </a:pPr>
            <a:endParaRPr lang="en-US" sz="2800" dirty="0"/>
          </a:p>
        </p:txBody>
      </p:sp>
      <p:sp>
        <p:nvSpPr>
          <p:cNvPr id="3" name="Slide Number Placeholder 3">
            <a:extLst>
              <a:ext uri="{FF2B5EF4-FFF2-40B4-BE49-F238E27FC236}">
                <a16:creationId xmlns:a16="http://schemas.microsoft.com/office/drawing/2014/main" id="{11313ED6-B398-EF94-D8AC-CA3F678E9DBA}"/>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5096787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BCFA3-6FF6-A82C-D843-3D60823F3BF9}"/>
              </a:ext>
            </a:extLst>
          </p:cNvPr>
          <p:cNvSpPr>
            <a:spLocks noGrp="1"/>
          </p:cNvSpPr>
          <p:nvPr>
            <p:ph type="title"/>
          </p:nvPr>
        </p:nvSpPr>
        <p:spPr/>
        <p:txBody>
          <a:bodyPr/>
          <a:lstStyle/>
          <a:p>
            <a:r>
              <a:rPr lang="en-US" dirty="0"/>
              <a:t>Complexity of Investigations</a:t>
            </a:r>
          </a:p>
        </p:txBody>
      </p:sp>
      <p:grpSp>
        <p:nvGrpSpPr>
          <p:cNvPr id="93" name="Group 92">
            <a:extLst>
              <a:ext uri="{FF2B5EF4-FFF2-40B4-BE49-F238E27FC236}">
                <a16:creationId xmlns:a16="http://schemas.microsoft.com/office/drawing/2014/main" id="{3DF9CF65-6C7C-5E32-9F9E-2FAEE256BBDD}"/>
              </a:ext>
            </a:extLst>
          </p:cNvPr>
          <p:cNvGrpSpPr/>
          <p:nvPr/>
        </p:nvGrpSpPr>
        <p:grpSpPr>
          <a:xfrm>
            <a:off x="1" y="998314"/>
            <a:ext cx="3610460" cy="5859687"/>
            <a:chOff x="1" y="998314"/>
            <a:chExt cx="3610460" cy="5859687"/>
          </a:xfrm>
        </p:grpSpPr>
        <p:grpSp>
          <p:nvGrpSpPr>
            <p:cNvPr id="62" name="Group 61">
              <a:extLst>
                <a:ext uri="{FF2B5EF4-FFF2-40B4-BE49-F238E27FC236}">
                  <a16:creationId xmlns:a16="http://schemas.microsoft.com/office/drawing/2014/main" id="{F01A1054-D9EB-1F48-C5D4-4F6A2ADA5B3D}"/>
                </a:ext>
              </a:extLst>
            </p:cNvPr>
            <p:cNvGrpSpPr/>
            <p:nvPr/>
          </p:nvGrpSpPr>
          <p:grpSpPr>
            <a:xfrm>
              <a:off x="1" y="998314"/>
              <a:ext cx="3610460" cy="5859687"/>
              <a:chOff x="1" y="998314"/>
              <a:chExt cx="3610460" cy="5859687"/>
            </a:xfrm>
            <a:scene3d>
              <a:camera prst="orthographicFront">
                <a:rot lat="0" lon="0" rev="0"/>
              </a:camera>
              <a:lightRig rig="contrasting" dir="t">
                <a:rot lat="0" lon="0" rev="7800000"/>
              </a:lightRig>
            </a:scene3d>
          </p:grpSpPr>
          <p:sp>
            <p:nvSpPr>
              <p:cNvPr id="10" name="Freeform 4">
                <a:extLst>
                  <a:ext uri="{FF2B5EF4-FFF2-40B4-BE49-F238E27FC236}">
                    <a16:creationId xmlns:a16="http://schemas.microsoft.com/office/drawing/2014/main" id="{F963DB0B-CEFB-B007-6235-7FABBC2151FF}"/>
                  </a:ext>
                </a:extLst>
              </p:cNvPr>
              <p:cNvSpPr>
                <a:spLocks noChangeArrowheads="1"/>
              </p:cNvSpPr>
              <p:nvPr/>
            </p:nvSpPr>
            <p:spPr bwMode="auto">
              <a:xfrm>
                <a:off x="1" y="2128695"/>
                <a:ext cx="3610460" cy="4729306"/>
              </a:xfrm>
              <a:custGeom>
                <a:avLst/>
                <a:gdLst>
                  <a:gd name="T0" fmla="*/ 3284332 w 11055"/>
                  <a:gd name="T1" fmla="*/ 66595 h 17164"/>
                  <a:gd name="T2" fmla="*/ 3284332 w 11055"/>
                  <a:gd name="T3" fmla="*/ 66595 h 17164"/>
                  <a:gd name="T4" fmla="*/ 3132050 w 11055"/>
                  <a:gd name="T5" fmla="*/ 47876 h 17164"/>
                  <a:gd name="T6" fmla="*/ 3113329 w 11055"/>
                  <a:gd name="T7" fmla="*/ 219223 h 17164"/>
                  <a:gd name="T8" fmla="*/ 3760620 w 11055"/>
                  <a:gd name="T9" fmla="*/ 2398850 h 17164"/>
                  <a:gd name="T10" fmla="*/ 732972 w 11055"/>
                  <a:gd name="T11" fmla="*/ 5930890 h 17164"/>
                  <a:gd name="T12" fmla="*/ 0 w 11055"/>
                  <a:gd name="T13" fmla="*/ 5825778 h 17164"/>
                  <a:gd name="T14" fmla="*/ 0 w 11055"/>
                  <a:gd name="T15" fmla="*/ 6083158 h 17164"/>
                  <a:gd name="T16" fmla="*/ 732972 w 11055"/>
                  <a:gd name="T17" fmla="*/ 6178190 h 17164"/>
                  <a:gd name="T18" fmla="*/ 3979503 w 11055"/>
                  <a:gd name="T19" fmla="*/ 2398850 h 17164"/>
                  <a:gd name="T20" fmla="*/ 3284332 w 11055"/>
                  <a:gd name="T21" fmla="*/ 66595 h 171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055" h="17164">
                    <a:moveTo>
                      <a:pt x="9123" y="185"/>
                    </a:moveTo>
                    <a:lnTo>
                      <a:pt x="9123" y="185"/>
                    </a:lnTo>
                    <a:cubicBezTo>
                      <a:pt x="9018" y="27"/>
                      <a:pt x="8833" y="0"/>
                      <a:pt x="8700" y="133"/>
                    </a:cubicBezTo>
                    <a:cubicBezTo>
                      <a:pt x="8568" y="238"/>
                      <a:pt x="8542" y="476"/>
                      <a:pt x="8648" y="609"/>
                    </a:cubicBezTo>
                    <a:cubicBezTo>
                      <a:pt x="9838" y="2354"/>
                      <a:pt x="10446" y="4443"/>
                      <a:pt x="10446" y="6664"/>
                    </a:cubicBezTo>
                    <a:cubicBezTo>
                      <a:pt x="10446" y="12085"/>
                      <a:pt x="6691" y="16476"/>
                      <a:pt x="2036" y="16476"/>
                    </a:cubicBezTo>
                    <a:cubicBezTo>
                      <a:pt x="1349" y="16476"/>
                      <a:pt x="661" y="16369"/>
                      <a:pt x="0" y="16184"/>
                    </a:cubicBezTo>
                    <a:cubicBezTo>
                      <a:pt x="0" y="16899"/>
                      <a:pt x="0" y="16899"/>
                      <a:pt x="0" y="16899"/>
                    </a:cubicBezTo>
                    <a:cubicBezTo>
                      <a:pt x="661" y="17083"/>
                      <a:pt x="1349" y="17163"/>
                      <a:pt x="2036" y="17163"/>
                    </a:cubicBezTo>
                    <a:cubicBezTo>
                      <a:pt x="7008" y="17163"/>
                      <a:pt x="11054" y="12456"/>
                      <a:pt x="11054" y="6664"/>
                    </a:cubicBezTo>
                    <a:cubicBezTo>
                      <a:pt x="11054" y="4284"/>
                      <a:pt x="10393" y="2063"/>
                      <a:pt x="9123" y="185"/>
                    </a:cubicBezTo>
                  </a:path>
                </a:pathLst>
              </a:custGeom>
              <a:solidFill>
                <a:srgbClr val="C8E4EE"/>
              </a:solidFill>
              <a:ln>
                <a:noFill/>
              </a:ln>
              <a:effectLst/>
              <a:sp3d>
                <a:bevelT w="139700" h="139700"/>
              </a:sp3d>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 name="Freeform 5">
                <a:extLst>
                  <a:ext uri="{FF2B5EF4-FFF2-40B4-BE49-F238E27FC236}">
                    <a16:creationId xmlns:a16="http://schemas.microsoft.com/office/drawing/2014/main" id="{31DA4CF5-9175-AA64-5704-959A34CADA5A}"/>
                  </a:ext>
                </a:extLst>
              </p:cNvPr>
              <p:cNvSpPr>
                <a:spLocks noChangeArrowheads="1"/>
              </p:cNvSpPr>
              <p:nvPr/>
            </p:nvSpPr>
            <p:spPr bwMode="auto">
              <a:xfrm>
                <a:off x="1" y="998314"/>
                <a:ext cx="2076059" cy="362779"/>
              </a:xfrm>
              <a:custGeom>
                <a:avLst/>
                <a:gdLst>
                  <a:gd name="T0" fmla="*/ 0 w 5634"/>
                  <a:gd name="T1" fmla="*/ 361719 h 1482"/>
                  <a:gd name="T2" fmla="*/ 0 w 5634"/>
                  <a:gd name="T3" fmla="*/ 361719 h 1482"/>
                  <a:gd name="T4" fmla="*/ 733171 w 5634"/>
                  <a:gd name="T5" fmla="*/ 256622 h 1482"/>
                  <a:gd name="T6" fmla="*/ 1857055 w 5634"/>
                  <a:gd name="T7" fmla="*/ 513964 h 1482"/>
                  <a:gd name="T8" fmla="*/ 2000017 w 5634"/>
                  <a:gd name="T9" fmla="*/ 437662 h 1482"/>
                  <a:gd name="T10" fmla="*/ 1942760 w 5634"/>
                  <a:gd name="T11" fmla="*/ 276058 h 1482"/>
                  <a:gd name="T12" fmla="*/ 733171 w 5634"/>
                  <a:gd name="T13" fmla="*/ 0 h 1482"/>
                  <a:gd name="T14" fmla="*/ 0 w 5634"/>
                  <a:gd name="T15" fmla="*/ 104377 h 1482"/>
                  <a:gd name="T16" fmla="*/ 0 w 5634"/>
                  <a:gd name="T17" fmla="*/ 361719 h 14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634" h="1482">
                    <a:moveTo>
                      <a:pt x="0" y="1005"/>
                    </a:moveTo>
                    <a:lnTo>
                      <a:pt x="0" y="1005"/>
                    </a:lnTo>
                    <a:cubicBezTo>
                      <a:pt x="661" y="819"/>
                      <a:pt x="1349" y="713"/>
                      <a:pt x="2036" y="713"/>
                    </a:cubicBezTo>
                    <a:cubicBezTo>
                      <a:pt x="3120" y="713"/>
                      <a:pt x="4179" y="952"/>
                      <a:pt x="5157" y="1428"/>
                    </a:cubicBezTo>
                    <a:cubicBezTo>
                      <a:pt x="5315" y="1481"/>
                      <a:pt x="5501" y="1401"/>
                      <a:pt x="5554" y="1216"/>
                    </a:cubicBezTo>
                    <a:cubicBezTo>
                      <a:pt x="5633" y="1031"/>
                      <a:pt x="5554" y="846"/>
                      <a:pt x="5395" y="767"/>
                    </a:cubicBezTo>
                    <a:cubicBezTo>
                      <a:pt x="4311" y="264"/>
                      <a:pt x="3200" y="0"/>
                      <a:pt x="2036" y="0"/>
                    </a:cubicBezTo>
                    <a:cubicBezTo>
                      <a:pt x="1349" y="0"/>
                      <a:pt x="661" y="106"/>
                      <a:pt x="0" y="290"/>
                    </a:cubicBezTo>
                    <a:lnTo>
                      <a:pt x="0" y="1005"/>
                    </a:lnTo>
                  </a:path>
                </a:pathLst>
              </a:custGeom>
              <a:solidFill>
                <a:srgbClr val="C8E4EE"/>
              </a:solidFill>
              <a:ln>
                <a:noFill/>
              </a:ln>
              <a:effectLst/>
              <a:sp3d>
                <a:bevelT w="139700" h="139700"/>
              </a:sp3d>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12" name="Freeform 6">
              <a:extLst>
                <a:ext uri="{FF2B5EF4-FFF2-40B4-BE49-F238E27FC236}">
                  <a16:creationId xmlns:a16="http://schemas.microsoft.com/office/drawing/2014/main" id="{C35EA74C-352D-7717-27D2-5B9D84F85D75}"/>
                </a:ext>
              </a:extLst>
            </p:cNvPr>
            <p:cNvSpPr>
              <a:spLocks noChangeArrowheads="1"/>
            </p:cNvSpPr>
            <p:nvPr/>
          </p:nvSpPr>
          <p:spPr bwMode="auto">
            <a:xfrm>
              <a:off x="1" y="1338582"/>
              <a:ext cx="2582527" cy="4869713"/>
            </a:xfrm>
            <a:custGeom>
              <a:avLst/>
              <a:gdLst>
                <a:gd name="T0" fmla="*/ 0 w 8252"/>
                <a:gd name="T1" fmla="*/ 85313 h 16238"/>
                <a:gd name="T2" fmla="*/ 0 w 8252"/>
                <a:gd name="T3" fmla="*/ 85313 h 16238"/>
                <a:gd name="T4" fmla="*/ 1151803 w 8252"/>
                <a:gd name="T5" fmla="*/ 75953 h 16238"/>
                <a:gd name="T6" fmla="*/ 2150993 w 8252"/>
                <a:gd name="T7" fmla="*/ 723537 h 16238"/>
                <a:gd name="T8" fmla="*/ 2570321 w 8252"/>
                <a:gd name="T9" fmla="*/ 1903876 h 16238"/>
                <a:gd name="T10" fmla="*/ 2494014 w 8252"/>
                <a:gd name="T11" fmla="*/ 2169893 h 16238"/>
                <a:gd name="T12" fmla="*/ 2960495 w 8252"/>
                <a:gd name="T13" fmla="*/ 3055416 h 16238"/>
                <a:gd name="T14" fmla="*/ 2969853 w 8252"/>
                <a:gd name="T15" fmla="*/ 3103292 h 16238"/>
                <a:gd name="T16" fmla="*/ 2922341 w 8252"/>
                <a:gd name="T17" fmla="*/ 3160167 h 16238"/>
                <a:gd name="T18" fmla="*/ 2627192 w 8252"/>
                <a:gd name="T19" fmla="*/ 3303075 h 16238"/>
                <a:gd name="T20" fmla="*/ 2703499 w 8252"/>
                <a:gd name="T21" fmla="*/ 3636046 h 16238"/>
                <a:gd name="T22" fmla="*/ 2560603 w 8252"/>
                <a:gd name="T23" fmla="*/ 3750516 h 16238"/>
                <a:gd name="T24" fmla="*/ 2674703 w 8252"/>
                <a:gd name="T25" fmla="*/ 3893064 h 16238"/>
                <a:gd name="T26" fmla="*/ 2532168 w 8252"/>
                <a:gd name="T27" fmla="*/ 4159441 h 16238"/>
                <a:gd name="T28" fmla="*/ 2579680 w 8252"/>
                <a:gd name="T29" fmla="*/ 4331146 h 16238"/>
                <a:gd name="T30" fmla="*/ 2503373 w 8252"/>
                <a:gd name="T31" fmla="*/ 4740430 h 16238"/>
                <a:gd name="T32" fmla="*/ 1332493 w 8252"/>
                <a:gd name="T33" fmla="*/ 4807025 h 16238"/>
                <a:gd name="T34" fmla="*/ 0 w 8252"/>
                <a:gd name="T35" fmla="*/ 5844815 h 16238"/>
                <a:gd name="T36" fmla="*/ 0 w 8252"/>
                <a:gd name="T37" fmla="*/ 85313 h 162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252" h="16238">
                  <a:moveTo>
                    <a:pt x="0" y="237"/>
                  </a:moveTo>
                  <a:lnTo>
                    <a:pt x="0" y="237"/>
                  </a:lnTo>
                  <a:cubicBezTo>
                    <a:pt x="952" y="0"/>
                    <a:pt x="2116" y="0"/>
                    <a:pt x="3200" y="211"/>
                  </a:cubicBezTo>
                  <a:cubicBezTo>
                    <a:pt x="4919" y="582"/>
                    <a:pt x="5686" y="1349"/>
                    <a:pt x="5976" y="2010"/>
                  </a:cubicBezTo>
                  <a:cubicBezTo>
                    <a:pt x="6294" y="2671"/>
                    <a:pt x="7114" y="5104"/>
                    <a:pt x="7141" y="5289"/>
                  </a:cubicBezTo>
                  <a:cubicBezTo>
                    <a:pt x="6929" y="6028"/>
                    <a:pt x="6929" y="6028"/>
                    <a:pt x="6929" y="6028"/>
                  </a:cubicBezTo>
                  <a:cubicBezTo>
                    <a:pt x="8225" y="8488"/>
                    <a:pt x="8225" y="8488"/>
                    <a:pt x="8225" y="8488"/>
                  </a:cubicBezTo>
                  <a:cubicBezTo>
                    <a:pt x="8225" y="8488"/>
                    <a:pt x="8251" y="8541"/>
                    <a:pt x="8251" y="8621"/>
                  </a:cubicBezTo>
                  <a:cubicBezTo>
                    <a:pt x="8225" y="8699"/>
                    <a:pt x="8119" y="8779"/>
                    <a:pt x="8119" y="8779"/>
                  </a:cubicBezTo>
                  <a:cubicBezTo>
                    <a:pt x="7299" y="9176"/>
                    <a:pt x="7299" y="9176"/>
                    <a:pt x="7299" y="9176"/>
                  </a:cubicBezTo>
                  <a:cubicBezTo>
                    <a:pt x="7511" y="10101"/>
                    <a:pt x="7511" y="10101"/>
                    <a:pt x="7511" y="10101"/>
                  </a:cubicBezTo>
                  <a:cubicBezTo>
                    <a:pt x="7114" y="10419"/>
                    <a:pt x="7114" y="10419"/>
                    <a:pt x="7114" y="10419"/>
                  </a:cubicBezTo>
                  <a:cubicBezTo>
                    <a:pt x="7114" y="10419"/>
                    <a:pt x="7458" y="10683"/>
                    <a:pt x="7431" y="10815"/>
                  </a:cubicBezTo>
                  <a:cubicBezTo>
                    <a:pt x="7379" y="10921"/>
                    <a:pt x="7035" y="11555"/>
                    <a:pt x="7035" y="11555"/>
                  </a:cubicBezTo>
                  <a:cubicBezTo>
                    <a:pt x="7167" y="12032"/>
                    <a:pt x="7167" y="12032"/>
                    <a:pt x="7167" y="12032"/>
                  </a:cubicBezTo>
                  <a:cubicBezTo>
                    <a:pt x="7167" y="12032"/>
                    <a:pt x="7008" y="12984"/>
                    <a:pt x="6955" y="13169"/>
                  </a:cubicBezTo>
                  <a:cubicBezTo>
                    <a:pt x="6796" y="13539"/>
                    <a:pt x="4390" y="13169"/>
                    <a:pt x="3702" y="13354"/>
                  </a:cubicBezTo>
                  <a:cubicBezTo>
                    <a:pt x="2433" y="13645"/>
                    <a:pt x="0" y="16237"/>
                    <a:pt x="0" y="16237"/>
                  </a:cubicBezTo>
                  <a:lnTo>
                    <a:pt x="0" y="237"/>
                  </a:lnTo>
                </a:path>
              </a:pathLst>
            </a:custGeom>
            <a:solidFill>
              <a:srgbClr val="FAA61A"/>
            </a:solidFill>
            <a:ln>
              <a:noFill/>
            </a:ln>
            <a:effectLst/>
            <a:scene3d>
              <a:camera prst="orthographicFront">
                <a:rot lat="0" lon="0" rev="0"/>
              </a:camera>
              <a:lightRig rig="contrasting" dir="t">
                <a:rot lat="0" lon="0" rev="7800000"/>
              </a:lightRig>
            </a:scene3d>
            <a:sp3d>
              <a:bevelT w="139700" h="139700"/>
            </a:sp3d>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nvGrpSpPr>
            <p:cNvPr id="13" name="Group 12">
              <a:extLst>
                <a:ext uri="{FF2B5EF4-FFF2-40B4-BE49-F238E27FC236}">
                  <a16:creationId xmlns:a16="http://schemas.microsoft.com/office/drawing/2014/main" id="{F40033D2-6CA9-FF20-97F3-204E08E3B032}"/>
                </a:ext>
              </a:extLst>
            </p:cNvPr>
            <p:cNvGrpSpPr/>
            <p:nvPr/>
          </p:nvGrpSpPr>
          <p:grpSpPr>
            <a:xfrm>
              <a:off x="805390" y="3957346"/>
              <a:ext cx="794963" cy="164177"/>
              <a:chOff x="708555" y="5961112"/>
              <a:chExt cx="794963" cy="164177"/>
            </a:xfrm>
          </p:grpSpPr>
          <p:sp>
            <p:nvSpPr>
              <p:cNvPr id="14" name="Freeform 74">
                <a:extLst>
                  <a:ext uri="{FF2B5EF4-FFF2-40B4-BE49-F238E27FC236}">
                    <a16:creationId xmlns:a16="http://schemas.microsoft.com/office/drawing/2014/main" id="{66F194FB-7413-0487-F659-7C31F671C13F}"/>
                  </a:ext>
                </a:extLst>
              </p:cNvPr>
              <p:cNvSpPr>
                <a:spLocks noChangeArrowheads="1"/>
              </p:cNvSpPr>
              <p:nvPr/>
            </p:nvSpPr>
            <p:spPr bwMode="auto">
              <a:xfrm>
                <a:off x="1347982" y="5961112"/>
                <a:ext cx="155536" cy="164177"/>
              </a:xfrm>
              <a:custGeom>
                <a:avLst/>
                <a:gdLst>
                  <a:gd name="T0" fmla="*/ 171091 w 478"/>
                  <a:gd name="T1" fmla="*/ 95345 h 503"/>
                  <a:gd name="T2" fmla="*/ 171091 w 478"/>
                  <a:gd name="T3" fmla="*/ 95345 h 503"/>
                  <a:gd name="T4" fmla="*/ 85366 w 478"/>
                  <a:gd name="T5" fmla="*/ 180615 h 503"/>
                  <a:gd name="T6" fmla="*/ 0 w 478"/>
                  <a:gd name="T7" fmla="*/ 95345 h 503"/>
                  <a:gd name="T8" fmla="*/ 85366 w 478"/>
                  <a:gd name="T9" fmla="*/ 0 h 503"/>
                  <a:gd name="T10" fmla="*/ 171091 w 478"/>
                  <a:gd name="T11" fmla="*/ 95345 h 5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8" h="503">
                    <a:moveTo>
                      <a:pt x="477" y="265"/>
                    </a:moveTo>
                    <a:lnTo>
                      <a:pt x="477" y="265"/>
                    </a:lnTo>
                    <a:cubicBezTo>
                      <a:pt x="477" y="397"/>
                      <a:pt x="371" y="502"/>
                      <a:pt x="238" y="502"/>
                    </a:cubicBezTo>
                    <a:cubicBezTo>
                      <a:pt x="106" y="502"/>
                      <a:pt x="0" y="397"/>
                      <a:pt x="0" y="265"/>
                    </a:cubicBezTo>
                    <a:cubicBezTo>
                      <a:pt x="0" y="133"/>
                      <a:pt x="106" y="0"/>
                      <a:pt x="238" y="0"/>
                    </a:cubicBezTo>
                    <a:cubicBezTo>
                      <a:pt x="371" y="0"/>
                      <a:pt x="477" y="133"/>
                      <a:pt x="477" y="265"/>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 name="Freeform 75">
                <a:extLst>
                  <a:ext uri="{FF2B5EF4-FFF2-40B4-BE49-F238E27FC236}">
                    <a16:creationId xmlns:a16="http://schemas.microsoft.com/office/drawing/2014/main" id="{8F8A9948-86E0-D173-A54C-511B86BF19FC}"/>
                  </a:ext>
                </a:extLst>
              </p:cNvPr>
              <p:cNvSpPr>
                <a:spLocks noChangeArrowheads="1"/>
              </p:cNvSpPr>
              <p:nvPr/>
            </p:nvSpPr>
            <p:spPr bwMode="auto">
              <a:xfrm>
                <a:off x="1028269" y="5961112"/>
                <a:ext cx="155536" cy="164177"/>
              </a:xfrm>
              <a:custGeom>
                <a:avLst/>
                <a:gdLst>
                  <a:gd name="T0" fmla="*/ 171091 w 477"/>
                  <a:gd name="T1" fmla="*/ 95345 h 503"/>
                  <a:gd name="T2" fmla="*/ 171091 w 477"/>
                  <a:gd name="T3" fmla="*/ 95345 h 503"/>
                  <a:gd name="T4" fmla="*/ 85545 w 477"/>
                  <a:gd name="T5" fmla="*/ 180615 h 503"/>
                  <a:gd name="T6" fmla="*/ 0 w 477"/>
                  <a:gd name="T7" fmla="*/ 95345 h 503"/>
                  <a:gd name="T8" fmla="*/ 85545 w 477"/>
                  <a:gd name="T9" fmla="*/ 0 h 503"/>
                  <a:gd name="T10" fmla="*/ 171091 w 477"/>
                  <a:gd name="T11" fmla="*/ 95345 h 5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7" h="503">
                    <a:moveTo>
                      <a:pt x="476" y="265"/>
                    </a:moveTo>
                    <a:lnTo>
                      <a:pt x="476" y="265"/>
                    </a:lnTo>
                    <a:cubicBezTo>
                      <a:pt x="476" y="397"/>
                      <a:pt x="370" y="502"/>
                      <a:pt x="238" y="502"/>
                    </a:cubicBezTo>
                    <a:cubicBezTo>
                      <a:pt x="106" y="502"/>
                      <a:pt x="0" y="397"/>
                      <a:pt x="0" y="265"/>
                    </a:cubicBezTo>
                    <a:cubicBezTo>
                      <a:pt x="0" y="133"/>
                      <a:pt x="106" y="0"/>
                      <a:pt x="238" y="0"/>
                    </a:cubicBezTo>
                    <a:cubicBezTo>
                      <a:pt x="370" y="0"/>
                      <a:pt x="476" y="133"/>
                      <a:pt x="476" y="265"/>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76">
                <a:extLst>
                  <a:ext uri="{FF2B5EF4-FFF2-40B4-BE49-F238E27FC236}">
                    <a16:creationId xmlns:a16="http://schemas.microsoft.com/office/drawing/2014/main" id="{E9C157FD-E1C3-37EA-7F1D-681BE2C83008}"/>
                  </a:ext>
                </a:extLst>
              </p:cNvPr>
              <p:cNvSpPr>
                <a:spLocks noChangeArrowheads="1"/>
              </p:cNvSpPr>
              <p:nvPr/>
            </p:nvSpPr>
            <p:spPr bwMode="auto">
              <a:xfrm>
                <a:off x="708555" y="5961112"/>
                <a:ext cx="164177" cy="164177"/>
              </a:xfrm>
              <a:custGeom>
                <a:avLst/>
                <a:gdLst>
                  <a:gd name="T0" fmla="*/ 180615 w 503"/>
                  <a:gd name="T1" fmla="*/ 95345 h 503"/>
                  <a:gd name="T2" fmla="*/ 180615 w 503"/>
                  <a:gd name="T3" fmla="*/ 95345 h 503"/>
                  <a:gd name="T4" fmla="*/ 85630 w 503"/>
                  <a:gd name="T5" fmla="*/ 180615 h 503"/>
                  <a:gd name="T6" fmla="*/ 0 w 503"/>
                  <a:gd name="T7" fmla="*/ 95345 h 503"/>
                  <a:gd name="T8" fmla="*/ 85630 w 503"/>
                  <a:gd name="T9" fmla="*/ 0 h 503"/>
                  <a:gd name="T10" fmla="*/ 180615 w 503"/>
                  <a:gd name="T11" fmla="*/ 95345 h 5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3" h="503">
                    <a:moveTo>
                      <a:pt x="502" y="265"/>
                    </a:moveTo>
                    <a:lnTo>
                      <a:pt x="502" y="265"/>
                    </a:lnTo>
                    <a:cubicBezTo>
                      <a:pt x="502" y="397"/>
                      <a:pt x="396" y="502"/>
                      <a:pt x="238" y="502"/>
                    </a:cubicBezTo>
                    <a:cubicBezTo>
                      <a:pt x="106" y="502"/>
                      <a:pt x="0" y="397"/>
                      <a:pt x="0" y="265"/>
                    </a:cubicBezTo>
                    <a:cubicBezTo>
                      <a:pt x="0" y="133"/>
                      <a:pt x="106" y="0"/>
                      <a:pt x="238" y="0"/>
                    </a:cubicBezTo>
                    <a:cubicBezTo>
                      <a:pt x="396" y="0"/>
                      <a:pt x="502" y="133"/>
                      <a:pt x="502" y="265"/>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17" name="TextBox 334">
              <a:extLst>
                <a:ext uri="{FF2B5EF4-FFF2-40B4-BE49-F238E27FC236}">
                  <a16:creationId xmlns:a16="http://schemas.microsoft.com/office/drawing/2014/main" id="{339DF561-DBEF-C420-0D30-456BB58544A1}"/>
                </a:ext>
              </a:extLst>
            </p:cNvPr>
            <p:cNvSpPr txBox="1">
              <a:spLocks noChangeArrowheads="1"/>
            </p:cNvSpPr>
            <p:nvPr/>
          </p:nvSpPr>
          <p:spPr bwMode="auto">
            <a:xfrm>
              <a:off x="193888" y="3440770"/>
              <a:ext cx="2016899" cy="550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a:lnSpc>
                  <a:spcPct val="93000"/>
                </a:lnSpc>
                <a:buClr>
                  <a:srgbClr val="000000"/>
                </a:buClr>
                <a:buSzPct val="100000"/>
                <a:buFont typeface="Times New Roman" panose="02020603050405020304" pitchFamily="18" charset="0"/>
                <a:buNone/>
              </a:pPr>
              <a:r>
                <a:rPr lang="en-US" altLang="en-US" sz="3200" dirty="0">
                  <a:solidFill>
                    <a:schemeClr val="bg1"/>
                  </a:solidFill>
                  <a:latin typeface="Oswald" panose="02000503000000000000" pitchFamily="2" charset="0"/>
                </a:rPr>
                <a:t>Interviewing</a:t>
              </a:r>
              <a:endParaRPr lang="en-US" altLang="en-US" sz="2800" dirty="0">
                <a:solidFill>
                  <a:schemeClr val="bg1"/>
                </a:solidFill>
                <a:latin typeface="Oswald" panose="02000503000000000000" pitchFamily="2" charset="0"/>
              </a:endParaRPr>
            </a:p>
          </p:txBody>
        </p:sp>
      </p:grpSp>
      <p:grpSp>
        <p:nvGrpSpPr>
          <p:cNvPr id="92" name="Group 91">
            <a:extLst>
              <a:ext uri="{FF2B5EF4-FFF2-40B4-BE49-F238E27FC236}">
                <a16:creationId xmlns:a16="http://schemas.microsoft.com/office/drawing/2014/main" id="{08737D29-113F-972C-F4A2-29EC2F419670}"/>
              </a:ext>
            </a:extLst>
          </p:cNvPr>
          <p:cNvGrpSpPr/>
          <p:nvPr/>
        </p:nvGrpSpPr>
        <p:grpSpPr>
          <a:xfrm>
            <a:off x="2906259" y="2320961"/>
            <a:ext cx="6470751" cy="976423"/>
            <a:chOff x="2906259" y="2320961"/>
            <a:chExt cx="6470751" cy="976423"/>
          </a:xfrm>
        </p:grpSpPr>
        <p:sp>
          <p:nvSpPr>
            <p:cNvPr id="19" name="Freeform 214">
              <a:extLst>
                <a:ext uri="{FF2B5EF4-FFF2-40B4-BE49-F238E27FC236}">
                  <a16:creationId xmlns:a16="http://schemas.microsoft.com/office/drawing/2014/main" id="{ED5B1A7A-93E9-8867-4806-25A9D69BAA16}"/>
                </a:ext>
              </a:extLst>
            </p:cNvPr>
            <p:cNvSpPr>
              <a:spLocks noChangeArrowheads="1"/>
            </p:cNvSpPr>
            <p:nvPr/>
          </p:nvSpPr>
          <p:spPr bwMode="auto">
            <a:xfrm>
              <a:off x="3433410" y="2384563"/>
              <a:ext cx="5943600" cy="751759"/>
            </a:xfrm>
            <a:custGeom>
              <a:avLst/>
              <a:gdLst>
                <a:gd name="T0" fmla="*/ 0 w 9414"/>
                <a:gd name="T1" fmla="*/ 828315 h 2302"/>
                <a:gd name="T2" fmla="*/ 0 w 9414"/>
                <a:gd name="T3" fmla="*/ 828315 h 2302"/>
                <a:gd name="T4" fmla="*/ 0 w 9414"/>
                <a:gd name="T5" fmla="*/ 0 h 2302"/>
                <a:gd name="T6" fmla="*/ 2970238 w 9414"/>
                <a:gd name="T7" fmla="*/ 0 h 2302"/>
                <a:gd name="T8" fmla="*/ 3388952 w 9414"/>
                <a:gd name="T9" fmla="*/ 409658 h 2302"/>
                <a:gd name="T10" fmla="*/ 2970238 w 9414"/>
                <a:gd name="T11" fmla="*/ 828315 h 2302"/>
                <a:gd name="T12" fmla="*/ 0 w 9414"/>
                <a:gd name="T13" fmla="*/ 828315 h 230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414" h="2302">
                  <a:moveTo>
                    <a:pt x="0" y="2301"/>
                  </a:moveTo>
                  <a:lnTo>
                    <a:pt x="0" y="2301"/>
                  </a:lnTo>
                  <a:cubicBezTo>
                    <a:pt x="0" y="0"/>
                    <a:pt x="0" y="0"/>
                    <a:pt x="0" y="0"/>
                  </a:cubicBezTo>
                  <a:cubicBezTo>
                    <a:pt x="8250" y="0"/>
                    <a:pt x="8250" y="0"/>
                    <a:pt x="8250" y="0"/>
                  </a:cubicBezTo>
                  <a:cubicBezTo>
                    <a:pt x="8885" y="0"/>
                    <a:pt x="9413" y="503"/>
                    <a:pt x="9413" y="1138"/>
                  </a:cubicBezTo>
                  <a:cubicBezTo>
                    <a:pt x="9413" y="1772"/>
                    <a:pt x="8885" y="2301"/>
                    <a:pt x="8250" y="2301"/>
                  </a:cubicBezTo>
                  <a:lnTo>
                    <a:pt x="0" y="2301"/>
                  </a:lnTo>
                </a:path>
              </a:pathLst>
            </a:custGeom>
            <a:solidFill>
              <a:srgbClr val="FFCB05"/>
            </a:solidFill>
            <a:ln>
              <a:noFill/>
            </a:ln>
            <a:effectLst>
              <a:outerShdw blurRad="149987" dist="250190" dir="8460000" sx="93000" sy="93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nchor="ctr"/>
            <a:lstStyle/>
            <a:p>
              <a:endParaRPr lang="en-US"/>
            </a:p>
          </p:txBody>
        </p:sp>
        <p:sp>
          <p:nvSpPr>
            <p:cNvPr id="20" name="Rectangle 19">
              <a:extLst>
                <a:ext uri="{FF2B5EF4-FFF2-40B4-BE49-F238E27FC236}">
                  <a16:creationId xmlns:a16="http://schemas.microsoft.com/office/drawing/2014/main" id="{F4E5F1FE-B79C-82A7-BFAD-542EC9A5C94D}"/>
                </a:ext>
              </a:extLst>
            </p:cNvPr>
            <p:cNvSpPr/>
            <p:nvPr/>
          </p:nvSpPr>
          <p:spPr>
            <a:xfrm>
              <a:off x="4056941" y="2504896"/>
              <a:ext cx="2337366" cy="523220"/>
            </a:xfrm>
            <a:prstGeom prst="rect">
              <a:avLst/>
            </a:prstGeom>
          </p:spPr>
          <p:txBody>
            <a:bodyPr>
              <a:spAutoFit/>
            </a:bodyPr>
            <a:lstStyle/>
            <a:p>
              <a:pPr eaLnBrk="1">
                <a:spcBef>
                  <a:spcPts val="0"/>
                </a:spcBef>
                <a:buClr>
                  <a:srgbClr val="000000"/>
                </a:buClr>
                <a:buSzPct val="100000"/>
                <a:defRPr/>
              </a:pPr>
              <a:r>
                <a:rPr lang="en-US" sz="2800" b="1" dirty="0">
                  <a:solidFill>
                    <a:schemeClr val="tx1">
                      <a:lumMod val="75000"/>
                      <a:lumOff val="25000"/>
                    </a:schemeClr>
                  </a:solidFill>
                  <a:latin typeface="Lato" panose="020F0502020204030203" pitchFamily="34" charset="77"/>
                </a:rPr>
                <a:t>Testing</a:t>
              </a:r>
            </a:p>
          </p:txBody>
        </p:sp>
        <p:grpSp>
          <p:nvGrpSpPr>
            <p:cNvPr id="66" name="Group 65">
              <a:extLst>
                <a:ext uri="{FF2B5EF4-FFF2-40B4-BE49-F238E27FC236}">
                  <a16:creationId xmlns:a16="http://schemas.microsoft.com/office/drawing/2014/main" id="{A9545200-1F94-2D49-ADFE-509ECABFE3B6}"/>
                </a:ext>
              </a:extLst>
            </p:cNvPr>
            <p:cNvGrpSpPr/>
            <p:nvPr/>
          </p:nvGrpSpPr>
          <p:grpSpPr>
            <a:xfrm>
              <a:off x="2906259" y="2320961"/>
              <a:ext cx="976423" cy="976423"/>
              <a:chOff x="2910580" y="2280067"/>
              <a:chExt cx="976423" cy="976423"/>
            </a:xfrm>
          </p:grpSpPr>
          <p:sp>
            <p:nvSpPr>
              <p:cNvPr id="22" name="Freeform 217">
                <a:extLst>
                  <a:ext uri="{FF2B5EF4-FFF2-40B4-BE49-F238E27FC236}">
                    <a16:creationId xmlns:a16="http://schemas.microsoft.com/office/drawing/2014/main" id="{E25147C0-9B34-D40E-0EA4-877752AC074D}"/>
                  </a:ext>
                </a:extLst>
              </p:cNvPr>
              <p:cNvSpPr>
                <a:spLocks noChangeArrowheads="1"/>
              </p:cNvSpPr>
              <p:nvPr/>
            </p:nvSpPr>
            <p:spPr bwMode="auto">
              <a:xfrm>
                <a:off x="3031553" y="2401040"/>
                <a:ext cx="725836" cy="734477"/>
              </a:xfrm>
              <a:custGeom>
                <a:avLst/>
                <a:gdLst>
                  <a:gd name="T0" fmla="*/ 799740 w 2221"/>
                  <a:gd name="T1" fmla="*/ 399953 h 2249"/>
                  <a:gd name="T2" fmla="*/ 799740 w 2221"/>
                  <a:gd name="T3" fmla="*/ 399953 h 2249"/>
                  <a:gd name="T4" fmla="*/ 399510 w 2221"/>
                  <a:gd name="T5" fmla="*/ 0 h 2249"/>
                  <a:gd name="T6" fmla="*/ 0 w 2221"/>
                  <a:gd name="T7" fmla="*/ 399953 h 2249"/>
                  <a:gd name="T8" fmla="*/ 399510 w 2221"/>
                  <a:gd name="T9" fmla="*/ 809265 h 2249"/>
                  <a:gd name="T10" fmla="*/ 799740 w 2221"/>
                  <a:gd name="T11" fmla="*/ 399953 h 22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21" h="2249">
                    <a:moveTo>
                      <a:pt x="2220" y="1111"/>
                    </a:moveTo>
                    <a:lnTo>
                      <a:pt x="2220" y="1111"/>
                    </a:lnTo>
                    <a:cubicBezTo>
                      <a:pt x="2220" y="502"/>
                      <a:pt x="1745" y="0"/>
                      <a:pt x="1109" y="0"/>
                    </a:cubicBezTo>
                    <a:cubicBezTo>
                      <a:pt x="503" y="0"/>
                      <a:pt x="0" y="502"/>
                      <a:pt x="0" y="1111"/>
                    </a:cubicBezTo>
                    <a:cubicBezTo>
                      <a:pt x="0" y="1746"/>
                      <a:pt x="503" y="2248"/>
                      <a:pt x="1109" y="2248"/>
                    </a:cubicBezTo>
                    <a:cubicBezTo>
                      <a:pt x="1745" y="2248"/>
                      <a:pt x="2220" y="1746"/>
                      <a:pt x="2220" y="1111"/>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 name="Freeform 322">
                <a:extLst>
                  <a:ext uri="{FF2B5EF4-FFF2-40B4-BE49-F238E27FC236}">
                    <a16:creationId xmlns:a16="http://schemas.microsoft.com/office/drawing/2014/main" id="{3BC63F44-A64B-4F00-81D5-AA7F9A37788D}"/>
                  </a:ext>
                </a:extLst>
              </p:cNvPr>
              <p:cNvSpPr>
                <a:spLocks noChangeArrowheads="1"/>
              </p:cNvSpPr>
              <p:nvPr/>
            </p:nvSpPr>
            <p:spPr bwMode="auto">
              <a:xfrm>
                <a:off x="2910580" y="2280067"/>
                <a:ext cx="976423" cy="976423"/>
              </a:xfrm>
              <a:custGeom>
                <a:avLst/>
                <a:gdLst>
                  <a:gd name="T0" fmla="*/ 1056873 w 2988"/>
                  <a:gd name="T1" fmla="*/ 495131 h 2989"/>
                  <a:gd name="T2" fmla="*/ 1009325 w 2988"/>
                  <a:gd name="T3" fmla="*/ 476046 h 2989"/>
                  <a:gd name="T4" fmla="*/ 999959 w 2988"/>
                  <a:gd name="T5" fmla="*/ 399706 h 2989"/>
                  <a:gd name="T6" fmla="*/ 1018690 w 2988"/>
                  <a:gd name="T7" fmla="*/ 304641 h 2989"/>
                  <a:gd name="T8" fmla="*/ 942685 w 2988"/>
                  <a:gd name="T9" fmla="*/ 295278 h 2989"/>
                  <a:gd name="T10" fmla="*/ 914228 w 2988"/>
                  <a:gd name="T11" fmla="*/ 228661 h 2989"/>
                  <a:gd name="T12" fmla="*/ 895136 w 2988"/>
                  <a:gd name="T13" fmla="*/ 133235 h 2989"/>
                  <a:gd name="T14" fmla="*/ 818771 w 2988"/>
                  <a:gd name="T15" fmla="*/ 161683 h 2989"/>
                  <a:gd name="T16" fmla="*/ 771222 w 2988"/>
                  <a:gd name="T17" fmla="*/ 123873 h 2989"/>
                  <a:gd name="T18" fmla="*/ 771222 w 2988"/>
                  <a:gd name="T19" fmla="*/ 47533 h 2989"/>
                  <a:gd name="T20" fmla="*/ 675765 w 2988"/>
                  <a:gd name="T21" fmla="*/ 75980 h 2989"/>
                  <a:gd name="T22" fmla="*/ 599759 w 2988"/>
                  <a:gd name="T23" fmla="*/ 66618 h 2989"/>
                  <a:gd name="T24" fmla="*/ 580668 w 2988"/>
                  <a:gd name="T25" fmla="*/ 9362 h 2989"/>
                  <a:gd name="T26" fmla="*/ 485211 w 2988"/>
                  <a:gd name="T27" fmla="*/ 9362 h 2989"/>
                  <a:gd name="T28" fmla="*/ 475845 w 2988"/>
                  <a:gd name="T29" fmla="*/ 66618 h 2989"/>
                  <a:gd name="T30" fmla="*/ 390474 w 2988"/>
                  <a:gd name="T31" fmla="*/ 75980 h 2989"/>
                  <a:gd name="T32" fmla="*/ 304743 w 2988"/>
                  <a:gd name="T33" fmla="*/ 47533 h 2989"/>
                  <a:gd name="T34" fmla="*/ 295017 w 2988"/>
                  <a:gd name="T35" fmla="*/ 123873 h 2989"/>
                  <a:gd name="T36" fmla="*/ 228737 w 2988"/>
                  <a:gd name="T37" fmla="*/ 161683 h 2989"/>
                  <a:gd name="T38" fmla="*/ 133280 w 2988"/>
                  <a:gd name="T39" fmla="*/ 181128 h 2989"/>
                  <a:gd name="T40" fmla="*/ 161737 w 2988"/>
                  <a:gd name="T41" fmla="*/ 247386 h 2989"/>
                  <a:gd name="T42" fmla="*/ 104463 w 2988"/>
                  <a:gd name="T43" fmla="*/ 314003 h 2989"/>
                  <a:gd name="T44" fmla="*/ 28457 w 2988"/>
                  <a:gd name="T45" fmla="*/ 361536 h 2989"/>
                  <a:gd name="T46" fmla="*/ 76366 w 2988"/>
                  <a:gd name="T47" fmla="*/ 419151 h 2989"/>
                  <a:gd name="T48" fmla="*/ 66640 w 2988"/>
                  <a:gd name="T49" fmla="*/ 476046 h 2989"/>
                  <a:gd name="T50" fmla="*/ 0 w 2988"/>
                  <a:gd name="T51" fmla="*/ 504494 h 2989"/>
                  <a:gd name="T52" fmla="*/ 56914 w 2988"/>
                  <a:gd name="T53" fmla="*/ 580834 h 2989"/>
                  <a:gd name="T54" fmla="*/ 76366 w 2988"/>
                  <a:gd name="T55" fmla="*/ 656814 h 2989"/>
                  <a:gd name="T56" fmla="*/ 38183 w 2988"/>
                  <a:gd name="T57" fmla="*/ 694984 h 2989"/>
                  <a:gd name="T58" fmla="*/ 66640 w 2988"/>
                  <a:gd name="T59" fmla="*/ 780687 h 2989"/>
                  <a:gd name="T60" fmla="*/ 161737 w 2988"/>
                  <a:gd name="T61" fmla="*/ 828579 h 2989"/>
                  <a:gd name="T62" fmla="*/ 133280 w 2988"/>
                  <a:gd name="T63" fmla="*/ 876112 h 2989"/>
                  <a:gd name="T64" fmla="*/ 199920 w 2988"/>
                  <a:gd name="T65" fmla="*/ 942730 h 2989"/>
                  <a:gd name="T66" fmla="*/ 247468 w 2988"/>
                  <a:gd name="T67" fmla="*/ 914282 h 2989"/>
                  <a:gd name="T68" fmla="*/ 295017 w 2988"/>
                  <a:gd name="T69" fmla="*/ 999985 h 2989"/>
                  <a:gd name="T70" fmla="*/ 381108 w 2988"/>
                  <a:gd name="T71" fmla="*/ 1037795 h 2989"/>
                  <a:gd name="T72" fmla="*/ 418931 w 2988"/>
                  <a:gd name="T73" fmla="*/ 990262 h 2989"/>
                  <a:gd name="T74" fmla="*/ 485211 w 2988"/>
                  <a:gd name="T75" fmla="*/ 1019070 h 2989"/>
                  <a:gd name="T76" fmla="*/ 561577 w 2988"/>
                  <a:gd name="T77" fmla="*/ 1075965 h 2989"/>
                  <a:gd name="T78" fmla="*/ 599759 w 2988"/>
                  <a:gd name="T79" fmla="*/ 1009347 h 2989"/>
                  <a:gd name="T80" fmla="*/ 657034 w 2988"/>
                  <a:gd name="T81" fmla="*/ 990262 h 2989"/>
                  <a:gd name="T82" fmla="*/ 713948 w 2988"/>
                  <a:gd name="T83" fmla="*/ 1047517 h 2989"/>
                  <a:gd name="T84" fmla="*/ 761857 w 2988"/>
                  <a:gd name="T85" fmla="*/ 961815 h 2989"/>
                  <a:gd name="T86" fmla="*/ 818771 w 2988"/>
                  <a:gd name="T87" fmla="*/ 914282 h 2989"/>
                  <a:gd name="T88" fmla="*/ 895136 w 2988"/>
                  <a:gd name="T89" fmla="*/ 942730 h 2989"/>
                  <a:gd name="T90" fmla="*/ 914228 w 2988"/>
                  <a:gd name="T91" fmla="*/ 847304 h 2989"/>
                  <a:gd name="T92" fmla="*/ 942685 w 2988"/>
                  <a:gd name="T93" fmla="*/ 771324 h 2989"/>
                  <a:gd name="T94" fmla="*/ 1018690 w 2988"/>
                  <a:gd name="T95" fmla="*/ 771324 h 2989"/>
                  <a:gd name="T96" fmla="*/ 999959 w 2988"/>
                  <a:gd name="T97" fmla="*/ 676259 h 2989"/>
                  <a:gd name="T98" fmla="*/ 1009325 w 2988"/>
                  <a:gd name="T99" fmla="*/ 599919 h 2989"/>
                  <a:gd name="T100" fmla="*/ 1056873 w 2988"/>
                  <a:gd name="T101" fmla="*/ 580834 h 2989"/>
                  <a:gd name="T102" fmla="*/ 295017 w 2988"/>
                  <a:gd name="T103" fmla="*/ 818857 h 2989"/>
                  <a:gd name="T104" fmla="*/ 532759 w 2988"/>
                  <a:gd name="T105" fmla="*/ 828579 h 2989"/>
                  <a:gd name="T106" fmla="*/ 295017 w 2988"/>
                  <a:gd name="T107" fmla="*/ 818857 h 2989"/>
                  <a:gd name="T108" fmla="*/ 723674 w 2988"/>
                  <a:gd name="T109" fmla="*/ 314003 h 2989"/>
                  <a:gd name="T110" fmla="*/ 295017 w 2988"/>
                  <a:gd name="T111" fmla="*/ 257108 h 2989"/>
                  <a:gd name="T112" fmla="*/ 257194 w 2988"/>
                  <a:gd name="T113" fmla="*/ 295278 h 2989"/>
                  <a:gd name="T114" fmla="*/ 314468 w 2988"/>
                  <a:gd name="T115" fmla="*/ 723792 h 2989"/>
                  <a:gd name="T116" fmla="*/ 818771 w 2988"/>
                  <a:gd name="T117" fmla="*/ 780687 h 2989"/>
                  <a:gd name="T118" fmla="*/ 828136 w 2988"/>
                  <a:gd name="T119" fmla="*/ 533301 h 2989"/>
                  <a:gd name="T120" fmla="*/ 818771 w 2988"/>
                  <a:gd name="T121" fmla="*/ 780687 h 298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988" h="2989">
                    <a:moveTo>
                      <a:pt x="2987" y="1401"/>
                    </a:moveTo>
                    <a:lnTo>
                      <a:pt x="2987" y="1401"/>
                    </a:lnTo>
                    <a:cubicBezTo>
                      <a:pt x="2987" y="1375"/>
                      <a:pt x="2960" y="1375"/>
                      <a:pt x="2934" y="1375"/>
                    </a:cubicBezTo>
                    <a:cubicBezTo>
                      <a:pt x="2934" y="1375"/>
                      <a:pt x="2855" y="1375"/>
                      <a:pt x="2828" y="1375"/>
                    </a:cubicBezTo>
                    <a:cubicBezTo>
                      <a:pt x="2802" y="1375"/>
                      <a:pt x="2802" y="1322"/>
                      <a:pt x="2802" y="1322"/>
                    </a:cubicBezTo>
                    <a:cubicBezTo>
                      <a:pt x="2776" y="1269"/>
                      <a:pt x="2776" y="1216"/>
                      <a:pt x="2749" y="1164"/>
                    </a:cubicBezTo>
                    <a:cubicBezTo>
                      <a:pt x="2749" y="1164"/>
                      <a:pt x="2749" y="1110"/>
                      <a:pt x="2776" y="1110"/>
                    </a:cubicBezTo>
                    <a:cubicBezTo>
                      <a:pt x="2802" y="1084"/>
                      <a:pt x="2881" y="1058"/>
                      <a:pt x="2881" y="1058"/>
                    </a:cubicBezTo>
                    <a:cubicBezTo>
                      <a:pt x="2908" y="1058"/>
                      <a:pt x="2908" y="1004"/>
                      <a:pt x="2908" y="1004"/>
                    </a:cubicBezTo>
                    <a:cubicBezTo>
                      <a:pt x="2828" y="846"/>
                      <a:pt x="2828" y="846"/>
                      <a:pt x="2828" y="846"/>
                    </a:cubicBezTo>
                    <a:cubicBezTo>
                      <a:pt x="2828" y="820"/>
                      <a:pt x="2802" y="820"/>
                      <a:pt x="2776" y="820"/>
                    </a:cubicBezTo>
                    <a:cubicBezTo>
                      <a:pt x="2776" y="820"/>
                      <a:pt x="2696" y="846"/>
                      <a:pt x="2670" y="872"/>
                    </a:cubicBezTo>
                    <a:cubicBezTo>
                      <a:pt x="2644" y="872"/>
                      <a:pt x="2617" y="820"/>
                      <a:pt x="2617" y="820"/>
                    </a:cubicBezTo>
                    <a:cubicBezTo>
                      <a:pt x="2590" y="793"/>
                      <a:pt x="2564" y="740"/>
                      <a:pt x="2538" y="687"/>
                    </a:cubicBezTo>
                    <a:cubicBezTo>
                      <a:pt x="2538" y="687"/>
                      <a:pt x="2511" y="661"/>
                      <a:pt x="2538" y="635"/>
                    </a:cubicBezTo>
                    <a:cubicBezTo>
                      <a:pt x="2538" y="608"/>
                      <a:pt x="2617" y="555"/>
                      <a:pt x="2617" y="555"/>
                    </a:cubicBezTo>
                    <a:cubicBezTo>
                      <a:pt x="2617" y="529"/>
                      <a:pt x="2617" y="503"/>
                      <a:pt x="2617" y="503"/>
                    </a:cubicBezTo>
                    <a:cubicBezTo>
                      <a:pt x="2485" y="370"/>
                      <a:pt x="2485" y="370"/>
                      <a:pt x="2485" y="370"/>
                    </a:cubicBezTo>
                    <a:cubicBezTo>
                      <a:pt x="2485" y="344"/>
                      <a:pt x="2432" y="344"/>
                      <a:pt x="2432" y="370"/>
                    </a:cubicBezTo>
                    <a:lnTo>
                      <a:pt x="2353" y="449"/>
                    </a:lnTo>
                    <a:cubicBezTo>
                      <a:pt x="2326" y="476"/>
                      <a:pt x="2273" y="449"/>
                      <a:pt x="2273" y="449"/>
                    </a:cubicBezTo>
                    <a:cubicBezTo>
                      <a:pt x="2247" y="423"/>
                      <a:pt x="2193" y="370"/>
                      <a:pt x="2141" y="344"/>
                    </a:cubicBezTo>
                    <a:lnTo>
                      <a:pt x="2115" y="317"/>
                    </a:lnTo>
                    <a:cubicBezTo>
                      <a:pt x="2115" y="291"/>
                      <a:pt x="2167" y="211"/>
                      <a:pt x="2167" y="211"/>
                    </a:cubicBezTo>
                    <a:cubicBezTo>
                      <a:pt x="2167" y="185"/>
                      <a:pt x="2167" y="158"/>
                      <a:pt x="2141" y="132"/>
                    </a:cubicBezTo>
                    <a:cubicBezTo>
                      <a:pt x="1982" y="79"/>
                      <a:pt x="1982" y="79"/>
                      <a:pt x="1982" y="79"/>
                    </a:cubicBezTo>
                    <a:cubicBezTo>
                      <a:pt x="1956" y="52"/>
                      <a:pt x="1929" y="79"/>
                      <a:pt x="1929" y="106"/>
                    </a:cubicBezTo>
                    <a:cubicBezTo>
                      <a:pt x="1929" y="106"/>
                      <a:pt x="1903" y="185"/>
                      <a:pt x="1876" y="211"/>
                    </a:cubicBezTo>
                    <a:cubicBezTo>
                      <a:pt x="1876" y="238"/>
                      <a:pt x="1824" y="211"/>
                      <a:pt x="1824" y="211"/>
                    </a:cubicBezTo>
                    <a:cubicBezTo>
                      <a:pt x="1770" y="211"/>
                      <a:pt x="1718" y="185"/>
                      <a:pt x="1665" y="185"/>
                    </a:cubicBezTo>
                    <a:cubicBezTo>
                      <a:pt x="1665" y="185"/>
                      <a:pt x="1612" y="185"/>
                      <a:pt x="1612" y="158"/>
                    </a:cubicBezTo>
                    <a:cubicBezTo>
                      <a:pt x="1612" y="132"/>
                      <a:pt x="1612" y="26"/>
                      <a:pt x="1612" y="26"/>
                    </a:cubicBezTo>
                    <a:cubicBezTo>
                      <a:pt x="1612" y="26"/>
                      <a:pt x="1586" y="0"/>
                      <a:pt x="1559" y="0"/>
                    </a:cubicBezTo>
                    <a:cubicBezTo>
                      <a:pt x="1401" y="0"/>
                      <a:pt x="1401" y="0"/>
                      <a:pt x="1401" y="0"/>
                    </a:cubicBezTo>
                    <a:cubicBezTo>
                      <a:pt x="1374" y="0"/>
                      <a:pt x="1347" y="26"/>
                      <a:pt x="1347" y="26"/>
                    </a:cubicBezTo>
                    <a:cubicBezTo>
                      <a:pt x="1347" y="26"/>
                      <a:pt x="1347" y="132"/>
                      <a:pt x="1347" y="158"/>
                    </a:cubicBezTo>
                    <a:cubicBezTo>
                      <a:pt x="1347" y="185"/>
                      <a:pt x="1321" y="185"/>
                      <a:pt x="1321" y="185"/>
                    </a:cubicBezTo>
                    <a:cubicBezTo>
                      <a:pt x="1269" y="185"/>
                      <a:pt x="1215" y="211"/>
                      <a:pt x="1163" y="211"/>
                    </a:cubicBezTo>
                    <a:cubicBezTo>
                      <a:pt x="1163" y="211"/>
                      <a:pt x="1110" y="238"/>
                      <a:pt x="1084" y="211"/>
                    </a:cubicBezTo>
                    <a:cubicBezTo>
                      <a:pt x="1084" y="185"/>
                      <a:pt x="1058" y="106"/>
                      <a:pt x="1058" y="106"/>
                    </a:cubicBezTo>
                    <a:cubicBezTo>
                      <a:pt x="1031" y="79"/>
                      <a:pt x="1005" y="52"/>
                      <a:pt x="978" y="79"/>
                    </a:cubicBezTo>
                    <a:cubicBezTo>
                      <a:pt x="846" y="132"/>
                      <a:pt x="846" y="132"/>
                      <a:pt x="846" y="132"/>
                    </a:cubicBezTo>
                    <a:cubicBezTo>
                      <a:pt x="819" y="158"/>
                      <a:pt x="793" y="185"/>
                      <a:pt x="819" y="211"/>
                    </a:cubicBezTo>
                    <a:cubicBezTo>
                      <a:pt x="819" y="211"/>
                      <a:pt x="846" y="291"/>
                      <a:pt x="846" y="317"/>
                    </a:cubicBezTo>
                    <a:cubicBezTo>
                      <a:pt x="873" y="317"/>
                      <a:pt x="819" y="344"/>
                      <a:pt x="819" y="344"/>
                    </a:cubicBezTo>
                    <a:cubicBezTo>
                      <a:pt x="793" y="370"/>
                      <a:pt x="741" y="423"/>
                      <a:pt x="687" y="449"/>
                    </a:cubicBezTo>
                    <a:cubicBezTo>
                      <a:pt x="687" y="449"/>
                      <a:pt x="661" y="476"/>
                      <a:pt x="635" y="449"/>
                    </a:cubicBezTo>
                    <a:cubicBezTo>
                      <a:pt x="608" y="449"/>
                      <a:pt x="555" y="370"/>
                      <a:pt x="555" y="370"/>
                    </a:cubicBezTo>
                    <a:cubicBezTo>
                      <a:pt x="529" y="344"/>
                      <a:pt x="502" y="344"/>
                      <a:pt x="476" y="370"/>
                    </a:cubicBezTo>
                    <a:cubicBezTo>
                      <a:pt x="370" y="503"/>
                      <a:pt x="370" y="503"/>
                      <a:pt x="370" y="503"/>
                    </a:cubicBezTo>
                    <a:cubicBezTo>
                      <a:pt x="344" y="503"/>
                      <a:pt x="344" y="529"/>
                      <a:pt x="370" y="555"/>
                    </a:cubicBezTo>
                    <a:cubicBezTo>
                      <a:pt x="370" y="555"/>
                      <a:pt x="423" y="608"/>
                      <a:pt x="449" y="635"/>
                    </a:cubicBezTo>
                    <a:cubicBezTo>
                      <a:pt x="476" y="661"/>
                      <a:pt x="449" y="687"/>
                      <a:pt x="449" y="687"/>
                    </a:cubicBezTo>
                    <a:cubicBezTo>
                      <a:pt x="396" y="740"/>
                      <a:pt x="370" y="793"/>
                      <a:pt x="344" y="820"/>
                    </a:cubicBezTo>
                    <a:cubicBezTo>
                      <a:pt x="344" y="846"/>
                      <a:pt x="317" y="872"/>
                      <a:pt x="290" y="872"/>
                    </a:cubicBezTo>
                    <a:cubicBezTo>
                      <a:pt x="290" y="846"/>
                      <a:pt x="185" y="820"/>
                      <a:pt x="185" y="820"/>
                    </a:cubicBezTo>
                    <a:cubicBezTo>
                      <a:pt x="185" y="820"/>
                      <a:pt x="132" y="820"/>
                      <a:pt x="132" y="846"/>
                    </a:cubicBezTo>
                    <a:cubicBezTo>
                      <a:pt x="79" y="1004"/>
                      <a:pt x="79" y="1004"/>
                      <a:pt x="79" y="1004"/>
                    </a:cubicBezTo>
                    <a:cubicBezTo>
                      <a:pt x="53" y="1004"/>
                      <a:pt x="79" y="1058"/>
                      <a:pt x="106" y="1058"/>
                    </a:cubicBezTo>
                    <a:cubicBezTo>
                      <a:pt x="106" y="1058"/>
                      <a:pt x="185" y="1084"/>
                      <a:pt x="212" y="1110"/>
                    </a:cubicBezTo>
                    <a:lnTo>
                      <a:pt x="212" y="1164"/>
                    </a:lnTo>
                    <a:cubicBezTo>
                      <a:pt x="212" y="1216"/>
                      <a:pt x="185" y="1269"/>
                      <a:pt x="185" y="1322"/>
                    </a:cubicBezTo>
                    <a:cubicBezTo>
                      <a:pt x="185" y="1322"/>
                      <a:pt x="185" y="1375"/>
                      <a:pt x="158" y="1375"/>
                    </a:cubicBezTo>
                    <a:cubicBezTo>
                      <a:pt x="132" y="1375"/>
                      <a:pt x="26" y="1375"/>
                      <a:pt x="26" y="1375"/>
                    </a:cubicBezTo>
                    <a:cubicBezTo>
                      <a:pt x="0" y="1375"/>
                      <a:pt x="0" y="1375"/>
                      <a:pt x="0" y="1401"/>
                    </a:cubicBezTo>
                    <a:cubicBezTo>
                      <a:pt x="0" y="1587"/>
                      <a:pt x="0" y="1587"/>
                      <a:pt x="0" y="1587"/>
                    </a:cubicBezTo>
                    <a:cubicBezTo>
                      <a:pt x="0" y="1587"/>
                      <a:pt x="0" y="1613"/>
                      <a:pt x="26" y="1613"/>
                    </a:cubicBezTo>
                    <a:cubicBezTo>
                      <a:pt x="26" y="1613"/>
                      <a:pt x="132" y="1613"/>
                      <a:pt x="158" y="1613"/>
                    </a:cubicBezTo>
                    <a:cubicBezTo>
                      <a:pt x="185" y="1613"/>
                      <a:pt x="185" y="1666"/>
                      <a:pt x="185" y="1666"/>
                    </a:cubicBezTo>
                    <a:cubicBezTo>
                      <a:pt x="185" y="1719"/>
                      <a:pt x="212" y="1772"/>
                      <a:pt x="212" y="1824"/>
                    </a:cubicBezTo>
                    <a:lnTo>
                      <a:pt x="212" y="1878"/>
                    </a:lnTo>
                    <a:cubicBezTo>
                      <a:pt x="185" y="1904"/>
                      <a:pt x="106" y="1930"/>
                      <a:pt x="106" y="1930"/>
                    </a:cubicBezTo>
                    <a:cubicBezTo>
                      <a:pt x="79" y="1930"/>
                      <a:pt x="53" y="1957"/>
                      <a:pt x="79" y="1984"/>
                    </a:cubicBezTo>
                    <a:cubicBezTo>
                      <a:pt x="132" y="2142"/>
                      <a:pt x="132" y="2142"/>
                      <a:pt x="132" y="2142"/>
                    </a:cubicBezTo>
                    <a:cubicBezTo>
                      <a:pt x="132" y="2168"/>
                      <a:pt x="185" y="2168"/>
                      <a:pt x="185" y="2168"/>
                    </a:cubicBezTo>
                    <a:cubicBezTo>
                      <a:pt x="185" y="2168"/>
                      <a:pt x="290" y="2142"/>
                      <a:pt x="290" y="2116"/>
                    </a:cubicBezTo>
                    <a:cubicBezTo>
                      <a:pt x="317" y="2116"/>
                      <a:pt x="344" y="2142"/>
                      <a:pt x="344" y="2142"/>
                    </a:cubicBezTo>
                    <a:cubicBezTo>
                      <a:pt x="370" y="2195"/>
                      <a:pt x="423" y="2248"/>
                      <a:pt x="449" y="2301"/>
                    </a:cubicBezTo>
                    <a:cubicBezTo>
                      <a:pt x="449" y="2301"/>
                      <a:pt x="476" y="2327"/>
                      <a:pt x="449" y="2353"/>
                    </a:cubicBezTo>
                    <a:cubicBezTo>
                      <a:pt x="423" y="2353"/>
                      <a:pt x="370" y="2433"/>
                      <a:pt x="370" y="2433"/>
                    </a:cubicBezTo>
                    <a:cubicBezTo>
                      <a:pt x="344" y="2459"/>
                      <a:pt x="344" y="2485"/>
                      <a:pt x="370" y="2485"/>
                    </a:cubicBezTo>
                    <a:cubicBezTo>
                      <a:pt x="476" y="2618"/>
                      <a:pt x="476" y="2618"/>
                      <a:pt x="476" y="2618"/>
                    </a:cubicBezTo>
                    <a:cubicBezTo>
                      <a:pt x="502" y="2618"/>
                      <a:pt x="529" y="2618"/>
                      <a:pt x="555" y="2618"/>
                    </a:cubicBezTo>
                    <a:cubicBezTo>
                      <a:pt x="555" y="2618"/>
                      <a:pt x="608" y="2539"/>
                      <a:pt x="635" y="2539"/>
                    </a:cubicBezTo>
                    <a:cubicBezTo>
                      <a:pt x="661" y="2513"/>
                      <a:pt x="687" y="2539"/>
                      <a:pt x="687" y="2539"/>
                    </a:cubicBezTo>
                    <a:cubicBezTo>
                      <a:pt x="741" y="2565"/>
                      <a:pt x="793" y="2591"/>
                      <a:pt x="819" y="2618"/>
                    </a:cubicBezTo>
                    <a:cubicBezTo>
                      <a:pt x="819" y="2618"/>
                      <a:pt x="873" y="2671"/>
                      <a:pt x="846" y="2671"/>
                    </a:cubicBezTo>
                    <a:cubicBezTo>
                      <a:pt x="846" y="2697"/>
                      <a:pt x="819" y="2777"/>
                      <a:pt x="819" y="2777"/>
                    </a:cubicBezTo>
                    <a:cubicBezTo>
                      <a:pt x="793" y="2803"/>
                      <a:pt x="819" y="2830"/>
                      <a:pt x="846" y="2856"/>
                    </a:cubicBezTo>
                    <a:cubicBezTo>
                      <a:pt x="978" y="2909"/>
                      <a:pt x="978" y="2909"/>
                      <a:pt x="978" y="2909"/>
                    </a:cubicBezTo>
                    <a:cubicBezTo>
                      <a:pt x="1005" y="2909"/>
                      <a:pt x="1031" y="2909"/>
                      <a:pt x="1058" y="2882"/>
                    </a:cubicBezTo>
                    <a:cubicBezTo>
                      <a:pt x="1058" y="2882"/>
                      <a:pt x="1084" y="2803"/>
                      <a:pt x="1084" y="2777"/>
                    </a:cubicBezTo>
                    <a:cubicBezTo>
                      <a:pt x="1110" y="2750"/>
                      <a:pt x="1163" y="2750"/>
                      <a:pt x="1163" y="2750"/>
                    </a:cubicBezTo>
                    <a:cubicBezTo>
                      <a:pt x="1215" y="2777"/>
                      <a:pt x="1269" y="2777"/>
                      <a:pt x="1321" y="2803"/>
                    </a:cubicBezTo>
                    <a:cubicBezTo>
                      <a:pt x="1321" y="2803"/>
                      <a:pt x="1347" y="2803"/>
                      <a:pt x="1347" y="2830"/>
                    </a:cubicBezTo>
                    <a:cubicBezTo>
                      <a:pt x="1347" y="2856"/>
                      <a:pt x="1347" y="2936"/>
                      <a:pt x="1347" y="2936"/>
                    </a:cubicBezTo>
                    <a:cubicBezTo>
                      <a:pt x="1347" y="2962"/>
                      <a:pt x="1374" y="2988"/>
                      <a:pt x="1401" y="2988"/>
                    </a:cubicBezTo>
                    <a:cubicBezTo>
                      <a:pt x="1559" y="2988"/>
                      <a:pt x="1559" y="2988"/>
                      <a:pt x="1559" y="2988"/>
                    </a:cubicBezTo>
                    <a:cubicBezTo>
                      <a:pt x="1586" y="2988"/>
                      <a:pt x="1612" y="2962"/>
                      <a:pt x="1612" y="2936"/>
                    </a:cubicBezTo>
                    <a:cubicBezTo>
                      <a:pt x="1612" y="2936"/>
                      <a:pt x="1612" y="2856"/>
                      <a:pt x="1612" y="2830"/>
                    </a:cubicBezTo>
                    <a:cubicBezTo>
                      <a:pt x="1612" y="2803"/>
                      <a:pt x="1665" y="2803"/>
                      <a:pt x="1665" y="2803"/>
                    </a:cubicBezTo>
                    <a:cubicBezTo>
                      <a:pt x="1718" y="2777"/>
                      <a:pt x="1770" y="2777"/>
                      <a:pt x="1824" y="2750"/>
                    </a:cubicBezTo>
                    <a:cubicBezTo>
                      <a:pt x="1824" y="2750"/>
                      <a:pt x="1876" y="2750"/>
                      <a:pt x="1876" y="2777"/>
                    </a:cubicBezTo>
                    <a:cubicBezTo>
                      <a:pt x="1903" y="2803"/>
                      <a:pt x="1929" y="2882"/>
                      <a:pt x="1929" y="2882"/>
                    </a:cubicBezTo>
                    <a:cubicBezTo>
                      <a:pt x="1929" y="2909"/>
                      <a:pt x="1956" y="2909"/>
                      <a:pt x="1982" y="2909"/>
                    </a:cubicBezTo>
                    <a:cubicBezTo>
                      <a:pt x="2141" y="2856"/>
                      <a:pt x="2141" y="2856"/>
                      <a:pt x="2141" y="2856"/>
                    </a:cubicBezTo>
                    <a:cubicBezTo>
                      <a:pt x="2167" y="2830"/>
                      <a:pt x="2167" y="2803"/>
                      <a:pt x="2167" y="2777"/>
                    </a:cubicBezTo>
                    <a:cubicBezTo>
                      <a:pt x="2167" y="2777"/>
                      <a:pt x="2115" y="2697"/>
                      <a:pt x="2115" y="2671"/>
                    </a:cubicBezTo>
                    <a:lnTo>
                      <a:pt x="2141" y="2618"/>
                    </a:lnTo>
                    <a:cubicBezTo>
                      <a:pt x="2193" y="2591"/>
                      <a:pt x="2247" y="2565"/>
                      <a:pt x="2273" y="2539"/>
                    </a:cubicBezTo>
                    <a:cubicBezTo>
                      <a:pt x="2273" y="2539"/>
                      <a:pt x="2326" y="2513"/>
                      <a:pt x="2353" y="2539"/>
                    </a:cubicBezTo>
                    <a:lnTo>
                      <a:pt x="2432" y="2618"/>
                    </a:lnTo>
                    <a:lnTo>
                      <a:pt x="2485" y="2618"/>
                    </a:lnTo>
                    <a:cubicBezTo>
                      <a:pt x="2617" y="2485"/>
                      <a:pt x="2617" y="2485"/>
                      <a:pt x="2617" y="2485"/>
                    </a:cubicBezTo>
                    <a:cubicBezTo>
                      <a:pt x="2617" y="2485"/>
                      <a:pt x="2617" y="2459"/>
                      <a:pt x="2617" y="2433"/>
                    </a:cubicBezTo>
                    <a:lnTo>
                      <a:pt x="2538" y="2353"/>
                    </a:lnTo>
                    <a:cubicBezTo>
                      <a:pt x="2511" y="2327"/>
                      <a:pt x="2538" y="2301"/>
                      <a:pt x="2538" y="2301"/>
                    </a:cubicBezTo>
                    <a:cubicBezTo>
                      <a:pt x="2564" y="2248"/>
                      <a:pt x="2590" y="2195"/>
                      <a:pt x="2617" y="2142"/>
                    </a:cubicBezTo>
                    <a:cubicBezTo>
                      <a:pt x="2617" y="2142"/>
                      <a:pt x="2644" y="2116"/>
                      <a:pt x="2670" y="2116"/>
                    </a:cubicBezTo>
                    <a:cubicBezTo>
                      <a:pt x="2696" y="2142"/>
                      <a:pt x="2776" y="2168"/>
                      <a:pt x="2776" y="2168"/>
                    </a:cubicBezTo>
                    <a:cubicBezTo>
                      <a:pt x="2802" y="2168"/>
                      <a:pt x="2828" y="2168"/>
                      <a:pt x="2828" y="2142"/>
                    </a:cubicBezTo>
                    <a:cubicBezTo>
                      <a:pt x="2908" y="1984"/>
                      <a:pt x="2908" y="1984"/>
                      <a:pt x="2908" y="1984"/>
                    </a:cubicBezTo>
                    <a:cubicBezTo>
                      <a:pt x="2908" y="1957"/>
                      <a:pt x="2908" y="1930"/>
                      <a:pt x="2881" y="1930"/>
                    </a:cubicBezTo>
                    <a:cubicBezTo>
                      <a:pt x="2881" y="1930"/>
                      <a:pt x="2802" y="1904"/>
                      <a:pt x="2776" y="1878"/>
                    </a:cubicBezTo>
                    <a:cubicBezTo>
                      <a:pt x="2749" y="1878"/>
                      <a:pt x="2749" y="1824"/>
                      <a:pt x="2749" y="1824"/>
                    </a:cubicBezTo>
                    <a:cubicBezTo>
                      <a:pt x="2776" y="1772"/>
                      <a:pt x="2776" y="1719"/>
                      <a:pt x="2802" y="1666"/>
                    </a:cubicBezTo>
                    <a:cubicBezTo>
                      <a:pt x="2802" y="1666"/>
                      <a:pt x="2802" y="1613"/>
                      <a:pt x="2828" y="1613"/>
                    </a:cubicBezTo>
                    <a:cubicBezTo>
                      <a:pt x="2855" y="1613"/>
                      <a:pt x="2934" y="1613"/>
                      <a:pt x="2934" y="1613"/>
                    </a:cubicBezTo>
                    <a:cubicBezTo>
                      <a:pt x="2960" y="1613"/>
                      <a:pt x="2987" y="1587"/>
                      <a:pt x="2987" y="1587"/>
                    </a:cubicBezTo>
                    <a:lnTo>
                      <a:pt x="2987" y="1401"/>
                    </a:lnTo>
                    <a:close/>
                    <a:moveTo>
                      <a:pt x="819" y="2274"/>
                    </a:moveTo>
                    <a:lnTo>
                      <a:pt x="819" y="2274"/>
                    </a:lnTo>
                    <a:cubicBezTo>
                      <a:pt x="978" y="2116"/>
                      <a:pt x="978" y="2116"/>
                      <a:pt x="978" y="2116"/>
                    </a:cubicBezTo>
                    <a:cubicBezTo>
                      <a:pt x="1110" y="2221"/>
                      <a:pt x="1295" y="2301"/>
                      <a:pt x="1479" y="2301"/>
                    </a:cubicBezTo>
                    <a:cubicBezTo>
                      <a:pt x="1692" y="2301"/>
                      <a:pt x="1850" y="2221"/>
                      <a:pt x="2009" y="2116"/>
                    </a:cubicBezTo>
                    <a:cubicBezTo>
                      <a:pt x="2141" y="2274"/>
                      <a:pt x="2141" y="2274"/>
                      <a:pt x="2141" y="2274"/>
                    </a:cubicBezTo>
                    <a:cubicBezTo>
                      <a:pt x="1770" y="2591"/>
                      <a:pt x="1215" y="2591"/>
                      <a:pt x="819" y="2274"/>
                    </a:cubicBezTo>
                    <a:close/>
                    <a:moveTo>
                      <a:pt x="2141" y="714"/>
                    </a:moveTo>
                    <a:lnTo>
                      <a:pt x="2141" y="714"/>
                    </a:lnTo>
                    <a:cubicBezTo>
                      <a:pt x="2009" y="872"/>
                      <a:pt x="2009" y="872"/>
                      <a:pt x="2009" y="872"/>
                    </a:cubicBezTo>
                    <a:cubicBezTo>
                      <a:pt x="1850" y="767"/>
                      <a:pt x="1692" y="687"/>
                      <a:pt x="1479" y="687"/>
                    </a:cubicBezTo>
                    <a:cubicBezTo>
                      <a:pt x="1295" y="687"/>
                      <a:pt x="1110" y="767"/>
                      <a:pt x="978" y="872"/>
                    </a:cubicBezTo>
                    <a:cubicBezTo>
                      <a:pt x="819" y="714"/>
                      <a:pt x="819" y="714"/>
                      <a:pt x="819" y="714"/>
                    </a:cubicBezTo>
                    <a:cubicBezTo>
                      <a:pt x="1215" y="397"/>
                      <a:pt x="1770" y="397"/>
                      <a:pt x="2141" y="714"/>
                    </a:cubicBezTo>
                    <a:close/>
                    <a:moveTo>
                      <a:pt x="714" y="820"/>
                    </a:moveTo>
                    <a:lnTo>
                      <a:pt x="714" y="820"/>
                    </a:lnTo>
                    <a:cubicBezTo>
                      <a:pt x="873" y="978"/>
                      <a:pt x="873" y="978"/>
                      <a:pt x="873" y="978"/>
                    </a:cubicBezTo>
                    <a:cubicBezTo>
                      <a:pt x="767" y="1110"/>
                      <a:pt x="687" y="1296"/>
                      <a:pt x="687" y="1481"/>
                    </a:cubicBezTo>
                    <a:cubicBezTo>
                      <a:pt x="687" y="1692"/>
                      <a:pt x="767" y="1851"/>
                      <a:pt x="873" y="2010"/>
                    </a:cubicBezTo>
                    <a:cubicBezTo>
                      <a:pt x="714" y="2168"/>
                      <a:pt x="714" y="2168"/>
                      <a:pt x="714" y="2168"/>
                    </a:cubicBezTo>
                    <a:cubicBezTo>
                      <a:pt x="396" y="1772"/>
                      <a:pt x="396" y="1216"/>
                      <a:pt x="714" y="820"/>
                    </a:cubicBezTo>
                    <a:close/>
                    <a:moveTo>
                      <a:pt x="2273" y="2168"/>
                    </a:moveTo>
                    <a:lnTo>
                      <a:pt x="2273" y="2168"/>
                    </a:lnTo>
                    <a:cubicBezTo>
                      <a:pt x="2115" y="2010"/>
                      <a:pt x="2115" y="2010"/>
                      <a:pt x="2115" y="2010"/>
                    </a:cubicBezTo>
                    <a:cubicBezTo>
                      <a:pt x="2220" y="1851"/>
                      <a:pt x="2299" y="1692"/>
                      <a:pt x="2299" y="1481"/>
                    </a:cubicBezTo>
                    <a:cubicBezTo>
                      <a:pt x="2299" y="1296"/>
                      <a:pt x="2220" y="1110"/>
                      <a:pt x="2115" y="978"/>
                    </a:cubicBezTo>
                    <a:cubicBezTo>
                      <a:pt x="2273" y="820"/>
                      <a:pt x="2273" y="820"/>
                      <a:pt x="2273" y="820"/>
                    </a:cubicBezTo>
                    <a:cubicBezTo>
                      <a:pt x="2590" y="1216"/>
                      <a:pt x="2590" y="1772"/>
                      <a:pt x="2273" y="2168"/>
                    </a:cubicBezTo>
                    <a:close/>
                  </a:path>
                </a:pathLst>
              </a:custGeom>
              <a:solidFill>
                <a:srgbClr val="F5822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grpSp>
        <p:nvGrpSpPr>
          <p:cNvPr id="88" name="Group 87">
            <a:extLst>
              <a:ext uri="{FF2B5EF4-FFF2-40B4-BE49-F238E27FC236}">
                <a16:creationId xmlns:a16="http://schemas.microsoft.com/office/drawing/2014/main" id="{F6A6CB42-364B-D137-8C1E-4DDEC40A4266}"/>
              </a:ext>
            </a:extLst>
          </p:cNvPr>
          <p:cNvGrpSpPr/>
          <p:nvPr/>
        </p:nvGrpSpPr>
        <p:grpSpPr>
          <a:xfrm>
            <a:off x="2162384" y="1235587"/>
            <a:ext cx="6500353" cy="976423"/>
            <a:chOff x="2162384" y="1235587"/>
            <a:chExt cx="6500353" cy="976423"/>
          </a:xfrm>
        </p:grpSpPr>
        <p:sp>
          <p:nvSpPr>
            <p:cNvPr id="41" name="Freeform 214">
              <a:extLst>
                <a:ext uri="{FF2B5EF4-FFF2-40B4-BE49-F238E27FC236}">
                  <a16:creationId xmlns:a16="http://schemas.microsoft.com/office/drawing/2014/main" id="{21271A78-711D-6610-274B-84384C2E67A4}"/>
                </a:ext>
              </a:extLst>
            </p:cNvPr>
            <p:cNvSpPr>
              <a:spLocks noChangeArrowheads="1"/>
            </p:cNvSpPr>
            <p:nvPr/>
          </p:nvSpPr>
          <p:spPr bwMode="auto">
            <a:xfrm>
              <a:off x="2721773" y="1318503"/>
              <a:ext cx="5940964" cy="751759"/>
            </a:xfrm>
            <a:custGeom>
              <a:avLst/>
              <a:gdLst>
                <a:gd name="T0" fmla="*/ 0 w 9414"/>
                <a:gd name="T1" fmla="*/ 828315 h 2302"/>
                <a:gd name="T2" fmla="*/ 0 w 9414"/>
                <a:gd name="T3" fmla="*/ 828315 h 2302"/>
                <a:gd name="T4" fmla="*/ 0 w 9414"/>
                <a:gd name="T5" fmla="*/ 0 h 2302"/>
                <a:gd name="T6" fmla="*/ 2970238 w 9414"/>
                <a:gd name="T7" fmla="*/ 0 h 2302"/>
                <a:gd name="T8" fmla="*/ 3388952 w 9414"/>
                <a:gd name="T9" fmla="*/ 409658 h 2302"/>
                <a:gd name="T10" fmla="*/ 2970238 w 9414"/>
                <a:gd name="T11" fmla="*/ 828315 h 2302"/>
                <a:gd name="T12" fmla="*/ 0 w 9414"/>
                <a:gd name="T13" fmla="*/ 828315 h 230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414" h="2302">
                  <a:moveTo>
                    <a:pt x="0" y="2301"/>
                  </a:moveTo>
                  <a:lnTo>
                    <a:pt x="0" y="2301"/>
                  </a:lnTo>
                  <a:cubicBezTo>
                    <a:pt x="0" y="0"/>
                    <a:pt x="0" y="0"/>
                    <a:pt x="0" y="0"/>
                  </a:cubicBezTo>
                  <a:cubicBezTo>
                    <a:pt x="8250" y="0"/>
                    <a:pt x="8250" y="0"/>
                    <a:pt x="8250" y="0"/>
                  </a:cubicBezTo>
                  <a:cubicBezTo>
                    <a:pt x="8885" y="0"/>
                    <a:pt x="9413" y="503"/>
                    <a:pt x="9413" y="1138"/>
                  </a:cubicBezTo>
                  <a:cubicBezTo>
                    <a:pt x="9413" y="1772"/>
                    <a:pt x="8885" y="2301"/>
                    <a:pt x="8250" y="2301"/>
                  </a:cubicBezTo>
                  <a:lnTo>
                    <a:pt x="0" y="2301"/>
                  </a:lnTo>
                </a:path>
              </a:pathLst>
            </a:custGeom>
            <a:solidFill>
              <a:srgbClr val="FFCB05"/>
            </a:solidFill>
            <a:ln>
              <a:noFill/>
            </a:ln>
            <a:effectLst>
              <a:outerShdw blurRad="149987" dist="250190" dir="8460000" sx="93000" sy="93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nchor="ctr"/>
            <a:lstStyle/>
            <a:p>
              <a:endParaRPr lang="en-US"/>
            </a:p>
          </p:txBody>
        </p:sp>
        <p:sp>
          <p:nvSpPr>
            <p:cNvPr id="42" name="Rectangle 41">
              <a:extLst>
                <a:ext uri="{FF2B5EF4-FFF2-40B4-BE49-F238E27FC236}">
                  <a16:creationId xmlns:a16="http://schemas.microsoft.com/office/drawing/2014/main" id="{79F3396A-B78A-71F1-5C6E-5DFDF3B2B7B1}"/>
                </a:ext>
              </a:extLst>
            </p:cNvPr>
            <p:cNvSpPr/>
            <p:nvPr/>
          </p:nvSpPr>
          <p:spPr>
            <a:xfrm>
              <a:off x="3232828" y="1428654"/>
              <a:ext cx="5206105" cy="523220"/>
            </a:xfrm>
            <a:prstGeom prst="rect">
              <a:avLst/>
            </a:prstGeom>
          </p:spPr>
          <p:txBody>
            <a:bodyPr wrap="square">
              <a:spAutoFit/>
            </a:bodyPr>
            <a:lstStyle/>
            <a:p>
              <a:pPr eaLnBrk="1">
                <a:spcBef>
                  <a:spcPts val="0"/>
                </a:spcBef>
                <a:buClr>
                  <a:srgbClr val="000000"/>
                </a:buClr>
                <a:buSzPct val="100000"/>
                <a:defRPr/>
              </a:pPr>
              <a:r>
                <a:rPr lang="en-US" sz="2800" b="1" dirty="0">
                  <a:solidFill>
                    <a:schemeClr val="tx1">
                      <a:lumMod val="75000"/>
                      <a:lumOff val="25000"/>
                    </a:schemeClr>
                  </a:solidFill>
                  <a:latin typeface="Lato" panose="020F0502020204030203" pitchFamily="34" charset="77"/>
                </a:rPr>
                <a:t>Reliable surveillance</a:t>
              </a:r>
            </a:p>
          </p:txBody>
        </p:sp>
        <p:grpSp>
          <p:nvGrpSpPr>
            <p:cNvPr id="79" name="Group 78">
              <a:extLst>
                <a:ext uri="{FF2B5EF4-FFF2-40B4-BE49-F238E27FC236}">
                  <a16:creationId xmlns:a16="http://schemas.microsoft.com/office/drawing/2014/main" id="{40BF0DD6-0A0E-4956-7973-061EE1EEC70D}"/>
                </a:ext>
              </a:extLst>
            </p:cNvPr>
            <p:cNvGrpSpPr/>
            <p:nvPr/>
          </p:nvGrpSpPr>
          <p:grpSpPr>
            <a:xfrm>
              <a:off x="2162384" y="1235587"/>
              <a:ext cx="976423" cy="976423"/>
              <a:chOff x="-2527668" y="318096"/>
              <a:chExt cx="976423" cy="976423"/>
            </a:xfrm>
          </p:grpSpPr>
          <p:sp>
            <p:nvSpPr>
              <p:cNvPr id="68" name="Freeform 217">
                <a:extLst>
                  <a:ext uri="{FF2B5EF4-FFF2-40B4-BE49-F238E27FC236}">
                    <a16:creationId xmlns:a16="http://schemas.microsoft.com/office/drawing/2014/main" id="{1C027B09-1592-7EC8-1485-EF18796E5B24}"/>
                  </a:ext>
                </a:extLst>
              </p:cNvPr>
              <p:cNvSpPr>
                <a:spLocks noChangeArrowheads="1"/>
              </p:cNvSpPr>
              <p:nvPr/>
            </p:nvSpPr>
            <p:spPr bwMode="auto">
              <a:xfrm>
                <a:off x="-2406695" y="439069"/>
                <a:ext cx="725836" cy="734477"/>
              </a:xfrm>
              <a:custGeom>
                <a:avLst/>
                <a:gdLst>
                  <a:gd name="T0" fmla="*/ 799740 w 2221"/>
                  <a:gd name="T1" fmla="*/ 399953 h 2249"/>
                  <a:gd name="T2" fmla="*/ 799740 w 2221"/>
                  <a:gd name="T3" fmla="*/ 399953 h 2249"/>
                  <a:gd name="T4" fmla="*/ 399510 w 2221"/>
                  <a:gd name="T5" fmla="*/ 0 h 2249"/>
                  <a:gd name="T6" fmla="*/ 0 w 2221"/>
                  <a:gd name="T7" fmla="*/ 399953 h 2249"/>
                  <a:gd name="T8" fmla="*/ 399510 w 2221"/>
                  <a:gd name="T9" fmla="*/ 809265 h 2249"/>
                  <a:gd name="T10" fmla="*/ 799740 w 2221"/>
                  <a:gd name="T11" fmla="*/ 399953 h 22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21" h="2249">
                    <a:moveTo>
                      <a:pt x="2220" y="1111"/>
                    </a:moveTo>
                    <a:lnTo>
                      <a:pt x="2220" y="1111"/>
                    </a:lnTo>
                    <a:cubicBezTo>
                      <a:pt x="2220" y="502"/>
                      <a:pt x="1745" y="0"/>
                      <a:pt x="1109" y="0"/>
                    </a:cubicBezTo>
                    <a:cubicBezTo>
                      <a:pt x="503" y="0"/>
                      <a:pt x="0" y="502"/>
                      <a:pt x="0" y="1111"/>
                    </a:cubicBezTo>
                    <a:cubicBezTo>
                      <a:pt x="0" y="1746"/>
                      <a:pt x="503" y="2248"/>
                      <a:pt x="1109" y="2248"/>
                    </a:cubicBezTo>
                    <a:cubicBezTo>
                      <a:pt x="1745" y="2248"/>
                      <a:pt x="2220" y="1746"/>
                      <a:pt x="2220" y="1111"/>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9" name="Freeform 322">
                <a:extLst>
                  <a:ext uri="{FF2B5EF4-FFF2-40B4-BE49-F238E27FC236}">
                    <a16:creationId xmlns:a16="http://schemas.microsoft.com/office/drawing/2014/main" id="{5E6C7121-D5B5-7078-C40A-76CA79241886}"/>
                  </a:ext>
                </a:extLst>
              </p:cNvPr>
              <p:cNvSpPr>
                <a:spLocks noChangeArrowheads="1"/>
              </p:cNvSpPr>
              <p:nvPr/>
            </p:nvSpPr>
            <p:spPr bwMode="auto">
              <a:xfrm>
                <a:off x="-2527668" y="318096"/>
                <a:ext cx="976423" cy="976423"/>
              </a:xfrm>
              <a:custGeom>
                <a:avLst/>
                <a:gdLst>
                  <a:gd name="T0" fmla="*/ 1056873 w 2988"/>
                  <a:gd name="T1" fmla="*/ 495131 h 2989"/>
                  <a:gd name="T2" fmla="*/ 1009325 w 2988"/>
                  <a:gd name="T3" fmla="*/ 476046 h 2989"/>
                  <a:gd name="T4" fmla="*/ 999959 w 2988"/>
                  <a:gd name="T5" fmla="*/ 399706 h 2989"/>
                  <a:gd name="T6" fmla="*/ 1018690 w 2988"/>
                  <a:gd name="T7" fmla="*/ 304641 h 2989"/>
                  <a:gd name="T8" fmla="*/ 942685 w 2988"/>
                  <a:gd name="T9" fmla="*/ 295278 h 2989"/>
                  <a:gd name="T10" fmla="*/ 914228 w 2988"/>
                  <a:gd name="T11" fmla="*/ 228661 h 2989"/>
                  <a:gd name="T12" fmla="*/ 895136 w 2988"/>
                  <a:gd name="T13" fmla="*/ 133235 h 2989"/>
                  <a:gd name="T14" fmla="*/ 818771 w 2988"/>
                  <a:gd name="T15" fmla="*/ 161683 h 2989"/>
                  <a:gd name="T16" fmla="*/ 771222 w 2988"/>
                  <a:gd name="T17" fmla="*/ 123873 h 2989"/>
                  <a:gd name="T18" fmla="*/ 771222 w 2988"/>
                  <a:gd name="T19" fmla="*/ 47533 h 2989"/>
                  <a:gd name="T20" fmla="*/ 675765 w 2988"/>
                  <a:gd name="T21" fmla="*/ 75980 h 2989"/>
                  <a:gd name="T22" fmla="*/ 599759 w 2988"/>
                  <a:gd name="T23" fmla="*/ 66618 h 2989"/>
                  <a:gd name="T24" fmla="*/ 580668 w 2988"/>
                  <a:gd name="T25" fmla="*/ 9362 h 2989"/>
                  <a:gd name="T26" fmla="*/ 485211 w 2988"/>
                  <a:gd name="T27" fmla="*/ 9362 h 2989"/>
                  <a:gd name="T28" fmla="*/ 475845 w 2988"/>
                  <a:gd name="T29" fmla="*/ 66618 h 2989"/>
                  <a:gd name="T30" fmla="*/ 390474 w 2988"/>
                  <a:gd name="T31" fmla="*/ 75980 h 2989"/>
                  <a:gd name="T32" fmla="*/ 304743 w 2988"/>
                  <a:gd name="T33" fmla="*/ 47533 h 2989"/>
                  <a:gd name="T34" fmla="*/ 295017 w 2988"/>
                  <a:gd name="T35" fmla="*/ 123873 h 2989"/>
                  <a:gd name="T36" fmla="*/ 228737 w 2988"/>
                  <a:gd name="T37" fmla="*/ 161683 h 2989"/>
                  <a:gd name="T38" fmla="*/ 133280 w 2988"/>
                  <a:gd name="T39" fmla="*/ 181128 h 2989"/>
                  <a:gd name="T40" fmla="*/ 161737 w 2988"/>
                  <a:gd name="T41" fmla="*/ 247386 h 2989"/>
                  <a:gd name="T42" fmla="*/ 104463 w 2988"/>
                  <a:gd name="T43" fmla="*/ 314003 h 2989"/>
                  <a:gd name="T44" fmla="*/ 28457 w 2988"/>
                  <a:gd name="T45" fmla="*/ 361536 h 2989"/>
                  <a:gd name="T46" fmla="*/ 76366 w 2988"/>
                  <a:gd name="T47" fmla="*/ 419151 h 2989"/>
                  <a:gd name="T48" fmla="*/ 66640 w 2988"/>
                  <a:gd name="T49" fmla="*/ 476046 h 2989"/>
                  <a:gd name="T50" fmla="*/ 0 w 2988"/>
                  <a:gd name="T51" fmla="*/ 504494 h 2989"/>
                  <a:gd name="T52" fmla="*/ 56914 w 2988"/>
                  <a:gd name="T53" fmla="*/ 580834 h 2989"/>
                  <a:gd name="T54" fmla="*/ 76366 w 2988"/>
                  <a:gd name="T55" fmla="*/ 656814 h 2989"/>
                  <a:gd name="T56" fmla="*/ 38183 w 2988"/>
                  <a:gd name="T57" fmla="*/ 694984 h 2989"/>
                  <a:gd name="T58" fmla="*/ 66640 w 2988"/>
                  <a:gd name="T59" fmla="*/ 780687 h 2989"/>
                  <a:gd name="T60" fmla="*/ 161737 w 2988"/>
                  <a:gd name="T61" fmla="*/ 828579 h 2989"/>
                  <a:gd name="T62" fmla="*/ 133280 w 2988"/>
                  <a:gd name="T63" fmla="*/ 876112 h 2989"/>
                  <a:gd name="T64" fmla="*/ 199920 w 2988"/>
                  <a:gd name="T65" fmla="*/ 942730 h 2989"/>
                  <a:gd name="T66" fmla="*/ 247468 w 2988"/>
                  <a:gd name="T67" fmla="*/ 914282 h 2989"/>
                  <a:gd name="T68" fmla="*/ 295017 w 2988"/>
                  <a:gd name="T69" fmla="*/ 999985 h 2989"/>
                  <a:gd name="T70" fmla="*/ 381108 w 2988"/>
                  <a:gd name="T71" fmla="*/ 1037795 h 2989"/>
                  <a:gd name="T72" fmla="*/ 418931 w 2988"/>
                  <a:gd name="T73" fmla="*/ 990262 h 2989"/>
                  <a:gd name="T74" fmla="*/ 485211 w 2988"/>
                  <a:gd name="T75" fmla="*/ 1019070 h 2989"/>
                  <a:gd name="T76" fmla="*/ 561577 w 2988"/>
                  <a:gd name="T77" fmla="*/ 1075965 h 2989"/>
                  <a:gd name="T78" fmla="*/ 599759 w 2988"/>
                  <a:gd name="T79" fmla="*/ 1009347 h 2989"/>
                  <a:gd name="T80" fmla="*/ 657034 w 2988"/>
                  <a:gd name="T81" fmla="*/ 990262 h 2989"/>
                  <a:gd name="T82" fmla="*/ 713948 w 2988"/>
                  <a:gd name="T83" fmla="*/ 1047517 h 2989"/>
                  <a:gd name="T84" fmla="*/ 761857 w 2988"/>
                  <a:gd name="T85" fmla="*/ 961815 h 2989"/>
                  <a:gd name="T86" fmla="*/ 818771 w 2988"/>
                  <a:gd name="T87" fmla="*/ 914282 h 2989"/>
                  <a:gd name="T88" fmla="*/ 895136 w 2988"/>
                  <a:gd name="T89" fmla="*/ 942730 h 2989"/>
                  <a:gd name="T90" fmla="*/ 914228 w 2988"/>
                  <a:gd name="T91" fmla="*/ 847304 h 2989"/>
                  <a:gd name="T92" fmla="*/ 942685 w 2988"/>
                  <a:gd name="T93" fmla="*/ 771324 h 2989"/>
                  <a:gd name="T94" fmla="*/ 1018690 w 2988"/>
                  <a:gd name="T95" fmla="*/ 771324 h 2989"/>
                  <a:gd name="T96" fmla="*/ 999959 w 2988"/>
                  <a:gd name="T97" fmla="*/ 676259 h 2989"/>
                  <a:gd name="T98" fmla="*/ 1009325 w 2988"/>
                  <a:gd name="T99" fmla="*/ 599919 h 2989"/>
                  <a:gd name="T100" fmla="*/ 1056873 w 2988"/>
                  <a:gd name="T101" fmla="*/ 580834 h 2989"/>
                  <a:gd name="T102" fmla="*/ 295017 w 2988"/>
                  <a:gd name="T103" fmla="*/ 818857 h 2989"/>
                  <a:gd name="T104" fmla="*/ 532759 w 2988"/>
                  <a:gd name="T105" fmla="*/ 828579 h 2989"/>
                  <a:gd name="T106" fmla="*/ 295017 w 2988"/>
                  <a:gd name="T107" fmla="*/ 818857 h 2989"/>
                  <a:gd name="T108" fmla="*/ 723674 w 2988"/>
                  <a:gd name="T109" fmla="*/ 314003 h 2989"/>
                  <a:gd name="T110" fmla="*/ 295017 w 2988"/>
                  <a:gd name="T111" fmla="*/ 257108 h 2989"/>
                  <a:gd name="T112" fmla="*/ 257194 w 2988"/>
                  <a:gd name="T113" fmla="*/ 295278 h 2989"/>
                  <a:gd name="T114" fmla="*/ 314468 w 2988"/>
                  <a:gd name="T115" fmla="*/ 723792 h 2989"/>
                  <a:gd name="T116" fmla="*/ 818771 w 2988"/>
                  <a:gd name="T117" fmla="*/ 780687 h 2989"/>
                  <a:gd name="T118" fmla="*/ 828136 w 2988"/>
                  <a:gd name="T119" fmla="*/ 533301 h 2989"/>
                  <a:gd name="T120" fmla="*/ 818771 w 2988"/>
                  <a:gd name="T121" fmla="*/ 780687 h 298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988" h="2989">
                    <a:moveTo>
                      <a:pt x="2987" y="1401"/>
                    </a:moveTo>
                    <a:lnTo>
                      <a:pt x="2987" y="1401"/>
                    </a:lnTo>
                    <a:cubicBezTo>
                      <a:pt x="2987" y="1375"/>
                      <a:pt x="2960" y="1375"/>
                      <a:pt x="2934" y="1375"/>
                    </a:cubicBezTo>
                    <a:cubicBezTo>
                      <a:pt x="2934" y="1375"/>
                      <a:pt x="2855" y="1375"/>
                      <a:pt x="2828" y="1375"/>
                    </a:cubicBezTo>
                    <a:cubicBezTo>
                      <a:pt x="2802" y="1375"/>
                      <a:pt x="2802" y="1322"/>
                      <a:pt x="2802" y="1322"/>
                    </a:cubicBezTo>
                    <a:cubicBezTo>
                      <a:pt x="2776" y="1269"/>
                      <a:pt x="2776" y="1216"/>
                      <a:pt x="2749" y="1164"/>
                    </a:cubicBezTo>
                    <a:cubicBezTo>
                      <a:pt x="2749" y="1164"/>
                      <a:pt x="2749" y="1110"/>
                      <a:pt x="2776" y="1110"/>
                    </a:cubicBezTo>
                    <a:cubicBezTo>
                      <a:pt x="2802" y="1084"/>
                      <a:pt x="2881" y="1058"/>
                      <a:pt x="2881" y="1058"/>
                    </a:cubicBezTo>
                    <a:cubicBezTo>
                      <a:pt x="2908" y="1058"/>
                      <a:pt x="2908" y="1004"/>
                      <a:pt x="2908" y="1004"/>
                    </a:cubicBezTo>
                    <a:cubicBezTo>
                      <a:pt x="2828" y="846"/>
                      <a:pt x="2828" y="846"/>
                      <a:pt x="2828" y="846"/>
                    </a:cubicBezTo>
                    <a:cubicBezTo>
                      <a:pt x="2828" y="820"/>
                      <a:pt x="2802" y="820"/>
                      <a:pt x="2776" y="820"/>
                    </a:cubicBezTo>
                    <a:cubicBezTo>
                      <a:pt x="2776" y="820"/>
                      <a:pt x="2696" y="846"/>
                      <a:pt x="2670" y="872"/>
                    </a:cubicBezTo>
                    <a:cubicBezTo>
                      <a:pt x="2644" y="872"/>
                      <a:pt x="2617" y="820"/>
                      <a:pt x="2617" y="820"/>
                    </a:cubicBezTo>
                    <a:cubicBezTo>
                      <a:pt x="2590" y="793"/>
                      <a:pt x="2564" y="740"/>
                      <a:pt x="2538" y="687"/>
                    </a:cubicBezTo>
                    <a:cubicBezTo>
                      <a:pt x="2538" y="687"/>
                      <a:pt x="2511" y="661"/>
                      <a:pt x="2538" y="635"/>
                    </a:cubicBezTo>
                    <a:cubicBezTo>
                      <a:pt x="2538" y="608"/>
                      <a:pt x="2617" y="555"/>
                      <a:pt x="2617" y="555"/>
                    </a:cubicBezTo>
                    <a:cubicBezTo>
                      <a:pt x="2617" y="529"/>
                      <a:pt x="2617" y="503"/>
                      <a:pt x="2617" y="503"/>
                    </a:cubicBezTo>
                    <a:cubicBezTo>
                      <a:pt x="2485" y="370"/>
                      <a:pt x="2485" y="370"/>
                      <a:pt x="2485" y="370"/>
                    </a:cubicBezTo>
                    <a:cubicBezTo>
                      <a:pt x="2485" y="344"/>
                      <a:pt x="2432" y="344"/>
                      <a:pt x="2432" y="370"/>
                    </a:cubicBezTo>
                    <a:lnTo>
                      <a:pt x="2353" y="449"/>
                    </a:lnTo>
                    <a:cubicBezTo>
                      <a:pt x="2326" y="476"/>
                      <a:pt x="2273" y="449"/>
                      <a:pt x="2273" y="449"/>
                    </a:cubicBezTo>
                    <a:cubicBezTo>
                      <a:pt x="2247" y="423"/>
                      <a:pt x="2193" y="370"/>
                      <a:pt x="2141" y="344"/>
                    </a:cubicBezTo>
                    <a:lnTo>
                      <a:pt x="2115" y="317"/>
                    </a:lnTo>
                    <a:cubicBezTo>
                      <a:pt x="2115" y="291"/>
                      <a:pt x="2167" y="211"/>
                      <a:pt x="2167" y="211"/>
                    </a:cubicBezTo>
                    <a:cubicBezTo>
                      <a:pt x="2167" y="185"/>
                      <a:pt x="2167" y="158"/>
                      <a:pt x="2141" y="132"/>
                    </a:cubicBezTo>
                    <a:cubicBezTo>
                      <a:pt x="1982" y="79"/>
                      <a:pt x="1982" y="79"/>
                      <a:pt x="1982" y="79"/>
                    </a:cubicBezTo>
                    <a:cubicBezTo>
                      <a:pt x="1956" y="52"/>
                      <a:pt x="1929" y="79"/>
                      <a:pt x="1929" y="106"/>
                    </a:cubicBezTo>
                    <a:cubicBezTo>
                      <a:pt x="1929" y="106"/>
                      <a:pt x="1903" y="185"/>
                      <a:pt x="1876" y="211"/>
                    </a:cubicBezTo>
                    <a:cubicBezTo>
                      <a:pt x="1876" y="238"/>
                      <a:pt x="1824" y="211"/>
                      <a:pt x="1824" y="211"/>
                    </a:cubicBezTo>
                    <a:cubicBezTo>
                      <a:pt x="1770" y="211"/>
                      <a:pt x="1718" y="185"/>
                      <a:pt x="1665" y="185"/>
                    </a:cubicBezTo>
                    <a:cubicBezTo>
                      <a:pt x="1665" y="185"/>
                      <a:pt x="1612" y="185"/>
                      <a:pt x="1612" y="158"/>
                    </a:cubicBezTo>
                    <a:cubicBezTo>
                      <a:pt x="1612" y="132"/>
                      <a:pt x="1612" y="26"/>
                      <a:pt x="1612" y="26"/>
                    </a:cubicBezTo>
                    <a:cubicBezTo>
                      <a:pt x="1612" y="26"/>
                      <a:pt x="1586" y="0"/>
                      <a:pt x="1559" y="0"/>
                    </a:cubicBezTo>
                    <a:cubicBezTo>
                      <a:pt x="1401" y="0"/>
                      <a:pt x="1401" y="0"/>
                      <a:pt x="1401" y="0"/>
                    </a:cubicBezTo>
                    <a:cubicBezTo>
                      <a:pt x="1374" y="0"/>
                      <a:pt x="1347" y="26"/>
                      <a:pt x="1347" y="26"/>
                    </a:cubicBezTo>
                    <a:cubicBezTo>
                      <a:pt x="1347" y="26"/>
                      <a:pt x="1347" y="132"/>
                      <a:pt x="1347" y="158"/>
                    </a:cubicBezTo>
                    <a:cubicBezTo>
                      <a:pt x="1347" y="185"/>
                      <a:pt x="1321" y="185"/>
                      <a:pt x="1321" y="185"/>
                    </a:cubicBezTo>
                    <a:cubicBezTo>
                      <a:pt x="1269" y="185"/>
                      <a:pt x="1215" y="211"/>
                      <a:pt x="1163" y="211"/>
                    </a:cubicBezTo>
                    <a:cubicBezTo>
                      <a:pt x="1163" y="211"/>
                      <a:pt x="1110" y="238"/>
                      <a:pt x="1084" y="211"/>
                    </a:cubicBezTo>
                    <a:cubicBezTo>
                      <a:pt x="1084" y="185"/>
                      <a:pt x="1058" y="106"/>
                      <a:pt x="1058" y="106"/>
                    </a:cubicBezTo>
                    <a:cubicBezTo>
                      <a:pt x="1031" y="79"/>
                      <a:pt x="1005" y="52"/>
                      <a:pt x="978" y="79"/>
                    </a:cubicBezTo>
                    <a:cubicBezTo>
                      <a:pt x="846" y="132"/>
                      <a:pt x="846" y="132"/>
                      <a:pt x="846" y="132"/>
                    </a:cubicBezTo>
                    <a:cubicBezTo>
                      <a:pt x="819" y="158"/>
                      <a:pt x="793" y="185"/>
                      <a:pt x="819" y="211"/>
                    </a:cubicBezTo>
                    <a:cubicBezTo>
                      <a:pt x="819" y="211"/>
                      <a:pt x="846" y="291"/>
                      <a:pt x="846" y="317"/>
                    </a:cubicBezTo>
                    <a:cubicBezTo>
                      <a:pt x="873" y="317"/>
                      <a:pt x="819" y="344"/>
                      <a:pt x="819" y="344"/>
                    </a:cubicBezTo>
                    <a:cubicBezTo>
                      <a:pt x="793" y="370"/>
                      <a:pt x="741" y="423"/>
                      <a:pt x="687" y="449"/>
                    </a:cubicBezTo>
                    <a:cubicBezTo>
                      <a:pt x="687" y="449"/>
                      <a:pt x="661" y="476"/>
                      <a:pt x="635" y="449"/>
                    </a:cubicBezTo>
                    <a:cubicBezTo>
                      <a:pt x="608" y="449"/>
                      <a:pt x="555" y="370"/>
                      <a:pt x="555" y="370"/>
                    </a:cubicBezTo>
                    <a:cubicBezTo>
                      <a:pt x="529" y="344"/>
                      <a:pt x="502" y="344"/>
                      <a:pt x="476" y="370"/>
                    </a:cubicBezTo>
                    <a:cubicBezTo>
                      <a:pt x="370" y="503"/>
                      <a:pt x="370" y="503"/>
                      <a:pt x="370" y="503"/>
                    </a:cubicBezTo>
                    <a:cubicBezTo>
                      <a:pt x="344" y="503"/>
                      <a:pt x="344" y="529"/>
                      <a:pt x="370" y="555"/>
                    </a:cubicBezTo>
                    <a:cubicBezTo>
                      <a:pt x="370" y="555"/>
                      <a:pt x="423" y="608"/>
                      <a:pt x="449" y="635"/>
                    </a:cubicBezTo>
                    <a:cubicBezTo>
                      <a:pt x="476" y="661"/>
                      <a:pt x="449" y="687"/>
                      <a:pt x="449" y="687"/>
                    </a:cubicBezTo>
                    <a:cubicBezTo>
                      <a:pt x="396" y="740"/>
                      <a:pt x="370" y="793"/>
                      <a:pt x="344" y="820"/>
                    </a:cubicBezTo>
                    <a:cubicBezTo>
                      <a:pt x="344" y="846"/>
                      <a:pt x="317" y="872"/>
                      <a:pt x="290" y="872"/>
                    </a:cubicBezTo>
                    <a:cubicBezTo>
                      <a:pt x="290" y="846"/>
                      <a:pt x="185" y="820"/>
                      <a:pt x="185" y="820"/>
                    </a:cubicBezTo>
                    <a:cubicBezTo>
                      <a:pt x="185" y="820"/>
                      <a:pt x="132" y="820"/>
                      <a:pt x="132" y="846"/>
                    </a:cubicBezTo>
                    <a:cubicBezTo>
                      <a:pt x="79" y="1004"/>
                      <a:pt x="79" y="1004"/>
                      <a:pt x="79" y="1004"/>
                    </a:cubicBezTo>
                    <a:cubicBezTo>
                      <a:pt x="53" y="1004"/>
                      <a:pt x="79" y="1058"/>
                      <a:pt x="106" y="1058"/>
                    </a:cubicBezTo>
                    <a:cubicBezTo>
                      <a:pt x="106" y="1058"/>
                      <a:pt x="185" y="1084"/>
                      <a:pt x="212" y="1110"/>
                    </a:cubicBezTo>
                    <a:lnTo>
                      <a:pt x="212" y="1164"/>
                    </a:lnTo>
                    <a:cubicBezTo>
                      <a:pt x="212" y="1216"/>
                      <a:pt x="185" y="1269"/>
                      <a:pt x="185" y="1322"/>
                    </a:cubicBezTo>
                    <a:cubicBezTo>
                      <a:pt x="185" y="1322"/>
                      <a:pt x="185" y="1375"/>
                      <a:pt x="158" y="1375"/>
                    </a:cubicBezTo>
                    <a:cubicBezTo>
                      <a:pt x="132" y="1375"/>
                      <a:pt x="26" y="1375"/>
                      <a:pt x="26" y="1375"/>
                    </a:cubicBezTo>
                    <a:cubicBezTo>
                      <a:pt x="0" y="1375"/>
                      <a:pt x="0" y="1375"/>
                      <a:pt x="0" y="1401"/>
                    </a:cubicBezTo>
                    <a:cubicBezTo>
                      <a:pt x="0" y="1587"/>
                      <a:pt x="0" y="1587"/>
                      <a:pt x="0" y="1587"/>
                    </a:cubicBezTo>
                    <a:cubicBezTo>
                      <a:pt x="0" y="1587"/>
                      <a:pt x="0" y="1613"/>
                      <a:pt x="26" y="1613"/>
                    </a:cubicBezTo>
                    <a:cubicBezTo>
                      <a:pt x="26" y="1613"/>
                      <a:pt x="132" y="1613"/>
                      <a:pt x="158" y="1613"/>
                    </a:cubicBezTo>
                    <a:cubicBezTo>
                      <a:pt x="185" y="1613"/>
                      <a:pt x="185" y="1666"/>
                      <a:pt x="185" y="1666"/>
                    </a:cubicBezTo>
                    <a:cubicBezTo>
                      <a:pt x="185" y="1719"/>
                      <a:pt x="212" y="1772"/>
                      <a:pt x="212" y="1824"/>
                    </a:cubicBezTo>
                    <a:lnTo>
                      <a:pt x="212" y="1878"/>
                    </a:lnTo>
                    <a:cubicBezTo>
                      <a:pt x="185" y="1904"/>
                      <a:pt x="106" y="1930"/>
                      <a:pt x="106" y="1930"/>
                    </a:cubicBezTo>
                    <a:cubicBezTo>
                      <a:pt x="79" y="1930"/>
                      <a:pt x="53" y="1957"/>
                      <a:pt x="79" y="1984"/>
                    </a:cubicBezTo>
                    <a:cubicBezTo>
                      <a:pt x="132" y="2142"/>
                      <a:pt x="132" y="2142"/>
                      <a:pt x="132" y="2142"/>
                    </a:cubicBezTo>
                    <a:cubicBezTo>
                      <a:pt x="132" y="2168"/>
                      <a:pt x="185" y="2168"/>
                      <a:pt x="185" y="2168"/>
                    </a:cubicBezTo>
                    <a:cubicBezTo>
                      <a:pt x="185" y="2168"/>
                      <a:pt x="290" y="2142"/>
                      <a:pt x="290" y="2116"/>
                    </a:cubicBezTo>
                    <a:cubicBezTo>
                      <a:pt x="317" y="2116"/>
                      <a:pt x="344" y="2142"/>
                      <a:pt x="344" y="2142"/>
                    </a:cubicBezTo>
                    <a:cubicBezTo>
                      <a:pt x="370" y="2195"/>
                      <a:pt x="423" y="2248"/>
                      <a:pt x="449" y="2301"/>
                    </a:cubicBezTo>
                    <a:cubicBezTo>
                      <a:pt x="449" y="2301"/>
                      <a:pt x="476" y="2327"/>
                      <a:pt x="449" y="2353"/>
                    </a:cubicBezTo>
                    <a:cubicBezTo>
                      <a:pt x="423" y="2353"/>
                      <a:pt x="370" y="2433"/>
                      <a:pt x="370" y="2433"/>
                    </a:cubicBezTo>
                    <a:cubicBezTo>
                      <a:pt x="344" y="2459"/>
                      <a:pt x="344" y="2485"/>
                      <a:pt x="370" y="2485"/>
                    </a:cubicBezTo>
                    <a:cubicBezTo>
                      <a:pt x="476" y="2618"/>
                      <a:pt x="476" y="2618"/>
                      <a:pt x="476" y="2618"/>
                    </a:cubicBezTo>
                    <a:cubicBezTo>
                      <a:pt x="502" y="2618"/>
                      <a:pt x="529" y="2618"/>
                      <a:pt x="555" y="2618"/>
                    </a:cubicBezTo>
                    <a:cubicBezTo>
                      <a:pt x="555" y="2618"/>
                      <a:pt x="608" y="2539"/>
                      <a:pt x="635" y="2539"/>
                    </a:cubicBezTo>
                    <a:cubicBezTo>
                      <a:pt x="661" y="2513"/>
                      <a:pt x="687" y="2539"/>
                      <a:pt x="687" y="2539"/>
                    </a:cubicBezTo>
                    <a:cubicBezTo>
                      <a:pt x="741" y="2565"/>
                      <a:pt x="793" y="2591"/>
                      <a:pt x="819" y="2618"/>
                    </a:cubicBezTo>
                    <a:cubicBezTo>
                      <a:pt x="819" y="2618"/>
                      <a:pt x="873" y="2671"/>
                      <a:pt x="846" y="2671"/>
                    </a:cubicBezTo>
                    <a:cubicBezTo>
                      <a:pt x="846" y="2697"/>
                      <a:pt x="819" y="2777"/>
                      <a:pt x="819" y="2777"/>
                    </a:cubicBezTo>
                    <a:cubicBezTo>
                      <a:pt x="793" y="2803"/>
                      <a:pt x="819" y="2830"/>
                      <a:pt x="846" y="2856"/>
                    </a:cubicBezTo>
                    <a:cubicBezTo>
                      <a:pt x="978" y="2909"/>
                      <a:pt x="978" y="2909"/>
                      <a:pt x="978" y="2909"/>
                    </a:cubicBezTo>
                    <a:cubicBezTo>
                      <a:pt x="1005" y="2909"/>
                      <a:pt x="1031" y="2909"/>
                      <a:pt x="1058" y="2882"/>
                    </a:cubicBezTo>
                    <a:cubicBezTo>
                      <a:pt x="1058" y="2882"/>
                      <a:pt x="1084" y="2803"/>
                      <a:pt x="1084" y="2777"/>
                    </a:cubicBezTo>
                    <a:cubicBezTo>
                      <a:pt x="1110" y="2750"/>
                      <a:pt x="1163" y="2750"/>
                      <a:pt x="1163" y="2750"/>
                    </a:cubicBezTo>
                    <a:cubicBezTo>
                      <a:pt x="1215" y="2777"/>
                      <a:pt x="1269" y="2777"/>
                      <a:pt x="1321" y="2803"/>
                    </a:cubicBezTo>
                    <a:cubicBezTo>
                      <a:pt x="1321" y="2803"/>
                      <a:pt x="1347" y="2803"/>
                      <a:pt x="1347" y="2830"/>
                    </a:cubicBezTo>
                    <a:cubicBezTo>
                      <a:pt x="1347" y="2856"/>
                      <a:pt x="1347" y="2936"/>
                      <a:pt x="1347" y="2936"/>
                    </a:cubicBezTo>
                    <a:cubicBezTo>
                      <a:pt x="1347" y="2962"/>
                      <a:pt x="1374" y="2988"/>
                      <a:pt x="1401" y="2988"/>
                    </a:cubicBezTo>
                    <a:cubicBezTo>
                      <a:pt x="1559" y="2988"/>
                      <a:pt x="1559" y="2988"/>
                      <a:pt x="1559" y="2988"/>
                    </a:cubicBezTo>
                    <a:cubicBezTo>
                      <a:pt x="1586" y="2988"/>
                      <a:pt x="1612" y="2962"/>
                      <a:pt x="1612" y="2936"/>
                    </a:cubicBezTo>
                    <a:cubicBezTo>
                      <a:pt x="1612" y="2936"/>
                      <a:pt x="1612" y="2856"/>
                      <a:pt x="1612" y="2830"/>
                    </a:cubicBezTo>
                    <a:cubicBezTo>
                      <a:pt x="1612" y="2803"/>
                      <a:pt x="1665" y="2803"/>
                      <a:pt x="1665" y="2803"/>
                    </a:cubicBezTo>
                    <a:cubicBezTo>
                      <a:pt x="1718" y="2777"/>
                      <a:pt x="1770" y="2777"/>
                      <a:pt x="1824" y="2750"/>
                    </a:cubicBezTo>
                    <a:cubicBezTo>
                      <a:pt x="1824" y="2750"/>
                      <a:pt x="1876" y="2750"/>
                      <a:pt x="1876" y="2777"/>
                    </a:cubicBezTo>
                    <a:cubicBezTo>
                      <a:pt x="1903" y="2803"/>
                      <a:pt x="1929" y="2882"/>
                      <a:pt x="1929" y="2882"/>
                    </a:cubicBezTo>
                    <a:cubicBezTo>
                      <a:pt x="1929" y="2909"/>
                      <a:pt x="1956" y="2909"/>
                      <a:pt x="1982" y="2909"/>
                    </a:cubicBezTo>
                    <a:cubicBezTo>
                      <a:pt x="2141" y="2856"/>
                      <a:pt x="2141" y="2856"/>
                      <a:pt x="2141" y="2856"/>
                    </a:cubicBezTo>
                    <a:cubicBezTo>
                      <a:pt x="2167" y="2830"/>
                      <a:pt x="2167" y="2803"/>
                      <a:pt x="2167" y="2777"/>
                    </a:cubicBezTo>
                    <a:cubicBezTo>
                      <a:pt x="2167" y="2777"/>
                      <a:pt x="2115" y="2697"/>
                      <a:pt x="2115" y="2671"/>
                    </a:cubicBezTo>
                    <a:lnTo>
                      <a:pt x="2141" y="2618"/>
                    </a:lnTo>
                    <a:cubicBezTo>
                      <a:pt x="2193" y="2591"/>
                      <a:pt x="2247" y="2565"/>
                      <a:pt x="2273" y="2539"/>
                    </a:cubicBezTo>
                    <a:cubicBezTo>
                      <a:pt x="2273" y="2539"/>
                      <a:pt x="2326" y="2513"/>
                      <a:pt x="2353" y="2539"/>
                    </a:cubicBezTo>
                    <a:lnTo>
                      <a:pt x="2432" y="2618"/>
                    </a:lnTo>
                    <a:lnTo>
                      <a:pt x="2485" y="2618"/>
                    </a:lnTo>
                    <a:cubicBezTo>
                      <a:pt x="2617" y="2485"/>
                      <a:pt x="2617" y="2485"/>
                      <a:pt x="2617" y="2485"/>
                    </a:cubicBezTo>
                    <a:cubicBezTo>
                      <a:pt x="2617" y="2485"/>
                      <a:pt x="2617" y="2459"/>
                      <a:pt x="2617" y="2433"/>
                    </a:cubicBezTo>
                    <a:lnTo>
                      <a:pt x="2538" y="2353"/>
                    </a:lnTo>
                    <a:cubicBezTo>
                      <a:pt x="2511" y="2327"/>
                      <a:pt x="2538" y="2301"/>
                      <a:pt x="2538" y="2301"/>
                    </a:cubicBezTo>
                    <a:cubicBezTo>
                      <a:pt x="2564" y="2248"/>
                      <a:pt x="2590" y="2195"/>
                      <a:pt x="2617" y="2142"/>
                    </a:cubicBezTo>
                    <a:cubicBezTo>
                      <a:pt x="2617" y="2142"/>
                      <a:pt x="2644" y="2116"/>
                      <a:pt x="2670" y="2116"/>
                    </a:cubicBezTo>
                    <a:cubicBezTo>
                      <a:pt x="2696" y="2142"/>
                      <a:pt x="2776" y="2168"/>
                      <a:pt x="2776" y="2168"/>
                    </a:cubicBezTo>
                    <a:cubicBezTo>
                      <a:pt x="2802" y="2168"/>
                      <a:pt x="2828" y="2168"/>
                      <a:pt x="2828" y="2142"/>
                    </a:cubicBezTo>
                    <a:cubicBezTo>
                      <a:pt x="2908" y="1984"/>
                      <a:pt x="2908" y="1984"/>
                      <a:pt x="2908" y="1984"/>
                    </a:cubicBezTo>
                    <a:cubicBezTo>
                      <a:pt x="2908" y="1957"/>
                      <a:pt x="2908" y="1930"/>
                      <a:pt x="2881" y="1930"/>
                    </a:cubicBezTo>
                    <a:cubicBezTo>
                      <a:pt x="2881" y="1930"/>
                      <a:pt x="2802" y="1904"/>
                      <a:pt x="2776" y="1878"/>
                    </a:cubicBezTo>
                    <a:cubicBezTo>
                      <a:pt x="2749" y="1878"/>
                      <a:pt x="2749" y="1824"/>
                      <a:pt x="2749" y="1824"/>
                    </a:cubicBezTo>
                    <a:cubicBezTo>
                      <a:pt x="2776" y="1772"/>
                      <a:pt x="2776" y="1719"/>
                      <a:pt x="2802" y="1666"/>
                    </a:cubicBezTo>
                    <a:cubicBezTo>
                      <a:pt x="2802" y="1666"/>
                      <a:pt x="2802" y="1613"/>
                      <a:pt x="2828" y="1613"/>
                    </a:cubicBezTo>
                    <a:cubicBezTo>
                      <a:pt x="2855" y="1613"/>
                      <a:pt x="2934" y="1613"/>
                      <a:pt x="2934" y="1613"/>
                    </a:cubicBezTo>
                    <a:cubicBezTo>
                      <a:pt x="2960" y="1613"/>
                      <a:pt x="2987" y="1587"/>
                      <a:pt x="2987" y="1587"/>
                    </a:cubicBezTo>
                    <a:lnTo>
                      <a:pt x="2987" y="1401"/>
                    </a:lnTo>
                    <a:close/>
                    <a:moveTo>
                      <a:pt x="819" y="2274"/>
                    </a:moveTo>
                    <a:lnTo>
                      <a:pt x="819" y="2274"/>
                    </a:lnTo>
                    <a:cubicBezTo>
                      <a:pt x="978" y="2116"/>
                      <a:pt x="978" y="2116"/>
                      <a:pt x="978" y="2116"/>
                    </a:cubicBezTo>
                    <a:cubicBezTo>
                      <a:pt x="1110" y="2221"/>
                      <a:pt x="1295" y="2301"/>
                      <a:pt x="1479" y="2301"/>
                    </a:cubicBezTo>
                    <a:cubicBezTo>
                      <a:pt x="1692" y="2301"/>
                      <a:pt x="1850" y="2221"/>
                      <a:pt x="2009" y="2116"/>
                    </a:cubicBezTo>
                    <a:cubicBezTo>
                      <a:pt x="2141" y="2274"/>
                      <a:pt x="2141" y="2274"/>
                      <a:pt x="2141" y="2274"/>
                    </a:cubicBezTo>
                    <a:cubicBezTo>
                      <a:pt x="1770" y="2591"/>
                      <a:pt x="1215" y="2591"/>
                      <a:pt x="819" y="2274"/>
                    </a:cubicBezTo>
                    <a:close/>
                    <a:moveTo>
                      <a:pt x="2141" y="714"/>
                    </a:moveTo>
                    <a:lnTo>
                      <a:pt x="2141" y="714"/>
                    </a:lnTo>
                    <a:cubicBezTo>
                      <a:pt x="2009" y="872"/>
                      <a:pt x="2009" y="872"/>
                      <a:pt x="2009" y="872"/>
                    </a:cubicBezTo>
                    <a:cubicBezTo>
                      <a:pt x="1850" y="767"/>
                      <a:pt x="1692" y="687"/>
                      <a:pt x="1479" y="687"/>
                    </a:cubicBezTo>
                    <a:cubicBezTo>
                      <a:pt x="1295" y="687"/>
                      <a:pt x="1110" y="767"/>
                      <a:pt x="978" y="872"/>
                    </a:cubicBezTo>
                    <a:cubicBezTo>
                      <a:pt x="819" y="714"/>
                      <a:pt x="819" y="714"/>
                      <a:pt x="819" y="714"/>
                    </a:cubicBezTo>
                    <a:cubicBezTo>
                      <a:pt x="1215" y="397"/>
                      <a:pt x="1770" y="397"/>
                      <a:pt x="2141" y="714"/>
                    </a:cubicBezTo>
                    <a:close/>
                    <a:moveTo>
                      <a:pt x="714" y="820"/>
                    </a:moveTo>
                    <a:lnTo>
                      <a:pt x="714" y="820"/>
                    </a:lnTo>
                    <a:cubicBezTo>
                      <a:pt x="873" y="978"/>
                      <a:pt x="873" y="978"/>
                      <a:pt x="873" y="978"/>
                    </a:cubicBezTo>
                    <a:cubicBezTo>
                      <a:pt x="767" y="1110"/>
                      <a:pt x="687" y="1296"/>
                      <a:pt x="687" y="1481"/>
                    </a:cubicBezTo>
                    <a:cubicBezTo>
                      <a:pt x="687" y="1692"/>
                      <a:pt x="767" y="1851"/>
                      <a:pt x="873" y="2010"/>
                    </a:cubicBezTo>
                    <a:cubicBezTo>
                      <a:pt x="714" y="2168"/>
                      <a:pt x="714" y="2168"/>
                      <a:pt x="714" y="2168"/>
                    </a:cubicBezTo>
                    <a:cubicBezTo>
                      <a:pt x="396" y="1772"/>
                      <a:pt x="396" y="1216"/>
                      <a:pt x="714" y="820"/>
                    </a:cubicBezTo>
                    <a:close/>
                    <a:moveTo>
                      <a:pt x="2273" y="2168"/>
                    </a:moveTo>
                    <a:lnTo>
                      <a:pt x="2273" y="2168"/>
                    </a:lnTo>
                    <a:cubicBezTo>
                      <a:pt x="2115" y="2010"/>
                      <a:pt x="2115" y="2010"/>
                      <a:pt x="2115" y="2010"/>
                    </a:cubicBezTo>
                    <a:cubicBezTo>
                      <a:pt x="2220" y="1851"/>
                      <a:pt x="2299" y="1692"/>
                      <a:pt x="2299" y="1481"/>
                    </a:cubicBezTo>
                    <a:cubicBezTo>
                      <a:pt x="2299" y="1296"/>
                      <a:pt x="2220" y="1110"/>
                      <a:pt x="2115" y="978"/>
                    </a:cubicBezTo>
                    <a:cubicBezTo>
                      <a:pt x="2273" y="820"/>
                      <a:pt x="2273" y="820"/>
                      <a:pt x="2273" y="820"/>
                    </a:cubicBezTo>
                    <a:cubicBezTo>
                      <a:pt x="2590" y="1216"/>
                      <a:pt x="2590" y="1772"/>
                      <a:pt x="2273" y="2168"/>
                    </a:cubicBezTo>
                    <a:close/>
                  </a:path>
                </a:pathLst>
              </a:custGeom>
              <a:solidFill>
                <a:srgbClr val="00AACC"/>
              </a:solidFill>
              <a:ln>
                <a:noFill/>
              </a:ln>
              <a:effectLst/>
            </p:spPr>
            <p:txBody>
              <a:bodyPr wrap="none" anchor="ctr"/>
              <a:lstStyle/>
              <a:p>
                <a:endParaRPr lang="en-US"/>
              </a:p>
            </p:txBody>
          </p:sp>
        </p:grpSp>
      </p:grpSp>
      <p:grpSp>
        <p:nvGrpSpPr>
          <p:cNvPr id="91" name="Group 90">
            <a:extLst>
              <a:ext uri="{FF2B5EF4-FFF2-40B4-BE49-F238E27FC236}">
                <a16:creationId xmlns:a16="http://schemas.microsoft.com/office/drawing/2014/main" id="{66DAF821-401F-3971-CEE1-C1AD13FA0984}"/>
              </a:ext>
            </a:extLst>
          </p:cNvPr>
          <p:cNvGrpSpPr/>
          <p:nvPr/>
        </p:nvGrpSpPr>
        <p:grpSpPr>
          <a:xfrm>
            <a:off x="3203629" y="3406335"/>
            <a:ext cx="7152944" cy="976423"/>
            <a:chOff x="3203629" y="3406335"/>
            <a:chExt cx="7152944" cy="976423"/>
          </a:xfrm>
        </p:grpSpPr>
        <p:sp>
          <p:nvSpPr>
            <p:cNvPr id="26" name="Freeform 216">
              <a:extLst>
                <a:ext uri="{FF2B5EF4-FFF2-40B4-BE49-F238E27FC236}">
                  <a16:creationId xmlns:a16="http://schemas.microsoft.com/office/drawing/2014/main" id="{F1C2067D-3AFC-64E8-9554-6EE96AE6EB9D}"/>
                </a:ext>
              </a:extLst>
            </p:cNvPr>
            <p:cNvSpPr>
              <a:spLocks noChangeArrowheads="1"/>
            </p:cNvSpPr>
            <p:nvPr/>
          </p:nvSpPr>
          <p:spPr bwMode="auto">
            <a:xfrm>
              <a:off x="3773219" y="3478778"/>
              <a:ext cx="5943600" cy="751759"/>
            </a:xfrm>
            <a:custGeom>
              <a:avLst/>
              <a:gdLst>
                <a:gd name="T0" fmla="*/ 0 w 8834"/>
                <a:gd name="T1" fmla="*/ 828315 h 2302"/>
                <a:gd name="T2" fmla="*/ 0 w 8834"/>
                <a:gd name="T3" fmla="*/ 828315 h 2302"/>
                <a:gd name="T4" fmla="*/ 0 w 8834"/>
                <a:gd name="T5" fmla="*/ 0 h 2302"/>
                <a:gd name="T6" fmla="*/ 2760785 w 8834"/>
                <a:gd name="T7" fmla="*/ 0 h 2302"/>
                <a:gd name="T8" fmla="*/ 3179402 w 8834"/>
                <a:gd name="T9" fmla="*/ 409298 h 2302"/>
                <a:gd name="T10" fmla="*/ 2760785 w 8834"/>
                <a:gd name="T11" fmla="*/ 828315 h 2302"/>
                <a:gd name="T12" fmla="*/ 0 w 8834"/>
                <a:gd name="T13" fmla="*/ 828315 h 230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834" h="2302">
                  <a:moveTo>
                    <a:pt x="0" y="2301"/>
                  </a:moveTo>
                  <a:lnTo>
                    <a:pt x="0" y="2301"/>
                  </a:lnTo>
                  <a:cubicBezTo>
                    <a:pt x="0" y="0"/>
                    <a:pt x="0" y="0"/>
                    <a:pt x="0" y="0"/>
                  </a:cubicBezTo>
                  <a:cubicBezTo>
                    <a:pt x="7670" y="0"/>
                    <a:pt x="7670" y="0"/>
                    <a:pt x="7670" y="0"/>
                  </a:cubicBezTo>
                  <a:cubicBezTo>
                    <a:pt x="8305" y="0"/>
                    <a:pt x="8833" y="502"/>
                    <a:pt x="8833" y="1137"/>
                  </a:cubicBezTo>
                  <a:cubicBezTo>
                    <a:pt x="8833" y="1772"/>
                    <a:pt x="8305" y="2301"/>
                    <a:pt x="7670" y="2301"/>
                  </a:cubicBezTo>
                  <a:lnTo>
                    <a:pt x="0" y="2301"/>
                  </a:lnTo>
                </a:path>
              </a:pathLst>
            </a:custGeom>
            <a:solidFill>
              <a:srgbClr val="FFCB05"/>
            </a:solidFill>
            <a:ln>
              <a:noFill/>
            </a:ln>
            <a:effectLst>
              <a:outerShdw blurRad="149987" dist="250190" dir="8460000" sx="93000" sy="93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nchor="ctr"/>
            <a:lstStyle/>
            <a:p>
              <a:endParaRPr lang="en-US"/>
            </a:p>
          </p:txBody>
        </p:sp>
        <p:sp>
          <p:nvSpPr>
            <p:cNvPr id="27" name="Rectangle 26">
              <a:extLst>
                <a:ext uri="{FF2B5EF4-FFF2-40B4-BE49-F238E27FC236}">
                  <a16:creationId xmlns:a16="http://schemas.microsoft.com/office/drawing/2014/main" id="{89967860-8F9A-A8A8-B465-20E5A61F0D9F}"/>
                </a:ext>
              </a:extLst>
            </p:cNvPr>
            <p:cNvSpPr/>
            <p:nvPr/>
          </p:nvSpPr>
          <p:spPr>
            <a:xfrm>
              <a:off x="4268868" y="3590271"/>
              <a:ext cx="6087705" cy="523220"/>
            </a:xfrm>
            <a:prstGeom prst="rect">
              <a:avLst/>
            </a:prstGeom>
          </p:spPr>
          <p:txBody>
            <a:bodyPr wrap="square">
              <a:spAutoFit/>
            </a:bodyPr>
            <a:lstStyle/>
            <a:p>
              <a:pPr eaLnBrk="1">
                <a:spcBef>
                  <a:spcPts val="0"/>
                </a:spcBef>
                <a:buClr>
                  <a:srgbClr val="000000"/>
                </a:buClr>
                <a:buSzPct val="100000"/>
                <a:defRPr/>
              </a:pPr>
              <a:r>
                <a:rPr lang="en-US" sz="2800" b="1" dirty="0">
                  <a:solidFill>
                    <a:schemeClr val="tx1">
                      <a:lumMod val="75000"/>
                      <a:lumOff val="25000"/>
                    </a:schemeClr>
                  </a:solidFill>
                  <a:latin typeface="Lato" panose="020F0502020204030203" pitchFamily="34" charset="77"/>
                </a:rPr>
                <a:t>Teamwork and Communication</a:t>
              </a:r>
            </a:p>
          </p:txBody>
        </p:sp>
        <p:grpSp>
          <p:nvGrpSpPr>
            <p:cNvPr id="80" name="Group 79">
              <a:extLst>
                <a:ext uri="{FF2B5EF4-FFF2-40B4-BE49-F238E27FC236}">
                  <a16:creationId xmlns:a16="http://schemas.microsoft.com/office/drawing/2014/main" id="{78393B20-5CEB-852D-9A4E-67213A643FCF}"/>
                </a:ext>
              </a:extLst>
            </p:cNvPr>
            <p:cNvGrpSpPr/>
            <p:nvPr/>
          </p:nvGrpSpPr>
          <p:grpSpPr>
            <a:xfrm>
              <a:off x="3203629" y="3406335"/>
              <a:ext cx="976423" cy="976423"/>
              <a:chOff x="-2540631" y="2067276"/>
              <a:chExt cx="976423" cy="976423"/>
            </a:xfrm>
          </p:grpSpPr>
          <p:sp>
            <p:nvSpPr>
              <p:cNvPr id="71" name="Freeform 217">
                <a:extLst>
                  <a:ext uri="{FF2B5EF4-FFF2-40B4-BE49-F238E27FC236}">
                    <a16:creationId xmlns:a16="http://schemas.microsoft.com/office/drawing/2014/main" id="{236BB84F-8706-542B-D8FC-70E77220C691}"/>
                  </a:ext>
                </a:extLst>
              </p:cNvPr>
              <p:cNvSpPr>
                <a:spLocks noChangeArrowheads="1"/>
              </p:cNvSpPr>
              <p:nvPr/>
            </p:nvSpPr>
            <p:spPr bwMode="auto">
              <a:xfrm>
                <a:off x="-2419658" y="2188249"/>
                <a:ext cx="725836" cy="734477"/>
              </a:xfrm>
              <a:custGeom>
                <a:avLst/>
                <a:gdLst>
                  <a:gd name="T0" fmla="*/ 799740 w 2221"/>
                  <a:gd name="T1" fmla="*/ 399953 h 2249"/>
                  <a:gd name="T2" fmla="*/ 799740 w 2221"/>
                  <a:gd name="T3" fmla="*/ 399953 h 2249"/>
                  <a:gd name="T4" fmla="*/ 399510 w 2221"/>
                  <a:gd name="T5" fmla="*/ 0 h 2249"/>
                  <a:gd name="T6" fmla="*/ 0 w 2221"/>
                  <a:gd name="T7" fmla="*/ 399953 h 2249"/>
                  <a:gd name="T8" fmla="*/ 399510 w 2221"/>
                  <a:gd name="T9" fmla="*/ 809265 h 2249"/>
                  <a:gd name="T10" fmla="*/ 799740 w 2221"/>
                  <a:gd name="T11" fmla="*/ 399953 h 22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21" h="2249">
                    <a:moveTo>
                      <a:pt x="2220" y="1111"/>
                    </a:moveTo>
                    <a:lnTo>
                      <a:pt x="2220" y="1111"/>
                    </a:lnTo>
                    <a:cubicBezTo>
                      <a:pt x="2220" y="502"/>
                      <a:pt x="1745" y="0"/>
                      <a:pt x="1109" y="0"/>
                    </a:cubicBezTo>
                    <a:cubicBezTo>
                      <a:pt x="503" y="0"/>
                      <a:pt x="0" y="502"/>
                      <a:pt x="0" y="1111"/>
                    </a:cubicBezTo>
                    <a:cubicBezTo>
                      <a:pt x="0" y="1746"/>
                      <a:pt x="503" y="2248"/>
                      <a:pt x="1109" y="2248"/>
                    </a:cubicBezTo>
                    <a:cubicBezTo>
                      <a:pt x="1745" y="2248"/>
                      <a:pt x="2220" y="1746"/>
                      <a:pt x="2220" y="1111"/>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 name="Freeform 322">
                <a:extLst>
                  <a:ext uri="{FF2B5EF4-FFF2-40B4-BE49-F238E27FC236}">
                    <a16:creationId xmlns:a16="http://schemas.microsoft.com/office/drawing/2014/main" id="{7BBB1D8C-03A9-DC49-588C-2A5CBE9A2F8E}"/>
                  </a:ext>
                </a:extLst>
              </p:cNvPr>
              <p:cNvSpPr>
                <a:spLocks noChangeArrowheads="1"/>
              </p:cNvSpPr>
              <p:nvPr/>
            </p:nvSpPr>
            <p:spPr bwMode="auto">
              <a:xfrm>
                <a:off x="-2540631" y="2067276"/>
                <a:ext cx="976423" cy="976423"/>
              </a:xfrm>
              <a:custGeom>
                <a:avLst/>
                <a:gdLst>
                  <a:gd name="T0" fmla="*/ 1056873 w 2988"/>
                  <a:gd name="T1" fmla="*/ 495131 h 2989"/>
                  <a:gd name="T2" fmla="*/ 1009325 w 2988"/>
                  <a:gd name="T3" fmla="*/ 476046 h 2989"/>
                  <a:gd name="T4" fmla="*/ 999959 w 2988"/>
                  <a:gd name="T5" fmla="*/ 399706 h 2989"/>
                  <a:gd name="T6" fmla="*/ 1018690 w 2988"/>
                  <a:gd name="T7" fmla="*/ 304641 h 2989"/>
                  <a:gd name="T8" fmla="*/ 942685 w 2988"/>
                  <a:gd name="T9" fmla="*/ 295278 h 2989"/>
                  <a:gd name="T10" fmla="*/ 914228 w 2988"/>
                  <a:gd name="T11" fmla="*/ 228661 h 2989"/>
                  <a:gd name="T12" fmla="*/ 895136 w 2988"/>
                  <a:gd name="T13" fmla="*/ 133235 h 2989"/>
                  <a:gd name="T14" fmla="*/ 818771 w 2988"/>
                  <a:gd name="T15" fmla="*/ 161683 h 2989"/>
                  <a:gd name="T16" fmla="*/ 771222 w 2988"/>
                  <a:gd name="T17" fmla="*/ 123873 h 2989"/>
                  <a:gd name="T18" fmla="*/ 771222 w 2988"/>
                  <a:gd name="T19" fmla="*/ 47533 h 2989"/>
                  <a:gd name="T20" fmla="*/ 675765 w 2988"/>
                  <a:gd name="T21" fmla="*/ 75980 h 2989"/>
                  <a:gd name="T22" fmla="*/ 599759 w 2988"/>
                  <a:gd name="T23" fmla="*/ 66618 h 2989"/>
                  <a:gd name="T24" fmla="*/ 580668 w 2988"/>
                  <a:gd name="T25" fmla="*/ 9362 h 2989"/>
                  <a:gd name="T26" fmla="*/ 485211 w 2988"/>
                  <a:gd name="T27" fmla="*/ 9362 h 2989"/>
                  <a:gd name="T28" fmla="*/ 475845 w 2988"/>
                  <a:gd name="T29" fmla="*/ 66618 h 2989"/>
                  <a:gd name="T30" fmla="*/ 390474 w 2988"/>
                  <a:gd name="T31" fmla="*/ 75980 h 2989"/>
                  <a:gd name="T32" fmla="*/ 304743 w 2988"/>
                  <a:gd name="T33" fmla="*/ 47533 h 2989"/>
                  <a:gd name="T34" fmla="*/ 295017 w 2988"/>
                  <a:gd name="T35" fmla="*/ 123873 h 2989"/>
                  <a:gd name="T36" fmla="*/ 228737 w 2988"/>
                  <a:gd name="T37" fmla="*/ 161683 h 2989"/>
                  <a:gd name="T38" fmla="*/ 133280 w 2988"/>
                  <a:gd name="T39" fmla="*/ 181128 h 2989"/>
                  <a:gd name="T40" fmla="*/ 161737 w 2988"/>
                  <a:gd name="T41" fmla="*/ 247386 h 2989"/>
                  <a:gd name="T42" fmla="*/ 104463 w 2988"/>
                  <a:gd name="T43" fmla="*/ 314003 h 2989"/>
                  <a:gd name="T44" fmla="*/ 28457 w 2988"/>
                  <a:gd name="T45" fmla="*/ 361536 h 2989"/>
                  <a:gd name="T46" fmla="*/ 76366 w 2988"/>
                  <a:gd name="T47" fmla="*/ 419151 h 2989"/>
                  <a:gd name="T48" fmla="*/ 66640 w 2988"/>
                  <a:gd name="T49" fmla="*/ 476046 h 2989"/>
                  <a:gd name="T50" fmla="*/ 0 w 2988"/>
                  <a:gd name="T51" fmla="*/ 504494 h 2989"/>
                  <a:gd name="T52" fmla="*/ 56914 w 2988"/>
                  <a:gd name="T53" fmla="*/ 580834 h 2989"/>
                  <a:gd name="T54" fmla="*/ 76366 w 2988"/>
                  <a:gd name="T55" fmla="*/ 656814 h 2989"/>
                  <a:gd name="T56" fmla="*/ 38183 w 2988"/>
                  <a:gd name="T57" fmla="*/ 694984 h 2989"/>
                  <a:gd name="T58" fmla="*/ 66640 w 2988"/>
                  <a:gd name="T59" fmla="*/ 780687 h 2989"/>
                  <a:gd name="T60" fmla="*/ 161737 w 2988"/>
                  <a:gd name="T61" fmla="*/ 828579 h 2989"/>
                  <a:gd name="T62" fmla="*/ 133280 w 2988"/>
                  <a:gd name="T63" fmla="*/ 876112 h 2989"/>
                  <a:gd name="T64" fmla="*/ 199920 w 2988"/>
                  <a:gd name="T65" fmla="*/ 942730 h 2989"/>
                  <a:gd name="T66" fmla="*/ 247468 w 2988"/>
                  <a:gd name="T67" fmla="*/ 914282 h 2989"/>
                  <a:gd name="T68" fmla="*/ 295017 w 2988"/>
                  <a:gd name="T69" fmla="*/ 999985 h 2989"/>
                  <a:gd name="T70" fmla="*/ 381108 w 2988"/>
                  <a:gd name="T71" fmla="*/ 1037795 h 2989"/>
                  <a:gd name="T72" fmla="*/ 418931 w 2988"/>
                  <a:gd name="T73" fmla="*/ 990262 h 2989"/>
                  <a:gd name="T74" fmla="*/ 485211 w 2988"/>
                  <a:gd name="T75" fmla="*/ 1019070 h 2989"/>
                  <a:gd name="T76" fmla="*/ 561577 w 2988"/>
                  <a:gd name="T77" fmla="*/ 1075965 h 2989"/>
                  <a:gd name="T78" fmla="*/ 599759 w 2988"/>
                  <a:gd name="T79" fmla="*/ 1009347 h 2989"/>
                  <a:gd name="T80" fmla="*/ 657034 w 2988"/>
                  <a:gd name="T81" fmla="*/ 990262 h 2989"/>
                  <a:gd name="T82" fmla="*/ 713948 w 2988"/>
                  <a:gd name="T83" fmla="*/ 1047517 h 2989"/>
                  <a:gd name="T84" fmla="*/ 761857 w 2988"/>
                  <a:gd name="T85" fmla="*/ 961815 h 2989"/>
                  <a:gd name="T86" fmla="*/ 818771 w 2988"/>
                  <a:gd name="T87" fmla="*/ 914282 h 2989"/>
                  <a:gd name="T88" fmla="*/ 895136 w 2988"/>
                  <a:gd name="T89" fmla="*/ 942730 h 2989"/>
                  <a:gd name="T90" fmla="*/ 914228 w 2988"/>
                  <a:gd name="T91" fmla="*/ 847304 h 2989"/>
                  <a:gd name="T92" fmla="*/ 942685 w 2988"/>
                  <a:gd name="T93" fmla="*/ 771324 h 2989"/>
                  <a:gd name="T94" fmla="*/ 1018690 w 2988"/>
                  <a:gd name="T95" fmla="*/ 771324 h 2989"/>
                  <a:gd name="T96" fmla="*/ 999959 w 2988"/>
                  <a:gd name="T97" fmla="*/ 676259 h 2989"/>
                  <a:gd name="T98" fmla="*/ 1009325 w 2988"/>
                  <a:gd name="T99" fmla="*/ 599919 h 2989"/>
                  <a:gd name="T100" fmla="*/ 1056873 w 2988"/>
                  <a:gd name="T101" fmla="*/ 580834 h 2989"/>
                  <a:gd name="T102" fmla="*/ 295017 w 2988"/>
                  <a:gd name="T103" fmla="*/ 818857 h 2989"/>
                  <a:gd name="T104" fmla="*/ 532759 w 2988"/>
                  <a:gd name="T105" fmla="*/ 828579 h 2989"/>
                  <a:gd name="T106" fmla="*/ 295017 w 2988"/>
                  <a:gd name="T107" fmla="*/ 818857 h 2989"/>
                  <a:gd name="T108" fmla="*/ 723674 w 2988"/>
                  <a:gd name="T109" fmla="*/ 314003 h 2989"/>
                  <a:gd name="T110" fmla="*/ 295017 w 2988"/>
                  <a:gd name="T111" fmla="*/ 257108 h 2989"/>
                  <a:gd name="T112" fmla="*/ 257194 w 2988"/>
                  <a:gd name="T113" fmla="*/ 295278 h 2989"/>
                  <a:gd name="T114" fmla="*/ 314468 w 2988"/>
                  <a:gd name="T115" fmla="*/ 723792 h 2989"/>
                  <a:gd name="T116" fmla="*/ 818771 w 2988"/>
                  <a:gd name="T117" fmla="*/ 780687 h 2989"/>
                  <a:gd name="T118" fmla="*/ 828136 w 2988"/>
                  <a:gd name="T119" fmla="*/ 533301 h 2989"/>
                  <a:gd name="T120" fmla="*/ 818771 w 2988"/>
                  <a:gd name="T121" fmla="*/ 780687 h 298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988" h="2989">
                    <a:moveTo>
                      <a:pt x="2987" y="1401"/>
                    </a:moveTo>
                    <a:lnTo>
                      <a:pt x="2987" y="1401"/>
                    </a:lnTo>
                    <a:cubicBezTo>
                      <a:pt x="2987" y="1375"/>
                      <a:pt x="2960" y="1375"/>
                      <a:pt x="2934" y="1375"/>
                    </a:cubicBezTo>
                    <a:cubicBezTo>
                      <a:pt x="2934" y="1375"/>
                      <a:pt x="2855" y="1375"/>
                      <a:pt x="2828" y="1375"/>
                    </a:cubicBezTo>
                    <a:cubicBezTo>
                      <a:pt x="2802" y="1375"/>
                      <a:pt x="2802" y="1322"/>
                      <a:pt x="2802" y="1322"/>
                    </a:cubicBezTo>
                    <a:cubicBezTo>
                      <a:pt x="2776" y="1269"/>
                      <a:pt x="2776" y="1216"/>
                      <a:pt x="2749" y="1164"/>
                    </a:cubicBezTo>
                    <a:cubicBezTo>
                      <a:pt x="2749" y="1164"/>
                      <a:pt x="2749" y="1110"/>
                      <a:pt x="2776" y="1110"/>
                    </a:cubicBezTo>
                    <a:cubicBezTo>
                      <a:pt x="2802" y="1084"/>
                      <a:pt x="2881" y="1058"/>
                      <a:pt x="2881" y="1058"/>
                    </a:cubicBezTo>
                    <a:cubicBezTo>
                      <a:pt x="2908" y="1058"/>
                      <a:pt x="2908" y="1004"/>
                      <a:pt x="2908" y="1004"/>
                    </a:cubicBezTo>
                    <a:cubicBezTo>
                      <a:pt x="2828" y="846"/>
                      <a:pt x="2828" y="846"/>
                      <a:pt x="2828" y="846"/>
                    </a:cubicBezTo>
                    <a:cubicBezTo>
                      <a:pt x="2828" y="820"/>
                      <a:pt x="2802" y="820"/>
                      <a:pt x="2776" y="820"/>
                    </a:cubicBezTo>
                    <a:cubicBezTo>
                      <a:pt x="2776" y="820"/>
                      <a:pt x="2696" y="846"/>
                      <a:pt x="2670" y="872"/>
                    </a:cubicBezTo>
                    <a:cubicBezTo>
                      <a:pt x="2644" y="872"/>
                      <a:pt x="2617" y="820"/>
                      <a:pt x="2617" y="820"/>
                    </a:cubicBezTo>
                    <a:cubicBezTo>
                      <a:pt x="2590" y="793"/>
                      <a:pt x="2564" y="740"/>
                      <a:pt x="2538" y="687"/>
                    </a:cubicBezTo>
                    <a:cubicBezTo>
                      <a:pt x="2538" y="687"/>
                      <a:pt x="2511" y="661"/>
                      <a:pt x="2538" y="635"/>
                    </a:cubicBezTo>
                    <a:cubicBezTo>
                      <a:pt x="2538" y="608"/>
                      <a:pt x="2617" y="555"/>
                      <a:pt x="2617" y="555"/>
                    </a:cubicBezTo>
                    <a:cubicBezTo>
                      <a:pt x="2617" y="529"/>
                      <a:pt x="2617" y="503"/>
                      <a:pt x="2617" y="503"/>
                    </a:cubicBezTo>
                    <a:cubicBezTo>
                      <a:pt x="2485" y="370"/>
                      <a:pt x="2485" y="370"/>
                      <a:pt x="2485" y="370"/>
                    </a:cubicBezTo>
                    <a:cubicBezTo>
                      <a:pt x="2485" y="344"/>
                      <a:pt x="2432" y="344"/>
                      <a:pt x="2432" y="370"/>
                    </a:cubicBezTo>
                    <a:lnTo>
                      <a:pt x="2353" y="449"/>
                    </a:lnTo>
                    <a:cubicBezTo>
                      <a:pt x="2326" y="476"/>
                      <a:pt x="2273" y="449"/>
                      <a:pt x="2273" y="449"/>
                    </a:cubicBezTo>
                    <a:cubicBezTo>
                      <a:pt x="2247" y="423"/>
                      <a:pt x="2193" y="370"/>
                      <a:pt x="2141" y="344"/>
                    </a:cubicBezTo>
                    <a:lnTo>
                      <a:pt x="2115" y="317"/>
                    </a:lnTo>
                    <a:cubicBezTo>
                      <a:pt x="2115" y="291"/>
                      <a:pt x="2167" y="211"/>
                      <a:pt x="2167" y="211"/>
                    </a:cubicBezTo>
                    <a:cubicBezTo>
                      <a:pt x="2167" y="185"/>
                      <a:pt x="2167" y="158"/>
                      <a:pt x="2141" y="132"/>
                    </a:cubicBezTo>
                    <a:cubicBezTo>
                      <a:pt x="1982" y="79"/>
                      <a:pt x="1982" y="79"/>
                      <a:pt x="1982" y="79"/>
                    </a:cubicBezTo>
                    <a:cubicBezTo>
                      <a:pt x="1956" y="52"/>
                      <a:pt x="1929" y="79"/>
                      <a:pt x="1929" y="106"/>
                    </a:cubicBezTo>
                    <a:cubicBezTo>
                      <a:pt x="1929" y="106"/>
                      <a:pt x="1903" y="185"/>
                      <a:pt x="1876" y="211"/>
                    </a:cubicBezTo>
                    <a:cubicBezTo>
                      <a:pt x="1876" y="238"/>
                      <a:pt x="1824" y="211"/>
                      <a:pt x="1824" y="211"/>
                    </a:cubicBezTo>
                    <a:cubicBezTo>
                      <a:pt x="1770" y="211"/>
                      <a:pt x="1718" y="185"/>
                      <a:pt x="1665" y="185"/>
                    </a:cubicBezTo>
                    <a:cubicBezTo>
                      <a:pt x="1665" y="185"/>
                      <a:pt x="1612" y="185"/>
                      <a:pt x="1612" y="158"/>
                    </a:cubicBezTo>
                    <a:cubicBezTo>
                      <a:pt x="1612" y="132"/>
                      <a:pt x="1612" y="26"/>
                      <a:pt x="1612" y="26"/>
                    </a:cubicBezTo>
                    <a:cubicBezTo>
                      <a:pt x="1612" y="26"/>
                      <a:pt x="1586" y="0"/>
                      <a:pt x="1559" y="0"/>
                    </a:cubicBezTo>
                    <a:cubicBezTo>
                      <a:pt x="1401" y="0"/>
                      <a:pt x="1401" y="0"/>
                      <a:pt x="1401" y="0"/>
                    </a:cubicBezTo>
                    <a:cubicBezTo>
                      <a:pt x="1374" y="0"/>
                      <a:pt x="1347" y="26"/>
                      <a:pt x="1347" y="26"/>
                    </a:cubicBezTo>
                    <a:cubicBezTo>
                      <a:pt x="1347" y="26"/>
                      <a:pt x="1347" y="132"/>
                      <a:pt x="1347" y="158"/>
                    </a:cubicBezTo>
                    <a:cubicBezTo>
                      <a:pt x="1347" y="185"/>
                      <a:pt x="1321" y="185"/>
                      <a:pt x="1321" y="185"/>
                    </a:cubicBezTo>
                    <a:cubicBezTo>
                      <a:pt x="1269" y="185"/>
                      <a:pt x="1215" y="211"/>
                      <a:pt x="1163" y="211"/>
                    </a:cubicBezTo>
                    <a:cubicBezTo>
                      <a:pt x="1163" y="211"/>
                      <a:pt x="1110" y="238"/>
                      <a:pt x="1084" y="211"/>
                    </a:cubicBezTo>
                    <a:cubicBezTo>
                      <a:pt x="1084" y="185"/>
                      <a:pt x="1058" y="106"/>
                      <a:pt x="1058" y="106"/>
                    </a:cubicBezTo>
                    <a:cubicBezTo>
                      <a:pt x="1031" y="79"/>
                      <a:pt x="1005" y="52"/>
                      <a:pt x="978" y="79"/>
                    </a:cubicBezTo>
                    <a:cubicBezTo>
                      <a:pt x="846" y="132"/>
                      <a:pt x="846" y="132"/>
                      <a:pt x="846" y="132"/>
                    </a:cubicBezTo>
                    <a:cubicBezTo>
                      <a:pt x="819" y="158"/>
                      <a:pt x="793" y="185"/>
                      <a:pt x="819" y="211"/>
                    </a:cubicBezTo>
                    <a:cubicBezTo>
                      <a:pt x="819" y="211"/>
                      <a:pt x="846" y="291"/>
                      <a:pt x="846" y="317"/>
                    </a:cubicBezTo>
                    <a:cubicBezTo>
                      <a:pt x="873" y="317"/>
                      <a:pt x="819" y="344"/>
                      <a:pt x="819" y="344"/>
                    </a:cubicBezTo>
                    <a:cubicBezTo>
                      <a:pt x="793" y="370"/>
                      <a:pt x="741" y="423"/>
                      <a:pt x="687" y="449"/>
                    </a:cubicBezTo>
                    <a:cubicBezTo>
                      <a:pt x="687" y="449"/>
                      <a:pt x="661" y="476"/>
                      <a:pt x="635" y="449"/>
                    </a:cubicBezTo>
                    <a:cubicBezTo>
                      <a:pt x="608" y="449"/>
                      <a:pt x="555" y="370"/>
                      <a:pt x="555" y="370"/>
                    </a:cubicBezTo>
                    <a:cubicBezTo>
                      <a:pt x="529" y="344"/>
                      <a:pt x="502" y="344"/>
                      <a:pt x="476" y="370"/>
                    </a:cubicBezTo>
                    <a:cubicBezTo>
                      <a:pt x="370" y="503"/>
                      <a:pt x="370" y="503"/>
                      <a:pt x="370" y="503"/>
                    </a:cubicBezTo>
                    <a:cubicBezTo>
                      <a:pt x="344" y="503"/>
                      <a:pt x="344" y="529"/>
                      <a:pt x="370" y="555"/>
                    </a:cubicBezTo>
                    <a:cubicBezTo>
                      <a:pt x="370" y="555"/>
                      <a:pt x="423" y="608"/>
                      <a:pt x="449" y="635"/>
                    </a:cubicBezTo>
                    <a:cubicBezTo>
                      <a:pt x="476" y="661"/>
                      <a:pt x="449" y="687"/>
                      <a:pt x="449" y="687"/>
                    </a:cubicBezTo>
                    <a:cubicBezTo>
                      <a:pt x="396" y="740"/>
                      <a:pt x="370" y="793"/>
                      <a:pt x="344" y="820"/>
                    </a:cubicBezTo>
                    <a:cubicBezTo>
                      <a:pt x="344" y="846"/>
                      <a:pt x="317" y="872"/>
                      <a:pt x="290" y="872"/>
                    </a:cubicBezTo>
                    <a:cubicBezTo>
                      <a:pt x="290" y="846"/>
                      <a:pt x="185" y="820"/>
                      <a:pt x="185" y="820"/>
                    </a:cubicBezTo>
                    <a:cubicBezTo>
                      <a:pt x="185" y="820"/>
                      <a:pt x="132" y="820"/>
                      <a:pt x="132" y="846"/>
                    </a:cubicBezTo>
                    <a:cubicBezTo>
                      <a:pt x="79" y="1004"/>
                      <a:pt x="79" y="1004"/>
                      <a:pt x="79" y="1004"/>
                    </a:cubicBezTo>
                    <a:cubicBezTo>
                      <a:pt x="53" y="1004"/>
                      <a:pt x="79" y="1058"/>
                      <a:pt x="106" y="1058"/>
                    </a:cubicBezTo>
                    <a:cubicBezTo>
                      <a:pt x="106" y="1058"/>
                      <a:pt x="185" y="1084"/>
                      <a:pt x="212" y="1110"/>
                    </a:cubicBezTo>
                    <a:lnTo>
                      <a:pt x="212" y="1164"/>
                    </a:lnTo>
                    <a:cubicBezTo>
                      <a:pt x="212" y="1216"/>
                      <a:pt x="185" y="1269"/>
                      <a:pt x="185" y="1322"/>
                    </a:cubicBezTo>
                    <a:cubicBezTo>
                      <a:pt x="185" y="1322"/>
                      <a:pt x="185" y="1375"/>
                      <a:pt x="158" y="1375"/>
                    </a:cubicBezTo>
                    <a:cubicBezTo>
                      <a:pt x="132" y="1375"/>
                      <a:pt x="26" y="1375"/>
                      <a:pt x="26" y="1375"/>
                    </a:cubicBezTo>
                    <a:cubicBezTo>
                      <a:pt x="0" y="1375"/>
                      <a:pt x="0" y="1375"/>
                      <a:pt x="0" y="1401"/>
                    </a:cubicBezTo>
                    <a:cubicBezTo>
                      <a:pt x="0" y="1587"/>
                      <a:pt x="0" y="1587"/>
                      <a:pt x="0" y="1587"/>
                    </a:cubicBezTo>
                    <a:cubicBezTo>
                      <a:pt x="0" y="1587"/>
                      <a:pt x="0" y="1613"/>
                      <a:pt x="26" y="1613"/>
                    </a:cubicBezTo>
                    <a:cubicBezTo>
                      <a:pt x="26" y="1613"/>
                      <a:pt x="132" y="1613"/>
                      <a:pt x="158" y="1613"/>
                    </a:cubicBezTo>
                    <a:cubicBezTo>
                      <a:pt x="185" y="1613"/>
                      <a:pt x="185" y="1666"/>
                      <a:pt x="185" y="1666"/>
                    </a:cubicBezTo>
                    <a:cubicBezTo>
                      <a:pt x="185" y="1719"/>
                      <a:pt x="212" y="1772"/>
                      <a:pt x="212" y="1824"/>
                    </a:cubicBezTo>
                    <a:lnTo>
                      <a:pt x="212" y="1878"/>
                    </a:lnTo>
                    <a:cubicBezTo>
                      <a:pt x="185" y="1904"/>
                      <a:pt x="106" y="1930"/>
                      <a:pt x="106" y="1930"/>
                    </a:cubicBezTo>
                    <a:cubicBezTo>
                      <a:pt x="79" y="1930"/>
                      <a:pt x="53" y="1957"/>
                      <a:pt x="79" y="1984"/>
                    </a:cubicBezTo>
                    <a:cubicBezTo>
                      <a:pt x="132" y="2142"/>
                      <a:pt x="132" y="2142"/>
                      <a:pt x="132" y="2142"/>
                    </a:cubicBezTo>
                    <a:cubicBezTo>
                      <a:pt x="132" y="2168"/>
                      <a:pt x="185" y="2168"/>
                      <a:pt x="185" y="2168"/>
                    </a:cubicBezTo>
                    <a:cubicBezTo>
                      <a:pt x="185" y="2168"/>
                      <a:pt x="290" y="2142"/>
                      <a:pt x="290" y="2116"/>
                    </a:cubicBezTo>
                    <a:cubicBezTo>
                      <a:pt x="317" y="2116"/>
                      <a:pt x="344" y="2142"/>
                      <a:pt x="344" y="2142"/>
                    </a:cubicBezTo>
                    <a:cubicBezTo>
                      <a:pt x="370" y="2195"/>
                      <a:pt x="423" y="2248"/>
                      <a:pt x="449" y="2301"/>
                    </a:cubicBezTo>
                    <a:cubicBezTo>
                      <a:pt x="449" y="2301"/>
                      <a:pt x="476" y="2327"/>
                      <a:pt x="449" y="2353"/>
                    </a:cubicBezTo>
                    <a:cubicBezTo>
                      <a:pt x="423" y="2353"/>
                      <a:pt x="370" y="2433"/>
                      <a:pt x="370" y="2433"/>
                    </a:cubicBezTo>
                    <a:cubicBezTo>
                      <a:pt x="344" y="2459"/>
                      <a:pt x="344" y="2485"/>
                      <a:pt x="370" y="2485"/>
                    </a:cubicBezTo>
                    <a:cubicBezTo>
                      <a:pt x="476" y="2618"/>
                      <a:pt x="476" y="2618"/>
                      <a:pt x="476" y="2618"/>
                    </a:cubicBezTo>
                    <a:cubicBezTo>
                      <a:pt x="502" y="2618"/>
                      <a:pt x="529" y="2618"/>
                      <a:pt x="555" y="2618"/>
                    </a:cubicBezTo>
                    <a:cubicBezTo>
                      <a:pt x="555" y="2618"/>
                      <a:pt x="608" y="2539"/>
                      <a:pt x="635" y="2539"/>
                    </a:cubicBezTo>
                    <a:cubicBezTo>
                      <a:pt x="661" y="2513"/>
                      <a:pt x="687" y="2539"/>
                      <a:pt x="687" y="2539"/>
                    </a:cubicBezTo>
                    <a:cubicBezTo>
                      <a:pt x="741" y="2565"/>
                      <a:pt x="793" y="2591"/>
                      <a:pt x="819" y="2618"/>
                    </a:cubicBezTo>
                    <a:cubicBezTo>
                      <a:pt x="819" y="2618"/>
                      <a:pt x="873" y="2671"/>
                      <a:pt x="846" y="2671"/>
                    </a:cubicBezTo>
                    <a:cubicBezTo>
                      <a:pt x="846" y="2697"/>
                      <a:pt x="819" y="2777"/>
                      <a:pt x="819" y="2777"/>
                    </a:cubicBezTo>
                    <a:cubicBezTo>
                      <a:pt x="793" y="2803"/>
                      <a:pt x="819" y="2830"/>
                      <a:pt x="846" y="2856"/>
                    </a:cubicBezTo>
                    <a:cubicBezTo>
                      <a:pt x="978" y="2909"/>
                      <a:pt x="978" y="2909"/>
                      <a:pt x="978" y="2909"/>
                    </a:cubicBezTo>
                    <a:cubicBezTo>
                      <a:pt x="1005" y="2909"/>
                      <a:pt x="1031" y="2909"/>
                      <a:pt x="1058" y="2882"/>
                    </a:cubicBezTo>
                    <a:cubicBezTo>
                      <a:pt x="1058" y="2882"/>
                      <a:pt x="1084" y="2803"/>
                      <a:pt x="1084" y="2777"/>
                    </a:cubicBezTo>
                    <a:cubicBezTo>
                      <a:pt x="1110" y="2750"/>
                      <a:pt x="1163" y="2750"/>
                      <a:pt x="1163" y="2750"/>
                    </a:cubicBezTo>
                    <a:cubicBezTo>
                      <a:pt x="1215" y="2777"/>
                      <a:pt x="1269" y="2777"/>
                      <a:pt x="1321" y="2803"/>
                    </a:cubicBezTo>
                    <a:cubicBezTo>
                      <a:pt x="1321" y="2803"/>
                      <a:pt x="1347" y="2803"/>
                      <a:pt x="1347" y="2830"/>
                    </a:cubicBezTo>
                    <a:cubicBezTo>
                      <a:pt x="1347" y="2856"/>
                      <a:pt x="1347" y="2936"/>
                      <a:pt x="1347" y="2936"/>
                    </a:cubicBezTo>
                    <a:cubicBezTo>
                      <a:pt x="1347" y="2962"/>
                      <a:pt x="1374" y="2988"/>
                      <a:pt x="1401" y="2988"/>
                    </a:cubicBezTo>
                    <a:cubicBezTo>
                      <a:pt x="1559" y="2988"/>
                      <a:pt x="1559" y="2988"/>
                      <a:pt x="1559" y="2988"/>
                    </a:cubicBezTo>
                    <a:cubicBezTo>
                      <a:pt x="1586" y="2988"/>
                      <a:pt x="1612" y="2962"/>
                      <a:pt x="1612" y="2936"/>
                    </a:cubicBezTo>
                    <a:cubicBezTo>
                      <a:pt x="1612" y="2936"/>
                      <a:pt x="1612" y="2856"/>
                      <a:pt x="1612" y="2830"/>
                    </a:cubicBezTo>
                    <a:cubicBezTo>
                      <a:pt x="1612" y="2803"/>
                      <a:pt x="1665" y="2803"/>
                      <a:pt x="1665" y="2803"/>
                    </a:cubicBezTo>
                    <a:cubicBezTo>
                      <a:pt x="1718" y="2777"/>
                      <a:pt x="1770" y="2777"/>
                      <a:pt x="1824" y="2750"/>
                    </a:cubicBezTo>
                    <a:cubicBezTo>
                      <a:pt x="1824" y="2750"/>
                      <a:pt x="1876" y="2750"/>
                      <a:pt x="1876" y="2777"/>
                    </a:cubicBezTo>
                    <a:cubicBezTo>
                      <a:pt x="1903" y="2803"/>
                      <a:pt x="1929" y="2882"/>
                      <a:pt x="1929" y="2882"/>
                    </a:cubicBezTo>
                    <a:cubicBezTo>
                      <a:pt x="1929" y="2909"/>
                      <a:pt x="1956" y="2909"/>
                      <a:pt x="1982" y="2909"/>
                    </a:cubicBezTo>
                    <a:cubicBezTo>
                      <a:pt x="2141" y="2856"/>
                      <a:pt x="2141" y="2856"/>
                      <a:pt x="2141" y="2856"/>
                    </a:cubicBezTo>
                    <a:cubicBezTo>
                      <a:pt x="2167" y="2830"/>
                      <a:pt x="2167" y="2803"/>
                      <a:pt x="2167" y="2777"/>
                    </a:cubicBezTo>
                    <a:cubicBezTo>
                      <a:pt x="2167" y="2777"/>
                      <a:pt x="2115" y="2697"/>
                      <a:pt x="2115" y="2671"/>
                    </a:cubicBezTo>
                    <a:lnTo>
                      <a:pt x="2141" y="2618"/>
                    </a:lnTo>
                    <a:cubicBezTo>
                      <a:pt x="2193" y="2591"/>
                      <a:pt x="2247" y="2565"/>
                      <a:pt x="2273" y="2539"/>
                    </a:cubicBezTo>
                    <a:cubicBezTo>
                      <a:pt x="2273" y="2539"/>
                      <a:pt x="2326" y="2513"/>
                      <a:pt x="2353" y="2539"/>
                    </a:cubicBezTo>
                    <a:lnTo>
                      <a:pt x="2432" y="2618"/>
                    </a:lnTo>
                    <a:lnTo>
                      <a:pt x="2485" y="2618"/>
                    </a:lnTo>
                    <a:cubicBezTo>
                      <a:pt x="2617" y="2485"/>
                      <a:pt x="2617" y="2485"/>
                      <a:pt x="2617" y="2485"/>
                    </a:cubicBezTo>
                    <a:cubicBezTo>
                      <a:pt x="2617" y="2485"/>
                      <a:pt x="2617" y="2459"/>
                      <a:pt x="2617" y="2433"/>
                    </a:cubicBezTo>
                    <a:lnTo>
                      <a:pt x="2538" y="2353"/>
                    </a:lnTo>
                    <a:cubicBezTo>
                      <a:pt x="2511" y="2327"/>
                      <a:pt x="2538" y="2301"/>
                      <a:pt x="2538" y="2301"/>
                    </a:cubicBezTo>
                    <a:cubicBezTo>
                      <a:pt x="2564" y="2248"/>
                      <a:pt x="2590" y="2195"/>
                      <a:pt x="2617" y="2142"/>
                    </a:cubicBezTo>
                    <a:cubicBezTo>
                      <a:pt x="2617" y="2142"/>
                      <a:pt x="2644" y="2116"/>
                      <a:pt x="2670" y="2116"/>
                    </a:cubicBezTo>
                    <a:cubicBezTo>
                      <a:pt x="2696" y="2142"/>
                      <a:pt x="2776" y="2168"/>
                      <a:pt x="2776" y="2168"/>
                    </a:cubicBezTo>
                    <a:cubicBezTo>
                      <a:pt x="2802" y="2168"/>
                      <a:pt x="2828" y="2168"/>
                      <a:pt x="2828" y="2142"/>
                    </a:cubicBezTo>
                    <a:cubicBezTo>
                      <a:pt x="2908" y="1984"/>
                      <a:pt x="2908" y="1984"/>
                      <a:pt x="2908" y="1984"/>
                    </a:cubicBezTo>
                    <a:cubicBezTo>
                      <a:pt x="2908" y="1957"/>
                      <a:pt x="2908" y="1930"/>
                      <a:pt x="2881" y="1930"/>
                    </a:cubicBezTo>
                    <a:cubicBezTo>
                      <a:pt x="2881" y="1930"/>
                      <a:pt x="2802" y="1904"/>
                      <a:pt x="2776" y="1878"/>
                    </a:cubicBezTo>
                    <a:cubicBezTo>
                      <a:pt x="2749" y="1878"/>
                      <a:pt x="2749" y="1824"/>
                      <a:pt x="2749" y="1824"/>
                    </a:cubicBezTo>
                    <a:cubicBezTo>
                      <a:pt x="2776" y="1772"/>
                      <a:pt x="2776" y="1719"/>
                      <a:pt x="2802" y="1666"/>
                    </a:cubicBezTo>
                    <a:cubicBezTo>
                      <a:pt x="2802" y="1666"/>
                      <a:pt x="2802" y="1613"/>
                      <a:pt x="2828" y="1613"/>
                    </a:cubicBezTo>
                    <a:cubicBezTo>
                      <a:pt x="2855" y="1613"/>
                      <a:pt x="2934" y="1613"/>
                      <a:pt x="2934" y="1613"/>
                    </a:cubicBezTo>
                    <a:cubicBezTo>
                      <a:pt x="2960" y="1613"/>
                      <a:pt x="2987" y="1587"/>
                      <a:pt x="2987" y="1587"/>
                    </a:cubicBezTo>
                    <a:lnTo>
                      <a:pt x="2987" y="1401"/>
                    </a:lnTo>
                    <a:close/>
                    <a:moveTo>
                      <a:pt x="819" y="2274"/>
                    </a:moveTo>
                    <a:lnTo>
                      <a:pt x="819" y="2274"/>
                    </a:lnTo>
                    <a:cubicBezTo>
                      <a:pt x="978" y="2116"/>
                      <a:pt x="978" y="2116"/>
                      <a:pt x="978" y="2116"/>
                    </a:cubicBezTo>
                    <a:cubicBezTo>
                      <a:pt x="1110" y="2221"/>
                      <a:pt x="1295" y="2301"/>
                      <a:pt x="1479" y="2301"/>
                    </a:cubicBezTo>
                    <a:cubicBezTo>
                      <a:pt x="1692" y="2301"/>
                      <a:pt x="1850" y="2221"/>
                      <a:pt x="2009" y="2116"/>
                    </a:cubicBezTo>
                    <a:cubicBezTo>
                      <a:pt x="2141" y="2274"/>
                      <a:pt x="2141" y="2274"/>
                      <a:pt x="2141" y="2274"/>
                    </a:cubicBezTo>
                    <a:cubicBezTo>
                      <a:pt x="1770" y="2591"/>
                      <a:pt x="1215" y="2591"/>
                      <a:pt x="819" y="2274"/>
                    </a:cubicBezTo>
                    <a:close/>
                    <a:moveTo>
                      <a:pt x="2141" y="714"/>
                    </a:moveTo>
                    <a:lnTo>
                      <a:pt x="2141" y="714"/>
                    </a:lnTo>
                    <a:cubicBezTo>
                      <a:pt x="2009" y="872"/>
                      <a:pt x="2009" y="872"/>
                      <a:pt x="2009" y="872"/>
                    </a:cubicBezTo>
                    <a:cubicBezTo>
                      <a:pt x="1850" y="767"/>
                      <a:pt x="1692" y="687"/>
                      <a:pt x="1479" y="687"/>
                    </a:cubicBezTo>
                    <a:cubicBezTo>
                      <a:pt x="1295" y="687"/>
                      <a:pt x="1110" y="767"/>
                      <a:pt x="978" y="872"/>
                    </a:cubicBezTo>
                    <a:cubicBezTo>
                      <a:pt x="819" y="714"/>
                      <a:pt x="819" y="714"/>
                      <a:pt x="819" y="714"/>
                    </a:cubicBezTo>
                    <a:cubicBezTo>
                      <a:pt x="1215" y="397"/>
                      <a:pt x="1770" y="397"/>
                      <a:pt x="2141" y="714"/>
                    </a:cubicBezTo>
                    <a:close/>
                    <a:moveTo>
                      <a:pt x="714" y="820"/>
                    </a:moveTo>
                    <a:lnTo>
                      <a:pt x="714" y="820"/>
                    </a:lnTo>
                    <a:cubicBezTo>
                      <a:pt x="873" y="978"/>
                      <a:pt x="873" y="978"/>
                      <a:pt x="873" y="978"/>
                    </a:cubicBezTo>
                    <a:cubicBezTo>
                      <a:pt x="767" y="1110"/>
                      <a:pt x="687" y="1296"/>
                      <a:pt x="687" y="1481"/>
                    </a:cubicBezTo>
                    <a:cubicBezTo>
                      <a:pt x="687" y="1692"/>
                      <a:pt x="767" y="1851"/>
                      <a:pt x="873" y="2010"/>
                    </a:cubicBezTo>
                    <a:cubicBezTo>
                      <a:pt x="714" y="2168"/>
                      <a:pt x="714" y="2168"/>
                      <a:pt x="714" y="2168"/>
                    </a:cubicBezTo>
                    <a:cubicBezTo>
                      <a:pt x="396" y="1772"/>
                      <a:pt x="396" y="1216"/>
                      <a:pt x="714" y="820"/>
                    </a:cubicBezTo>
                    <a:close/>
                    <a:moveTo>
                      <a:pt x="2273" y="2168"/>
                    </a:moveTo>
                    <a:lnTo>
                      <a:pt x="2273" y="2168"/>
                    </a:lnTo>
                    <a:cubicBezTo>
                      <a:pt x="2115" y="2010"/>
                      <a:pt x="2115" y="2010"/>
                      <a:pt x="2115" y="2010"/>
                    </a:cubicBezTo>
                    <a:cubicBezTo>
                      <a:pt x="2220" y="1851"/>
                      <a:pt x="2299" y="1692"/>
                      <a:pt x="2299" y="1481"/>
                    </a:cubicBezTo>
                    <a:cubicBezTo>
                      <a:pt x="2299" y="1296"/>
                      <a:pt x="2220" y="1110"/>
                      <a:pt x="2115" y="978"/>
                    </a:cubicBezTo>
                    <a:cubicBezTo>
                      <a:pt x="2273" y="820"/>
                      <a:pt x="2273" y="820"/>
                      <a:pt x="2273" y="820"/>
                    </a:cubicBezTo>
                    <a:cubicBezTo>
                      <a:pt x="2590" y="1216"/>
                      <a:pt x="2590" y="1772"/>
                      <a:pt x="2273" y="2168"/>
                    </a:cubicBezTo>
                    <a:close/>
                  </a:path>
                </a:pathLst>
              </a:custGeom>
              <a:solidFill>
                <a:srgbClr val="A2AF54"/>
              </a:solidFill>
              <a:ln>
                <a:noFill/>
              </a:ln>
              <a:effectLst/>
            </p:spPr>
            <p:txBody>
              <a:bodyPr wrap="none" anchor="ctr"/>
              <a:lstStyle/>
              <a:p>
                <a:endParaRPr lang="en-US"/>
              </a:p>
            </p:txBody>
          </p:sp>
        </p:grpSp>
      </p:grpSp>
      <p:grpSp>
        <p:nvGrpSpPr>
          <p:cNvPr id="90" name="Group 89">
            <a:extLst>
              <a:ext uri="{FF2B5EF4-FFF2-40B4-BE49-F238E27FC236}">
                <a16:creationId xmlns:a16="http://schemas.microsoft.com/office/drawing/2014/main" id="{C6E4F043-B3C3-3D78-EA12-0C1E9E1B02E0}"/>
              </a:ext>
            </a:extLst>
          </p:cNvPr>
          <p:cNvGrpSpPr/>
          <p:nvPr/>
        </p:nvGrpSpPr>
        <p:grpSpPr>
          <a:xfrm>
            <a:off x="2906259" y="4491709"/>
            <a:ext cx="6410263" cy="976423"/>
            <a:chOff x="2906259" y="4491709"/>
            <a:chExt cx="6410263" cy="976423"/>
          </a:xfrm>
        </p:grpSpPr>
        <p:sp>
          <p:nvSpPr>
            <p:cNvPr id="33" name="Freeform 218">
              <a:extLst>
                <a:ext uri="{FF2B5EF4-FFF2-40B4-BE49-F238E27FC236}">
                  <a16:creationId xmlns:a16="http://schemas.microsoft.com/office/drawing/2014/main" id="{DEA1317F-E836-E8E2-C7FA-BBB7B32E78AD}"/>
                </a:ext>
              </a:extLst>
            </p:cNvPr>
            <p:cNvSpPr>
              <a:spLocks noChangeArrowheads="1"/>
            </p:cNvSpPr>
            <p:nvPr/>
          </p:nvSpPr>
          <p:spPr bwMode="auto">
            <a:xfrm>
              <a:off x="3372922" y="4578801"/>
              <a:ext cx="5943600" cy="751759"/>
            </a:xfrm>
            <a:custGeom>
              <a:avLst/>
              <a:gdLst>
                <a:gd name="T0" fmla="*/ 0 w 9599"/>
                <a:gd name="T1" fmla="*/ 828315 h 2302"/>
                <a:gd name="T2" fmla="*/ 0 w 9599"/>
                <a:gd name="T3" fmla="*/ 828315 h 2302"/>
                <a:gd name="T4" fmla="*/ 0 w 9599"/>
                <a:gd name="T5" fmla="*/ 0 h 2302"/>
                <a:gd name="T6" fmla="*/ 3036905 w 9599"/>
                <a:gd name="T7" fmla="*/ 0 h 2302"/>
                <a:gd name="T8" fmla="*/ 3455627 w 9599"/>
                <a:gd name="T9" fmla="*/ 409298 h 2302"/>
                <a:gd name="T10" fmla="*/ 3036905 w 9599"/>
                <a:gd name="T11" fmla="*/ 828315 h 2302"/>
                <a:gd name="T12" fmla="*/ 0 w 9599"/>
                <a:gd name="T13" fmla="*/ 828315 h 230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599" h="2302">
                  <a:moveTo>
                    <a:pt x="0" y="2301"/>
                  </a:moveTo>
                  <a:lnTo>
                    <a:pt x="0" y="2301"/>
                  </a:lnTo>
                  <a:cubicBezTo>
                    <a:pt x="0" y="0"/>
                    <a:pt x="0" y="0"/>
                    <a:pt x="0" y="0"/>
                  </a:cubicBezTo>
                  <a:cubicBezTo>
                    <a:pt x="8435" y="0"/>
                    <a:pt x="8435" y="0"/>
                    <a:pt x="8435" y="0"/>
                  </a:cubicBezTo>
                  <a:cubicBezTo>
                    <a:pt x="9070" y="0"/>
                    <a:pt x="9598" y="502"/>
                    <a:pt x="9598" y="1137"/>
                  </a:cubicBezTo>
                  <a:cubicBezTo>
                    <a:pt x="9598" y="1772"/>
                    <a:pt x="9070" y="2301"/>
                    <a:pt x="8435" y="2301"/>
                  </a:cubicBezTo>
                  <a:lnTo>
                    <a:pt x="0" y="2301"/>
                  </a:lnTo>
                </a:path>
              </a:pathLst>
            </a:custGeom>
            <a:solidFill>
              <a:srgbClr val="FFCB05"/>
            </a:solidFill>
            <a:ln>
              <a:noFill/>
            </a:ln>
            <a:effectLst>
              <a:outerShdw blurRad="149987" dist="250190" dir="8460000" sx="93000" sy="93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nchor="ctr"/>
            <a:lstStyle/>
            <a:p>
              <a:endParaRPr lang="en-US"/>
            </a:p>
          </p:txBody>
        </p:sp>
        <p:sp>
          <p:nvSpPr>
            <p:cNvPr id="34" name="Rectangle 33">
              <a:extLst>
                <a:ext uri="{FF2B5EF4-FFF2-40B4-BE49-F238E27FC236}">
                  <a16:creationId xmlns:a16="http://schemas.microsoft.com/office/drawing/2014/main" id="{F84F12B6-FECA-3C2C-44A2-9F07033B22BE}"/>
                </a:ext>
              </a:extLst>
            </p:cNvPr>
            <p:cNvSpPr/>
            <p:nvPr/>
          </p:nvSpPr>
          <p:spPr>
            <a:xfrm>
              <a:off x="4055500" y="4686239"/>
              <a:ext cx="4253819" cy="523220"/>
            </a:xfrm>
            <a:prstGeom prst="rect">
              <a:avLst/>
            </a:prstGeom>
          </p:spPr>
          <p:txBody>
            <a:bodyPr wrap="square">
              <a:spAutoFit/>
            </a:bodyPr>
            <a:lstStyle/>
            <a:p>
              <a:pPr eaLnBrk="1">
                <a:spcBef>
                  <a:spcPts val="0"/>
                </a:spcBef>
                <a:buClr>
                  <a:srgbClr val="000000"/>
                </a:buClr>
                <a:buSzPct val="100000"/>
                <a:defRPr/>
              </a:pPr>
              <a:r>
                <a:rPr lang="en-US" sz="2800" b="1" dirty="0">
                  <a:solidFill>
                    <a:schemeClr val="tx1">
                      <a:lumMod val="75000"/>
                      <a:lumOff val="25000"/>
                    </a:schemeClr>
                  </a:solidFill>
                  <a:latin typeface="Lato" panose="020F0502020204030203" pitchFamily="34" charset="77"/>
                </a:rPr>
                <a:t>Effective Interviewing</a:t>
              </a:r>
            </a:p>
          </p:txBody>
        </p:sp>
        <p:sp>
          <p:nvSpPr>
            <p:cNvPr id="39" name="TextBox 342">
              <a:extLst>
                <a:ext uri="{FF2B5EF4-FFF2-40B4-BE49-F238E27FC236}">
                  <a16:creationId xmlns:a16="http://schemas.microsoft.com/office/drawing/2014/main" id="{EC39794A-3027-BC9E-C4CF-314B4F9E710C}"/>
                </a:ext>
              </a:extLst>
            </p:cNvPr>
            <p:cNvSpPr txBox="1">
              <a:spLocks noChangeArrowheads="1"/>
            </p:cNvSpPr>
            <p:nvPr/>
          </p:nvSpPr>
          <p:spPr bwMode="auto">
            <a:xfrm>
              <a:off x="3145326" y="4793383"/>
              <a:ext cx="184731" cy="403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a:lnSpc>
                  <a:spcPct val="93000"/>
                </a:lnSpc>
                <a:buClr>
                  <a:srgbClr val="000000"/>
                </a:buClr>
                <a:buSzPct val="100000"/>
                <a:buFont typeface="Times New Roman" panose="02020603050405020304" pitchFamily="18" charset="0"/>
                <a:buNone/>
              </a:pPr>
              <a:endParaRPr lang="en-US" altLang="en-US" sz="2177" dirty="0">
                <a:solidFill>
                  <a:schemeClr val="bg1"/>
                </a:solidFill>
                <a:latin typeface="Oswald" panose="02000503000000000000" pitchFamily="2" charset="0"/>
              </a:endParaRPr>
            </a:p>
          </p:txBody>
        </p:sp>
        <p:grpSp>
          <p:nvGrpSpPr>
            <p:cNvPr id="81" name="Group 80">
              <a:extLst>
                <a:ext uri="{FF2B5EF4-FFF2-40B4-BE49-F238E27FC236}">
                  <a16:creationId xmlns:a16="http://schemas.microsoft.com/office/drawing/2014/main" id="{F37FDB08-B3A4-6935-4AAB-2A4EA82D0676}"/>
                </a:ext>
              </a:extLst>
            </p:cNvPr>
            <p:cNvGrpSpPr/>
            <p:nvPr/>
          </p:nvGrpSpPr>
          <p:grpSpPr>
            <a:xfrm>
              <a:off x="2906259" y="4491709"/>
              <a:ext cx="976423" cy="976423"/>
              <a:chOff x="-2536310" y="3796926"/>
              <a:chExt cx="976423" cy="976423"/>
            </a:xfrm>
          </p:grpSpPr>
          <p:sp>
            <p:nvSpPr>
              <p:cNvPr id="74" name="Freeform 217">
                <a:extLst>
                  <a:ext uri="{FF2B5EF4-FFF2-40B4-BE49-F238E27FC236}">
                    <a16:creationId xmlns:a16="http://schemas.microsoft.com/office/drawing/2014/main" id="{909EE912-4FB5-64F8-0DA4-8E070D809767}"/>
                  </a:ext>
                </a:extLst>
              </p:cNvPr>
              <p:cNvSpPr>
                <a:spLocks noChangeArrowheads="1"/>
              </p:cNvSpPr>
              <p:nvPr/>
            </p:nvSpPr>
            <p:spPr bwMode="auto">
              <a:xfrm>
                <a:off x="-2415337" y="3917899"/>
                <a:ext cx="725836" cy="734477"/>
              </a:xfrm>
              <a:custGeom>
                <a:avLst/>
                <a:gdLst>
                  <a:gd name="T0" fmla="*/ 799740 w 2221"/>
                  <a:gd name="T1" fmla="*/ 399953 h 2249"/>
                  <a:gd name="T2" fmla="*/ 799740 w 2221"/>
                  <a:gd name="T3" fmla="*/ 399953 h 2249"/>
                  <a:gd name="T4" fmla="*/ 399510 w 2221"/>
                  <a:gd name="T5" fmla="*/ 0 h 2249"/>
                  <a:gd name="T6" fmla="*/ 0 w 2221"/>
                  <a:gd name="T7" fmla="*/ 399953 h 2249"/>
                  <a:gd name="T8" fmla="*/ 399510 w 2221"/>
                  <a:gd name="T9" fmla="*/ 809265 h 2249"/>
                  <a:gd name="T10" fmla="*/ 799740 w 2221"/>
                  <a:gd name="T11" fmla="*/ 399953 h 22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21" h="2249">
                    <a:moveTo>
                      <a:pt x="2220" y="1111"/>
                    </a:moveTo>
                    <a:lnTo>
                      <a:pt x="2220" y="1111"/>
                    </a:lnTo>
                    <a:cubicBezTo>
                      <a:pt x="2220" y="502"/>
                      <a:pt x="1745" y="0"/>
                      <a:pt x="1109" y="0"/>
                    </a:cubicBezTo>
                    <a:cubicBezTo>
                      <a:pt x="503" y="0"/>
                      <a:pt x="0" y="502"/>
                      <a:pt x="0" y="1111"/>
                    </a:cubicBezTo>
                    <a:cubicBezTo>
                      <a:pt x="0" y="1746"/>
                      <a:pt x="503" y="2248"/>
                      <a:pt x="1109" y="2248"/>
                    </a:cubicBezTo>
                    <a:cubicBezTo>
                      <a:pt x="1745" y="2248"/>
                      <a:pt x="2220" y="1746"/>
                      <a:pt x="2220" y="1111"/>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5" name="Freeform 322">
                <a:extLst>
                  <a:ext uri="{FF2B5EF4-FFF2-40B4-BE49-F238E27FC236}">
                    <a16:creationId xmlns:a16="http://schemas.microsoft.com/office/drawing/2014/main" id="{FA75ABF0-6071-23CC-A9F4-23A58AE9C95D}"/>
                  </a:ext>
                </a:extLst>
              </p:cNvPr>
              <p:cNvSpPr>
                <a:spLocks noChangeArrowheads="1"/>
              </p:cNvSpPr>
              <p:nvPr/>
            </p:nvSpPr>
            <p:spPr bwMode="auto">
              <a:xfrm>
                <a:off x="-2536310" y="3796926"/>
                <a:ext cx="976423" cy="976423"/>
              </a:xfrm>
              <a:custGeom>
                <a:avLst/>
                <a:gdLst>
                  <a:gd name="T0" fmla="*/ 1056873 w 2988"/>
                  <a:gd name="T1" fmla="*/ 495131 h 2989"/>
                  <a:gd name="T2" fmla="*/ 1009325 w 2988"/>
                  <a:gd name="T3" fmla="*/ 476046 h 2989"/>
                  <a:gd name="T4" fmla="*/ 999959 w 2988"/>
                  <a:gd name="T5" fmla="*/ 399706 h 2989"/>
                  <a:gd name="T6" fmla="*/ 1018690 w 2988"/>
                  <a:gd name="T7" fmla="*/ 304641 h 2989"/>
                  <a:gd name="T8" fmla="*/ 942685 w 2988"/>
                  <a:gd name="T9" fmla="*/ 295278 h 2989"/>
                  <a:gd name="T10" fmla="*/ 914228 w 2988"/>
                  <a:gd name="T11" fmla="*/ 228661 h 2989"/>
                  <a:gd name="T12" fmla="*/ 895136 w 2988"/>
                  <a:gd name="T13" fmla="*/ 133235 h 2989"/>
                  <a:gd name="T14" fmla="*/ 818771 w 2988"/>
                  <a:gd name="T15" fmla="*/ 161683 h 2989"/>
                  <a:gd name="T16" fmla="*/ 771222 w 2988"/>
                  <a:gd name="T17" fmla="*/ 123873 h 2989"/>
                  <a:gd name="T18" fmla="*/ 771222 w 2988"/>
                  <a:gd name="T19" fmla="*/ 47533 h 2989"/>
                  <a:gd name="T20" fmla="*/ 675765 w 2988"/>
                  <a:gd name="T21" fmla="*/ 75980 h 2989"/>
                  <a:gd name="T22" fmla="*/ 599759 w 2988"/>
                  <a:gd name="T23" fmla="*/ 66618 h 2989"/>
                  <a:gd name="T24" fmla="*/ 580668 w 2988"/>
                  <a:gd name="T25" fmla="*/ 9362 h 2989"/>
                  <a:gd name="T26" fmla="*/ 485211 w 2988"/>
                  <a:gd name="T27" fmla="*/ 9362 h 2989"/>
                  <a:gd name="T28" fmla="*/ 475845 w 2988"/>
                  <a:gd name="T29" fmla="*/ 66618 h 2989"/>
                  <a:gd name="T30" fmla="*/ 390474 w 2988"/>
                  <a:gd name="T31" fmla="*/ 75980 h 2989"/>
                  <a:gd name="T32" fmla="*/ 304743 w 2988"/>
                  <a:gd name="T33" fmla="*/ 47533 h 2989"/>
                  <a:gd name="T34" fmla="*/ 295017 w 2988"/>
                  <a:gd name="T35" fmla="*/ 123873 h 2989"/>
                  <a:gd name="T36" fmla="*/ 228737 w 2988"/>
                  <a:gd name="T37" fmla="*/ 161683 h 2989"/>
                  <a:gd name="T38" fmla="*/ 133280 w 2988"/>
                  <a:gd name="T39" fmla="*/ 181128 h 2989"/>
                  <a:gd name="T40" fmla="*/ 161737 w 2988"/>
                  <a:gd name="T41" fmla="*/ 247386 h 2989"/>
                  <a:gd name="T42" fmla="*/ 104463 w 2988"/>
                  <a:gd name="T43" fmla="*/ 314003 h 2989"/>
                  <a:gd name="T44" fmla="*/ 28457 w 2988"/>
                  <a:gd name="T45" fmla="*/ 361536 h 2989"/>
                  <a:gd name="T46" fmla="*/ 76366 w 2988"/>
                  <a:gd name="T47" fmla="*/ 419151 h 2989"/>
                  <a:gd name="T48" fmla="*/ 66640 w 2988"/>
                  <a:gd name="T49" fmla="*/ 476046 h 2989"/>
                  <a:gd name="T50" fmla="*/ 0 w 2988"/>
                  <a:gd name="T51" fmla="*/ 504494 h 2989"/>
                  <a:gd name="T52" fmla="*/ 56914 w 2988"/>
                  <a:gd name="T53" fmla="*/ 580834 h 2989"/>
                  <a:gd name="T54" fmla="*/ 76366 w 2988"/>
                  <a:gd name="T55" fmla="*/ 656814 h 2989"/>
                  <a:gd name="T56" fmla="*/ 38183 w 2988"/>
                  <a:gd name="T57" fmla="*/ 694984 h 2989"/>
                  <a:gd name="T58" fmla="*/ 66640 w 2988"/>
                  <a:gd name="T59" fmla="*/ 780687 h 2989"/>
                  <a:gd name="T60" fmla="*/ 161737 w 2988"/>
                  <a:gd name="T61" fmla="*/ 828579 h 2989"/>
                  <a:gd name="T62" fmla="*/ 133280 w 2988"/>
                  <a:gd name="T63" fmla="*/ 876112 h 2989"/>
                  <a:gd name="T64" fmla="*/ 199920 w 2988"/>
                  <a:gd name="T65" fmla="*/ 942730 h 2989"/>
                  <a:gd name="T66" fmla="*/ 247468 w 2988"/>
                  <a:gd name="T67" fmla="*/ 914282 h 2989"/>
                  <a:gd name="T68" fmla="*/ 295017 w 2988"/>
                  <a:gd name="T69" fmla="*/ 999985 h 2989"/>
                  <a:gd name="T70" fmla="*/ 381108 w 2988"/>
                  <a:gd name="T71" fmla="*/ 1037795 h 2989"/>
                  <a:gd name="T72" fmla="*/ 418931 w 2988"/>
                  <a:gd name="T73" fmla="*/ 990262 h 2989"/>
                  <a:gd name="T74" fmla="*/ 485211 w 2988"/>
                  <a:gd name="T75" fmla="*/ 1019070 h 2989"/>
                  <a:gd name="T76" fmla="*/ 561577 w 2988"/>
                  <a:gd name="T77" fmla="*/ 1075965 h 2989"/>
                  <a:gd name="T78" fmla="*/ 599759 w 2988"/>
                  <a:gd name="T79" fmla="*/ 1009347 h 2989"/>
                  <a:gd name="T80" fmla="*/ 657034 w 2988"/>
                  <a:gd name="T81" fmla="*/ 990262 h 2989"/>
                  <a:gd name="T82" fmla="*/ 713948 w 2988"/>
                  <a:gd name="T83" fmla="*/ 1047517 h 2989"/>
                  <a:gd name="T84" fmla="*/ 761857 w 2988"/>
                  <a:gd name="T85" fmla="*/ 961815 h 2989"/>
                  <a:gd name="T86" fmla="*/ 818771 w 2988"/>
                  <a:gd name="T87" fmla="*/ 914282 h 2989"/>
                  <a:gd name="T88" fmla="*/ 895136 w 2988"/>
                  <a:gd name="T89" fmla="*/ 942730 h 2989"/>
                  <a:gd name="T90" fmla="*/ 914228 w 2988"/>
                  <a:gd name="T91" fmla="*/ 847304 h 2989"/>
                  <a:gd name="T92" fmla="*/ 942685 w 2988"/>
                  <a:gd name="T93" fmla="*/ 771324 h 2989"/>
                  <a:gd name="T94" fmla="*/ 1018690 w 2988"/>
                  <a:gd name="T95" fmla="*/ 771324 h 2989"/>
                  <a:gd name="T96" fmla="*/ 999959 w 2988"/>
                  <a:gd name="T97" fmla="*/ 676259 h 2989"/>
                  <a:gd name="T98" fmla="*/ 1009325 w 2988"/>
                  <a:gd name="T99" fmla="*/ 599919 h 2989"/>
                  <a:gd name="T100" fmla="*/ 1056873 w 2988"/>
                  <a:gd name="T101" fmla="*/ 580834 h 2989"/>
                  <a:gd name="T102" fmla="*/ 295017 w 2988"/>
                  <a:gd name="T103" fmla="*/ 818857 h 2989"/>
                  <a:gd name="T104" fmla="*/ 532759 w 2988"/>
                  <a:gd name="T105" fmla="*/ 828579 h 2989"/>
                  <a:gd name="T106" fmla="*/ 295017 w 2988"/>
                  <a:gd name="T107" fmla="*/ 818857 h 2989"/>
                  <a:gd name="T108" fmla="*/ 723674 w 2988"/>
                  <a:gd name="T109" fmla="*/ 314003 h 2989"/>
                  <a:gd name="T110" fmla="*/ 295017 w 2988"/>
                  <a:gd name="T111" fmla="*/ 257108 h 2989"/>
                  <a:gd name="T112" fmla="*/ 257194 w 2988"/>
                  <a:gd name="T113" fmla="*/ 295278 h 2989"/>
                  <a:gd name="T114" fmla="*/ 314468 w 2988"/>
                  <a:gd name="T115" fmla="*/ 723792 h 2989"/>
                  <a:gd name="T116" fmla="*/ 818771 w 2988"/>
                  <a:gd name="T117" fmla="*/ 780687 h 2989"/>
                  <a:gd name="T118" fmla="*/ 828136 w 2988"/>
                  <a:gd name="T119" fmla="*/ 533301 h 2989"/>
                  <a:gd name="T120" fmla="*/ 818771 w 2988"/>
                  <a:gd name="T121" fmla="*/ 780687 h 298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988" h="2989">
                    <a:moveTo>
                      <a:pt x="2987" y="1401"/>
                    </a:moveTo>
                    <a:lnTo>
                      <a:pt x="2987" y="1401"/>
                    </a:lnTo>
                    <a:cubicBezTo>
                      <a:pt x="2987" y="1375"/>
                      <a:pt x="2960" y="1375"/>
                      <a:pt x="2934" y="1375"/>
                    </a:cubicBezTo>
                    <a:cubicBezTo>
                      <a:pt x="2934" y="1375"/>
                      <a:pt x="2855" y="1375"/>
                      <a:pt x="2828" y="1375"/>
                    </a:cubicBezTo>
                    <a:cubicBezTo>
                      <a:pt x="2802" y="1375"/>
                      <a:pt x="2802" y="1322"/>
                      <a:pt x="2802" y="1322"/>
                    </a:cubicBezTo>
                    <a:cubicBezTo>
                      <a:pt x="2776" y="1269"/>
                      <a:pt x="2776" y="1216"/>
                      <a:pt x="2749" y="1164"/>
                    </a:cubicBezTo>
                    <a:cubicBezTo>
                      <a:pt x="2749" y="1164"/>
                      <a:pt x="2749" y="1110"/>
                      <a:pt x="2776" y="1110"/>
                    </a:cubicBezTo>
                    <a:cubicBezTo>
                      <a:pt x="2802" y="1084"/>
                      <a:pt x="2881" y="1058"/>
                      <a:pt x="2881" y="1058"/>
                    </a:cubicBezTo>
                    <a:cubicBezTo>
                      <a:pt x="2908" y="1058"/>
                      <a:pt x="2908" y="1004"/>
                      <a:pt x="2908" y="1004"/>
                    </a:cubicBezTo>
                    <a:cubicBezTo>
                      <a:pt x="2828" y="846"/>
                      <a:pt x="2828" y="846"/>
                      <a:pt x="2828" y="846"/>
                    </a:cubicBezTo>
                    <a:cubicBezTo>
                      <a:pt x="2828" y="820"/>
                      <a:pt x="2802" y="820"/>
                      <a:pt x="2776" y="820"/>
                    </a:cubicBezTo>
                    <a:cubicBezTo>
                      <a:pt x="2776" y="820"/>
                      <a:pt x="2696" y="846"/>
                      <a:pt x="2670" y="872"/>
                    </a:cubicBezTo>
                    <a:cubicBezTo>
                      <a:pt x="2644" y="872"/>
                      <a:pt x="2617" y="820"/>
                      <a:pt x="2617" y="820"/>
                    </a:cubicBezTo>
                    <a:cubicBezTo>
                      <a:pt x="2590" y="793"/>
                      <a:pt x="2564" y="740"/>
                      <a:pt x="2538" y="687"/>
                    </a:cubicBezTo>
                    <a:cubicBezTo>
                      <a:pt x="2538" y="687"/>
                      <a:pt x="2511" y="661"/>
                      <a:pt x="2538" y="635"/>
                    </a:cubicBezTo>
                    <a:cubicBezTo>
                      <a:pt x="2538" y="608"/>
                      <a:pt x="2617" y="555"/>
                      <a:pt x="2617" y="555"/>
                    </a:cubicBezTo>
                    <a:cubicBezTo>
                      <a:pt x="2617" y="529"/>
                      <a:pt x="2617" y="503"/>
                      <a:pt x="2617" y="503"/>
                    </a:cubicBezTo>
                    <a:cubicBezTo>
                      <a:pt x="2485" y="370"/>
                      <a:pt x="2485" y="370"/>
                      <a:pt x="2485" y="370"/>
                    </a:cubicBezTo>
                    <a:cubicBezTo>
                      <a:pt x="2485" y="344"/>
                      <a:pt x="2432" y="344"/>
                      <a:pt x="2432" y="370"/>
                    </a:cubicBezTo>
                    <a:lnTo>
                      <a:pt x="2353" y="449"/>
                    </a:lnTo>
                    <a:cubicBezTo>
                      <a:pt x="2326" y="476"/>
                      <a:pt x="2273" y="449"/>
                      <a:pt x="2273" y="449"/>
                    </a:cubicBezTo>
                    <a:cubicBezTo>
                      <a:pt x="2247" y="423"/>
                      <a:pt x="2193" y="370"/>
                      <a:pt x="2141" y="344"/>
                    </a:cubicBezTo>
                    <a:lnTo>
                      <a:pt x="2115" y="317"/>
                    </a:lnTo>
                    <a:cubicBezTo>
                      <a:pt x="2115" y="291"/>
                      <a:pt x="2167" y="211"/>
                      <a:pt x="2167" y="211"/>
                    </a:cubicBezTo>
                    <a:cubicBezTo>
                      <a:pt x="2167" y="185"/>
                      <a:pt x="2167" y="158"/>
                      <a:pt x="2141" y="132"/>
                    </a:cubicBezTo>
                    <a:cubicBezTo>
                      <a:pt x="1982" y="79"/>
                      <a:pt x="1982" y="79"/>
                      <a:pt x="1982" y="79"/>
                    </a:cubicBezTo>
                    <a:cubicBezTo>
                      <a:pt x="1956" y="52"/>
                      <a:pt x="1929" y="79"/>
                      <a:pt x="1929" y="106"/>
                    </a:cubicBezTo>
                    <a:cubicBezTo>
                      <a:pt x="1929" y="106"/>
                      <a:pt x="1903" y="185"/>
                      <a:pt x="1876" y="211"/>
                    </a:cubicBezTo>
                    <a:cubicBezTo>
                      <a:pt x="1876" y="238"/>
                      <a:pt x="1824" y="211"/>
                      <a:pt x="1824" y="211"/>
                    </a:cubicBezTo>
                    <a:cubicBezTo>
                      <a:pt x="1770" y="211"/>
                      <a:pt x="1718" y="185"/>
                      <a:pt x="1665" y="185"/>
                    </a:cubicBezTo>
                    <a:cubicBezTo>
                      <a:pt x="1665" y="185"/>
                      <a:pt x="1612" y="185"/>
                      <a:pt x="1612" y="158"/>
                    </a:cubicBezTo>
                    <a:cubicBezTo>
                      <a:pt x="1612" y="132"/>
                      <a:pt x="1612" y="26"/>
                      <a:pt x="1612" y="26"/>
                    </a:cubicBezTo>
                    <a:cubicBezTo>
                      <a:pt x="1612" y="26"/>
                      <a:pt x="1586" y="0"/>
                      <a:pt x="1559" y="0"/>
                    </a:cubicBezTo>
                    <a:cubicBezTo>
                      <a:pt x="1401" y="0"/>
                      <a:pt x="1401" y="0"/>
                      <a:pt x="1401" y="0"/>
                    </a:cubicBezTo>
                    <a:cubicBezTo>
                      <a:pt x="1374" y="0"/>
                      <a:pt x="1347" y="26"/>
                      <a:pt x="1347" y="26"/>
                    </a:cubicBezTo>
                    <a:cubicBezTo>
                      <a:pt x="1347" y="26"/>
                      <a:pt x="1347" y="132"/>
                      <a:pt x="1347" y="158"/>
                    </a:cubicBezTo>
                    <a:cubicBezTo>
                      <a:pt x="1347" y="185"/>
                      <a:pt x="1321" y="185"/>
                      <a:pt x="1321" y="185"/>
                    </a:cubicBezTo>
                    <a:cubicBezTo>
                      <a:pt x="1269" y="185"/>
                      <a:pt x="1215" y="211"/>
                      <a:pt x="1163" y="211"/>
                    </a:cubicBezTo>
                    <a:cubicBezTo>
                      <a:pt x="1163" y="211"/>
                      <a:pt x="1110" y="238"/>
                      <a:pt x="1084" y="211"/>
                    </a:cubicBezTo>
                    <a:cubicBezTo>
                      <a:pt x="1084" y="185"/>
                      <a:pt x="1058" y="106"/>
                      <a:pt x="1058" y="106"/>
                    </a:cubicBezTo>
                    <a:cubicBezTo>
                      <a:pt x="1031" y="79"/>
                      <a:pt x="1005" y="52"/>
                      <a:pt x="978" y="79"/>
                    </a:cubicBezTo>
                    <a:cubicBezTo>
                      <a:pt x="846" y="132"/>
                      <a:pt x="846" y="132"/>
                      <a:pt x="846" y="132"/>
                    </a:cubicBezTo>
                    <a:cubicBezTo>
                      <a:pt x="819" y="158"/>
                      <a:pt x="793" y="185"/>
                      <a:pt x="819" y="211"/>
                    </a:cubicBezTo>
                    <a:cubicBezTo>
                      <a:pt x="819" y="211"/>
                      <a:pt x="846" y="291"/>
                      <a:pt x="846" y="317"/>
                    </a:cubicBezTo>
                    <a:cubicBezTo>
                      <a:pt x="873" y="317"/>
                      <a:pt x="819" y="344"/>
                      <a:pt x="819" y="344"/>
                    </a:cubicBezTo>
                    <a:cubicBezTo>
                      <a:pt x="793" y="370"/>
                      <a:pt x="741" y="423"/>
                      <a:pt x="687" y="449"/>
                    </a:cubicBezTo>
                    <a:cubicBezTo>
                      <a:pt x="687" y="449"/>
                      <a:pt x="661" y="476"/>
                      <a:pt x="635" y="449"/>
                    </a:cubicBezTo>
                    <a:cubicBezTo>
                      <a:pt x="608" y="449"/>
                      <a:pt x="555" y="370"/>
                      <a:pt x="555" y="370"/>
                    </a:cubicBezTo>
                    <a:cubicBezTo>
                      <a:pt x="529" y="344"/>
                      <a:pt x="502" y="344"/>
                      <a:pt x="476" y="370"/>
                    </a:cubicBezTo>
                    <a:cubicBezTo>
                      <a:pt x="370" y="503"/>
                      <a:pt x="370" y="503"/>
                      <a:pt x="370" y="503"/>
                    </a:cubicBezTo>
                    <a:cubicBezTo>
                      <a:pt x="344" y="503"/>
                      <a:pt x="344" y="529"/>
                      <a:pt x="370" y="555"/>
                    </a:cubicBezTo>
                    <a:cubicBezTo>
                      <a:pt x="370" y="555"/>
                      <a:pt x="423" y="608"/>
                      <a:pt x="449" y="635"/>
                    </a:cubicBezTo>
                    <a:cubicBezTo>
                      <a:pt x="476" y="661"/>
                      <a:pt x="449" y="687"/>
                      <a:pt x="449" y="687"/>
                    </a:cubicBezTo>
                    <a:cubicBezTo>
                      <a:pt x="396" y="740"/>
                      <a:pt x="370" y="793"/>
                      <a:pt x="344" y="820"/>
                    </a:cubicBezTo>
                    <a:cubicBezTo>
                      <a:pt x="344" y="846"/>
                      <a:pt x="317" y="872"/>
                      <a:pt x="290" y="872"/>
                    </a:cubicBezTo>
                    <a:cubicBezTo>
                      <a:pt x="290" y="846"/>
                      <a:pt x="185" y="820"/>
                      <a:pt x="185" y="820"/>
                    </a:cubicBezTo>
                    <a:cubicBezTo>
                      <a:pt x="185" y="820"/>
                      <a:pt x="132" y="820"/>
                      <a:pt x="132" y="846"/>
                    </a:cubicBezTo>
                    <a:cubicBezTo>
                      <a:pt x="79" y="1004"/>
                      <a:pt x="79" y="1004"/>
                      <a:pt x="79" y="1004"/>
                    </a:cubicBezTo>
                    <a:cubicBezTo>
                      <a:pt x="53" y="1004"/>
                      <a:pt x="79" y="1058"/>
                      <a:pt x="106" y="1058"/>
                    </a:cubicBezTo>
                    <a:cubicBezTo>
                      <a:pt x="106" y="1058"/>
                      <a:pt x="185" y="1084"/>
                      <a:pt x="212" y="1110"/>
                    </a:cubicBezTo>
                    <a:lnTo>
                      <a:pt x="212" y="1164"/>
                    </a:lnTo>
                    <a:cubicBezTo>
                      <a:pt x="212" y="1216"/>
                      <a:pt x="185" y="1269"/>
                      <a:pt x="185" y="1322"/>
                    </a:cubicBezTo>
                    <a:cubicBezTo>
                      <a:pt x="185" y="1322"/>
                      <a:pt x="185" y="1375"/>
                      <a:pt x="158" y="1375"/>
                    </a:cubicBezTo>
                    <a:cubicBezTo>
                      <a:pt x="132" y="1375"/>
                      <a:pt x="26" y="1375"/>
                      <a:pt x="26" y="1375"/>
                    </a:cubicBezTo>
                    <a:cubicBezTo>
                      <a:pt x="0" y="1375"/>
                      <a:pt x="0" y="1375"/>
                      <a:pt x="0" y="1401"/>
                    </a:cubicBezTo>
                    <a:cubicBezTo>
                      <a:pt x="0" y="1587"/>
                      <a:pt x="0" y="1587"/>
                      <a:pt x="0" y="1587"/>
                    </a:cubicBezTo>
                    <a:cubicBezTo>
                      <a:pt x="0" y="1587"/>
                      <a:pt x="0" y="1613"/>
                      <a:pt x="26" y="1613"/>
                    </a:cubicBezTo>
                    <a:cubicBezTo>
                      <a:pt x="26" y="1613"/>
                      <a:pt x="132" y="1613"/>
                      <a:pt x="158" y="1613"/>
                    </a:cubicBezTo>
                    <a:cubicBezTo>
                      <a:pt x="185" y="1613"/>
                      <a:pt x="185" y="1666"/>
                      <a:pt x="185" y="1666"/>
                    </a:cubicBezTo>
                    <a:cubicBezTo>
                      <a:pt x="185" y="1719"/>
                      <a:pt x="212" y="1772"/>
                      <a:pt x="212" y="1824"/>
                    </a:cubicBezTo>
                    <a:lnTo>
                      <a:pt x="212" y="1878"/>
                    </a:lnTo>
                    <a:cubicBezTo>
                      <a:pt x="185" y="1904"/>
                      <a:pt x="106" y="1930"/>
                      <a:pt x="106" y="1930"/>
                    </a:cubicBezTo>
                    <a:cubicBezTo>
                      <a:pt x="79" y="1930"/>
                      <a:pt x="53" y="1957"/>
                      <a:pt x="79" y="1984"/>
                    </a:cubicBezTo>
                    <a:cubicBezTo>
                      <a:pt x="132" y="2142"/>
                      <a:pt x="132" y="2142"/>
                      <a:pt x="132" y="2142"/>
                    </a:cubicBezTo>
                    <a:cubicBezTo>
                      <a:pt x="132" y="2168"/>
                      <a:pt x="185" y="2168"/>
                      <a:pt x="185" y="2168"/>
                    </a:cubicBezTo>
                    <a:cubicBezTo>
                      <a:pt x="185" y="2168"/>
                      <a:pt x="290" y="2142"/>
                      <a:pt x="290" y="2116"/>
                    </a:cubicBezTo>
                    <a:cubicBezTo>
                      <a:pt x="317" y="2116"/>
                      <a:pt x="344" y="2142"/>
                      <a:pt x="344" y="2142"/>
                    </a:cubicBezTo>
                    <a:cubicBezTo>
                      <a:pt x="370" y="2195"/>
                      <a:pt x="423" y="2248"/>
                      <a:pt x="449" y="2301"/>
                    </a:cubicBezTo>
                    <a:cubicBezTo>
                      <a:pt x="449" y="2301"/>
                      <a:pt x="476" y="2327"/>
                      <a:pt x="449" y="2353"/>
                    </a:cubicBezTo>
                    <a:cubicBezTo>
                      <a:pt x="423" y="2353"/>
                      <a:pt x="370" y="2433"/>
                      <a:pt x="370" y="2433"/>
                    </a:cubicBezTo>
                    <a:cubicBezTo>
                      <a:pt x="344" y="2459"/>
                      <a:pt x="344" y="2485"/>
                      <a:pt x="370" y="2485"/>
                    </a:cubicBezTo>
                    <a:cubicBezTo>
                      <a:pt x="476" y="2618"/>
                      <a:pt x="476" y="2618"/>
                      <a:pt x="476" y="2618"/>
                    </a:cubicBezTo>
                    <a:cubicBezTo>
                      <a:pt x="502" y="2618"/>
                      <a:pt x="529" y="2618"/>
                      <a:pt x="555" y="2618"/>
                    </a:cubicBezTo>
                    <a:cubicBezTo>
                      <a:pt x="555" y="2618"/>
                      <a:pt x="608" y="2539"/>
                      <a:pt x="635" y="2539"/>
                    </a:cubicBezTo>
                    <a:cubicBezTo>
                      <a:pt x="661" y="2513"/>
                      <a:pt x="687" y="2539"/>
                      <a:pt x="687" y="2539"/>
                    </a:cubicBezTo>
                    <a:cubicBezTo>
                      <a:pt x="741" y="2565"/>
                      <a:pt x="793" y="2591"/>
                      <a:pt x="819" y="2618"/>
                    </a:cubicBezTo>
                    <a:cubicBezTo>
                      <a:pt x="819" y="2618"/>
                      <a:pt x="873" y="2671"/>
                      <a:pt x="846" y="2671"/>
                    </a:cubicBezTo>
                    <a:cubicBezTo>
                      <a:pt x="846" y="2697"/>
                      <a:pt x="819" y="2777"/>
                      <a:pt x="819" y="2777"/>
                    </a:cubicBezTo>
                    <a:cubicBezTo>
                      <a:pt x="793" y="2803"/>
                      <a:pt x="819" y="2830"/>
                      <a:pt x="846" y="2856"/>
                    </a:cubicBezTo>
                    <a:cubicBezTo>
                      <a:pt x="978" y="2909"/>
                      <a:pt x="978" y="2909"/>
                      <a:pt x="978" y="2909"/>
                    </a:cubicBezTo>
                    <a:cubicBezTo>
                      <a:pt x="1005" y="2909"/>
                      <a:pt x="1031" y="2909"/>
                      <a:pt x="1058" y="2882"/>
                    </a:cubicBezTo>
                    <a:cubicBezTo>
                      <a:pt x="1058" y="2882"/>
                      <a:pt x="1084" y="2803"/>
                      <a:pt x="1084" y="2777"/>
                    </a:cubicBezTo>
                    <a:cubicBezTo>
                      <a:pt x="1110" y="2750"/>
                      <a:pt x="1163" y="2750"/>
                      <a:pt x="1163" y="2750"/>
                    </a:cubicBezTo>
                    <a:cubicBezTo>
                      <a:pt x="1215" y="2777"/>
                      <a:pt x="1269" y="2777"/>
                      <a:pt x="1321" y="2803"/>
                    </a:cubicBezTo>
                    <a:cubicBezTo>
                      <a:pt x="1321" y="2803"/>
                      <a:pt x="1347" y="2803"/>
                      <a:pt x="1347" y="2830"/>
                    </a:cubicBezTo>
                    <a:cubicBezTo>
                      <a:pt x="1347" y="2856"/>
                      <a:pt x="1347" y="2936"/>
                      <a:pt x="1347" y="2936"/>
                    </a:cubicBezTo>
                    <a:cubicBezTo>
                      <a:pt x="1347" y="2962"/>
                      <a:pt x="1374" y="2988"/>
                      <a:pt x="1401" y="2988"/>
                    </a:cubicBezTo>
                    <a:cubicBezTo>
                      <a:pt x="1559" y="2988"/>
                      <a:pt x="1559" y="2988"/>
                      <a:pt x="1559" y="2988"/>
                    </a:cubicBezTo>
                    <a:cubicBezTo>
                      <a:pt x="1586" y="2988"/>
                      <a:pt x="1612" y="2962"/>
                      <a:pt x="1612" y="2936"/>
                    </a:cubicBezTo>
                    <a:cubicBezTo>
                      <a:pt x="1612" y="2936"/>
                      <a:pt x="1612" y="2856"/>
                      <a:pt x="1612" y="2830"/>
                    </a:cubicBezTo>
                    <a:cubicBezTo>
                      <a:pt x="1612" y="2803"/>
                      <a:pt x="1665" y="2803"/>
                      <a:pt x="1665" y="2803"/>
                    </a:cubicBezTo>
                    <a:cubicBezTo>
                      <a:pt x="1718" y="2777"/>
                      <a:pt x="1770" y="2777"/>
                      <a:pt x="1824" y="2750"/>
                    </a:cubicBezTo>
                    <a:cubicBezTo>
                      <a:pt x="1824" y="2750"/>
                      <a:pt x="1876" y="2750"/>
                      <a:pt x="1876" y="2777"/>
                    </a:cubicBezTo>
                    <a:cubicBezTo>
                      <a:pt x="1903" y="2803"/>
                      <a:pt x="1929" y="2882"/>
                      <a:pt x="1929" y="2882"/>
                    </a:cubicBezTo>
                    <a:cubicBezTo>
                      <a:pt x="1929" y="2909"/>
                      <a:pt x="1956" y="2909"/>
                      <a:pt x="1982" y="2909"/>
                    </a:cubicBezTo>
                    <a:cubicBezTo>
                      <a:pt x="2141" y="2856"/>
                      <a:pt x="2141" y="2856"/>
                      <a:pt x="2141" y="2856"/>
                    </a:cubicBezTo>
                    <a:cubicBezTo>
                      <a:pt x="2167" y="2830"/>
                      <a:pt x="2167" y="2803"/>
                      <a:pt x="2167" y="2777"/>
                    </a:cubicBezTo>
                    <a:cubicBezTo>
                      <a:pt x="2167" y="2777"/>
                      <a:pt x="2115" y="2697"/>
                      <a:pt x="2115" y="2671"/>
                    </a:cubicBezTo>
                    <a:lnTo>
                      <a:pt x="2141" y="2618"/>
                    </a:lnTo>
                    <a:cubicBezTo>
                      <a:pt x="2193" y="2591"/>
                      <a:pt x="2247" y="2565"/>
                      <a:pt x="2273" y="2539"/>
                    </a:cubicBezTo>
                    <a:cubicBezTo>
                      <a:pt x="2273" y="2539"/>
                      <a:pt x="2326" y="2513"/>
                      <a:pt x="2353" y="2539"/>
                    </a:cubicBezTo>
                    <a:lnTo>
                      <a:pt x="2432" y="2618"/>
                    </a:lnTo>
                    <a:lnTo>
                      <a:pt x="2485" y="2618"/>
                    </a:lnTo>
                    <a:cubicBezTo>
                      <a:pt x="2617" y="2485"/>
                      <a:pt x="2617" y="2485"/>
                      <a:pt x="2617" y="2485"/>
                    </a:cubicBezTo>
                    <a:cubicBezTo>
                      <a:pt x="2617" y="2485"/>
                      <a:pt x="2617" y="2459"/>
                      <a:pt x="2617" y="2433"/>
                    </a:cubicBezTo>
                    <a:lnTo>
                      <a:pt x="2538" y="2353"/>
                    </a:lnTo>
                    <a:cubicBezTo>
                      <a:pt x="2511" y="2327"/>
                      <a:pt x="2538" y="2301"/>
                      <a:pt x="2538" y="2301"/>
                    </a:cubicBezTo>
                    <a:cubicBezTo>
                      <a:pt x="2564" y="2248"/>
                      <a:pt x="2590" y="2195"/>
                      <a:pt x="2617" y="2142"/>
                    </a:cubicBezTo>
                    <a:cubicBezTo>
                      <a:pt x="2617" y="2142"/>
                      <a:pt x="2644" y="2116"/>
                      <a:pt x="2670" y="2116"/>
                    </a:cubicBezTo>
                    <a:cubicBezTo>
                      <a:pt x="2696" y="2142"/>
                      <a:pt x="2776" y="2168"/>
                      <a:pt x="2776" y="2168"/>
                    </a:cubicBezTo>
                    <a:cubicBezTo>
                      <a:pt x="2802" y="2168"/>
                      <a:pt x="2828" y="2168"/>
                      <a:pt x="2828" y="2142"/>
                    </a:cubicBezTo>
                    <a:cubicBezTo>
                      <a:pt x="2908" y="1984"/>
                      <a:pt x="2908" y="1984"/>
                      <a:pt x="2908" y="1984"/>
                    </a:cubicBezTo>
                    <a:cubicBezTo>
                      <a:pt x="2908" y="1957"/>
                      <a:pt x="2908" y="1930"/>
                      <a:pt x="2881" y="1930"/>
                    </a:cubicBezTo>
                    <a:cubicBezTo>
                      <a:pt x="2881" y="1930"/>
                      <a:pt x="2802" y="1904"/>
                      <a:pt x="2776" y="1878"/>
                    </a:cubicBezTo>
                    <a:cubicBezTo>
                      <a:pt x="2749" y="1878"/>
                      <a:pt x="2749" y="1824"/>
                      <a:pt x="2749" y="1824"/>
                    </a:cubicBezTo>
                    <a:cubicBezTo>
                      <a:pt x="2776" y="1772"/>
                      <a:pt x="2776" y="1719"/>
                      <a:pt x="2802" y="1666"/>
                    </a:cubicBezTo>
                    <a:cubicBezTo>
                      <a:pt x="2802" y="1666"/>
                      <a:pt x="2802" y="1613"/>
                      <a:pt x="2828" y="1613"/>
                    </a:cubicBezTo>
                    <a:cubicBezTo>
                      <a:pt x="2855" y="1613"/>
                      <a:pt x="2934" y="1613"/>
                      <a:pt x="2934" y="1613"/>
                    </a:cubicBezTo>
                    <a:cubicBezTo>
                      <a:pt x="2960" y="1613"/>
                      <a:pt x="2987" y="1587"/>
                      <a:pt x="2987" y="1587"/>
                    </a:cubicBezTo>
                    <a:lnTo>
                      <a:pt x="2987" y="1401"/>
                    </a:lnTo>
                    <a:close/>
                    <a:moveTo>
                      <a:pt x="819" y="2274"/>
                    </a:moveTo>
                    <a:lnTo>
                      <a:pt x="819" y="2274"/>
                    </a:lnTo>
                    <a:cubicBezTo>
                      <a:pt x="978" y="2116"/>
                      <a:pt x="978" y="2116"/>
                      <a:pt x="978" y="2116"/>
                    </a:cubicBezTo>
                    <a:cubicBezTo>
                      <a:pt x="1110" y="2221"/>
                      <a:pt x="1295" y="2301"/>
                      <a:pt x="1479" y="2301"/>
                    </a:cubicBezTo>
                    <a:cubicBezTo>
                      <a:pt x="1692" y="2301"/>
                      <a:pt x="1850" y="2221"/>
                      <a:pt x="2009" y="2116"/>
                    </a:cubicBezTo>
                    <a:cubicBezTo>
                      <a:pt x="2141" y="2274"/>
                      <a:pt x="2141" y="2274"/>
                      <a:pt x="2141" y="2274"/>
                    </a:cubicBezTo>
                    <a:cubicBezTo>
                      <a:pt x="1770" y="2591"/>
                      <a:pt x="1215" y="2591"/>
                      <a:pt x="819" y="2274"/>
                    </a:cubicBezTo>
                    <a:close/>
                    <a:moveTo>
                      <a:pt x="2141" y="714"/>
                    </a:moveTo>
                    <a:lnTo>
                      <a:pt x="2141" y="714"/>
                    </a:lnTo>
                    <a:cubicBezTo>
                      <a:pt x="2009" y="872"/>
                      <a:pt x="2009" y="872"/>
                      <a:pt x="2009" y="872"/>
                    </a:cubicBezTo>
                    <a:cubicBezTo>
                      <a:pt x="1850" y="767"/>
                      <a:pt x="1692" y="687"/>
                      <a:pt x="1479" y="687"/>
                    </a:cubicBezTo>
                    <a:cubicBezTo>
                      <a:pt x="1295" y="687"/>
                      <a:pt x="1110" y="767"/>
                      <a:pt x="978" y="872"/>
                    </a:cubicBezTo>
                    <a:cubicBezTo>
                      <a:pt x="819" y="714"/>
                      <a:pt x="819" y="714"/>
                      <a:pt x="819" y="714"/>
                    </a:cubicBezTo>
                    <a:cubicBezTo>
                      <a:pt x="1215" y="397"/>
                      <a:pt x="1770" y="397"/>
                      <a:pt x="2141" y="714"/>
                    </a:cubicBezTo>
                    <a:close/>
                    <a:moveTo>
                      <a:pt x="714" y="820"/>
                    </a:moveTo>
                    <a:lnTo>
                      <a:pt x="714" y="820"/>
                    </a:lnTo>
                    <a:cubicBezTo>
                      <a:pt x="873" y="978"/>
                      <a:pt x="873" y="978"/>
                      <a:pt x="873" y="978"/>
                    </a:cubicBezTo>
                    <a:cubicBezTo>
                      <a:pt x="767" y="1110"/>
                      <a:pt x="687" y="1296"/>
                      <a:pt x="687" y="1481"/>
                    </a:cubicBezTo>
                    <a:cubicBezTo>
                      <a:pt x="687" y="1692"/>
                      <a:pt x="767" y="1851"/>
                      <a:pt x="873" y="2010"/>
                    </a:cubicBezTo>
                    <a:cubicBezTo>
                      <a:pt x="714" y="2168"/>
                      <a:pt x="714" y="2168"/>
                      <a:pt x="714" y="2168"/>
                    </a:cubicBezTo>
                    <a:cubicBezTo>
                      <a:pt x="396" y="1772"/>
                      <a:pt x="396" y="1216"/>
                      <a:pt x="714" y="820"/>
                    </a:cubicBezTo>
                    <a:close/>
                    <a:moveTo>
                      <a:pt x="2273" y="2168"/>
                    </a:moveTo>
                    <a:lnTo>
                      <a:pt x="2273" y="2168"/>
                    </a:lnTo>
                    <a:cubicBezTo>
                      <a:pt x="2115" y="2010"/>
                      <a:pt x="2115" y="2010"/>
                      <a:pt x="2115" y="2010"/>
                    </a:cubicBezTo>
                    <a:cubicBezTo>
                      <a:pt x="2220" y="1851"/>
                      <a:pt x="2299" y="1692"/>
                      <a:pt x="2299" y="1481"/>
                    </a:cubicBezTo>
                    <a:cubicBezTo>
                      <a:pt x="2299" y="1296"/>
                      <a:pt x="2220" y="1110"/>
                      <a:pt x="2115" y="978"/>
                    </a:cubicBezTo>
                    <a:cubicBezTo>
                      <a:pt x="2273" y="820"/>
                      <a:pt x="2273" y="820"/>
                      <a:pt x="2273" y="820"/>
                    </a:cubicBezTo>
                    <a:cubicBezTo>
                      <a:pt x="2590" y="1216"/>
                      <a:pt x="2590" y="1772"/>
                      <a:pt x="2273" y="2168"/>
                    </a:cubicBezTo>
                    <a:close/>
                  </a:path>
                </a:pathLst>
              </a:custGeom>
              <a:solidFill>
                <a:srgbClr val="9868A4"/>
              </a:solidFill>
              <a:ln>
                <a:noFill/>
              </a:ln>
              <a:effectLst/>
            </p:spPr>
            <p:txBody>
              <a:bodyPr wrap="none" anchor="ctr"/>
              <a:lstStyle/>
              <a:p>
                <a:endParaRPr lang="en-US"/>
              </a:p>
            </p:txBody>
          </p:sp>
        </p:grpSp>
      </p:grpSp>
      <p:grpSp>
        <p:nvGrpSpPr>
          <p:cNvPr id="89" name="Group 88">
            <a:extLst>
              <a:ext uri="{FF2B5EF4-FFF2-40B4-BE49-F238E27FC236}">
                <a16:creationId xmlns:a16="http://schemas.microsoft.com/office/drawing/2014/main" id="{EF4A0544-E3B1-17FA-7BC7-D8A5B459379F}"/>
              </a:ext>
            </a:extLst>
          </p:cNvPr>
          <p:cNvGrpSpPr/>
          <p:nvPr/>
        </p:nvGrpSpPr>
        <p:grpSpPr>
          <a:xfrm>
            <a:off x="2206424" y="5577082"/>
            <a:ext cx="6448782" cy="1052862"/>
            <a:chOff x="2206424" y="5577082"/>
            <a:chExt cx="6448782" cy="1052862"/>
          </a:xfrm>
        </p:grpSpPr>
        <p:sp>
          <p:nvSpPr>
            <p:cNvPr id="50" name="Freeform 218">
              <a:extLst>
                <a:ext uri="{FF2B5EF4-FFF2-40B4-BE49-F238E27FC236}">
                  <a16:creationId xmlns:a16="http://schemas.microsoft.com/office/drawing/2014/main" id="{7E11C56B-47F5-B224-7802-789BA2843050}"/>
                </a:ext>
              </a:extLst>
            </p:cNvPr>
            <p:cNvSpPr>
              <a:spLocks noChangeArrowheads="1"/>
            </p:cNvSpPr>
            <p:nvPr/>
          </p:nvSpPr>
          <p:spPr bwMode="auto">
            <a:xfrm>
              <a:off x="2711606" y="5653111"/>
              <a:ext cx="5943600" cy="810610"/>
            </a:xfrm>
            <a:custGeom>
              <a:avLst/>
              <a:gdLst>
                <a:gd name="T0" fmla="*/ 0 w 9599"/>
                <a:gd name="T1" fmla="*/ 828315 h 2302"/>
                <a:gd name="T2" fmla="*/ 0 w 9599"/>
                <a:gd name="T3" fmla="*/ 828315 h 2302"/>
                <a:gd name="T4" fmla="*/ 0 w 9599"/>
                <a:gd name="T5" fmla="*/ 0 h 2302"/>
                <a:gd name="T6" fmla="*/ 3036905 w 9599"/>
                <a:gd name="T7" fmla="*/ 0 h 2302"/>
                <a:gd name="T8" fmla="*/ 3455627 w 9599"/>
                <a:gd name="T9" fmla="*/ 409298 h 2302"/>
                <a:gd name="T10" fmla="*/ 3036905 w 9599"/>
                <a:gd name="T11" fmla="*/ 828315 h 2302"/>
                <a:gd name="T12" fmla="*/ 0 w 9599"/>
                <a:gd name="T13" fmla="*/ 828315 h 230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599" h="2302">
                  <a:moveTo>
                    <a:pt x="0" y="2301"/>
                  </a:moveTo>
                  <a:lnTo>
                    <a:pt x="0" y="2301"/>
                  </a:lnTo>
                  <a:cubicBezTo>
                    <a:pt x="0" y="0"/>
                    <a:pt x="0" y="0"/>
                    <a:pt x="0" y="0"/>
                  </a:cubicBezTo>
                  <a:cubicBezTo>
                    <a:pt x="8435" y="0"/>
                    <a:pt x="8435" y="0"/>
                    <a:pt x="8435" y="0"/>
                  </a:cubicBezTo>
                  <a:cubicBezTo>
                    <a:pt x="9070" y="0"/>
                    <a:pt x="9598" y="502"/>
                    <a:pt x="9598" y="1137"/>
                  </a:cubicBezTo>
                  <a:cubicBezTo>
                    <a:pt x="9598" y="1772"/>
                    <a:pt x="9070" y="2301"/>
                    <a:pt x="8435" y="2301"/>
                  </a:cubicBezTo>
                  <a:lnTo>
                    <a:pt x="0" y="2301"/>
                  </a:lnTo>
                </a:path>
              </a:pathLst>
            </a:custGeom>
            <a:solidFill>
              <a:srgbClr val="FFCB05"/>
            </a:solidFill>
            <a:ln>
              <a:noFill/>
            </a:ln>
            <a:effectLst>
              <a:outerShdw blurRad="149987" dist="250190" dir="8460000" sx="93000" sy="93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nchor="ctr"/>
            <a:lstStyle/>
            <a:p>
              <a:endParaRPr lang="en-US"/>
            </a:p>
          </p:txBody>
        </p:sp>
        <p:sp>
          <p:nvSpPr>
            <p:cNvPr id="51" name="Rectangle 50">
              <a:extLst>
                <a:ext uri="{FF2B5EF4-FFF2-40B4-BE49-F238E27FC236}">
                  <a16:creationId xmlns:a16="http://schemas.microsoft.com/office/drawing/2014/main" id="{5B996952-D4D6-93FE-8328-7EFE2A106107}"/>
                </a:ext>
              </a:extLst>
            </p:cNvPr>
            <p:cNvSpPr/>
            <p:nvPr/>
          </p:nvSpPr>
          <p:spPr>
            <a:xfrm>
              <a:off x="3203629" y="5805698"/>
              <a:ext cx="4207824" cy="523220"/>
            </a:xfrm>
            <a:prstGeom prst="rect">
              <a:avLst/>
            </a:prstGeom>
          </p:spPr>
          <p:txBody>
            <a:bodyPr wrap="square">
              <a:spAutoFit/>
            </a:bodyPr>
            <a:lstStyle/>
            <a:p>
              <a:pPr eaLnBrk="1">
                <a:spcBef>
                  <a:spcPts val="0"/>
                </a:spcBef>
                <a:buClr>
                  <a:srgbClr val="000000"/>
                </a:buClr>
                <a:buSzPct val="100000"/>
                <a:defRPr/>
              </a:pPr>
              <a:r>
                <a:rPr lang="en-US" sz="2800" b="1" dirty="0">
                  <a:solidFill>
                    <a:schemeClr val="tx1">
                      <a:lumMod val="75000"/>
                      <a:lumOff val="25000"/>
                    </a:schemeClr>
                  </a:solidFill>
                  <a:latin typeface="Lato" panose="020F0502020204030203" pitchFamily="34" charset="77"/>
                </a:rPr>
                <a:t>Sound Study Design</a:t>
              </a:r>
            </a:p>
          </p:txBody>
        </p:sp>
        <p:sp>
          <p:nvSpPr>
            <p:cNvPr id="56" name="TextBox 342">
              <a:extLst>
                <a:ext uri="{FF2B5EF4-FFF2-40B4-BE49-F238E27FC236}">
                  <a16:creationId xmlns:a16="http://schemas.microsoft.com/office/drawing/2014/main" id="{4A16B9EC-6EC3-30E3-0246-F7D1FDE1CACA}"/>
                </a:ext>
              </a:extLst>
            </p:cNvPr>
            <p:cNvSpPr txBox="1">
              <a:spLocks noChangeArrowheads="1"/>
            </p:cNvSpPr>
            <p:nvPr/>
          </p:nvSpPr>
          <p:spPr bwMode="auto">
            <a:xfrm>
              <a:off x="2360615" y="5894925"/>
              <a:ext cx="184933" cy="43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a:lnSpc>
                  <a:spcPct val="93000"/>
                </a:lnSpc>
                <a:buClr>
                  <a:srgbClr val="000000"/>
                </a:buClr>
                <a:buSzPct val="100000"/>
                <a:buFont typeface="Times New Roman" panose="02020603050405020304" pitchFamily="18" charset="0"/>
                <a:buNone/>
              </a:pPr>
              <a:endParaRPr lang="en-US" altLang="en-US" sz="2177" dirty="0">
                <a:solidFill>
                  <a:schemeClr val="bg1"/>
                </a:solidFill>
                <a:latin typeface="Oswald" panose="02000503000000000000" pitchFamily="2" charset="0"/>
              </a:endParaRPr>
            </a:p>
          </p:txBody>
        </p:sp>
        <p:grpSp>
          <p:nvGrpSpPr>
            <p:cNvPr id="82" name="Group 81">
              <a:extLst>
                <a:ext uri="{FF2B5EF4-FFF2-40B4-BE49-F238E27FC236}">
                  <a16:creationId xmlns:a16="http://schemas.microsoft.com/office/drawing/2014/main" id="{22DE844A-F672-E5F4-B879-A7DA0C659D8C}"/>
                </a:ext>
              </a:extLst>
            </p:cNvPr>
            <p:cNvGrpSpPr/>
            <p:nvPr/>
          </p:nvGrpSpPr>
          <p:grpSpPr>
            <a:xfrm>
              <a:off x="2206424" y="5577082"/>
              <a:ext cx="977491" cy="1052862"/>
              <a:chOff x="-2531989" y="5366180"/>
              <a:chExt cx="976423" cy="976423"/>
            </a:xfrm>
          </p:grpSpPr>
          <p:sp>
            <p:nvSpPr>
              <p:cNvPr id="77" name="Freeform 217">
                <a:extLst>
                  <a:ext uri="{FF2B5EF4-FFF2-40B4-BE49-F238E27FC236}">
                    <a16:creationId xmlns:a16="http://schemas.microsoft.com/office/drawing/2014/main" id="{6150D486-CC21-9FEA-C1B8-F7497F17A609}"/>
                  </a:ext>
                </a:extLst>
              </p:cNvPr>
              <p:cNvSpPr>
                <a:spLocks noChangeArrowheads="1"/>
              </p:cNvSpPr>
              <p:nvPr/>
            </p:nvSpPr>
            <p:spPr bwMode="auto">
              <a:xfrm>
                <a:off x="-2411016" y="5487153"/>
                <a:ext cx="725836" cy="734477"/>
              </a:xfrm>
              <a:custGeom>
                <a:avLst/>
                <a:gdLst>
                  <a:gd name="T0" fmla="*/ 799740 w 2221"/>
                  <a:gd name="T1" fmla="*/ 399953 h 2249"/>
                  <a:gd name="T2" fmla="*/ 799740 w 2221"/>
                  <a:gd name="T3" fmla="*/ 399953 h 2249"/>
                  <a:gd name="T4" fmla="*/ 399510 w 2221"/>
                  <a:gd name="T5" fmla="*/ 0 h 2249"/>
                  <a:gd name="T6" fmla="*/ 0 w 2221"/>
                  <a:gd name="T7" fmla="*/ 399953 h 2249"/>
                  <a:gd name="T8" fmla="*/ 399510 w 2221"/>
                  <a:gd name="T9" fmla="*/ 809265 h 2249"/>
                  <a:gd name="T10" fmla="*/ 799740 w 2221"/>
                  <a:gd name="T11" fmla="*/ 399953 h 22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21" h="2249">
                    <a:moveTo>
                      <a:pt x="2220" y="1111"/>
                    </a:moveTo>
                    <a:lnTo>
                      <a:pt x="2220" y="1111"/>
                    </a:lnTo>
                    <a:cubicBezTo>
                      <a:pt x="2220" y="502"/>
                      <a:pt x="1745" y="0"/>
                      <a:pt x="1109" y="0"/>
                    </a:cubicBezTo>
                    <a:cubicBezTo>
                      <a:pt x="503" y="0"/>
                      <a:pt x="0" y="502"/>
                      <a:pt x="0" y="1111"/>
                    </a:cubicBezTo>
                    <a:cubicBezTo>
                      <a:pt x="0" y="1746"/>
                      <a:pt x="503" y="2248"/>
                      <a:pt x="1109" y="2248"/>
                    </a:cubicBezTo>
                    <a:cubicBezTo>
                      <a:pt x="1745" y="2248"/>
                      <a:pt x="2220" y="1746"/>
                      <a:pt x="2220" y="1111"/>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8" name="Freeform 322">
                <a:extLst>
                  <a:ext uri="{FF2B5EF4-FFF2-40B4-BE49-F238E27FC236}">
                    <a16:creationId xmlns:a16="http://schemas.microsoft.com/office/drawing/2014/main" id="{44513088-3C5A-D1CF-9710-15D0A2972A35}"/>
                  </a:ext>
                </a:extLst>
              </p:cNvPr>
              <p:cNvSpPr>
                <a:spLocks noChangeArrowheads="1"/>
              </p:cNvSpPr>
              <p:nvPr/>
            </p:nvSpPr>
            <p:spPr bwMode="auto">
              <a:xfrm>
                <a:off x="-2531989" y="5366180"/>
                <a:ext cx="976423" cy="976423"/>
              </a:xfrm>
              <a:custGeom>
                <a:avLst/>
                <a:gdLst>
                  <a:gd name="T0" fmla="*/ 1056873 w 2988"/>
                  <a:gd name="T1" fmla="*/ 495131 h 2989"/>
                  <a:gd name="T2" fmla="*/ 1009325 w 2988"/>
                  <a:gd name="T3" fmla="*/ 476046 h 2989"/>
                  <a:gd name="T4" fmla="*/ 999959 w 2988"/>
                  <a:gd name="T5" fmla="*/ 399706 h 2989"/>
                  <a:gd name="T6" fmla="*/ 1018690 w 2988"/>
                  <a:gd name="T7" fmla="*/ 304641 h 2989"/>
                  <a:gd name="T8" fmla="*/ 942685 w 2988"/>
                  <a:gd name="T9" fmla="*/ 295278 h 2989"/>
                  <a:gd name="T10" fmla="*/ 914228 w 2988"/>
                  <a:gd name="T11" fmla="*/ 228661 h 2989"/>
                  <a:gd name="T12" fmla="*/ 895136 w 2988"/>
                  <a:gd name="T13" fmla="*/ 133235 h 2989"/>
                  <a:gd name="T14" fmla="*/ 818771 w 2988"/>
                  <a:gd name="T15" fmla="*/ 161683 h 2989"/>
                  <a:gd name="T16" fmla="*/ 771222 w 2988"/>
                  <a:gd name="T17" fmla="*/ 123873 h 2989"/>
                  <a:gd name="T18" fmla="*/ 771222 w 2988"/>
                  <a:gd name="T19" fmla="*/ 47533 h 2989"/>
                  <a:gd name="T20" fmla="*/ 675765 w 2988"/>
                  <a:gd name="T21" fmla="*/ 75980 h 2989"/>
                  <a:gd name="T22" fmla="*/ 599759 w 2988"/>
                  <a:gd name="T23" fmla="*/ 66618 h 2989"/>
                  <a:gd name="T24" fmla="*/ 580668 w 2988"/>
                  <a:gd name="T25" fmla="*/ 9362 h 2989"/>
                  <a:gd name="T26" fmla="*/ 485211 w 2988"/>
                  <a:gd name="T27" fmla="*/ 9362 h 2989"/>
                  <a:gd name="T28" fmla="*/ 475845 w 2988"/>
                  <a:gd name="T29" fmla="*/ 66618 h 2989"/>
                  <a:gd name="T30" fmla="*/ 390474 w 2988"/>
                  <a:gd name="T31" fmla="*/ 75980 h 2989"/>
                  <a:gd name="T32" fmla="*/ 304743 w 2988"/>
                  <a:gd name="T33" fmla="*/ 47533 h 2989"/>
                  <a:gd name="T34" fmla="*/ 295017 w 2988"/>
                  <a:gd name="T35" fmla="*/ 123873 h 2989"/>
                  <a:gd name="T36" fmla="*/ 228737 w 2988"/>
                  <a:gd name="T37" fmla="*/ 161683 h 2989"/>
                  <a:gd name="T38" fmla="*/ 133280 w 2988"/>
                  <a:gd name="T39" fmla="*/ 181128 h 2989"/>
                  <a:gd name="T40" fmla="*/ 161737 w 2988"/>
                  <a:gd name="T41" fmla="*/ 247386 h 2989"/>
                  <a:gd name="T42" fmla="*/ 104463 w 2988"/>
                  <a:gd name="T43" fmla="*/ 314003 h 2989"/>
                  <a:gd name="T44" fmla="*/ 28457 w 2988"/>
                  <a:gd name="T45" fmla="*/ 361536 h 2989"/>
                  <a:gd name="T46" fmla="*/ 76366 w 2988"/>
                  <a:gd name="T47" fmla="*/ 419151 h 2989"/>
                  <a:gd name="T48" fmla="*/ 66640 w 2988"/>
                  <a:gd name="T49" fmla="*/ 476046 h 2989"/>
                  <a:gd name="T50" fmla="*/ 0 w 2988"/>
                  <a:gd name="T51" fmla="*/ 504494 h 2989"/>
                  <a:gd name="T52" fmla="*/ 56914 w 2988"/>
                  <a:gd name="T53" fmla="*/ 580834 h 2989"/>
                  <a:gd name="T54" fmla="*/ 76366 w 2988"/>
                  <a:gd name="T55" fmla="*/ 656814 h 2989"/>
                  <a:gd name="T56" fmla="*/ 38183 w 2988"/>
                  <a:gd name="T57" fmla="*/ 694984 h 2989"/>
                  <a:gd name="T58" fmla="*/ 66640 w 2988"/>
                  <a:gd name="T59" fmla="*/ 780687 h 2989"/>
                  <a:gd name="T60" fmla="*/ 161737 w 2988"/>
                  <a:gd name="T61" fmla="*/ 828579 h 2989"/>
                  <a:gd name="T62" fmla="*/ 133280 w 2988"/>
                  <a:gd name="T63" fmla="*/ 876112 h 2989"/>
                  <a:gd name="T64" fmla="*/ 199920 w 2988"/>
                  <a:gd name="T65" fmla="*/ 942730 h 2989"/>
                  <a:gd name="T66" fmla="*/ 247468 w 2988"/>
                  <a:gd name="T67" fmla="*/ 914282 h 2989"/>
                  <a:gd name="T68" fmla="*/ 295017 w 2988"/>
                  <a:gd name="T69" fmla="*/ 999985 h 2989"/>
                  <a:gd name="T70" fmla="*/ 381108 w 2988"/>
                  <a:gd name="T71" fmla="*/ 1037795 h 2989"/>
                  <a:gd name="T72" fmla="*/ 418931 w 2988"/>
                  <a:gd name="T73" fmla="*/ 990262 h 2989"/>
                  <a:gd name="T74" fmla="*/ 485211 w 2988"/>
                  <a:gd name="T75" fmla="*/ 1019070 h 2989"/>
                  <a:gd name="T76" fmla="*/ 561577 w 2988"/>
                  <a:gd name="T77" fmla="*/ 1075965 h 2989"/>
                  <a:gd name="T78" fmla="*/ 599759 w 2988"/>
                  <a:gd name="T79" fmla="*/ 1009347 h 2989"/>
                  <a:gd name="T80" fmla="*/ 657034 w 2988"/>
                  <a:gd name="T81" fmla="*/ 990262 h 2989"/>
                  <a:gd name="T82" fmla="*/ 713948 w 2988"/>
                  <a:gd name="T83" fmla="*/ 1047517 h 2989"/>
                  <a:gd name="T84" fmla="*/ 761857 w 2988"/>
                  <a:gd name="T85" fmla="*/ 961815 h 2989"/>
                  <a:gd name="T86" fmla="*/ 818771 w 2988"/>
                  <a:gd name="T87" fmla="*/ 914282 h 2989"/>
                  <a:gd name="T88" fmla="*/ 895136 w 2988"/>
                  <a:gd name="T89" fmla="*/ 942730 h 2989"/>
                  <a:gd name="T90" fmla="*/ 914228 w 2988"/>
                  <a:gd name="T91" fmla="*/ 847304 h 2989"/>
                  <a:gd name="T92" fmla="*/ 942685 w 2988"/>
                  <a:gd name="T93" fmla="*/ 771324 h 2989"/>
                  <a:gd name="T94" fmla="*/ 1018690 w 2988"/>
                  <a:gd name="T95" fmla="*/ 771324 h 2989"/>
                  <a:gd name="T96" fmla="*/ 999959 w 2988"/>
                  <a:gd name="T97" fmla="*/ 676259 h 2989"/>
                  <a:gd name="T98" fmla="*/ 1009325 w 2988"/>
                  <a:gd name="T99" fmla="*/ 599919 h 2989"/>
                  <a:gd name="T100" fmla="*/ 1056873 w 2988"/>
                  <a:gd name="T101" fmla="*/ 580834 h 2989"/>
                  <a:gd name="T102" fmla="*/ 295017 w 2988"/>
                  <a:gd name="T103" fmla="*/ 818857 h 2989"/>
                  <a:gd name="T104" fmla="*/ 532759 w 2988"/>
                  <a:gd name="T105" fmla="*/ 828579 h 2989"/>
                  <a:gd name="T106" fmla="*/ 295017 w 2988"/>
                  <a:gd name="T107" fmla="*/ 818857 h 2989"/>
                  <a:gd name="T108" fmla="*/ 723674 w 2988"/>
                  <a:gd name="T109" fmla="*/ 314003 h 2989"/>
                  <a:gd name="T110" fmla="*/ 295017 w 2988"/>
                  <a:gd name="T111" fmla="*/ 257108 h 2989"/>
                  <a:gd name="T112" fmla="*/ 257194 w 2988"/>
                  <a:gd name="T113" fmla="*/ 295278 h 2989"/>
                  <a:gd name="T114" fmla="*/ 314468 w 2988"/>
                  <a:gd name="T115" fmla="*/ 723792 h 2989"/>
                  <a:gd name="T116" fmla="*/ 818771 w 2988"/>
                  <a:gd name="T117" fmla="*/ 780687 h 2989"/>
                  <a:gd name="T118" fmla="*/ 828136 w 2988"/>
                  <a:gd name="T119" fmla="*/ 533301 h 2989"/>
                  <a:gd name="T120" fmla="*/ 818771 w 2988"/>
                  <a:gd name="T121" fmla="*/ 780687 h 298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988" h="2989">
                    <a:moveTo>
                      <a:pt x="2987" y="1401"/>
                    </a:moveTo>
                    <a:lnTo>
                      <a:pt x="2987" y="1401"/>
                    </a:lnTo>
                    <a:cubicBezTo>
                      <a:pt x="2987" y="1375"/>
                      <a:pt x="2960" y="1375"/>
                      <a:pt x="2934" y="1375"/>
                    </a:cubicBezTo>
                    <a:cubicBezTo>
                      <a:pt x="2934" y="1375"/>
                      <a:pt x="2855" y="1375"/>
                      <a:pt x="2828" y="1375"/>
                    </a:cubicBezTo>
                    <a:cubicBezTo>
                      <a:pt x="2802" y="1375"/>
                      <a:pt x="2802" y="1322"/>
                      <a:pt x="2802" y="1322"/>
                    </a:cubicBezTo>
                    <a:cubicBezTo>
                      <a:pt x="2776" y="1269"/>
                      <a:pt x="2776" y="1216"/>
                      <a:pt x="2749" y="1164"/>
                    </a:cubicBezTo>
                    <a:cubicBezTo>
                      <a:pt x="2749" y="1164"/>
                      <a:pt x="2749" y="1110"/>
                      <a:pt x="2776" y="1110"/>
                    </a:cubicBezTo>
                    <a:cubicBezTo>
                      <a:pt x="2802" y="1084"/>
                      <a:pt x="2881" y="1058"/>
                      <a:pt x="2881" y="1058"/>
                    </a:cubicBezTo>
                    <a:cubicBezTo>
                      <a:pt x="2908" y="1058"/>
                      <a:pt x="2908" y="1004"/>
                      <a:pt x="2908" y="1004"/>
                    </a:cubicBezTo>
                    <a:cubicBezTo>
                      <a:pt x="2828" y="846"/>
                      <a:pt x="2828" y="846"/>
                      <a:pt x="2828" y="846"/>
                    </a:cubicBezTo>
                    <a:cubicBezTo>
                      <a:pt x="2828" y="820"/>
                      <a:pt x="2802" y="820"/>
                      <a:pt x="2776" y="820"/>
                    </a:cubicBezTo>
                    <a:cubicBezTo>
                      <a:pt x="2776" y="820"/>
                      <a:pt x="2696" y="846"/>
                      <a:pt x="2670" y="872"/>
                    </a:cubicBezTo>
                    <a:cubicBezTo>
                      <a:pt x="2644" y="872"/>
                      <a:pt x="2617" y="820"/>
                      <a:pt x="2617" y="820"/>
                    </a:cubicBezTo>
                    <a:cubicBezTo>
                      <a:pt x="2590" y="793"/>
                      <a:pt x="2564" y="740"/>
                      <a:pt x="2538" y="687"/>
                    </a:cubicBezTo>
                    <a:cubicBezTo>
                      <a:pt x="2538" y="687"/>
                      <a:pt x="2511" y="661"/>
                      <a:pt x="2538" y="635"/>
                    </a:cubicBezTo>
                    <a:cubicBezTo>
                      <a:pt x="2538" y="608"/>
                      <a:pt x="2617" y="555"/>
                      <a:pt x="2617" y="555"/>
                    </a:cubicBezTo>
                    <a:cubicBezTo>
                      <a:pt x="2617" y="529"/>
                      <a:pt x="2617" y="503"/>
                      <a:pt x="2617" y="503"/>
                    </a:cubicBezTo>
                    <a:cubicBezTo>
                      <a:pt x="2485" y="370"/>
                      <a:pt x="2485" y="370"/>
                      <a:pt x="2485" y="370"/>
                    </a:cubicBezTo>
                    <a:cubicBezTo>
                      <a:pt x="2485" y="344"/>
                      <a:pt x="2432" y="344"/>
                      <a:pt x="2432" y="370"/>
                    </a:cubicBezTo>
                    <a:lnTo>
                      <a:pt x="2353" y="449"/>
                    </a:lnTo>
                    <a:cubicBezTo>
                      <a:pt x="2326" y="476"/>
                      <a:pt x="2273" y="449"/>
                      <a:pt x="2273" y="449"/>
                    </a:cubicBezTo>
                    <a:cubicBezTo>
                      <a:pt x="2247" y="423"/>
                      <a:pt x="2193" y="370"/>
                      <a:pt x="2141" y="344"/>
                    </a:cubicBezTo>
                    <a:lnTo>
                      <a:pt x="2115" y="317"/>
                    </a:lnTo>
                    <a:cubicBezTo>
                      <a:pt x="2115" y="291"/>
                      <a:pt x="2167" y="211"/>
                      <a:pt x="2167" y="211"/>
                    </a:cubicBezTo>
                    <a:cubicBezTo>
                      <a:pt x="2167" y="185"/>
                      <a:pt x="2167" y="158"/>
                      <a:pt x="2141" y="132"/>
                    </a:cubicBezTo>
                    <a:cubicBezTo>
                      <a:pt x="1982" y="79"/>
                      <a:pt x="1982" y="79"/>
                      <a:pt x="1982" y="79"/>
                    </a:cubicBezTo>
                    <a:cubicBezTo>
                      <a:pt x="1956" y="52"/>
                      <a:pt x="1929" y="79"/>
                      <a:pt x="1929" y="106"/>
                    </a:cubicBezTo>
                    <a:cubicBezTo>
                      <a:pt x="1929" y="106"/>
                      <a:pt x="1903" y="185"/>
                      <a:pt x="1876" y="211"/>
                    </a:cubicBezTo>
                    <a:cubicBezTo>
                      <a:pt x="1876" y="238"/>
                      <a:pt x="1824" y="211"/>
                      <a:pt x="1824" y="211"/>
                    </a:cubicBezTo>
                    <a:cubicBezTo>
                      <a:pt x="1770" y="211"/>
                      <a:pt x="1718" y="185"/>
                      <a:pt x="1665" y="185"/>
                    </a:cubicBezTo>
                    <a:cubicBezTo>
                      <a:pt x="1665" y="185"/>
                      <a:pt x="1612" y="185"/>
                      <a:pt x="1612" y="158"/>
                    </a:cubicBezTo>
                    <a:cubicBezTo>
                      <a:pt x="1612" y="132"/>
                      <a:pt x="1612" y="26"/>
                      <a:pt x="1612" y="26"/>
                    </a:cubicBezTo>
                    <a:cubicBezTo>
                      <a:pt x="1612" y="26"/>
                      <a:pt x="1586" y="0"/>
                      <a:pt x="1559" y="0"/>
                    </a:cubicBezTo>
                    <a:cubicBezTo>
                      <a:pt x="1401" y="0"/>
                      <a:pt x="1401" y="0"/>
                      <a:pt x="1401" y="0"/>
                    </a:cubicBezTo>
                    <a:cubicBezTo>
                      <a:pt x="1374" y="0"/>
                      <a:pt x="1347" y="26"/>
                      <a:pt x="1347" y="26"/>
                    </a:cubicBezTo>
                    <a:cubicBezTo>
                      <a:pt x="1347" y="26"/>
                      <a:pt x="1347" y="132"/>
                      <a:pt x="1347" y="158"/>
                    </a:cubicBezTo>
                    <a:cubicBezTo>
                      <a:pt x="1347" y="185"/>
                      <a:pt x="1321" y="185"/>
                      <a:pt x="1321" y="185"/>
                    </a:cubicBezTo>
                    <a:cubicBezTo>
                      <a:pt x="1269" y="185"/>
                      <a:pt x="1215" y="211"/>
                      <a:pt x="1163" y="211"/>
                    </a:cubicBezTo>
                    <a:cubicBezTo>
                      <a:pt x="1163" y="211"/>
                      <a:pt x="1110" y="238"/>
                      <a:pt x="1084" y="211"/>
                    </a:cubicBezTo>
                    <a:cubicBezTo>
                      <a:pt x="1084" y="185"/>
                      <a:pt x="1058" y="106"/>
                      <a:pt x="1058" y="106"/>
                    </a:cubicBezTo>
                    <a:cubicBezTo>
                      <a:pt x="1031" y="79"/>
                      <a:pt x="1005" y="52"/>
                      <a:pt x="978" y="79"/>
                    </a:cubicBezTo>
                    <a:cubicBezTo>
                      <a:pt x="846" y="132"/>
                      <a:pt x="846" y="132"/>
                      <a:pt x="846" y="132"/>
                    </a:cubicBezTo>
                    <a:cubicBezTo>
                      <a:pt x="819" y="158"/>
                      <a:pt x="793" y="185"/>
                      <a:pt x="819" y="211"/>
                    </a:cubicBezTo>
                    <a:cubicBezTo>
                      <a:pt x="819" y="211"/>
                      <a:pt x="846" y="291"/>
                      <a:pt x="846" y="317"/>
                    </a:cubicBezTo>
                    <a:cubicBezTo>
                      <a:pt x="873" y="317"/>
                      <a:pt x="819" y="344"/>
                      <a:pt x="819" y="344"/>
                    </a:cubicBezTo>
                    <a:cubicBezTo>
                      <a:pt x="793" y="370"/>
                      <a:pt x="741" y="423"/>
                      <a:pt x="687" y="449"/>
                    </a:cubicBezTo>
                    <a:cubicBezTo>
                      <a:pt x="687" y="449"/>
                      <a:pt x="661" y="476"/>
                      <a:pt x="635" y="449"/>
                    </a:cubicBezTo>
                    <a:cubicBezTo>
                      <a:pt x="608" y="449"/>
                      <a:pt x="555" y="370"/>
                      <a:pt x="555" y="370"/>
                    </a:cubicBezTo>
                    <a:cubicBezTo>
                      <a:pt x="529" y="344"/>
                      <a:pt x="502" y="344"/>
                      <a:pt x="476" y="370"/>
                    </a:cubicBezTo>
                    <a:cubicBezTo>
                      <a:pt x="370" y="503"/>
                      <a:pt x="370" y="503"/>
                      <a:pt x="370" y="503"/>
                    </a:cubicBezTo>
                    <a:cubicBezTo>
                      <a:pt x="344" y="503"/>
                      <a:pt x="344" y="529"/>
                      <a:pt x="370" y="555"/>
                    </a:cubicBezTo>
                    <a:cubicBezTo>
                      <a:pt x="370" y="555"/>
                      <a:pt x="423" y="608"/>
                      <a:pt x="449" y="635"/>
                    </a:cubicBezTo>
                    <a:cubicBezTo>
                      <a:pt x="476" y="661"/>
                      <a:pt x="449" y="687"/>
                      <a:pt x="449" y="687"/>
                    </a:cubicBezTo>
                    <a:cubicBezTo>
                      <a:pt x="396" y="740"/>
                      <a:pt x="370" y="793"/>
                      <a:pt x="344" y="820"/>
                    </a:cubicBezTo>
                    <a:cubicBezTo>
                      <a:pt x="344" y="846"/>
                      <a:pt x="317" y="872"/>
                      <a:pt x="290" y="872"/>
                    </a:cubicBezTo>
                    <a:cubicBezTo>
                      <a:pt x="290" y="846"/>
                      <a:pt x="185" y="820"/>
                      <a:pt x="185" y="820"/>
                    </a:cubicBezTo>
                    <a:cubicBezTo>
                      <a:pt x="185" y="820"/>
                      <a:pt x="132" y="820"/>
                      <a:pt x="132" y="846"/>
                    </a:cubicBezTo>
                    <a:cubicBezTo>
                      <a:pt x="79" y="1004"/>
                      <a:pt x="79" y="1004"/>
                      <a:pt x="79" y="1004"/>
                    </a:cubicBezTo>
                    <a:cubicBezTo>
                      <a:pt x="53" y="1004"/>
                      <a:pt x="79" y="1058"/>
                      <a:pt x="106" y="1058"/>
                    </a:cubicBezTo>
                    <a:cubicBezTo>
                      <a:pt x="106" y="1058"/>
                      <a:pt x="185" y="1084"/>
                      <a:pt x="212" y="1110"/>
                    </a:cubicBezTo>
                    <a:lnTo>
                      <a:pt x="212" y="1164"/>
                    </a:lnTo>
                    <a:cubicBezTo>
                      <a:pt x="212" y="1216"/>
                      <a:pt x="185" y="1269"/>
                      <a:pt x="185" y="1322"/>
                    </a:cubicBezTo>
                    <a:cubicBezTo>
                      <a:pt x="185" y="1322"/>
                      <a:pt x="185" y="1375"/>
                      <a:pt x="158" y="1375"/>
                    </a:cubicBezTo>
                    <a:cubicBezTo>
                      <a:pt x="132" y="1375"/>
                      <a:pt x="26" y="1375"/>
                      <a:pt x="26" y="1375"/>
                    </a:cubicBezTo>
                    <a:cubicBezTo>
                      <a:pt x="0" y="1375"/>
                      <a:pt x="0" y="1375"/>
                      <a:pt x="0" y="1401"/>
                    </a:cubicBezTo>
                    <a:cubicBezTo>
                      <a:pt x="0" y="1587"/>
                      <a:pt x="0" y="1587"/>
                      <a:pt x="0" y="1587"/>
                    </a:cubicBezTo>
                    <a:cubicBezTo>
                      <a:pt x="0" y="1587"/>
                      <a:pt x="0" y="1613"/>
                      <a:pt x="26" y="1613"/>
                    </a:cubicBezTo>
                    <a:cubicBezTo>
                      <a:pt x="26" y="1613"/>
                      <a:pt x="132" y="1613"/>
                      <a:pt x="158" y="1613"/>
                    </a:cubicBezTo>
                    <a:cubicBezTo>
                      <a:pt x="185" y="1613"/>
                      <a:pt x="185" y="1666"/>
                      <a:pt x="185" y="1666"/>
                    </a:cubicBezTo>
                    <a:cubicBezTo>
                      <a:pt x="185" y="1719"/>
                      <a:pt x="212" y="1772"/>
                      <a:pt x="212" y="1824"/>
                    </a:cubicBezTo>
                    <a:lnTo>
                      <a:pt x="212" y="1878"/>
                    </a:lnTo>
                    <a:cubicBezTo>
                      <a:pt x="185" y="1904"/>
                      <a:pt x="106" y="1930"/>
                      <a:pt x="106" y="1930"/>
                    </a:cubicBezTo>
                    <a:cubicBezTo>
                      <a:pt x="79" y="1930"/>
                      <a:pt x="53" y="1957"/>
                      <a:pt x="79" y="1984"/>
                    </a:cubicBezTo>
                    <a:cubicBezTo>
                      <a:pt x="132" y="2142"/>
                      <a:pt x="132" y="2142"/>
                      <a:pt x="132" y="2142"/>
                    </a:cubicBezTo>
                    <a:cubicBezTo>
                      <a:pt x="132" y="2168"/>
                      <a:pt x="185" y="2168"/>
                      <a:pt x="185" y="2168"/>
                    </a:cubicBezTo>
                    <a:cubicBezTo>
                      <a:pt x="185" y="2168"/>
                      <a:pt x="290" y="2142"/>
                      <a:pt x="290" y="2116"/>
                    </a:cubicBezTo>
                    <a:cubicBezTo>
                      <a:pt x="317" y="2116"/>
                      <a:pt x="344" y="2142"/>
                      <a:pt x="344" y="2142"/>
                    </a:cubicBezTo>
                    <a:cubicBezTo>
                      <a:pt x="370" y="2195"/>
                      <a:pt x="423" y="2248"/>
                      <a:pt x="449" y="2301"/>
                    </a:cubicBezTo>
                    <a:cubicBezTo>
                      <a:pt x="449" y="2301"/>
                      <a:pt x="476" y="2327"/>
                      <a:pt x="449" y="2353"/>
                    </a:cubicBezTo>
                    <a:cubicBezTo>
                      <a:pt x="423" y="2353"/>
                      <a:pt x="370" y="2433"/>
                      <a:pt x="370" y="2433"/>
                    </a:cubicBezTo>
                    <a:cubicBezTo>
                      <a:pt x="344" y="2459"/>
                      <a:pt x="344" y="2485"/>
                      <a:pt x="370" y="2485"/>
                    </a:cubicBezTo>
                    <a:cubicBezTo>
                      <a:pt x="476" y="2618"/>
                      <a:pt x="476" y="2618"/>
                      <a:pt x="476" y="2618"/>
                    </a:cubicBezTo>
                    <a:cubicBezTo>
                      <a:pt x="502" y="2618"/>
                      <a:pt x="529" y="2618"/>
                      <a:pt x="555" y="2618"/>
                    </a:cubicBezTo>
                    <a:cubicBezTo>
                      <a:pt x="555" y="2618"/>
                      <a:pt x="608" y="2539"/>
                      <a:pt x="635" y="2539"/>
                    </a:cubicBezTo>
                    <a:cubicBezTo>
                      <a:pt x="661" y="2513"/>
                      <a:pt x="687" y="2539"/>
                      <a:pt x="687" y="2539"/>
                    </a:cubicBezTo>
                    <a:cubicBezTo>
                      <a:pt x="741" y="2565"/>
                      <a:pt x="793" y="2591"/>
                      <a:pt x="819" y="2618"/>
                    </a:cubicBezTo>
                    <a:cubicBezTo>
                      <a:pt x="819" y="2618"/>
                      <a:pt x="873" y="2671"/>
                      <a:pt x="846" y="2671"/>
                    </a:cubicBezTo>
                    <a:cubicBezTo>
                      <a:pt x="846" y="2697"/>
                      <a:pt x="819" y="2777"/>
                      <a:pt x="819" y="2777"/>
                    </a:cubicBezTo>
                    <a:cubicBezTo>
                      <a:pt x="793" y="2803"/>
                      <a:pt x="819" y="2830"/>
                      <a:pt x="846" y="2856"/>
                    </a:cubicBezTo>
                    <a:cubicBezTo>
                      <a:pt x="978" y="2909"/>
                      <a:pt x="978" y="2909"/>
                      <a:pt x="978" y="2909"/>
                    </a:cubicBezTo>
                    <a:cubicBezTo>
                      <a:pt x="1005" y="2909"/>
                      <a:pt x="1031" y="2909"/>
                      <a:pt x="1058" y="2882"/>
                    </a:cubicBezTo>
                    <a:cubicBezTo>
                      <a:pt x="1058" y="2882"/>
                      <a:pt x="1084" y="2803"/>
                      <a:pt x="1084" y="2777"/>
                    </a:cubicBezTo>
                    <a:cubicBezTo>
                      <a:pt x="1110" y="2750"/>
                      <a:pt x="1163" y="2750"/>
                      <a:pt x="1163" y="2750"/>
                    </a:cubicBezTo>
                    <a:cubicBezTo>
                      <a:pt x="1215" y="2777"/>
                      <a:pt x="1269" y="2777"/>
                      <a:pt x="1321" y="2803"/>
                    </a:cubicBezTo>
                    <a:cubicBezTo>
                      <a:pt x="1321" y="2803"/>
                      <a:pt x="1347" y="2803"/>
                      <a:pt x="1347" y="2830"/>
                    </a:cubicBezTo>
                    <a:cubicBezTo>
                      <a:pt x="1347" y="2856"/>
                      <a:pt x="1347" y="2936"/>
                      <a:pt x="1347" y="2936"/>
                    </a:cubicBezTo>
                    <a:cubicBezTo>
                      <a:pt x="1347" y="2962"/>
                      <a:pt x="1374" y="2988"/>
                      <a:pt x="1401" y="2988"/>
                    </a:cubicBezTo>
                    <a:cubicBezTo>
                      <a:pt x="1559" y="2988"/>
                      <a:pt x="1559" y="2988"/>
                      <a:pt x="1559" y="2988"/>
                    </a:cubicBezTo>
                    <a:cubicBezTo>
                      <a:pt x="1586" y="2988"/>
                      <a:pt x="1612" y="2962"/>
                      <a:pt x="1612" y="2936"/>
                    </a:cubicBezTo>
                    <a:cubicBezTo>
                      <a:pt x="1612" y="2936"/>
                      <a:pt x="1612" y="2856"/>
                      <a:pt x="1612" y="2830"/>
                    </a:cubicBezTo>
                    <a:cubicBezTo>
                      <a:pt x="1612" y="2803"/>
                      <a:pt x="1665" y="2803"/>
                      <a:pt x="1665" y="2803"/>
                    </a:cubicBezTo>
                    <a:cubicBezTo>
                      <a:pt x="1718" y="2777"/>
                      <a:pt x="1770" y="2777"/>
                      <a:pt x="1824" y="2750"/>
                    </a:cubicBezTo>
                    <a:cubicBezTo>
                      <a:pt x="1824" y="2750"/>
                      <a:pt x="1876" y="2750"/>
                      <a:pt x="1876" y="2777"/>
                    </a:cubicBezTo>
                    <a:cubicBezTo>
                      <a:pt x="1903" y="2803"/>
                      <a:pt x="1929" y="2882"/>
                      <a:pt x="1929" y="2882"/>
                    </a:cubicBezTo>
                    <a:cubicBezTo>
                      <a:pt x="1929" y="2909"/>
                      <a:pt x="1956" y="2909"/>
                      <a:pt x="1982" y="2909"/>
                    </a:cubicBezTo>
                    <a:cubicBezTo>
                      <a:pt x="2141" y="2856"/>
                      <a:pt x="2141" y="2856"/>
                      <a:pt x="2141" y="2856"/>
                    </a:cubicBezTo>
                    <a:cubicBezTo>
                      <a:pt x="2167" y="2830"/>
                      <a:pt x="2167" y="2803"/>
                      <a:pt x="2167" y="2777"/>
                    </a:cubicBezTo>
                    <a:cubicBezTo>
                      <a:pt x="2167" y="2777"/>
                      <a:pt x="2115" y="2697"/>
                      <a:pt x="2115" y="2671"/>
                    </a:cubicBezTo>
                    <a:lnTo>
                      <a:pt x="2141" y="2618"/>
                    </a:lnTo>
                    <a:cubicBezTo>
                      <a:pt x="2193" y="2591"/>
                      <a:pt x="2247" y="2565"/>
                      <a:pt x="2273" y="2539"/>
                    </a:cubicBezTo>
                    <a:cubicBezTo>
                      <a:pt x="2273" y="2539"/>
                      <a:pt x="2326" y="2513"/>
                      <a:pt x="2353" y="2539"/>
                    </a:cubicBezTo>
                    <a:lnTo>
                      <a:pt x="2432" y="2618"/>
                    </a:lnTo>
                    <a:lnTo>
                      <a:pt x="2485" y="2618"/>
                    </a:lnTo>
                    <a:cubicBezTo>
                      <a:pt x="2617" y="2485"/>
                      <a:pt x="2617" y="2485"/>
                      <a:pt x="2617" y="2485"/>
                    </a:cubicBezTo>
                    <a:cubicBezTo>
                      <a:pt x="2617" y="2485"/>
                      <a:pt x="2617" y="2459"/>
                      <a:pt x="2617" y="2433"/>
                    </a:cubicBezTo>
                    <a:lnTo>
                      <a:pt x="2538" y="2353"/>
                    </a:lnTo>
                    <a:cubicBezTo>
                      <a:pt x="2511" y="2327"/>
                      <a:pt x="2538" y="2301"/>
                      <a:pt x="2538" y="2301"/>
                    </a:cubicBezTo>
                    <a:cubicBezTo>
                      <a:pt x="2564" y="2248"/>
                      <a:pt x="2590" y="2195"/>
                      <a:pt x="2617" y="2142"/>
                    </a:cubicBezTo>
                    <a:cubicBezTo>
                      <a:pt x="2617" y="2142"/>
                      <a:pt x="2644" y="2116"/>
                      <a:pt x="2670" y="2116"/>
                    </a:cubicBezTo>
                    <a:cubicBezTo>
                      <a:pt x="2696" y="2142"/>
                      <a:pt x="2776" y="2168"/>
                      <a:pt x="2776" y="2168"/>
                    </a:cubicBezTo>
                    <a:cubicBezTo>
                      <a:pt x="2802" y="2168"/>
                      <a:pt x="2828" y="2168"/>
                      <a:pt x="2828" y="2142"/>
                    </a:cubicBezTo>
                    <a:cubicBezTo>
                      <a:pt x="2908" y="1984"/>
                      <a:pt x="2908" y="1984"/>
                      <a:pt x="2908" y="1984"/>
                    </a:cubicBezTo>
                    <a:cubicBezTo>
                      <a:pt x="2908" y="1957"/>
                      <a:pt x="2908" y="1930"/>
                      <a:pt x="2881" y="1930"/>
                    </a:cubicBezTo>
                    <a:cubicBezTo>
                      <a:pt x="2881" y="1930"/>
                      <a:pt x="2802" y="1904"/>
                      <a:pt x="2776" y="1878"/>
                    </a:cubicBezTo>
                    <a:cubicBezTo>
                      <a:pt x="2749" y="1878"/>
                      <a:pt x="2749" y="1824"/>
                      <a:pt x="2749" y="1824"/>
                    </a:cubicBezTo>
                    <a:cubicBezTo>
                      <a:pt x="2776" y="1772"/>
                      <a:pt x="2776" y="1719"/>
                      <a:pt x="2802" y="1666"/>
                    </a:cubicBezTo>
                    <a:cubicBezTo>
                      <a:pt x="2802" y="1666"/>
                      <a:pt x="2802" y="1613"/>
                      <a:pt x="2828" y="1613"/>
                    </a:cubicBezTo>
                    <a:cubicBezTo>
                      <a:pt x="2855" y="1613"/>
                      <a:pt x="2934" y="1613"/>
                      <a:pt x="2934" y="1613"/>
                    </a:cubicBezTo>
                    <a:cubicBezTo>
                      <a:pt x="2960" y="1613"/>
                      <a:pt x="2987" y="1587"/>
                      <a:pt x="2987" y="1587"/>
                    </a:cubicBezTo>
                    <a:lnTo>
                      <a:pt x="2987" y="1401"/>
                    </a:lnTo>
                    <a:close/>
                    <a:moveTo>
                      <a:pt x="819" y="2274"/>
                    </a:moveTo>
                    <a:lnTo>
                      <a:pt x="819" y="2274"/>
                    </a:lnTo>
                    <a:cubicBezTo>
                      <a:pt x="978" y="2116"/>
                      <a:pt x="978" y="2116"/>
                      <a:pt x="978" y="2116"/>
                    </a:cubicBezTo>
                    <a:cubicBezTo>
                      <a:pt x="1110" y="2221"/>
                      <a:pt x="1295" y="2301"/>
                      <a:pt x="1479" y="2301"/>
                    </a:cubicBezTo>
                    <a:cubicBezTo>
                      <a:pt x="1692" y="2301"/>
                      <a:pt x="1850" y="2221"/>
                      <a:pt x="2009" y="2116"/>
                    </a:cubicBezTo>
                    <a:cubicBezTo>
                      <a:pt x="2141" y="2274"/>
                      <a:pt x="2141" y="2274"/>
                      <a:pt x="2141" y="2274"/>
                    </a:cubicBezTo>
                    <a:cubicBezTo>
                      <a:pt x="1770" y="2591"/>
                      <a:pt x="1215" y="2591"/>
                      <a:pt x="819" y="2274"/>
                    </a:cubicBezTo>
                    <a:close/>
                    <a:moveTo>
                      <a:pt x="2141" y="714"/>
                    </a:moveTo>
                    <a:lnTo>
                      <a:pt x="2141" y="714"/>
                    </a:lnTo>
                    <a:cubicBezTo>
                      <a:pt x="2009" y="872"/>
                      <a:pt x="2009" y="872"/>
                      <a:pt x="2009" y="872"/>
                    </a:cubicBezTo>
                    <a:cubicBezTo>
                      <a:pt x="1850" y="767"/>
                      <a:pt x="1692" y="687"/>
                      <a:pt x="1479" y="687"/>
                    </a:cubicBezTo>
                    <a:cubicBezTo>
                      <a:pt x="1295" y="687"/>
                      <a:pt x="1110" y="767"/>
                      <a:pt x="978" y="872"/>
                    </a:cubicBezTo>
                    <a:cubicBezTo>
                      <a:pt x="819" y="714"/>
                      <a:pt x="819" y="714"/>
                      <a:pt x="819" y="714"/>
                    </a:cubicBezTo>
                    <a:cubicBezTo>
                      <a:pt x="1215" y="397"/>
                      <a:pt x="1770" y="397"/>
                      <a:pt x="2141" y="714"/>
                    </a:cubicBezTo>
                    <a:close/>
                    <a:moveTo>
                      <a:pt x="714" y="820"/>
                    </a:moveTo>
                    <a:lnTo>
                      <a:pt x="714" y="820"/>
                    </a:lnTo>
                    <a:cubicBezTo>
                      <a:pt x="873" y="978"/>
                      <a:pt x="873" y="978"/>
                      <a:pt x="873" y="978"/>
                    </a:cubicBezTo>
                    <a:cubicBezTo>
                      <a:pt x="767" y="1110"/>
                      <a:pt x="687" y="1296"/>
                      <a:pt x="687" y="1481"/>
                    </a:cubicBezTo>
                    <a:cubicBezTo>
                      <a:pt x="687" y="1692"/>
                      <a:pt x="767" y="1851"/>
                      <a:pt x="873" y="2010"/>
                    </a:cubicBezTo>
                    <a:cubicBezTo>
                      <a:pt x="714" y="2168"/>
                      <a:pt x="714" y="2168"/>
                      <a:pt x="714" y="2168"/>
                    </a:cubicBezTo>
                    <a:cubicBezTo>
                      <a:pt x="396" y="1772"/>
                      <a:pt x="396" y="1216"/>
                      <a:pt x="714" y="820"/>
                    </a:cubicBezTo>
                    <a:close/>
                    <a:moveTo>
                      <a:pt x="2273" y="2168"/>
                    </a:moveTo>
                    <a:lnTo>
                      <a:pt x="2273" y="2168"/>
                    </a:lnTo>
                    <a:cubicBezTo>
                      <a:pt x="2115" y="2010"/>
                      <a:pt x="2115" y="2010"/>
                      <a:pt x="2115" y="2010"/>
                    </a:cubicBezTo>
                    <a:cubicBezTo>
                      <a:pt x="2220" y="1851"/>
                      <a:pt x="2299" y="1692"/>
                      <a:pt x="2299" y="1481"/>
                    </a:cubicBezTo>
                    <a:cubicBezTo>
                      <a:pt x="2299" y="1296"/>
                      <a:pt x="2220" y="1110"/>
                      <a:pt x="2115" y="978"/>
                    </a:cubicBezTo>
                    <a:cubicBezTo>
                      <a:pt x="2273" y="820"/>
                      <a:pt x="2273" y="820"/>
                      <a:pt x="2273" y="820"/>
                    </a:cubicBezTo>
                    <a:cubicBezTo>
                      <a:pt x="2590" y="1216"/>
                      <a:pt x="2590" y="1772"/>
                      <a:pt x="2273" y="2168"/>
                    </a:cubicBezTo>
                    <a:close/>
                  </a:path>
                </a:pathLst>
              </a:custGeom>
              <a:solidFill>
                <a:srgbClr val="337C94"/>
              </a:solidFill>
              <a:ln>
                <a:noFill/>
              </a:ln>
              <a:effectLst/>
            </p:spPr>
            <p:txBody>
              <a:bodyPr wrap="none" anchor="ctr"/>
              <a:lstStyle/>
              <a:p>
                <a:endParaRPr lang="en-US"/>
              </a:p>
            </p:txBody>
          </p:sp>
        </p:grpSp>
      </p:grpSp>
      <p:sp>
        <p:nvSpPr>
          <p:cNvPr id="3" name="Slide Number Placeholder 3">
            <a:extLst>
              <a:ext uri="{FF2B5EF4-FFF2-40B4-BE49-F238E27FC236}">
                <a16:creationId xmlns:a16="http://schemas.microsoft.com/office/drawing/2014/main" id="{4EFD86A6-DB4F-B6DA-3EDC-99342C447BA8}"/>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202597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3B82A-CFCC-7146-5DBB-5A1CB4312850}"/>
              </a:ext>
            </a:extLst>
          </p:cNvPr>
          <p:cNvSpPr>
            <a:spLocks noGrp="1"/>
          </p:cNvSpPr>
          <p:nvPr>
            <p:ph type="title"/>
          </p:nvPr>
        </p:nvSpPr>
        <p:spPr/>
        <p:txBody>
          <a:bodyPr>
            <a:normAutofit fontScale="90000"/>
          </a:bodyPr>
          <a:lstStyle/>
          <a:p>
            <a:r>
              <a:rPr lang="en-US" dirty="0"/>
              <a:t>Investigation Challenges Impacting Interviews</a:t>
            </a:r>
          </a:p>
        </p:txBody>
      </p:sp>
      <p:sp>
        <p:nvSpPr>
          <p:cNvPr id="6" name="Content Placeholder 5">
            <a:extLst>
              <a:ext uri="{FF2B5EF4-FFF2-40B4-BE49-F238E27FC236}">
                <a16:creationId xmlns:a16="http://schemas.microsoft.com/office/drawing/2014/main" id="{DF8624B0-A2D8-C63A-179E-A5550E2038C3}"/>
              </a:ext>
            </a:extLst>
          </p:cNvPr>
          <p:cNvSpPr>
            <a:spLocks noGrp="1"/>
          </p:cNvSpPr>
          <p:nvPr>
            <p:ph idx="1"/>
          </p:nvPr>
        </p:nvSpPr>
        <p:spPr>
          <a:xfrm>
            <a:off x="838200" y="1797050"/>
            <a:ext cx="10515600" cy="4351338"/>
          </a:xfrm>
          <a:prstGeom prst="rect">
            <a:avLst/>
          </a:prstGeom>
          <a:solidFill>
            <a:srgbClr val="C8E1EA">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buNone/>
            </a:pPr>
            <a:r>
              <a:rPr lang="en-US" dirty="0"/>
              <a:t> </a:t>
            </a:r>
          </a:p>
        </p:txBody>
      </p:sp>
      <p:grpSp>
        <p:nvGrpSpPr>
          <p:cNvPr id="3" name="Group 2">
            <a:extLst>
              <a:ext uri="{FF2B5EF4-FFF2-40B4-BE49-F238E27FC236}">
                <a16:creationId xmlns:a16="http://schemas.microsoft.com/office/drawing/2014/main" id="{7DD75985-27E5-1FDC-9F8D-A3750B7B8C44}"/>
              </a:ext>
            </a:extLst>
          </p:cNvPr>
          <p:cNvGrpSpPr/>
          <p:nvPr/>
        </p:nvGrpSpPr>
        <p:grpSpPr>
          <a:xfrm>
            <a:off x="1190624" y="2271316"/>
            <a:ext cx="9810751" cy="3459956"/>
            <a:chOff x="1190624" y="2271316"/>
            <a:chExt cx="9810751" cy="3459956"/>
          </a:xfrm>
        </p:grpSpPr>
        <p:sp>
          <p:nvSpPr>
            <p:cNvPr id="8" name="Rectangle: Rounded Corners 7">
              <a:extLst>
                <a:ext uri="{FF2B5EF4-FFF2-40B4-BE49-F238E27FC236}">
                  <a16:creationId xmlns:a16="http://schemas.microsoft.com/office/drawing/2014/main" id="{9FE2A245-3D4D-DE1B-8743-1D1A8407AA0C}"/>
                </a:ext>
              </a:extLst>
            </p:cNvPr>
            <p:cNvSpPr/>
            <p:nvPr/>
          </p:nvSpPr>
          <p:spPr>
            <a:xfrm>
              <a:off x="1190624" y="2271317"/>
              <a:ext cx="2957513" cy="1557337"/>
            </a:xfrm>
            <a:prstGeom prst="roundRect">
              <a:avLst/>
            </a:prstGeom>
            <a:solidFill>
              <a:srgbClr val="337C94"/>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Question not on questionnaire</a:t>
              </a:r>
            </a:p>
          </p:txBody>
        </p:sp>
        <p:sp>
          <p:nvSpPr>
            <p:cNvPr id="9" name="Rectangle: Rounded Corners 8">
              <a:extLst>
                <a:ext uri="{FF2B5EF4-FFF2-40B4-BE49-F238E27FC236}">
                  <a16:creationId xmlns:a16="http://schemas.microsoft.com/office/drawing/2014/main" id="{538D9D29-A84A-EE30-279C-C7003D12B30F}"/>
                </a:ext>
              </a:extLst>
            </p:cNvPr>
            <p:cNvSpPr/>
            <p:nvPr/>
          </p:nvSpPr>
          <p:spPr>
            <a:xfrm>
              <a:off x="1190624" y="4146154"/>
              <a:ext cx="2957513" cy="1557337"/>
            </a:xfrm>
            <a:prstGeom prst="roundRect">
              <a:avLst/>
            </a:prstGeom>
            <a:solidFill>
              <a:srgbClr val="337C94"/>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No comparison group</a:t>
              </a:r>
            </a:p>
          </p:txBody>
        </p:sp>
        <p:sp>
          <p:nvSpPr>
            <p:cNvPr id="10" name="Rectangle: Rounded Corners 9">
              <a:extLst>
                <a:ext uri="{FF2B5EF4-FFF2-40B4-BE49-F238E27FC236}">
                  <a16:creationId xmlns:a16="http://schemas.microsoft.com/office/drawing/2014/main" id="{BAD1D7C9-6E48-CAC3-F46F-C82B3643FED3}"/>
                </a:ext>
              </a:extLst>
            </p:cNvPr>
            <p:cNvSpPr/>
            <p:nvPr/>
          </p:nvSpPr>
          <p:spPr>
            <a:xfrm>
              <a:off x="4593432" y="2271316"/>
              <a:ext cx="2957513" cy="1557337"/>
            </a:xfrm>
            <a:prstGeom prst="roundRect">
              <a:avLst/>
            </a:prstGeom>
            <a:solidFill>
              <a:srgbClr val="337C94"/>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Stealth exposures</a:t>
              </a:r>
            </a:p>
          </p:txBody>
        </p:sp>
        <p:sp>
          <p:nvSpPr>
            <p:cNvPr id="11" name="Rectangle: Rounded Corners 10">
              <a:extLst>
                <a:ext uri="{FF2B5EF4-FFF2-40B4-BE49-F238E27FC236}">
                  <a16:creationId xmlns:a16="http://schemas.microsoft.com/office/drawing/2014/main" id="{0D6682E2-0F0A-5BAF-BAFD-62E2F5B4FA1A}"/>
                </a:ext>
              </a:extLst>
            </p:cNvPr>
            <p:cNvSpPr/>
            <p:nvPr/>
          </p:nvSpPr>
          <p:spPr>
            <a:xfrm>
              <a:off x="7996241" y="2271316"/>
              <a:ext cx="2957513" cy="1557337"/>
            </a:xfrm>
            <a:prstGeom prst="roundRect">
              <a:avLst/>
            </a:prstGeom>
            <a:solidFill>
              <a:srgbClr val="337C94"/>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Too few cases</a:t>
              </a:r>
            </a:p>
          </p:txBody>
        </p:sp>
        <p:sp>
          <p:nvSpPr>
            <p:cNvPr id="12" name="Rectangle: Rounded Corners 11">
              <a:extLst>
                <a:ext uri="{FF2B5EF4-FFF2-40B4-BE49-F238E27FC236}">
                  <a16:creationId xmlns:a16="http://schemas.microsoft.com/office/drawing/2014/main" id="{E4E1F206-53FC-84C1-A916-7BAD333A75EC}"/>
                </a:ext>
              </a:extLst>
            </p:cNvPr>
            <p:cNvSpPr/>
            <p:nvPr/>
          </p:nvSpPr>
          <p:spPr>
            <a:xfrm>
              <a:off x="8043862" y="4152502"/>
              <a:ext cx="2957513" cy="1557337"/>
            </a:xfrm>
            <a:prstGeom prst="roundRect">
              <a:avLst/>
            </a:prstGeom>
            <a:solidFill>
              <a:srgbClr val="337C94"/>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Bias</a:t>
              </a:r>
            </a:p>
          </p:txBody>
        </p:sp>
        <p:sp>
          <p:nvSpPr>
            <p:cNvPr id="13" name="Rectangle: Rounded Corners 12">
              <a:extLst>
                <a:ext uri="{FF2B5EF4-FFF2-40B4-BE49-F238E27FC236}">
                  <a16:creationId xmlns:a16="http://schemas.microsoft.com/office/drawing/2014/main" id="{55023C33-0112-6E68-9F8E-155BA4F62FC1}"/>
                </a:ext>
              </a:extLst>
            </p:cNvPr>
            <p:cNvSpPr/>
            <p:nvPr/>
          </p:nvSpPr>
          <p:spPr>
            <a:xfrm>
              <a:off x="4617243" y="4173935"/>
              <a:ext cx="2957513" cy="1557337"/>
            </a:xfrm>
            <a:prstGeom prst="roundRect">
              <a:avLst/>
            </a:prstGeom>
            <a:solidFill>
              <a:srgbClr val="337C94"/>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Misclassification</a:t>
              </a:r>
            </a:p>
          </p:txBody>
        </p:sp>
      </p:grpSp>
      <p:sp>
        <p:nvSpPr>
          <p:cNvPr id="4" name="Slide Number Placeholder 3">
            <a:extLst>
              <a:ext uri="{FF2B5EF4-FFF2-40B4-BE49-F238E27FC236}">
                <a16:creationId xmlns:a16="http://schemas.microsoft.com/office/drawing/2014/main" id="{42B008F4-5C86-CD48-927A-2A4C3BE63F03}"/>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20725474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50B94-1C7F-E02F-42BA-CCE6BC0EF475}"/>
              </a:ext>
            </a:extLst>
          </p:cNvPr>
          <p:cNvSpPr>
            <a:spLocks noGrp="1"/>
          </p:cNvSpPr>
          <p:nvPr>
            <p:ph type="title"/>
          </p:nvPr>
        </p:nvSpPr>
        <p:spPr/>
        <p:txBody>
          <a:bodyPr/>
          <a:lstStyle/>
          <a:p>
            <a:r>
              <a:rPr lang="en-US" dirty="0"/>
              <a:t>The “Astute Interviewer”</a:t>
            </a:r>
          </a:p>
        </p:txBody>
      </p:sp>
      <p:sp>
        <p:nvSpPr>
          <p:cNvPr id="3" name="Content Placeholder 2">
            <a:extLst>
              <a:ext uri="{FF2B5EF4-FFF2-40B4-BE49-F238E27FC236}">
                <a16:creationId xmlns:a16="http://schemas.microsoft.com/office/drawing/2014/main" id="{6AD5F8B7-5315-4C59-6833-C8BDEEAD69AC}"/>
              </a:ext>
            </a:extLst>
          </p:cNvPr>
          <p:cNvSpPr>
            <a:spLocks noGrp="1"/>
          </p:cNvSpPr>
          <p:nvPr>
            <p:ph idx="1"/>
          </p:nvPr>
        </p:nvSpPr>
        <p:spPr>
          <a:xfrm>
            <a:off x="838199" y="1825625"/>
            <a:ext cx="7020697" cy="3991877"/>
          </a:xfrm>
        </p:spPr>
        <p:txBody>
          <a:bodyPr/>
          <a:lstStyle/>
          <a:p>
            <a:r>
              <a:rPr lang="en-US" dirty="0"/>
              <a:t>Listen for clues in case exposure not overtly asked about on questionnaire </a:t>
            </a:r>
          </a:p>
          <a:p>
            <a:r>
              <a:rPr lang="en-US" dirty="0"/>
              <a:t>Solicit additional details when merited</a:t>
            </a:r>
          </a:p>
          <a:p>
            <a:r>
              <a:rPr lang="en-US" dirty="0"/>
              <a:t>Watch for trends between interviews</a:t>
            </a:r>
          </a:p>
          <a:p>
            <a:r>
              <a:rPr lang="en-US" dirty="0"/>
              <a:t>Pay attention for “sub-clusters” with common exposures</a:t>
            </a:r>
          </a:p>
          <a:p>
            <a:r>
              <a:rPr lang="en-US" dirty="0"/>
              <a:t>Communicate findings with team members</a:t>
            </a:r>
          </a:p>
          <a:p>
            <a:pPr marL="0" indent="0">
              <a:buNone/>
            </a:pPr>
            <a:endParaRPr lang="en-US" dirty="0"/>
          </a:p>
          <a:p>
            <a:endParaRPr lang="en-US" dirty="0"/>
          </a:p>
          <a:p>
            <a:endParaRPr lang="en-US" dirty="0"/>
          </a:p>
        </p:txBody>
      </p:sp>
      <p:sp>
        <p:nvSpPr>
          <p:cNvPr id="4" name="TextBox 3">
            <a:extLst>
              <a:ext uri="{FF2B5EF4-FFF2-40B4-BE49-F238E27FC236}">
                <a16:creationId xmlns:a16="http://schemas.microsoft.com/office/drawing/2014/main" id="{F8767A40-1155-048A-2AC1-CD3338D3BFE1}"/>
              </a:ext>
            </a:extLst>
          </p:cNvPr>
          <p:cNvSpPr txBox="1"/>
          <p:nvPr/>
        </p:nvSpPr>
        <p:spPr>
          <a:xfrm>
            <a:off x="838199" y="5817502"/>
            <a:ext cx="9179116" cy="523220"/>
          </a:xfrm>
          <a:prstGeom prst="rect">
            <a:avLst/>
          </a:prstGeom>
          <a:noFill/>
        </p:spPr>
        <p:txBody>
          <a:bodyPr wrap="none" rtlCol="0">
            <a:spAutoFit/>
          </a:bodyPr>
          <a:lstStyle/>
          <a:p>
            <a:r>
              <a:rPr lang="en-US" sz="2800" b="1" i="1" dirty="0"/>
              <a:t>Interviewers can hear clues that solve investigations</a:t>
            </a:r>
          </a:p>
        </p:txBody>
      </p:sp>
      <p:pic>
        <p:nvPicPr>
          <p:cNvPr id="6" name="Picture 5" descr="A picture containing text, clock, sign, vector graphics">
            <a:extLst>
              <a:ext uri="{FF2B5EF4-FFF2-40B4-BE49-F238E27FC236}">
                <a16:creationId xmlns:a16="http://schemas.microsoft.com/office/drawing/2014/main" id="{59990FC7-AAB0-82EA-073C-1E670AB835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50961" y="1661866"/>
            <a:ext cx="4334480" cy="3534268"/>
          </a:xfrm>
          <a:prstGeom prst="rect">
            <a:avLst/>
          </a:prstGeom>
        </p:spPr>
      </p:pic>
      <p:sp>
        <p:nvSpPr>
          <p:cNvPr id="5" name="Slide Number Placeholder 3">
            <a:extLst>
              <a:ext uri="{FF2B5EF4-FFF2-40B4-BE49-F238E27FC236}">
                <a16:creationId xmlns:a16="http://schemas.microsoft.com/office/drawing/2014/main" id="{D9489A5E-331F-E0BD-7607-533AA395879A}"/>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996087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0BCF-1344-F247-349A-2C153335AD9D}"/>
              </a:ext>
            </a:extLst>
          </p:cNvPr>
          <p:cNvSpPr>
            <a:spLocks noGrp="1"/>
          </p:cNvSpPr>
          <p:nvPr>
            <p:ph type="title"/>
          </p:nvPr>
        </p:nvSpPr>
        <p:spPr/>
        <p:txBody>
          <a:bodyPr/>
          <a:lstStyle/>
          <a:p>
            <a:r>
              <a:rPr lang="en-US" dirty="0"/>
              <a:t>Single Interviewer Approach</a:t>
            </a:r>
          </a:p>
        </p:txBody>
      </p:sp>
      <p:sp>
        <p:nvSpPr>
          <p:cNvPr id="48" name="TextBox 21">
            <a:extLst>
              <a:ext uri="{FF2B5EF4-FFF2-40B4-BE49-F238E27FC236}">
                <a16:creationId xmlns:a16="http://schemas.microsoft.com/office/drawing/2014/main" id="{BA8D08E0-6493-B844-85CE-F97702746FC4}"/>
              </a:ext>
            </a:extLst>
          </p:cNvPr>
          <p:cNvSpPr txBox="1"/>
          <p:nvPr/>
        </p:nvSpPr>
        <p:spPr>
          <a:xfrm>
            <a:off x="8187842" y="1368564"/>
            <a:ext cx="3165958" cy="1532334"/>
          </a:xfrm>
          <a:prstGeom prst="wedgeRoundRectCallout">
            <a:avLst>
              <a:gd name="adj1" fmla="val 59035"/>
              <a:gd name="adj2" fmla="val 102004"/>
              <a:gd name="adj3" fmla="val 16667"/>
            </a:avLst>
          </a:prstGeom>
          <a:solidFill>
            <a:srgbClr val="ABB85B"/>
          </a:solidFill>
          <a:scene3d>
            <a:camera prst="orthographicFront"/>
            <a:lightRig rig="threePt" dir="t"/>
          </a:scene3d>
          <a:sp3d>
            <a:bevelT/>
          </a:sp3d>
        </p:spPr>
        <p:txBody>
          <a:bodyPr wrap="squar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entury Gothic" panose="020B0502020202020204" pitchFamily="34" charset="0"/>
                <a:ea typeface="Lato" panose="020F0502020204030203" pitchFamily="34" charset="0"/>
                <a:cs typeface="Poppins Medium" pitchFamily="2" charset="77"/>
              </a:rPr>
              <a:t>We spent Saturday at the baseball field</a:t>
            </a:r>
          </a:p>
        </p:txBody>
      </p:sp>
      <p:sp>
        <p:nvSpPr>
          <p:cNvPr id="23" name="TextBox 21">
            <a:extLst>
              <a:ext uri="{FF2B5EF4-FFF2-40B4-BE49-F238E27FC236}">
                <a16:creationId xmlns:a16="http://schemas.microsoft.com/office/drawing/2014/main" id="{623C4EB4-129F-A962-2A04-BD173E3C4BFB}"/>
              </a:ext>
            </a:extLst>
          </p:cNvPr>
          <p:cNvSpPr txBox="1"/>
          <p:nvPr/>
        </p:nvSpPr>
        <p:spPr>
          <a:xfrm>
            <a:off x="653839" y="4347289"/>
            <a:ext cx="4636956" cy="2009061"/>
          </a:xfrm>
          <a:prstGeom prst="wedgeRoundRectCallout">
            <a:avLst>
              <a:gd name="adj1" fmla="val -50628"/>
              <a:gd name="adj2" fmla="val -75070"/>
              <a:gd name="adj3" fmla="val 16667"/>
            </a:avLst>
          </a:prstGeom>
          <a:solidFill>
            <a:srgbClr val="FDB741"/>
          </a:solidFill>
          <a:scene3d>
            <a:camera prst="orthographicFront"/>
            <a:lightRig rig="threePt" dir="t"/>
          </a:scene3d>
          <a:sp3d>
            <a:bevelT/>
          </a:sp3d>
        </p:spPr>
        <p:txBody>
          <a:bodyPr wrap="squar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dirty="0">
                <a:solidFill>
                  <a:prstClr val="black"/>
                </a:solidFill>
                <a:latin typeface="Century Gothic" panose="020B0502020202020204" pitchFamily="34" charset="0"/>
                <a:ea typeface="Lato" panose="020F0502020204030203" pitchFamily="34" charset="0"/>
                <a:cs typeface="Poppins Medium" pitchFamily="2" charset="77"/>
              </a:rPr>
              <a:t>I take my dog to the park—sometimes I may interact with other animals there</a:t>
            </a:r>
            <a:r>
              <a:rPr kumimoji="0" lang="en-US" sz="2800" b="1" i="0" u="none" strike="noStrike" kern="1200" cap="none" spc="0" normalizeH="0" baseline="0" noProof="0" dirty="0">
                <a:ln>
                  <a:noFill/>
                </a:ln>
                <a:solidFill>
                  <a:prstClr val="black"/>
                </a:solidFill>
                <a:effectLst/>
                <a:uLnTx/>
                <a:uFillTx/>
                <a:latin typeface="Century Gothic" panose="020B0502020202020204" pitchFamily="34" charset="0"/>
                <a:ea typeface="Lato" panose="020F0502020204030203" pitchFamily="34" charset="0"/>
                <a:cs typeface="Poppins Medium" pitchFamily="2" charset="77"/>
              </a:rPr>
              <a:t> </a:t>
            </a:r>
          </a:p>
        </p:txBody>
      </p:sp>
      <p:sp>
        <p:nvSpPr>
          <p:cNvPr id="30" name="Slide Number Placeholder 3">
            <a:extLst>
              <a:ext uri="{FF2B5EF4-FFF2-40B4-BE49-F238E27FC236}">
                <a16:creationId xmlns:a16="http://schemas.microsoft.com/office/drawing/2014/main" id="{700540BD-06CC-D2E4-4D2C-E2569E8599F3}"/>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
        <p:nvSpPr>
          <p:cNvPr id="4" name="TextBox 21">
            <a:extLst>
              <a:ext uri="{FF2B5EF4-FFF2-40B4-BE49-F238E27FC236}">
                <a16:creationId xmlns:a16="http://schemas.microsoft.com/office/drawing/2014/main" id="{BB4E8B51-6FA8-A813-F735-7A75C7509E82}"/>
              </a:ext>
            </a:extLst>
          </p:cNvPr>
          <p:cNvSpPr txBox="1"/>
          <p:nvPr/>
        </p:nvSpPr>
        <p:spPr>
          <a:xfrm>
            <a:off x="1446663" y="1598335"/>
            <a:ext cx="3665075" cy="1532334"/>
          </a:xfrm>
          <a:prstGeom prst="wedgeRoundRectCallout">
            <a:avLst>
              <a:gd name="adj1" fmla="val -84704"/>
              <a:gd name="adj2" fmla="val -3069"/>
              <a:gd name="adj3" fmla="val 16667"/>
            </a:avLst>
          </a:prstGeom>
          <a:solidFill>
            <a:srgbClr val="DF8235"/>
          </a:solidFill>
          <a:scene3d>
            <a:camera prst="orthographicFront"/>
            <a:lightRig rig="threePt" dir="t"/>
          </a:scene3d>
          <a:sp3d>
            <a:bevelT/>
          </a:sp3d>
        </p:spPr>
        <p:txBody>
          <a:bodyPr wrap="squar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entury Gothic" panose="020B0502020202020204" pitchFamily="34" charset="0"/>
                <a:ea typeface="Lato" panose="020F0502020204030203" pitchFamily="34" charset="0"/>
                <a:cs typeface="Poppins Medium" pitchFamily="2" charset="77"/>
              </a:rPr>
              <a:t>Just some snacks from the mobile vendor at the par</a:t>
            </a:r>
            <a:r>
              <a:rPr lang="en-US" sz="2800" b="1" dirty="0">
                <a:solidFill>
                  <a:prstClr val="white"/>
                </a:solidFill>
                <a:latin typeface="Century Gothic" panose="020B0502020202020204" pitchFamily="34" charset="0"/>
                <a:ea typeface="Lato" panose="020F0502020204030203" pitchFamily="34" charset="0"/>
                <a:cs typeface="Poppins Medium" pitchFamily="2" charset="77"/>
              </a:rPr>
              <a:t>k</a:t>
            </a:r>
            <a:endParaRPr kumimoji="0" lang="en-US" sz="2800" b="1" i="0" u="none" strike="noStrike" kern="1200" cap="none" spc="0" normalizeH="0" baseline="0" noProof="0" dirty="0">
              <a:ln>
                <a:noFill/>
              </a:ln>
              <a:solidFill>
                <a:prstClr val="white"/>
              </a:solidFill>
              <a:effectLst/>
              <a:uLnTx/>
              <a:uFillTx/>
              <a:latin typeface="Century Gothic" panose="020B0502020202020204" pitchFamily="34" charset="0"/>
              <a:ea typeface="Lato" panose="020F0502020204030203" pitchFamily="34" charset="0"/>
              <a:cs typeface="Poppins Medium" pitchFamily="2" charset="77"/>
            </a:endParaRPr>
          </a:p>
        </p:txBody>
      </p:sp>
      <p:pic>
        <p:nvPicPr>
          <p:cNvPr id="9" name="Graphic 8" descr="User icon">
            <a:extLst>
              <a:ext uri="{FF2B5EF4-FFF2-40B4-BE49-F238E27FC236}">
                <a16:creationId xmlns:a16="http://schemas.microsoft.com/office/drawing/2014/main" id="{8BD9CCFF-B926-1544-2397-5CF728907CF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111738" y="2061555"/>
            <a:ext cx="3064091" cy="3064091"/>
          </a:xfrm>
          <a:prstGeom prst="rect">
            <a:avLst/>
          </a:prstGeom>
        </p:spPr>
      </p:pic>
      <p:sp>
        <p:nvSpPr>
          <p:cNvPr id="10" name="TextBox 21">
            <a:extLst>
              <a:ext uri="{FF2B5EF4-FFF2-40B4-BE49-F238E27FC236}">
                <a16:creationId xmlns:a16="http://schemas.microsoft.com/office/drawing/2014/main" id="{CC49318F-F8F3-9F1F-6845-68F64E34E999}"/>
              </a:ext>
            </a:extLst>
          </p:cNvPr>
          <p:cNvSpPr txBox="1"/>
          <p:nvPr/>
        </p:nvSpPr>
        <p:spPr>
          <a:xfrm>
            <a:off x="8006894" y="4677087"/>
            <a:ext cx="3722337" cy="1532334"/>
          </a:xfrm>
          <a:prstGeom prst="wedgeRoundRectCallout">
            <a:avLst>
              <a:gd name="adj1" fmla="val 56340"/>
              <a:gd name="adj2" fmla="val -95749"/>
              <a:gd name="adj3" fmla="val 16667"/>
            </a:avLst>
          </a:prstGeom>
          <a:solidFill>
            <a:srgbClr val="DF8235"/>
          </a:solidFill>
          <a:scene3d>
            <a:camera prst="orthographicFront"/>
            <a:lightRig rig="threePt" dir="t"/>
          </a:scene3d>
          <a:sp3d>
            <a:bevelT/>
          </a:sp3d>
        </p:spPr>
        <p:txBody>
          <a:bodyPr wrap="squar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entury Gothic" panose="020B0502020202020204" pitchFamily="34" charset="0"/>
                <a:ea typeface="Lato" panose="020F0502020204030203" pitchFamily="34" charset="0"/>
                <a:cs typeface="Poppins Medium" pitchFamily="2" charset="77"/>
              </a:rPr>
              <a:t>We live across from the park so play in the creek there</a:t>
            </a:r>
          </a:p>
        </p:txBody>
      </p:sp>
    </p:spTree>
    <p:custDataLst>
      <p:tags r:id="rId1"/>
    </p:custDataLst>
    <p:extLst>
      <p:ext uri="{BB962C8B-B14F-4D97-AF65-F5344CB8AC3E}">
        <p14:creationId xmlns:p14="http://schemas.microsoft.com/office/powerpoint/2010/main" val="16861172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1"/>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63dfca1f-5b76-44a3-86b1-68ad57a1e185">
      <Terms xmlns="http://schemas.microsoft.com/office/infopath/2007/PartnerControls"/>
    </lcf76f155ced4ddcb4097134ff3c332f>
    <TaxCatchAll xmlns="0b1f82d9-49b4-4fd8-82dc-6c84174d4d2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BAB67D7990DAE46AD93875DFB5CADCE" ma:contentTypeVersion="14" ma:contentTypeDescription="Create a new document." ma:contentTypeScope="" ma:versionID="856f6bc05e20021dc5f173a50d5146a4">
  <xsd:schema xmlns:xsd="http://www.w3.org/2001/XMLSchema" xmlns:xs="http://www.w3.org/2001/XMLSchema" xmlns:p="http://schemas.microsoft.com/office/2006/metadata/properties" xmlns:ns2="63dfca1f-5b76-44a3-86b1-68ad57a1e185" xmlns:ns3="0b1f82d9-49b4-4fd8-82dc-6c84174d4d28" targetNamespace="http://schemas.microsoft.com/office/2006/metadata/properties" ma:root="true" ma:fieldsID="fb43b406d1908a466b93a802c803674d" ns2:_="" ns3:_="">
    <xsd:import namespace="63dfca1f-5b76-44a3-86b1-68ad57a1e185"/>
    <xsd:import namespace="0b1f82d9-49b4-4fd8-82dc-6c84174d4d2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3dfca1f-5b76-44a3-86b1-68ad57a1e1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Location" ma:index="11" nillable="true" ma:displayName="Location" ma:indexed="true" ma:internalName="MediaServiceLocatio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c8ab95b9-39aa-4b9d-a2e7-0451eedf9b88"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b1f82d9-49b4-4fd8-82dc-6c84174d4d28"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0ad7dfb2-1e9b-47ab-8d8c-7e5bca93c499}" ma:internalName="TaxCatchAll" ma:showField="CatchAllData" ma:web="0b1f82d9-49b4-4fd8-82dc-6c84174d4d2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EB7DE59-0A45-4E40-A9CB-77BEFAFA5B48}">
  <ds:schemaRefs>
    <ds:schemaRef ds:uri="http://schemas.microsoft.com/office/2006/metadata/properties"/>
    <ds:schemaRef ds:uri="http://schemas.microsoft.com/office/infopath/2007/PartnerControls"/>
    <ds:schemaRef ds:uri="63dfca1f-5b76-44a3-86b1-68ad57a1e185"/>
    <ds:schemaRef ds:uri="0b1f82d9-49b4-4fd8-82dc-6c84174d4d28"/>
  </ds:schemaRefs>
</ds:datastoreItem>
</file>

<file path=customXml/itemProps2.xml><?xml version="1.0" encoding="utf-8"?>
<ds:datastoreItem xmlns:ds="http://schemas.openxmlformats.org/officeDocument/2006/customXml" ds:itemID="{6E48CE28-2253-4A68-8986-30062E6D853D}">
  <ds:schemaRefs>
    <ds:schemaRef ds:uri="http://schemas.microsoft.com/sharepoint/v3/contenttype/forms"/>
  </ds:schemaRefs>
</ds:datastoreItem>
</file>

<file path=customXml/itemProps3.xml><?xml version="1.0" encoding="utf-8"?>
<ds:datastoreItem xmlns:ds="http://schemas.openxmlformats.org/officeDocument/2006/customXml" ds:itemID="{BC76E1DF-9E38-40E6-8830-56797FEB58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3dfca1f-5b76-44a3-86b1-68ad57a1e185"/>
    <ds:schemaRef ds:uri="0b1f82d9-49b4-4fd8-82dc-6c84174d4d2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7092</TotalTime>
  <Words>5237</Words>
  <Application>Microsoft Office PowerPoint</Application>
  <PresentationFormat>Widescreen</PresentationFormat>
  <Paragraphs>409</Paragraphs>
  <Slides>21</Slides>
  <Notes>21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Arial</vt:lpstr>
      <vt:lpstr>Calibri</vt:lpstr>
      <vt:lpstr>Century Gothic</vt:lpstr>
      <vt:lpstr>Lato</vt:lpstr>
      <vt:lpstr>Oswald</vt:lpstr>
      <vt:lpstr>Segoe UI</vt:lpstr>
      <vt:lpstr>Times New Roman</vt:lpstr>
      <vt:lpstr>Wingdings</vt:lpstr>
      <vt:lpstr>Custom Design</vt:lpstr>
      <vt:lpstr>Module 5: Best Practices for Effective Interviewing</vt:lpstr>
      <vt:lpstr>Module 5 Objectives</vt:lpstr>
      <vt:lpstr>What Now? Interview Challenges</vt:lpstr>
      <vt:lpstr>Factors Leading to Interview Challenges </vt:lpstr>
      <vt:lpstr>Activity 5.1 – Addressing Challenges</vt:lpstr>
      <vt:lpstr>Complexity of Investigations</vt:lpstr>
      <vt:lpstr>Investigation Challenges Impacting Interviews</vt:lpstr>
      <vt:lpstr>The “Astute Interviewer”</vt:lpstr>
      <vt:lpstr>Single Interviewer Approach</vt:lpstr>
      <vt:lpstr>Single vs Multiple Interviewer Approach</vt:lpstr>
      <vt:lpstr>Need for Additional Cases</vt:lpstr>
      <vt:lpstr>Knowledge Check</vt:lpstr>
      <vt:lpstr>Knowledge Check</vt:lpstr>
      <vt:lpstr>Interviews: Ill vs Well Person</vt:lpstr>
      <vt:lpstr>FoodNet Population Survey</vt:lpstr>
      <vt:lpstr>Misclassification Issues</vt:lpstr>
      <vt:lpstr>Misclassification Issues (Cont’d.)</vt:lpstr>
      <vt:lpstr>Knowledge Check</vt:lpstr>
      <vt:lpstr>Knowledge Check</vt:lpstr>
      <vt:lpstr>Interviews: Essential to Illness Prevention</vt:lpstr>
      <vt:lpstr>Module 5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5: Best Practices for Effective Interviewing</dc:title>
  <dc:creator>Ortiz, Marie Ortega de</dc:creator>
  <cp:lastModifiedBy>Emily Kack</cp:lastModifiedBy>
  <cp:revision>267</cp:revision>
  <dcterms:created xsi:type="dcterms:W3CDTF">2023-02-05T22:04:37Z</dcterms:created>
  <dcterms:modified xsi:type="dcterms:W3CDTF">2023-10-09T18:51:00Z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F8D4DDA3-073B-4D2C-972B-012888BEB688</vt:lpwstr>
  </property>
  <property fmtid="{D5CDD505-2E9C-101B-9397-08002B2CF9AE}" pid="3" name="ArticulatePath">
    <vt:lpwstr>Presentation4</vt:lpwstr>
  </property>
  <property fmtid="{D5CDD505-2E9C-101B-9397-08002B2CF9AE}" pid="4" name="ContentTypeId">
    <vt:lpwstr>0x010100EBAB67D7990DAE46AD93875DFB5CADCE</vt:lpwstr>
  </property>
</Properties>
</file>