
<file path=[Content_Types].xml><?xml version="1.0" encoding="utf-8"?>
<Types xmlns="http://schemas.openxmlformats.org/package/2006/content-types">
  <Default Extension="mp3" ContentType="audio/mpeg"/>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19.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5.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authors.xml" ContentType="application/vnd.ms-powerpoint.authors+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7.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docProps/app.xml" ContentType="application/vnd.openxmlformats-officedocument.extended-properties+xml"/>
  <Override PartName="/ppt/tags/tag21.xml" ContentType="application/vnd.openxmlformats-officedocument.presentationml.tags+xml"/>
  <Override PartName="/ppt/tags/tag36.xml" ContentType="application/vnd.openxmlformats-officedocument.presentationml.tags+xml"/>
  <Override PartName="/docProps/custom.xml" ContentType="application/vnd.openxmlformats-officedocument.custom-properties+xml"/>
  <Override PartName="/ppt/tags/tag32.xml" ContentType="application/vnd.openxmlformats-officedocument.presentationml.tags+xml"/>
  <Override PartName="/ppt/tags/tag3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26.xml" ContentType="application/vnd.openxmlformats-officedocument.presentationml.tags+xml"/>
  <Override PartName="/ppt/tags/tag33.xml" ContentType="application/vnd.openxmlformats-officedocument.presentationml.tags+xml"/>
  <Override PartName="/ppt/tags/tag39.xml" ContentType="application/vnd.openxmlformats-officedocument.presentationml.tags+xml"/>
  <Override PartName="/ppt/tags/tag27.xml" ContentType="application/vnd.openxmlformats-officedocument.presentationml.tags+xml"/>
  <Override PartName="/ppt/tags/tag31.xml" ContentType="application/vnd.openxmlformats-officedocument.presentationml.tags+xml"/>
  <Override PartName="/ppt/tags/tag34.xml" ContentType="application/vnd.openxmlformats-officedocument.presentationml.tags+xml"/>
  <Override PartName="/docProps/core.xml" ContentType="application/vnd.openxmlformats-package.core-properties+xml"/>
  <Override PartName="/ppt/tags/tag35.xml" ContentType="application/vnd.openxmlformats-officedocument.presentationml.tags+xml"/>
  <Override PartName="/ppt/tags/tag30.xml" ContentType="application/vnd.openxmlformats-officedocument.presentationml.tags+xml"/>
  <Override PartName="/ppt/tags/tag38.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499" r:id="rId2"/>
    <p:sldId id="588" r:id="rId3"/>
    <p:sldId id="627" r:id="rId4"/>
    <p:sldId id="589" r:id="rId5"/>
    <p:sldId id="593" r:id="rId6"/>
    <p:sldId id="535" r:id="rId7"/>
    <p:sldId id="639" r:id="rId8"/>
    <p:sldId id="641" r:id="rId9"/>
    <p:sldId id="642" r:id="rId10"/>
    <p:sldId id="621" r:id="rId11"/>
    <p:sldId id="640" r:id="rId12"/>
    <p:sldId id="631" r:id="rId13"/>
    <p:sldId id="632" r:id="rId14"/>
    <p:sldId id="622" r:id="rId15"/>
    <p:sldId id="599" r:id="rId16"/>
    <p:sldId id="605" r:id="rId17"/>
    <p:sldId id="536" r:id="rId18"/>
    <p:sldId id="276" r:id="rId19"/>
    <p:sldId id="645" r:id="rId20"/>
    <p:sldId id="601" r:id="rId21"/>
    <p:sldId id="619" r:id="rId22"/>
    <p:sldId id="613" r:id="rId23"/>
    <p:sldId id="615" r:id="rId24"/>
    <p:sldId id="623" r:id="rId25"/>
    <p:sldId id="597" r:id="rId26"/>
    <p:sldId id="644" r:id="rId27"/>
    <p:sldId id="624" r:id="rId28"/>
    <p:sldId id="629" r:id="rId29"/>
    <p:sldId id="608" r:id="rId30"/>
  </p:sldIdLst>
  <p:sldSz cx="12192000" cy="6858000"/>
  <p:notesSz cx="6858000" cy="9144000"/>
  <p:custDataLst>
    <p:tags r:id="rId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68B51A-4081-167C-68B9-2255E8D6177E}" name="Schlegel, Julia H." initials="SJH" userId="S::schlegjh@dhec.sc.gov::664753c3-8b77-4084-b787-b301bd0fa038" providerId="AD"/>
  <p188:author id="{C3F5FE4F-3956-E816-A4ED-8FA10A3E1CC4}" name="Ortiz, Marie Ortega de" initials="OMOd" userId="S::mortiz8@utk.edu::00a84a45-7afc-4e72-97e2-55b6b2d88137" providerId="AD"/>
  <p188:author id="{D6AD4C65-B311-01C4-FE6D-74B3D3875EC5}" name="Schlegel, Julia" initials="SJ" userId="S::Julia.Schlegel@ncagr.gov::a7f76c76-2c38-4b06-bb65-f4a1fa05111e" providerId="AD"/>
  <p188:author id="{CE2DC2C7-68D5-9B94-734F-F7FC948EB8EF}" name="Katie Garman" initials="KG" userId="S::DC49171@tn.gov::45a0b180-f130-426b-bc44-28d17daacd77" providerId="AD"/>
  <p188:author id="{BCA2DEEC-A0B1-46EA-72EF-BFD55FC62A83}" name="Siobhan Dodds" initials="SD" userId="S::DC49P77@tn.gov::793e8aa3-477b-4ba7-9f39-bda8da10321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a:srgbClr val="FFBC47"/>
    <a:srgbClr val="2B7085"/>
    <a:srgbClr val="ACBC57"/>
    <a:srgbClr val="3F86A8"/>
    <a:srgbClr val="317D96"/>
    <a:srgbClr val="3F9FC1"/>
    <a:srgbClr val="FF99FF"/>
    <a:srgbClr val="3A94B4"/>
    <a:srgbClr val="3E90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81" autoAdjust="0"/>
    <p:restoredTop sz="88010" autoAdjust="0"/>
  </p:normalViewPr>
  <p:slideViewPr>
    <p:cSldViewPr snapToGrid="0">
      <p:cViewPr varScale="1">
        <p:scale>
          <a:sx n="88" d="100"/>
          <a:sy n="88" d="100"/>
        </p:scale>
        <p:origin x="1374"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37" Type="http://schemas.microsoft.com/office/2018/10/relationships/authors" Target="authors.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67EEA2-BB7B-4D53-A63E-940D881B2DD3}" type="datetimeFigureOut">
              <a:rPr lang="en-US" smtClean="0"/>
              <a:t>7/24/2023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85972C-33B8-4435-BD67-F037EB6E04DA}" type="slidenum">
              <a:rPr lang="en-US" smtClean="0"/>
              <a:t>‹#›</a:t>
            </a:fld>
            <a:endParaRPr lang="en-US"/>
          </a:p>
        </p:txBody>
      </p:sp>
    </p:spTree>
    <p:extLst>
      <p:ext uri="{BB962C8B-B14F-4D97-AF65-F5344CB8AC3E}">
        <p14:creationId xmlns:p14="http://schemas.microsoft.com/office/powerpoint/2010/main" val="25652720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Introduce the module. </a:t>
            </a:r>
          </a:p>
          <a:p>
            <a:endParaRPr lang="en-US" sz="1800" dirty="0"/>
          </a:p>
          <a:p>
            <a:r>
              <a:rPr lang="en-US" sz="1800" dirty="0"/>
              <a:t>“By failing to prepare, you are preparing to fail.” –Benjamin Franklin</a:t>
            </a:r>
          </a:p>
        </p:txBody>
      </p:sp>
      <p:sp>
        <p:nvSpPr>
          <p:cNvPr id="4" name="Slide Number Placeholder 3"/>
          <p:cNvSpPr>
            <a:spLocks noGrp="1"/>
          </p:cNvSpPr>
          <p:nvPr>
            <p:ph type="sldNum" sz="quarter" idx="5"/>
          </p:nvPr>
        </p:nvSpPr>
        <p:spPr/>
        <p:txBody>
          <a:bodyPr/>
          <a:lstStyle/>
          <a:p>
            <a:fld id="{A57F7B21-FE9E-4B74-8D94-05BDDA346BDF}" type="slidenum">
              <a:rPr lang="en-US" smtClean="0"/>
              <a:t>1</a:t>
            </a:fld>
            <a:endParaRPr lang="en-US"/>
          </a:p>
        </p:txBody>
      </p:sp>
    </p:spTree>
    <p:extLst>
      <p:ext uri="{BB962C8B-B14F-4D97-AF65-F5344CB8AC3E}">
        <p14:creationId xmlns:p14="http://schemas.microsoft.com/office/powerpoint/2010/main" val="36317347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0" dirty="0"/>
              <a:t>Review the important things for an interviewer to understand about the disease impacting the interviewee and why:</a:t>
            </a:r>
          </a:p>
          <a:p>
            <a:pPr marL="171450" indent="-171450">
              <a:buFont typeface="Arial" panose="020B0604020202020204" pitchFamily="34" charset="0"/>
              <a:buChar char="•"/>
            </a:pPr>
            <a:r>
              <a:rPr lang="en-US" b="0" dirty="0"/>
              <a:t>Signs and symptoms</a:t>
            </a:r>
          </a:p>
          <a:p>
            <a:pPr marL="171450" indent="-171450">
              <a:buFont typeface="Arial" panose="020B0604020202020204" pitchFamily="34" charset="0"/>
              <a:buChar char="•"/>
            </a:pPr>
            <a:r>
              <a:rPr lang="en-US" b="0" dirty="0"/>
              <a:t>Duration of symptoms </a:t>
            </a:r>
          </a:p>
          <a:p>
            <a:pPr marL="171450" indent="-171450">
              <a:buFont typeface="Arial" panose="020B0604020202020204" pitchFamily="34" charset="0"/>
              <a:buChar char="•"/>
            </a:pPr>
            <a:r>
              <a:rPr lang="en-US" b="0" dirty="0"/>
              <a:t>Incubation period</a:t>
            </a:r>
          </a:p>
          <a:p>
            <a:pPr marL="0" indent="0">
              <a:buFont typeface="Arial" panose="020B0604020202020204" pitchFamily="34" charset="0"/>
              <a:buNone/>
            </a:pPr>
            <a:endParaRPr lang="en-US" b="0" dirty="0"/>
          </a:p>
          <a:p>
            <a:pPr marL="0" indent="0">
              <a:buFont typeface="Arial" panose="020B0604020202020204" pitchFamily="34" charset="0"/>
              <a:buNone/>
            </a:pPr>
            <a:r>
              <a:rPr lang="en-US" b="1" dirty="0"/>
              <a:t>ASK:</a:t>
            </a:r>
          </a:p>
          <a:p>
            <a:pPr marL="171450" lvl="0" indent="-171450" algn="l" defTabSz="914400" rtl="0" eaLnBrk="1" latinLnBrk="0" hangingPunct="1">
              <a:buFont typeface="Arial" panose="020B0604020202020204" pitchFamily="34" charset="0"/>
              <a:buChar char="•"/>
            </a:pPr>
            <a:r>
              <a:rPr lang="en-US" sz="1200" b="0" kern="1200" dirty="0">
                <a:solidFill>
                  <a:schemeClr val="tx1"/>
                </a:solidFill>
                <a:latin typeface="+mn-lt"/>
                <a:ea typeface="+mn-ea"/>
                <a:cs typeface="+mn-cs"/>
              </a:rPr>
              <a:t>What is an incubation period? (Time between exposure to an agent and onset of symptoms.)</a:t>
            </a:r>
          </a:p>
          <a:p>
            <a:pPr marL="171450" lvl="0" indent="-171450" algn="l" defTabSz="914400" rtl="0" eaLnBrk="1" latinLnBrk="0" hangingPunct="1">
              <a:buFont typeface="Arial" panose="020B0604020202020204" pitchFamily="34" charset="0"/>
              <a:buChar char="•"/>
            </a:pPr>
            <a:r>
              <a:rPr lang="en-US" sz="1200" b="0" kern="1200" dirty="0">
                <a:solidFill>
                  <a:schemeClr val="tx1"/>
                </a:solidFill>
                <a:latin typeface="+mn-lt"/>
                <a:ea typeface="+mn-ea"/>
                <a:cs typeface="+mn-cs"/>
              </a:rPr>
              <a:t>How does the incubation period impact the interview? (It defines the exposure period of interest.)</a:t>
            </a:r>
          </a:p>
          <a:p>
            <a:pPr marL="171450" lvl="0" indent="-171450">
              <a:buFont typeface="Arial" panose="020B0604020202020204" pitchFamily="34" charset="0"/>
              <a:buChar char="•"/>
            </a:pPr>
            <a:r>
              <a:rPr lang="en-US" b="0" dirty="0"/>
              <a:t>Modes of transmission (Emphasize that an agent can have multiple modes of transmission, for example foodborne and person-to-person.)</a:t>
            </a:r>
          </a:p>
          <a:p>
            <a:pPr marL="171450" lvl="0" indent="-171450">
              <a:buFont typeface="Arial" panose="020B0604020202020204" pitchFamily="34" charset="0"/>
              <a:buChar char="•"/>
            </a:pPr>
            <a:r>
              <a:rPr lang="en-US" b="0" dirty="0"/>
              <a:t>Common sources associated with agent (i.e.—Salmonella with eggs; Campylobacter with chicken; etc..)</a:t>
            </a:r>
          </a:p>
          <a:p>
            <a:pPr marL="457200" lvl="1" indent="0">
              <a:buFont typeface="Arial" panose="020B0604020202020204" pitchFamily="34" charset="0"/>
              <a:buNone/>
            </a:pPr>
            <a:endParaRPr lang="en-US" b="1" dirty="0"/>
          </a:p>
          <a:p>
            <a:pPr marL="0" lvl="0" indent="0">
              <a:buFont typeface="Arial" panose="020B0604020202020204" pitchFamily="34" charset="0"/>
              <a:buNone/>
            </a:pPr>
            <a:r>
              <a:rPr lang="en-US" b="1" dirty="0"/>
              <a:t>CAUTION</a:t>
            </a:r>
            <a:r>
              <a:rPr lang="en-US" b="0" dirty="0"/>
              <a:t>: while common exposures are worth noting be careful not to focus solely on common exposures—many unique exposures lead to illness</a:t>
            </a:r>
          </a:p>
          <a:p>
            <a:pPr marL="0" lvl="0" indent="0">
              <a:buFont typeface="Arial" panose="020B0604020202020204" pitchFamily="34" charset="0"/>
              <a:buNone/>
            </a:pPr>
            <a:endParaRPr lang="en-US" b="0" dirty="0"/>
          </a:p>
          <a:p>
            <a:pPr marL="171450" lvl="0" indent="-171450">
              <a:buFont typeface="Arial" panose="020B0604020202020204" pitchFamily="34" charset="0"/>
              <a:buChar char="•"/>
            </a:pPr>
            <a:r>
              <a:rPr lang="en-US" b="0" dirty="0"/>
              <a:t>Prevention messaging (to help case not spread disease to others)</a:t>
            </a:r>
          </a:p>
          <a:p>
            <a:pPr marL="0" lvl="0" indent="0">
              <a:buFont typeface="Arial" panose="020B0604020202020204" pitchFamily="34" charset="0"/>
              <a:buNone/>
            </a:pPr>
            <a:endParaRPr lang="en-US" b="1" dirty="0"/>
          </a:p>
          <a:p>
            <a:pPr marL="0" lvl="0" indent="0">
              <a:buFont typeface="Arial" panose="020B0604020202020204" pitchFamily="34" charset="0"/>
              <a:buNone/>
            </a:pPr>
            <a:r>
              <a:rPr lang="en-US" b="1" dirty="0"/>
              <a:t>ASK: </a:t>
            </a:r>
          </a:p>
          <a:p>
            <a:pPr marL="171450" lvl="0" indent="-171450">
              <a:buFont typeface="Arial" panose="020B0604020202020204" pitchFamily="34" charset="0"/>
              <a:buChar char="•"/>
            </a:pPr>
            <a:r>
              <a:rPr lang="en-US" b="0" dirty="0"/>
              <a:t>Where do participants plan to get this information?</a:t>
            </a:r>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ENGAGEMENT OPTION(S):</a:t>
            </a:r>
          </a:p>
          <a:p>
            <a:pPr marL="171450" indent="-171450">
              <a:buFont typeface="Arial" panose="020B0604020202020204" pitchFamily="34" charset="0"/>
              <a:buChar char="•"/>
            </a:pPr>
            <a:r>
              <a:rPr lang="en-US" b="0" dirty="0"/>
              <a:t>Ask participants </a:t>
            </a:r>
            <a:r>
              <a:rPr lang="en-US" dirty="0"/>
              <a:t>the difference in signs and symptoms? (Signs: manifestation of illness that can be seen or measured, such as fever, episodes of vomiting; Symptoms: manifestation of illness that a patient experiences but cannot be seen or measured, such as abdominal pain or body aches)</a:t>
            </a:r>
          </a:p>
          <a:p>
            <a:pPr marL="171450" indent="-171450">
              <a:buFont typeface="Arial" panose="020B0604020202020204" pitchFamily="34" charset="0"/>
              <a:buChar char="•"/>
            </a:pPr>
            <a:r>
              <a:rPr lang="en-US" dirty="0"/>
              <a:t>Ask participants what to do if the disease is unknown, such as during a cluster of unknown enteric illness? (Get a summary of symptoms thus far among known cases and rely on the team lead for direction. Often general prevention messages will be shared until more is known.)</a:t>
            </a:r>
          </a:p>
          <a:p>
            <a:pPr marL="0" indent="0">
              <a:buFont typeface="Arial" panose="020B0604020202020204" pitchFamily="34" charset="0"/>
              <a:buNone/>
            </a:pPr>
            <a:endParaRPr lang="en-US" dirty="0"/>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Same as ILT</a:t>
            </a: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endParaRPr lang="en-US" sz="1200" b="1" kern="1200" dirty="0">
              <a:solidFill>
                <a:schemeClr val="tx1"/>
              </a:solidFill>
              <a:latin typeface="+mn-lt"/>
              <a:ea typeface="+mn-ea"/>
              <a:cs typeface="+mn-cs"/>
            </a:endParaRPr>
          </a:p>
          <a:p>
            <a:pPr marL="0" marR="0" lvl="0" indent="0" algn="l" defTabSz="914400" rtl="0" eaLnBrk="1" latinLnBrk="0" hangingPunct="1">
              <a:lnSpc>
                <a:spcPct val="107000"/>
              </a:lnSpc>
              <a:spcBef>
                <a:spcPts val="0"/>
              </a:spcBef>
              <a:spcAft>
                <a:spcPts val="800"/>
              </a:spcAft>
              <a:buFont typeface="Arial" panose="020B0604020202020204" pitchFamily="34" charset="0"/>
              <a:buNone/>
            </a:pPr>
            <a:r>
              <a:rPr lang="en-US" sz="1200" b="1" kern="1200" dirty="0">
                <a:solidFill>
                  <a:schemeClr val="tx1"/>
                </a:solidFill>
                <a:latin typeface="+mn-lt"/>
                <a:ea typeface="+mn-ea"/>
                <a:cs typeface="+mn-cs"/>
              </a:rPr>
              <a:t>VIRTUAL SUGGESTION:</a:t>
            </a:r>
          </a:p>
          <a:p>
            <a:pPr marL="0" marR="0" lvl="0" indent="0" algn="l" defTabSz="914400" rtl="0" eaLnBrk="1" latinLnBrk="0" hangingPunct="1">
              <a:lnSpc>
                <a:spcPct val="107000"/>
              </a:lnSpc>
              <a:spcBef>
                <a:spcPts val="0"/>
              </a:spcBef>
              <a:spcAft>
                <a:spcPts val="800"/>
              </a:spcAft>
              <a:buFont typeface="Arial" panose="020B0604020202020204" pitchFamily="34" charset="0"/>
              <a:buNone/>
            </a:pPr>
            <a:r>
              <a:rPr lang="en-US" sz="1200" b="0" kern="1200" dirty="0">
                <a:solidFill>
                  <a:schemeClr val="tx1"/>
                </a:solidFill>
                <a:latin typeface="+mn-lt"/>
                <a:ea typeface="+mn-ea"/>
                <a:cs typeface="+mn-cs"/>
              </a:rPr>
              <a:t>Using “Yes” or “No” reaction buttons ask the following questions to affirm learning:</a:t>
            </a: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Fever is a sign (Yes-it is objective)</a:t>
            </a: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Fatigue is a sign (No-it is subjective. Fatigue is a symptom.)</a:t>
            </a: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The incubation period is the time between exposure to disease and onset of symptoms. (Yes)</a:t>
            </a:r>
          </a:p>
          <a:p>
            <a:pPr marL="0" indent="0">
              <a:buFont typeface="Arial" panose="020B0604020202020204" pitchFamily="34" charset="0"/>
              <a:buNone/>
            </a:pPr>
            <a:endParaRPr lang="en-US" dirty="0"/>
          </a:p>
          <a:p>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10</a:t>
            </a:fld>
            <a:endParaRPr lang="en-US"/>
          </a:p>
        </p:txBody>
      </p:sp>
    </p:spTree>
    <p:extLst>
      <p:ext uri="{BB962C8B-B14F-4D97-AF65-F5344CB8AC3E}">
        <p14:creationId xmlns:p14="http://schemas.microsoft.com/office/powerpoint/2010/main" val="5605529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there are a number of available reference materials online and in print. Some interviewers also like to have a quick reference chart handy for the most commonly needed pathogen details, such as this chart (</a:t>
            </a:r>
            <a:r>
              <a:rPr lang="en-US" b="1" i="1" dirty="0"/>
              <a:t>Foodborne Illness-Causing Organisms in the U.S. WHAT YOU NEED TO KNOW</a:t>
            </a:r>
            <a:r>
              <a:rPr lang="en-US" dirty="0"/>
              <a:t>) developed by the FDA. </a:t>
            </a:r>
          </a:p>
          <a:p>
            <a:endParaRPr lang="en-US" dirty="0"/>
          </a:p>
          <a:p>
            <a:r>
              <a:rPr lang="en-US" b="1" dirty="0"/>
              <a:t>Source</a:t>
            </a:r>
            <a:r>
              <a:rPr lang="en-US" dirty="0"/>
              <a:t>: </a:t>
            </a:r>
            <a:r>
              <a:rPr lang="en-US" i="1" dirty="0"/>
              <a:t>https://epublication.fda.gov/catalog</a:t>
            </a:r>
          </a:p>
          <a:p>
            <a:endParaRPr lang="en-US" i="1" dirty="0"/>
          </a:p>
          <a:p>
            <a:r>
              <a:rPr lang="en-US" b="1" i="0" dirty="0"/>
              <a:t>ASK: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Segoe UI" panose="020B0502040204020203" pitchFamily="34" charset="0"/>
              </a:rPr>
              <a:t>1.) What is the incubation period for B. cereus (pronounced “Be serious”)? (10-16 hours)</a:t>
            </a:r>
            <a:br>
              <a:rPr lang="en-US" sz="1800" dirty="0">
                <a:effectLst/>
                <a:latin typeface="Segoe UI" panose="020B0502040204020203" pitchFamily="34" charset="0"/>
              </a:rPr>
            </a:br>
            <a:br>
              <a:rPr lang="en-US" sz="1800" dirty="0">
                <a:effectLst/>
                <a:latin typeface="Segoe UI" panose="020B0502040204020203" pitchFamily="34" charset="0"/>
              </a:rPr>
            </a:br>
            <a:r>
              <a:rPr lang="en-US" sz="1800" dirty="0">
                <a:effectLst/>
                <a:latin typeface="Segoe UI" panose="020B0502040204020203" pitchFamily="34" charset="0"/>
              </a:rPr>
              <a:t>2.) What foods are associated with Campylobacter? (undercooked poultry, raw milk, contaminated water)</a:t>
            </a:r>
            <a:br>
              <a:rPr lang="en-US" sz="1800" dirty="0">
                <a:effectLst/>
                <a:latin typeface="Segoe UI" panose="020B0502040204020203" pitchFamily="34" charset="0"/>
              </a:rPr>
            </a:br>
            <a:br>
              <a:rPr lang="en-US" sz="1800" dirty="0">
                <a:effectLst/>
                <a:latin typeface="Segoe UI" panose="020B0502040204020203" pitchFamily="34" charset="0"/>
              </a:rPr>
            </a:br>
            <a:r>
              <a:rPr lang="en-US" sz="1800" dirty="0">
                <a:effectLst/>
                <a:latin typeface="Segoe UI" panose="020B0502040204020203" pitchFamily="34" charset="0"/>
              </a:rPr>
              <a:t>3.) How long does illness with cryptosporidium last? (may relapse over weeks to months)</a:t>
            </a:r>
            <a:endParaRPr lang="en-US" sz="1800" dirty="0">
              <a:effectLst/>
              <a:latin typeface="Arial" panose="020B0604020202020204" pitchFamily="34" charset="0"/>
            </a:endParaRPr>
          </a:p>
          <a:p>
            <a:r>
              <a:rPr lang="en-US" i="1" dirty="0"/>
              <a:t>Use a laser pointer to show where this information is on the chart.</a:t>
            </a:r>
          </a:p>
          <a:p>
            <a:endParaRPr lang="en-US" i="1" dirty="0"/>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Same as ILT</a:t>
            </a:r>
          </a:p>
          <a:p>
            <a:endParaRPr lang="en-US" i="0" dirty="0"/>
          </a:p>
        </p:txBody>
      </p:sp>
      <p:sp>
        <p:nvSpPr>
          <p:cNvPr id="4" name="Slide Number Placeholder 3"/>
          <p:cNvSpPr>
            <a:spLocks noGrp="1"/>
          </p:cNvSpPr>
          <p:nvPr>
            <p:ph type="sldNum" sz="quarter" idx="5"/>
          </p:nvPr>
        </p:nvSpPr>
        <p:spPr/>
        <p:txBody>
          <a:bodyPr/>
          <a:lstStyle/>
          <a:p>
            <a:fld id="{7085972C-33B8-4435-BD67-F037EB6E04DA}" type="slidenum">
              <a:rPr lang="en-US" smtClean="0"/>
              <a:t>11</a:t>
            </a:fld>
            <a:endParaRPr lang="en-US"/>
          </a:p>
        </p:txBody>
      </p:sp>
    </p:spTree>
    <p:extLst>
      <p:ext uri="{BB962C8B-B14F-4D97-AF65-F5344CB8AC3E}">
        <p14:creationId xmlns:p14="http://schemas.microsoft.com/office/powerpoint/2010/main" val="32652955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b="1" kern="100" dirty="0">
                <a:effectLst/>
                <a:latin typeface="Arial" panose="020B0604020202020204" pitchFamily="34" charset="0"/>
                <a:ea typeface="Calibri" panose="020F0502020204030204" pitchFamily="34" charset="0"/>
                <a:cs typeface="Arial" panose="020B0604020202020204" pitchFamily="34" charset="0"/>
              </a:rPr>
              <a:t>Instructor Note</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displays the question to the class.</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D. Incubation period</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Show Knowledge Check slide and read question to participants</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Launch virtual poll and allow participants to answer; close virtual poll and share responses (optional)</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Advance slide to highlight the correct response and discuss as needed</a:t>
            </a:r>
          </a:p>
          <a:p>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12</a:t>
            </a:fld>
            <a:endParaRPr lang="en-US"/>
          </a:p>
        </p:txBody>
      </p:sp>
    </p:spTree>
    <p:extLst>
      <p:ext uri="{BB962C8B-B14F-4D97-AF65-F5344CB8AC3E}">
        <p14:creationId xmlns:p14="http://schemas.microsoft.com/office/powerpoint/2010/main" val="673066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b="1" kern="100" dirty="0">
                <a:effectLst/>
                <a:latin typeface="Arial" panose="020B0604020202020204" pitchFamily="34" charset="0"/>
                <a:ea typeface="Calibri" panose="020F0502020204030204" pitchFamily="34" charset="0"/>
                <a:cs typeface="Arial" panose="020B0604020202020204" pitchFamily="34" charset="0"/>
              </a:rPr>
              <a:t>Instructor Note</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displays the question to the class.</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D. Incubation period</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Show Knowledge Check slide and read question to participants</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Launch virtual poll and allow participants to answer; close virtual poll and share responses (optional)</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Advance slide to highlight the correct response and discuss as needed</a:t>
            </a:r>
          </a:p>
          <a:p>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13</a:t>
            </a:fld>
            <a:endParaRPr lang="en-US"/>
          </a:p>
        </p:txBody>
      </p:sp>
    </p:spTree>
    <p:extLst>
      <p:ext uri="{BB962C8B-B14F-4D97-AF65-F5344CB8AC3E}">
        <p14:creationId xmlns:p14="http://schemas.microsoft.com/office/powerpoint/2010/main" val="35432968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Remind participants to carefully read through the questionnaire before starting the interview—not only does this improve the “flow” of the interview but can avoid mispronunciations, unfamiliar terms and help the interviewer be able to answer any questions that arise. </a:t>
            </a:r>
          </a:p>
          <a:p>
            <a:endParaRPr lang="en-US" dirty="0"/>
          </a:p>
          <a:p>
            <a:pPr marL="171450" indent="-171450">
              <a:buFont typeface="Arial" panose="020B0604020202020204" pitchFamily="34" charset="0"/>
              <a:buChar char="•"/>
            </a:pPr>
            <a:r>
              <a:rPr lang="en-US" u="sng" dirty="0"/>
              <a:t>Unfamiliar terms</a:t>
            </a:r>
            <a:r>
              <a:rPr lang="en-US" dirty="0"/>
              <a:t>: there may be foods or medical terms that are new to you or hard to pronounce on the questionnaire—find out ahead of time what they are in case the interviewee asks (ex- babaganoush, acai, pho, etc..)</a:t>
            </a:r>
          </a:p>
          <a:p>
            <a:pPr marL="171450" indent="-171450">
              <a:buFont typeface="Arial" panose="020B0604020202020204" pitchFamily="34" charset="0"/>
              <a:buChar char="•"/>
            </a:pPr>
            <a:r>
              <a:rPr lang="en-US" u="sng" dirty="0"/>
              <a:t>Importance of questions</a:t>
            </a:r>
            <a:r>
              <a:rPr lang="en-US" dirty="0"/>
              <a:t> be ready to explain </a:t>
            </a:r>
            <a:r>
              <a:rPr lang="en-US" i="1" dirty="0"/>
              <a:t>why </a:t>
            </a:r>
            <a:r>
              <a:rPr lang="en-US" dirty="0"/>
              <a:t>a question matters</a:t>
            </a:r>
          </a:p>
          <a:p>
            <a:pPr marL="171450" indent="-171450">
              <a:buFont typeface="Arial" panose="020B0604020202020204" pitchFamily="34" charset="0"/>
              <a:buChar char="•"/>
            </a:pPr>
            <a:r>
              <a:rPr lang="en-US" dirty="0"/>
              <a:t>Familiarity improves the </a:t>
            </a:r>
            <a:r>
              <a:rPr lang="en-US" u="sng" dirty="0"/>
              <a:t>cadence and flow </a:t>
            </a:r>
            <a:r>
              <a:rPr lang="en-US" dirty="0"/>
              <a:t>of the interview</a:t>
            </a:r>
          </a:p>
          <a:p>
            <a:pPr marL="171450" indent="-171450">
              <a:buFont typeface="Arial" panose="020B0604020202020204" pitchFamily="34" charset="0"/>
              <a:buChar char="•"/>
            </a:pPr>
            <a:r>
              <a:rPr lang="en-US" dirty="0"/>
              <a:t>Have a time management plan (set goals; be ready to redirect)</a:t>
            </a:r>
          </a:p>
          <a:p>
            <a:pPr marL="171450" indent="-171450">
              <a:buFont typeface="Arial" panose="020B0604020202020204" pitchFamily="34" charset="0"/>
              <a:buChar char="•"/>
            </a:pPr>
            <a:r>
              <a:rPr lang="en-US" dirty="0"/>
              <a:t>Practice administering the questionnaire</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ASK: </a:t>
            </a:r>
            <a:r>
              <a:rPr lang="en-US" dirty="0"/>
              <a:t>How can you best familiarize yourself with the questionnaire? (have questionnaire-specific training; listen to a more experienced interviewer conduct an interviewer; conduct a mock interview)</a:t>
            </a:r>
          </a:p>
          <a:p>
            <a:pPr marL="0" indent="0">
              <a:buFont typeface="Arial" panose="020B0604020202020204" pitchFamily="34" charset="0"/>
              <a:buNone/>
            </a:pPr>
            <a:endParaRPr lang="en-US" dirty="0"/>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Same as ILT</a:t>
            </a:r>
          </a:p>
          <a:p>
            <a:pPr marL="0" indent="0">
              <a:buFont typeface="Arial" panose="020B0604020202020204" pitchFamily="34" charset="0"/>
              <a:buNone/>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14</a:t>
            </a:fld>
            <a:endParaRPr lang="en-US"/>
          </a:p>
        </p:txBody>
      </p:sp>
    </p:spTree>
    <p:extLst>
      <p:ext uri="{BB962C8B-B14F-4D97-AF65-F5344CB8AC3E}">
        <p14:creationId xmlns:p14="http://schemas.microsoft.com/office/powerpoint/2010/main" val="12745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the importance of a well formulated questionnaire that gives structure to the interview and collects the desired level of detail. </a:t>
            </a:r>
          </a:p>
          <a:p>
            <a:endParaRPr lang="en-US" dirty="0"/>
          </a:p>
          <a:p>
            <a:r>
              <a:rPr lang="en-US" b="1" dirty="0"/>
              <a:t>ASK</a:t>
            </a:r>
            <a:r>
              <a:rPr lang="en-US" dirty="0"/>
              <a:t>: Why is it important for all interviewers to use the same questionnaire? (to allow comparison and analysis)</a:t>
            </a:r>
          </a:p>
          <a:p>
            <a:endParaRPr lang="en-US" dirty="0"/>
          </a:p>
          <a:p>
            <a:r>
              <a:rPr lang="en-US" b="1" dirty="0"/>
              <a:t>ENGAGEMENT OPTION:</a:t>
            </a:r>
          </a:p>
          <a:p>
            <a:r>
              <a:rPr lang="en-US" dirty="0"/>
              <a:t>Ask participants to recall the difference between hypothesis-generating interviews and hypothesis-testing interviews. How might questionnaires for these interview styles differ? (hypothesis-generating questionnaires are likely to ask more questions about various exposures but not elicit as much detail about those exposures. Hypothesis-testing questionnaires get more detailed information on a smaller number of exposures of interest)</a:t>
            </a:r>
          </a:p>
          <a:p>
            <a:endParaRPr lang="en-US" dirty="0"/>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Same as ILT</a:t>
            </a:r>
          </a:p>
          <a:p>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15</a:t>
            </a:fld>
            <a:endParaRPr lang="en-US"/>
          </a:p>
        </p:txBody>
      </p:sp>
    </p:spTree>
    <p:extLst>
      <p:ext uri="{BB962C8B-B14F-4D97-AF65-F5344CB8AC3E}">
        <p14:creationId xmlns:p14="http://schemas.microsoft.com/office/powerpoint/2010/main" val="23782371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Compare and contrast closed-ended and open-ended questions. Emphasize that both are valuable for the investigation. Introduce the concept of “shotgun questionnaires”—long sections of yes/no questions related to food history (closed-ended questions). </a:t>
            </a:r>
          </a:p>
          <a:p>
            <a:endParaRPr lang="en-US" dirty="0"/>
          </a:p>
          <a:p>
            <a:r>
              <a:rPr lang="en-US" b="1" dirty="0"/>
              <a:t>ASK:</a:t>
            </a:r>
            <a:r>
              <a:rPr lang="en-US" dirty="0"/>
              <a:t> </a:t>
            </a:r>
          </a:p>
          <a:p>
            <a:r>
              <a:rPr lang="en-US" dirty="0"/>
              <a:t>What happens if the food causing illness is not on the questionnaire?</a:t>
            </a:r>
          </a:p>
          <a:p>
            <a:r>
              <a:rPr lang="en-US" dirty="0"/>
              <a:t>(If the question is not asked the association will not be identified. An ongoing outbreak related to a new or unusual food may necessitate repeated interviewing or open-ended questionnaires to tease out the novel exposure.)</a:t>
            </a:r>
          </a:p>
          <a:p>
            <a:endParaRPr lang="en-US" dirty="0"/>
          </a:p>
          <a:p>
            <a:r>
              <a:rPr lang="en-US" b="1" dirty="0"/>
              <a:t>ENGAGEMENT OPTION: </a:t>
            </a:r>
          </a:p>
          <a:p>
            <a:r>
              <a:rPr lang="en-US" dirty="0"/>
              <a:t>Ask participants if they think there are different techniques that interviewers might use when asking open-ended questions? (Yes. For open-ended questions an interviewer must listen carefully and pull out the most important details stated and record those. They must also have a more conversational technique that involves asking follow-up questions based on information the interviewee provides. They may also need to use gentle redirection to return the interviewee to the topic at hand. </a:t>
            </a:r>
          </a:p>
          <a:p>
            <a:endParaRPr lang="en-US" dirty="0"/>
          </a:p>
          <a:p>
            <a:r>
              <a:rPr lang="en-US" b="1" dirty="0"/>
              <a:t>VIRTUAL SUGGESTION:</a:t>
            </a:r>
          </a:p>
          <a:p>
            <a:pPr marL="0" marR="0" lvl="0" indent="0" algn="l" defTabSz="914400" rtl="0" eaLnBrk="1" latinLnBrk="0" hangingPunct="1">
              <a:lnSpc>
                <a:spcPct val="107000"/>
              </a:lnSpc>
              <a:spcBef>
                <a:spcPts val="0"/>
              </a:spcBef>
              <a:spcAft>
                <a:spcPts val="800"/>
              </a:spcAft>
              <a:buFont typeface="Arial" panose="020B0604020202020204" pitchFamily="34" charset="0"/>
              <a:buNone/>
            </a:pPr>
            <a:r>
              <a:rPr lang="en-US" sz="1200" b="0" kern="1200" dirty="0">
                <a:solidFill>
                  <a:schemeClr val="tx1"/>
                </a:solidFill>
                <a:latin typeface="+mn-lt"/>
                <a:ea typeface="+mn-ea"/>
                <a:cs typeface="+mn-cs"/>
              </a:rPr>
              <a:t>Using “Yes” or “No” reaction buttons ask the following questions to affirm learning:</a:t>
            </a: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Is this a closed-ended question: “Did you have contact with animals?” (Yes-it is closed-ended)</a:t>
            </a:r>
          </a:p>
          <a:p>
            <a:pPr marL="628650" marR="0" lvl="1"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Challenge: Ask how it might be changed to an open-ended question. (“What animals have you had contact with?”)</a:t>
            </a: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Is this a closed-ended question: “What did you eat at the party Friday night?” (No-it is open-ended.)</a:t>
            </a:r>
          </a:p>
          <a:p>
            <a:r>
              <a:rPr lang="en-US" i="1" dirty="0"/>
              <a:t>Emphasize that there is a time and place for both question styles as noted on the slide.</a:t>
            </a:r>
          </a:p>
        </p:txBody>
      </p:sp>
      <p:sp>
        <p:nvSpPr>
          <p:cNvPr id="4" name="Slide Number Placeholder 3"/>
          <p:cNvSpPr>
            <a:spLocks noGrp="1"/>
          </p:cNvSpPr>
          <p:nvPr>
            <p:ph type="sldNum" sz="quarter" idx="5"/>
          </p:nvPr>
        </p:nvSpPr>
        <p:spPr/>
        <p:txBody>
          <a:bodyPr/>
          <a:lstStyle/>
          <a:p>
            <a:fld id="{7085972C-33B8-4435-BD67-F037EB6E04DA}" type="slidenum">
              <a:rPr lang="en-US" smtClean="0"/>
              <a:t>16</a:t>
            </a:fld>
            <a:endParaRPr lang="en-US"/>
          </a:p>
        </p:txBody>
      </p:sp>
    </p:spTree>
    <p:extLst>
      <p:ext uri="{BB962C8B-B14F-4D97-AF65-F5344CB8AC3E}">
        <p14:creationId xmlns:p14="http://schemas.microsoft.com/office/powerpoint/2010/main" val="4162952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a:t>Activity 3.1:</a:t>
            </a:r>
          </a:p>
          <a:p>
            <a:endParaRPr lang="en-US" b="1" i="1" dirty="0"/>
          </a:p>
          <a:p>
            <a:r>
              <a:rPr lang="en-US" b="0" i="0" dirty="0"/>
              <a:t>Break participants into their breakout groups and assign them a category: Demographics, Clinical Info or Exposures. </a:t>
            </a:r>
          </a:p>
          <a:p>
            <a:r>
              <a:rPr lang="en-US" b="0" i="0" dirty="0"/>
              <a:t>Have groups spend 3 minutes brainstorming a list of questions in their category. Groups should be ready to report afterwards.</a:t>
            </a:r>
          </a:p>
          <a:p>
            <a:endParaRPr lang="en-US" b="0" i="0" dirty="0"/>
          </a:p>
          <a:p>
            <a:r>
              <a:rPr lang="en-US" b="0" i="0" dirty="0"/>
              <a:t>Have groups report out. </a:t>
            </a:r>
          </a:p>
          <a:p>
            <a:r>
              <a:rPr lang="en-US" b="0" i="0" dirty="0"/>
              <a:t>The following topics are likely to arise:</a:t>
            </a:r>
          </a:p>
          <a:p>
            <a:pPr marL="171450" indent="-171450">
              <a:buFont typeface="Arial" panose="020B0604020202020204" pitchFamily="34" charset="0"/>
              <a:buChar char="•"/>
            </a:pPr>
            <a:r>
              <a:rPr lang="en-US" b="0" i="0" dirty="0"/>
              <a:t>Demographics (age, gender, residence, workplace, contact info)</a:t>
            </a:r>
          </a:p>
          <a:p>
            <a:pPr marL="171450" indent="-171450">
              <a:buFont typeface="Arial" panose="020B0604020202020204" pitchFamily="34" charset="0"/>
              <a:buChar char="•"/>
            </a:pPr>
            <a:r>
              <a:rPr lang="en-US" b="0" i="0" dirty="0"/>
              <a:t>Clinical Info (onset, symptoms, duration, hospitalization status, medical visit info)</a:t>
            </a:r>
          </a:p>
          <a:p>
            <a:pPr marL="171450" indent="-171450">
              <a:buFont typeface="Arial" panose="020B0604020202020204" pitchFamily="34" charset="0"/>
              <a:buChar char="•"/>
            </a:pPr>
            <a:r>
              <a:rPr lang="en-US" b="0" i="0" dirty="0"/>
              <a:t>Exposures (food history, ill contacts, animal contact, group events, water source, travel history)</a:t>
            </a:r>
          </a:p>
          <a:p>
            <a:endParaRPr lang="en-US" dirty="0"/>
          </a:p>
          <a:p>
            <a:pPr algn="l" rtl="0" fontAlgn="base"/>
            <a:r>
              <a:rPr lang="en-US" b="1" i="0" u="sng" dirty="0" err="1">
                <a:solidFill>
                  <a:srgbClr val="000000"/>
                </a:solidFill>
                <a:effectLst/>
                <a:latin typeface="Arial" panose="020B0604020202020204" pitchFamily="34" charset="0"/>
              </a:rPr>
              <a:t>vILT</a:t>
            </a:r>
            <a:r>
              <a:rPr lang="en-US" b="1" i="0" u="sng" dirty="0">
                <a:solidFill>
                  <a:srgbClr val="000000"/>
                </a:solidFill>
                <a:effectLst/>
                <a:latin typeface="Arial" panose="020B0604020202020204" pitchFamily="34" charset="0"/>
              </a:rPr>
              <a:t> Delivery</a:t>
            </a:r>
            <a:r>
              <a:rPr lang="en-US" b="0" i="0" dirty="0">
                <a:solidFill>
                  <a:srgbClr val="00000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Send participants to pre-assigned breakout rooms for 3 minutes to discuss Activity 3.1 questions in Guide. </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Instruct each group to choose a participant to report findings upon return to large group.</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After breakout groups return to main session ask each group to share a synopsis of their discussion.</a:t>
            </a:r>
            <a:endParaRPr lang="en-US" sz="1800" b="0" i="0" dirty="0">
              <a:solidFill>
                <a:srgbClr val="444444"/>
              </a:solidFill>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A786DB-9A68-4B20-9E57-C41C6A1D7BB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50485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Emphasize the importance of looking for commonalities among cases and sometimes those commonalities are demographic. </a:t>
            </a:r>
            <a:r>
              <a:rPr lang="en-US" b="0" i="0" dirty="0">
                <a:solidFill>
                  <a:srgbClr val="000000"/>
                </a:solidFill>
                <a:effectLst/>
                <a:latin typeface="SFUIDisplay"/>
              </a:rPr>
              <a:t>Explain that sometimes there are demographic clues that help identify exposures of interest, such as attending the same daycare, working in the same office, or even frequenting the same public swimming pool.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000000"/>
              </a:solidFill>
              <a:effectLst/>
              <a:latin typeface="SFUIDisplay"/>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SFUIDisplay"/>
              </a:rPr>
              <a:t>Additionally, there are sometimes exposure trends that can be recognized among demographic groups. For example, national outbreak data shows sex and age differences among cases in foodborne outbreaks depending on the food product implicated. These trends, while of course not a rule, can be helpful clues to investigators.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000000"/>
              </a:solidFill>
              <a:effectLst/>
              <a:latin typeface="SFUIDisplay"/>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00000"/>
                </a:solidFill>
                <a:effectLst/>
                <a:latin typeface="SFUIDisplay"/>
              </a:rPr>
              <a:t>ASK</a:t>
            </a:r>
            <a:r>
              <a:rPr lang="en-US" b="0" i="0" dirty="0">
                <a:solidFill>
                  <a:srgbClr val="000000"/>
                </a:solidFill>
                <a:effectLst/>
                <a:latin typeface="SFUIDisplay"/>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SFUIDisplay"/>
              </a:rPr>
              <a:t>If you suspected that contaminated peanut butter was causing an outbreak, what age groups would you expect to be the most impacted?(</a:t>
            </a:r>
            <a:r>
              <a:rPr lang="en-US" b="0" i="1" dirty="0">
                <a:solidFill>
                  <a:srgbClr val="000000"/>
                </a:solidFill>
                <a:effectLst/>
                <a:latin typeface="SFUIDisplay"/>
              </a:rPr>
              <a:t>Participants will likely state children because children are known peanut butter and jelly consumers</a:t>
            </a:r>
            <a:r>
              <a:rPr lang="en-US" b="0" i="0" dirty="0">
                <a:solidFill>
                  <a:srgbClr val="000000"/>
                </a:solidFill>
                <a:effectLst/>
                <a:latin typeface="SFUIDisplay"/>
              </a:rPr>
              <a:t>. </a:t>
            </a:r>
            <a:r>
              <a:rPr lang="en-US" b="0" i="1" dirty="0">
                <a:solidFill>
                  <a:srgbClr val="000000"/>
                </a:solidFill>
                <a:effectLst/>
                <a:latin typeface="SFUIDisplay"/>
              </a:rPr>
              <a:t>This is correct but also the elderly consume a lot of peanut butter because it is cheap, easy, and high protein. Food consumption has trends, and these trends can be helpful to investigators</a:t>
            </a:r>
            <a:r>
              <a:rPr lang="en-US" b="0" i="0" dirty="0">
                <a:solidFill>
                  <a:srgbClr val="000000"/>
                </a:solidFill>
                <a:effectLst/>
                <a:latin typeface="SFUIDisplay"/>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solidFill>
                <a:srgbClr val="000000"/>
              </a:solidFill>
              <a:effectLst/>
              <a:latin typeface="SFUIDisplay"/>
            </a:endParaRPr>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Same as ILT</a:t>
            </a:r>
          </a:p>
          <a:p>
            <a:pPr marL="0" marR="0">
              <a:spcBef>
                <a:spcPts val="1800"/>
              </a:spcBef>
              <a:spcAft>
                <a:spcPts val="600"/>
              </a:spcAft>
            </a:pP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solidFill>
                  <a:srgbClr val="000000"/>
                </a:solidFill>
                <a:effectLst/>
                <a:latin typeface="SFUIDisplay"/>
              </a:rPr>
              <a:t>VIRTUAL SUGGESTION: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Ask learners to use the chat feature to chat potential ideas about exposures to explore if they note these demographic trends among the sick people: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Illness in children under 2 (common childcare facility; infant/toddler food)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Illness in seniors over 80 (common long term care facility; common event)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Illness in residents of same part of town (common local grocery store; common local event)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Illness in workers from the same office (common office party; ill co-worker who spread illness at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solidFill>
                <a:srgbClr val="000000"/>
              </a:solidFill>
              <a:effectLst/>
              <a:latin typeface="SFUIDisplay"/>
            </a:endParaRPr>
          </a:p>
          <a:p>
            <a:endParaRPr lang="en-US" dirty="0"/>
          </a:p>
          <a:p>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18</a:t>
            </a:fld>
            <a:endParaRPr lang="en-US"/>
          </a:p>
        </p:txBody>
      </p:sp>
    </p:spTree>
    <p:extLst>
      <p:ext uri="{BB962C8B-B14F-4D97-AF65-F5344CB8AC3E}">
        <p14:creationId xmlns:p14="http://schemas.microsoft.com/office/powerpoint/2010/main" val="41023024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animated slide.</a:t>
            </a:r>
          </a:p>
          <a:p>
            <a:endParaRPr lang="en-US" dirty="0"/>
          </a:p>
          <a:p>
            <a:r>
              <a:rPr lang="en-US" dirty="0"/>
              <a:t>When national outbreak data over a 17-year period was analyzed demographic trends regarding sex and age can be seen. Males were more likely to be involved in outbreaks attributed to beef, shellfish, pork, dairy and game while females were more likely to be involved in outbreaks attributed to grains-beans, nuts-seeds, fruits, sprouts and vegetable row crops. There are also age trends: children under 5 were the most likely to be involved in dairy and fruit outbreaks.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 </a:t>
            </a:r>
            <a:r>
              <a:rPr lang="en-US" b="0" i="1" dirty="0">
                <a:solidFill>
                  <a:srgbClr val="000000"/>
                </a:solidFill>
                <a:effectLst/>
                <a:latin typeface="SFUIDisplay"/>
              </a:rPr>
              <a:t>https://www.ncbi.nlm.nih.gov/pmc/articles/PMC6624866/#!po=43.1034</a:t>
            </a:r>
            <a:r>
              <a:rPr lang="en-US" b="0" i="0" dirty="0">
                <a:solidFill>
                  <a:srgbClr val="000000"/>
                </a:solidFill>
                <a:effectLst/>
                <a:latin typeface="SFUIDisplay"/>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000000"/>
              </a:solidFill>
              <a:effectLst/>
              <a:latin typeface="SFUIDisplay"/>
            </a:endParaRPr>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19</a:t>
            </a:fld>
            <a:endParaRPr lang="en-US"/>
          </a:p>
        </p:txBody>
      </p:sp>
    </p:spTree>
    <p:extLst>
      <p:ext uri="{BB962C8B-B14F-4D97-AF65-F5344CB8AC3E}">
        <p14:creationId xmlns:p14="http://schemas.microsoft.com/office/powerpoint/2010/main" val="1136471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Briefly introduce the module objectives. </a:t>
            </a:r>
          </a:p>
          <a:p>
            <a:endParaRPr lang="en-US" dirty="0"/>
          </a:p>
          <a:p>
            <a:r>
              <a:rPr lang="en-US" b="1" dirty="0"/>
              <a:t>ENGAGEMENT OPTIONS:</a:t>
            </a:r>
          </a:p>
          <a:p>
            <a:pPr marL="171450" indent="-171450">
              <a:buFont typeface="Arial" panose="020B0604020202020204" pitchFamily="34" charset="0"/>
              <a:buChar char="•"/>
            </a:pPr>
            <a:r>
              <a:rPr lang="en-US" dirty="0"/>
              <a:t>Assign a participant to list the 5 steps to prepare for interviewing when called upon at the end of the module.</a:t>
            </a:r>
          </a:p>
          <a:p>
            <a:pPr marL="0" indent="0">
              <a:buFont typeface="Arial" panose="020B0604020202020204" pitchFamily="34" charset="0"/>
              <a:buNone/>
            </a:pPr>
            <a:endParaRPr lang="en-US" dirty="0"/>
          </a:p>
          <a:p>
            <a:pPr marL="27305"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4419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Clinical information can help characterize the illness if the agent is unknown. It can also help identify the exposure period of interest (incubation period). Onset information may be used to construct epidemiologic curves and graphically illustrate the outbreak. For routine surveillance clinical information may be used to determine case status. </a:t>
            </a:r>
          </a:p>
          <a:p>
            <a:endParaRPr lang="en-US" dirty="0"/>
          </a:p>
          <a:p>
            <a:r>
              <a:rPr lang="en-US" b="1" dirty="0"/>
              <a:t>Stress the importance of being as exact as possible with onset date and time. </a:t>
            </a:r>
          </a:p>
          <a:p>
            <a:endParaRPr lang="en-US" b="1" dirty="0"/>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b="0" dirty="0"/>
          </a:p>
          <a:p>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20</a:t>
            </a:fld>
            <a:endParaRPr lang="en-US"/>
          </a:p>
        </p:txBody>
      </p:sp>
    </p:spTree>
    <p:extLst>
      <p:ext uri="{BB962C8B-B14F-4D97-AF65-F5344CB8AC3E}">
        <p14:creationId xmlns:p14="http://schemas.microsoft.com/office/powerpoint/2010/main" val="30604833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the ultimate goal of interviewing is to discover the source of illness by evaluating exposures. Exposure to a variety of things may have caused illness and should be explored during the interview. This can lead to implementing control measures that prevent others from becoming ill. </a:t>
            </a:r>
          </a:p>
          <a:p>
            <a:endParaRPr lang="en-US" dirty="0"/>
          </a:p>
          <a:p>
            <a:r>
              <a:rPr lang="en-US" b="1" dirty="0"/>
              <a:t>ASK</a:t>
            </a:r>
            <a:r>
              <a:rPr lang="en-US" dirty="0"/>
              <a:t>: </a:t>
            </a:r>
          </a:p>
          <a:p>
            <a:r>
              <a:rPr lang="en-US" dirty="0"/>
              <a:t>What kinds of control measures might be implemented based on interview data that implicates a common source? (excluding an ill food worker; recalling a food product; hyperchlorination of a public swimming pool; sanitizing a common location; disposing of mishandled food; etc..)</a:t>
            </a:r>
          </a:p>
          <a:p>
            <a:endParaRPr lang="en-US" dirty="0"/>
          </a:p>
          <a:p>
            <a:r>
              <a:rPr lang="en-US" i="1" dirty="0"/>
              <a:t>This discussion should reinforce the “why” or “WIIFM—What’s In It For Me” regarding the impact of interviewing. </a:t>
            </a:r>
          </a:p>
          <a:p>
            <a:endParaRPr lang="en-US" i="0" dirty="0"/>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Same as ILT</a:t>
            </a:r>
          </a:p>
          <a:p>
            <a:endParaRPr lang="en-US" i="0" dirty="0"/>
          </a:p>
        </p:txBody>
      </p:sp>
      <p:sp>
        <p:nvSpPr>
          <p:cNvPr id="4" name="Slide Number Placeholder 3"/>
          <p:cNvSpPr>
            <a:spLocks noGrp="1"/>
          </p:cNvSpPr>
          <p:nvPr>
            <p:ph type="sldNum" sz="quarter" idx="5"/>
          </p:nvPr>
        </p:nvSpPr>
        <p:spPr/>
        <p:txBody>
          <a:bodyPr/>
          <a:lstStyle/>
          <a:p>
            <a:fld id="{7085972C-33B8-4435-BD67-F037EB6E04DA}" type="slidenum">
              <a:rPr lang="en-US" smtClean="0"/>
              <a:t>21</a:t>
            </a:fld>
            <a:endParaRPr lang="en-US"/>
          </a:p>
        </p:txBody>
      </p:sp>
    </p:spTree>
    <p:extLst>
      <p:ext uri="{BB962C8B-B14F-4D97-AF65-F5344CB8AC3E}">
        <p14:creationId xmlns:p14="http://schemas.microsoft.com/office/powerpoint/2010/main" val="38906198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The instructor then displays the question with the correct answer shown.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The correct answer is </a:t>
            </a:r>
            <a:r>
              <a:rPr lang="en-US" sz="1800" b="1" kern="100" dirty="0">
                <a:effectLst/>
                <a:latin typeface="Arial" panose="020B0604020202020204" pitchFamily="34" charset="0"/>
                <a:ea typeface="Calibri" panose="020F0502020204030204" pitchFamily="34" charset="0"/>
                <a:cs typeface="Times New Roman" panose="02020603050405020304" pitchFamily="18" charset="0"/>
              </a:rPr>
              <a:t>C. Family Medical History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After the results are shown, if there are a large number who selected an incorrect response, the instructor should be prepared to offer further explanation for the correct response.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endParaRPr lang="en-US" sz="1800" b="1" u="sng" kern="10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800" b="1" u="sng" kern="100" dirty="0">
                <a:effectLst/>
                <a:latin typeface="Arial" panose="020B0604020202020204" pitchFamily="34" charset="0"/>
                <a:ea typeface="Calibri" panose="020F0502020204030204" pitchFamily="34" charset="0"/>
                <a:cs typeface="Times New Roman" panose="02020603050405020304" pitchFamily="18" charset="0"/>
              </a:rPr>
              <a:t>vILT Delivery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7000"/>
              </a:lnSpc>
              <a:spcBef>
                <a:spcPts val="1200"/>
              </a:spcBef>
              <a:spcAft>
                <a:spcPts val="600"/>
              </a:spcAft>
            </a:pPr>
            <a:endParaRPr lang="en-US" sz="1800" kern="10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1200"/>
              </a:spcBef>
              <a:spcAft>
                <a:spcPts val="600"/>
              </a:spcAft>
              <a:buFont typeface="Arial" panose="020B0604020202020204" pitchFamily="34" charset="0"/>
              <a:buChar char="•"/>
            </a:pPr>
            <a:r>
              <a:rPr lang="en-US" sz="1800" kern="100" dirty="0">
                <a:effectLst/>
                <a:latin typeface="Arial" panose="020B0604020202020204" pitchFamily="34" charset="0"/>
                <a:ea typeface="Calibri" panose="020F0502020204030204" pitchFamily="34" charset="0"/>
                <a:cs typeface="Arial" panose="020B0604020202020204" pitchFamily="34" charset="0"/>
              </a:rPr>
              <a:t>Show Knowledge Check slide and read question to participants</a:t>
            </a:r>
          </a:p>
          <a:p>
            <a:pPr marL="171450" marR="0" indent="-171450">
              <a:lnSpc>
                <a:spcPct val="107000"/>
              </a:lnSpc>
              <a:spcBef>
                <a:spcPts val="1200"/>
              </a:spcBef>
              <a:spcAft>
                <a:spcPts val="600"/>
              </a:spcAft>
              <a:buFont typeface="Arial" panose="020B0604020202020204" pitchFamily="34" charset="0"/>
              <a:buChar char="•"/>
            </a:pPr>
            <a:r>
              <a:rPr lang="en-US" sz="1800" kern="100" dirty="0">
                <a:effectLst/>
                <a:latin typeface="Arial" panose="020B0604020202020204" pitchFamily="34" charset="0"/>
                <a:ea typeface="Calibri" panose="020F0502020204030204" pitchFamily="34" charset="0"/>
                <a:cs typeface="Arial" panose="020B0604020202020204" pitchFamily="34" charset="0"/>
              </a:rPr>
              <a:t>Launch virtual poll and allow participants to answer; close virtual poll and share responses (optional)</a:t>
            </a:r>
          </a:p>
          <a:p>
            <a:pPr marL="171450" marR="0" indent="-171450">
              <a:lnSpc>
                <a:spcPct val="107000"/>
              </a:lnSpc>
              <a:spcBef>
                <a:spcPts val="1200"/>
              </a:spcBef>
              <a:spcAft>
                <a:spcPts val="600"/>
              </a:spcAft>
              <a:buFont typeface="Arial" panose="020B0604020202020204" pitchFamily="34" charset="0"/>
              <a:buChar char="•"/>
            </a:pPr>
            <a:r>
              <a:rPr lang="en-US" sz="1800" kern="100" dirty="0">
                <a:effectLst/>
                <a:latin typeface="Arial" panose="020B0604020202020204" pitchFamily="34" charset="0"/>
                <a:ea typeface="Calibri" panose="020F0502020204030204" pitchFamily="34" charset="0"/>
                <a:cs typeface="Arial" panose="020B0604020202020204" pitchFamily="34" charset="0"/>
              </a:rPr>
              <a:t>Advance slide to highlight the correct response and discuss as needed</a:t>
            </a:r>
          </a:p>
          <a:p>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22</a:t>
            </a:fld>
            <a:endParaRPr lang="en-US"/>
          </a:p>
        </p:txBody>
      </p:sp>
    </p:spTree>
    <p:extLst>
      <p:ext uri="{BB962C8B-B14F-4D97-AF65-F5344CB8AC3E}">
        <p14:creationId xmlns:p14="http://schemas.microsoft.com/office/powerpoint/2010/main" val="42012760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The instructor then displays the question with the correct answer shown.</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The correct answer is </a:t>
            </a:r>
            <a:r>
              <a:rPr lang="en-US" sz="1200" b="1" kern="100" dirty="0">
                <a:effectLst/>
                <a:latin typeface="Arial" panose="020B0604020202020204" pitchFamily="34" charset="0"/>
                <a:ea typeface="Calibri" panose="020F0502020204030204" pitchFamily="34" charset="0"/>
                <a:cs typeface="Times New Roman" panose="02020603050405020304" pitchFamily="18" charset="0"/>
              </a:rPr>
              <a:t>C. Family Medical History</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After the results are shown, if there are a large number who selected an incorrect response, the instructor should be prepared to offer further explanation for the correct response.</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endParaRPr lang="en-US" sz="1200" b="1" u="sng" kern="10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Times New Roman" panose="02020603050405020304" pitchFamily="18" charset="0"/>
              </a:rPr>
              <a:t>vILT Delivery</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Show Knowledge Check slide and read question to participants</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Launch virtual poll and allow participants to answer; close virtual poll and share responses (optional)</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Advance slide to highlight the correct response and discuss as needed</a:t>
            </a:r>
          </a:p>
          <a:p>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23</a:t>
            </a:fld>
            <a:endParaRPr lang="en-US"/>
          </a:p>
        </p:txBody>
      </p:sp>
    </p:spTree>
    <p:extLst>
      <p:ext uri="{BB962C8B-B14F-4D97-AF65-F5344CB8AC3E}">
        <p14:creationId xmlns:p14="http://schemas.microsoft.com/office/powerpoint/2010/main" val="8408727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Remind participants that there are different reasons for interviewing: routine case interviews; outbreak interviews; food complaint interviews, etc.. Each situation may have a unique protocol and the interviewer should be clear on the steps involved:</a:t>
            </a:r>
          </a:p>
          <a:p>
            <a:pPr marL="171450" indent="-171450">
              <a:buFont typeface="Arial" panose="020B0604020202020204" pitchFamily="34" charset="0"/>
              <a:buChar char="•"/>
            </a:pPr>
            <a:r>
              <a:rPr lang="en-US" dirty="0"/>
              <a:t>Make sure you use the right questionnaire and answer all questions unless told differently by lead investigator</a:t>
            </a:r>
          </a:p>
          <a:p>
            <a:pPr marL="171450" indent="-171450">
              <a:buFont typeface="Arial" panose="020B0604020202020204" pitchFamily="34" charset="0"/>
              <a:buChar char="•"/>
            </a:pPr>
            <a:r>
              <a:rPr lang="en-US" dirty="0"/>
              <a:t>Be sure you understand which cases you are assigned and how to update the interview status </a:t>
            </a:r>
          </a:p>
          <a:p>
            <a:pPr marL="171450" indent="-171450">
              <a:buFont typeface="Arial" panose="020B0604020202020204" pitchFamily="34" charset="0"/>
              <a:buChar char="•"/>
            </a:pPr>
            <a:r>
              <a:rPr lang="en-US" dirty="0"/>
              <a:t>Know the deadline for completing the interview</a:t>
            </a:r>
          </a:p>
          <a:p>
            <a:pPr marL="171450" indent="-171450">
              <a:buFont typeface="Arial" panose="020B0604020202020204" pitchFamily="34" charset="0"/>
              <a:buChar char="•"/>
            </a:pPr>
            <a:r>
              <a:rPr lang="en-US" dirty="0"/>
              <a:t>Know who to give completed questionnaires to or where to upload them</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i="1" dirty="0"/>
              <a:t>Emphasize the importance of internal team communication.</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ASK</a:t>
            </a:r>
            <a:r>
              <a:rPr lang="en-US" dirty="0"/>
              <a:t>: </a:t>
            </a:r>
          </a:p>
          <a:p>
            <a:pPr marL="171450" indent="-171450">
              <a:buFont typeface="Arial" panose="020B0604020202020204" pitchFamily="34" charset="0"/>
              <a:buChar char="•"/>
            </a:pPr>
            <a:r>
              <a:rPr lang="en-US" dirty="0"/>
              <a:t>What other special instructions might you receive as an interviewer? (questions to prioritize; how to handle workplace/school exclusion; instructions for stool specimen or food sample collection; etc..)</a:t>
            </a:r>
          </a:p>
          <a:p>
            <a:pPr marL="0" indent="0">
              <a:buFont typeface="Arial" panose="020B0604020202020204" pitchFamily="34" charset="0"/>
              <a:buNone/>
            </a:pPr>
            <a:endParaRPr lang="en-US" dirty="0"/>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Same as ILT</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24</a:t>
            </a:fld>
            <a:endParaRPr lang="en-US"/>
          </a:p>
        </p:txBody>
      </p:sp>
    </p:spTree>
    <p:extLst>
      <p:ext uri="{BB962C8B-B14F-4D97-AF65-F5344CB8AC3E}">
        <p14:creationId xmlns:p14="http://schemas.microsoft.com/office/powerpoint/2010/main" val="41441156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investigations are dynamic and there are likely multiple investigators working on the investigation. Communication is critical to avoid confusion and duplication of efforts. Documents may change as information evolves during the investigation—such as a new exposure of interest or changing needs regarding specimen collection.</a:t>
            </a:r>
          </a:p>
          <a:p>
            <a:endParaRPr lang="en-US" dirty="0"/>
          </a:p>
          <a:p>
            <a:r>
              <a:rPr lang="en-US" dirty="0"/>
              <a:t>Particularly for interviewing stress the importance of knowing and following a clear protocol that dictates case assignment. Having a shared drive for investigation materials is recommended to ensure all investigators are using documents based on the current information.</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ENGAGEMENT OPTION</a:t>
            </a:r>
          </a:p>
          <a:p>
            <a:pPr marL="171450" indent="-171450">
              <a:buFont typeface="Arial" panose="020B0604020202020204" pitchFamily="34" charset="0"/>
              <a:buChar char="•"/>
            </a:pPr>
            <a:r>
              <a:rPr lang="en-US" b="0" dirty="0"/>
              <a:t>Ask participants how their</a:t>
            </a:r>
            <a:r>
              <a:rPr lang="en-US" dirty="0"/>
              <a:t> jurisdictions organize the case assignment process. Does it work well?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95204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case interview prioritization may be necessary due to staffing and workload. Ask your supervisor for jurisdiction-specific priorities for interview prioritization. However, emphasize that many jurisdictions prioritize the following types of case interview over routine cases:</a:t>
            </a:r>
          </a:p>
          <a:p>
            <a:pPr marL="171450" indent="-171450">
              <a:buFont typeface="Arial" panose="020B0604020202020204" pitchFamily="34" charset="0"/>
              <a:buChar char="•"/>
            </a:pPr>
            <a:r>
              <a:rPr lang="en-US" dirty="0"/>
              <a:t>Suspected outbreak cases (could signal an ongoing public health threat with actionable control measure)</a:t>
            </a:r>
          </a:p>
          <a:p>
            <a:pPr marL="171450" indent="-171450">
              <a:buFont typeface="Arial" panose="020B0604020202020204" pitchFamily="34" charset="0"/>
              <a:buChar char="•"/>
            </a:pPr>
            <a:r>
              <a:rPr lang="en-US" dirty="0"/>
              <a:t>Cases with most recent illness onset (most likely to have good recall and actionable public health intervention)</a:t>
            </a:r>
          </a:p>
          <a:p>
            <a:pPr marL="171450" indent="-171450">
              <a:buFont typeface="Arial" panose="020B0604020202020204" pitchFamily="34" charset="0"/>
              <a:buChar char="•"/>
            </a:pPr>
            <a:r>
              <a:rPr lang="en-US" dirty="0"/>
              <a:t>Cases in congregate settings, such as detention centers/long term care facility/schools (have ability to spread to large number of cases rapidly)</a:t>
            </a:r>
          </a:p>
          <a:p>
            <a:pPr marL="171450" indent="-171450">
              <a:buFont typeface="Arial" panose="020B0604020202020204" pitchFamily="34" charset="0"/>
              <a:buChar char="•"/>
            </a:pPr>
            <a:r>
              <a:rPr lang="en-US" dirty="0"/>
              <a:t>Cases among those working in high-risk settings, such as food workers, childcare workers, or healthcare workers (could spread rapidly and work with compromised population)</a:t>
            </a:r>
          </a:p>
          <a:p>
            <a:pPr marL="171450" indent="-171450">
              <a:buFont typeface="Arial" panose="020B0604020202020204" pitchFamily="34" charset="0"/>
              <a:buChar char="•"/>
            </a:pPr>
            <a:r>
              <a:rPr lang="en-US" dirty="0"/>
              <a:t>Cases of unusual disease or with serious outcomes, such as Botulism, Salmonella Typhi or a novel pathogen (could result in death or signal unusual source in the community)</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ENGAGEMENT OPTION(S):</a:t>
            </a:r>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ASK:</a:t>
            </a:r>
            <a:r>
              <a:rPr lang="en-US" dirty="0"/>
              <a:t> </a:t>
            </a:r>
          </a:p>
          <a:p>
            <a:pPr marL="171450" indent="-171450">
              <a:buFont typeface="Arial" panose="020B0604020202020204" pitchFamily="34" charset="0"/>
              <a:buChar char="•"/>
            </a:pPr>
            <a:r>
              <a:rPr lang="en-US" dirty="0"/>
              <a:t>Have you ever had to prioritize case interviews? </a:t>
            </a:r>
          </a:p>
          <a:p>
            <a:pPr marL="171450" indent="-171450">
              <a:buFont typeface="Arial" panose="020B0604020202020204" pitchFamily="34" charset="0"/>
              <a:buChar char="•"/>
            </a:pPr>
            <a:r>
              <a:rPr lang="en-US" dirty="0"/>
              <a:t>How did they do it?</a:t>
            </a:r>
          </a:p>
          <a:p>
            <a:pPr marL="0" indent="0">
              <a:buFont typeface="Arial" panose="020B0604020202020204" pitchFamily="34" charset="0"/>
              <a:buNone/>
            </a:pPr>
            <a:endParaRPr lang="en-US" dirty="0"/>
          </a:p>
          <a:p>
            <a:pPr marL="0" marR="0">
              <a:lnSpc>
                <a:spcPct val="107000"/>
              </a:lnSpc>
              <a:spcBef>
                <a:spcPts val="1200"/>
              </a:spcBef>
              <a:spcAft>
                <a:spcPts val="600"/>
              </a:spcAft>
            </a:pPr>
            <a:r>
              <a:rPr lang="en-US" sz="1800" b="1" u="sng" kern="100" dirty="0">
                <a:effectLst/>
                <a:latin typeface="Arial" panose="020B0604020202020204" pitchFamily="34" charset="0"/>
                <a:ea typeface="Calibri" panose="020F0502020204030204" pitchFamily="34" charset="0"/>
                <a:cs typeface="Times New Roman" panose="02020603050405020304" pitchFamily="18" charset="0"/>
              </a:rPr>
              <a:t>vILT Delivery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The course administrator has the option to pose the ASK questions as polls.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71582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a prepared interviewer should have tools handy to support the interview process. Review some of the suggested tools to have nearby:</a:t>
            </a:r>
          </a:p>
          <a:p>
            <a:pPr marL="171450" indent="-171450">
              <a:buFont typeface="Arial" panose="020B0604020202020204" pitchFamily="34" charset="0"/>
              <a:buChar char="•"/>
            </a:pPr>
            <a:r>
              <a:rPr lang="en-US" dirty="0"/>
              <a:t>Paper interview form &amp; pen (in case of power outage or computer malfunction)</a:t>
            </a:r>
          </a:p>
          <a:p>
            <a:pPr marL="171450" indent="-171450">
              <a:buFont typeface="Arial" panose="020B0604020202020204" pitchFamily="34" charset="0"/>
              <a:buChar char="•"/>
            </a:pPr>
            <a:r>
              <a:rPr lang="en-US" dirty="0"/>
              <a:t>Disease reference material (to help with answering questions &amp; giving prevention education)</a:t>
            </a:r>
          </a:p>
          <a:p>
            <a:pPr marL="171450" indent="-171450">
              <a:buFont typeface="Arial" panose="020B0604020202020204" pitchFamily="34" charset="0"/>
              <a:buChar char="•"/>
            </a:pPr>
            <a:r>
              <a:rPr lang="en-US" dirty="0"/>
              <a:t>Calendar (to help jog patient’s memory and ensure interviewer/interviewee on same page)</a:t>
            </a:r>
          </a:p>
          <a:p>
            <a:pPr marL="171450" indent="-171450">
              <a:buFont typeface="Arial" panose="020B0604020202020204" pitchFamily="34" charset="0"/>
              <a:buChar char="•"/>
            </a:pPr>
            <a:r>
              <a:rPr lang="en-US" dirty="0"/>
              <a:t>Headset (life if easier with both hands free! Plus, it keeps things confidential)</a:t>
            </a:r>
          </a:p>
          <a:p>
            <a:pPr marL="171450" indent="-171450">
              <a:buFont typeface="Arial" panose="020B0604020202020204" pitchFamily="34" charset="0"/>
              <a:buChar char="•"/>
            </a:pPr>
            <a:r>
              <a:rPr lang="en-US" dirty="0"/>
              <a:t>Call log (quick place to record interview status: pending; complete; message left and 4 pm; etc..)</a:t>
            </a:r>
          </a:p>
          <a:p>
            <a:pPr marL="171450" indent="-171450">
              <a:buFont typeface="Arial" panose="020B0604020202020204" pitchFamily="34" charset="0"/>
              <a:buChar char="•"/>
            </a:pPr>
            <a:r>
              <a:rPr lang="en-US" dirty="0"/>
              <a:t>Other materials (menus; instructions for stool collection; etc..)</a:t>
            </a:r>
          </a:p>
          <a:p>
            <a:pPr marL="0" indent="0">
              <a:buFont typeface="Arial" panose="020B0604020202020204" pitchFamily="34" charset="0"/>
              <a:buNone/>
            </a:pPr>
            <a:endParaRPr lang="en-US" dirty="0"/>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Same as ILT</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27</a:t>
            </a:fld>
            <a:endParaRPr lang="en-US"/>
          </a:p>
        </p:txBody>
      </p:sp>
    </p:spTree>
    <p:extLst>
      <p:ext uri="{BB962C8B-B14F-4D97-AF65-F5344CB8AC3E}">
        <p14:creationId xmlns:p14="http://schemas.microsoft.com/office/powerpoint/2010/main" val="15226193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This is a return to the scenario introduced in Module 1. </a:t>
            </a:r>
          </a:p>
          <a:p>
            <a:endParaRPr lang="en-US" dirty="0"/>
          </a:p>
          <a:p>
            <a:r>
              <a:rPr lang="en-US" u="sng" dirty="0"/>
              <a:t>Activity 3.2</a:t>
            </a:r>
            <a:r>
              <a:rPr lang="en-US" dirty="0"/>
              <a:t>: (This discussion should take ~10 minutes)</a:t>
            </a:r>
          </a:p>
          <a:p>
            <a:r>
              <a:rPr lang="en-US" dirty="0"/>
              <a:t>Lead a large group classroom discussion about the email just received:</a:t>
            </a:r>
          </a:p>
          <a:p>
            <a:endParaRPr lang="en-US" dirty="0"/>
          </a:p>
          <a:p>
            <a:r>
              <a:rPr lang="en-US" b="1" dirty="0"/>
              <a:t>ASK</a:t>
            </a:r>
            <a:r>
              <a:rPr lang="en-US" dirty="0"/>
              <a:t>: Who was this email from and who is the recipient? (Lake County epidemiologist to the Outbreak Response Team) </a:t>
            </a:r>
            <a:r>
              <a:rPr lang="en-US" i="1" dirty="0"/>
              <a:t>Emphasize that all course participants are Lake County Outbreak Response Team members responsible for interviewing.  </a:t>
            </a:r>
          </a:p>
          <a:p>
            <a:pPr marL="171450" indent="-171450">
              <a:buFont typeface="Arial" panose="020B0604020202020204" pitchFamily="34" charset="0"/>
              <a:buChar char="•"/>
            </a:pPr>
            <a:r>
              <a:rPr lang="en-US" i="0" dirty="0"/>
              <a:t>Ask a volunteer to read the “Summary” section. </a:t>
            </a:r>
          </a:p>
          <a:p>
            <a:pPr marL="628650" lvl="1" indent="-171450">
              <a:buFont typeface="Arial" panose="020B0604020202020204" pitchFamily="34" charset="0"/>
              <a:buChar char="•"/>
            </a:pPr>
            <a:r>
              <a:rPr lang="en-US" i="0" dirty="0"/>
              <a:t>What is going on? (the hospital is seeing 3-4x the expected number of diarrheal cases in ED; Outbreak response team activated)</a:t>
            </a:r>
          </a:p>
          <a:p>
            <a:pPr marL="0" lvl="0" indent="0">
              <a:buFont typeface="Arial" panose="020B0604020202020204" pitchFamily="34" charset="0"/>
              <a:buNone/>
            </a:pPr>
            <a:endParaRPr lang="en-US" i="0" dirty="0"/>
          </a:p>
          <a:p>
            <a:pPr marL="0" lvl="0" indent="0">
              <a:buFont typeface="Arial" panose="020B0604020202020204" pitchFamily="34" charset="0"/>
              <a:buNone/>
            </a:pPr>
            <a:r>
              <a:rPr lang="en-US" b="1" i="0" dirty="0"/>
              <a:t>ASK</a:t>
            </a:r>
            <a:r>
              <a:rPr lang="en-US" i="0" dirty="0"/>
              <a:t>: What response actions have already been completed and what are the next steps? (completed: line list of cases created; investigation folder created; next steps: interviews will be assigned; lead epidemiologist will get more info from hospital)</a:t>
            </a:r>
          </a:p>
          <a:p>
            <a:pPr marL="0" lvl="0" indent="0">
              <a:buFont typeface="Arial" panose="020B0604020202020204" pitchFamily="34" charset="0"/>
              <a:buNone/>
            </a:pPr>
            <a:endParaRPr lang="en-US" i="0" dirty="0"/>
          </a:p>
          <a:p>
            <a:pPr marL="0" lvl="0" indent="0">
              <a:buFont typeface="Arial" panose="020B0604020202020204" pitchFamily="34" charset="0"/>
              <a:buNone/>
            </a:pPr>
            <a:r>
              <a:rPr lang="en-US" b="1" i="0" dirty="0"/>
              <a:t>ASK:</a:t>
            </a:r>
            <a:r>
              <a:rPr lang="en-US" i="0" dirty="0"/>
              <a:t> What can the ORT interviewers do to prepare for their interviews? (go to investigation folder and review questionnaire; make sure they understand all questions and there aren’t unfamiliar terms; practice the questionnaire; read the outbreak protocols and know where to place completed questionnaires; clear their schedules between now and noon tomorrow for interviewing; watch for case interview assignments)</a:t>
            </a:r>
          </a:p>
          <a:p>
            <a:pPr marL="0" lvl="0" indent="0">
              <a:buFont typeface="Arial" panose="020B0604020202020204" pitchFamily="34" charset="0"/>
              <a:buNone/>
            </a:pPr>
            <a:endParaRPr lang="en-US" i="0" dirty="0"/>
          </a:p>
          <a:p>
            <a:pPr algn="l" rtl="0" fontAlgn="base"/>
            <a:r>
              <a:rPr lang="en-US" b="1" i="0" u="sng" dirty="0" err="1">
                <a:solidFill>
                  <a:srgbClr val="000000"/>
                </a:solidFill>
                <a:effectLst/>
                <a:latin typeface="Arial" panose="020B0604020202020204" pitchFamily="34" charset="0"/>
              </a:rPr>
              <a:t>vILT</a:t>
            </a:r>
            <a:r>
              <a:rPr lang="en-US" b="1" i="0" u="sng" dirty="0">
                <a:solidFill>
                  <a:srgbClr val="000000"/>
                </a:solidFill>
                <a:effectLst/>
                <a:latin typeface="Arial" panose="020B0604020202020204" pitchFamily="34" charset="0"/>
              </a:rPr>
              <a:t> Delivery</a:t>
            </a:r>
            <a:r>
              <a:rPr lang="en-US" b="0" i="0" dirty="0">
                <a:solidFill>
                  <a:srgbClr val="000000"/>
                </a:solidFill>
                <a:effectLst/>
                <a:latin typeface="Arial" panose="020B0604020202020204" pitchFamily="34" charset="0"/>
              </a:rPr>
              <a:t>​</a:t>
            </a:r>
          </a:p>
          <a:p>
            <a:pPr algn="l" rtl="0" fontAlgn="base"/>
            <a:r>
              <a:rPr lang="en-US" b="1" i="0" dirty="0">
                <a:solidFill>
                  <a:srgbClr val="000000"/>
                </a:solidFill>
                <a:effectLst/>
                <a:latin typeface="Arial" panose="020B0604020202020204" pitchFamily="34" charset="0"/>
              </a:rPr>
              <a:t>VIRTUAL SUGGESTION:</a:t>
            </a:r>
          </a:p>
          <a:p>
            <a:pPr algn="l" rtl="0" fontAlgn="base"/>
            <a:r>
              <a:rPr lang="en-US" b="0" i="0" dirty="0">
                <a:solidFill>
                  <a:srgbClr val="000000"/>
                </a:solidFill>
                <a:effectLst/>
                <a:latin typeface="Arial" panose="020B0604020202020204" pitchFamily="34" charset="0"/>
              </a:rPr>
              <a:t>This activity can be facilitated as a breakout room discussion to increase engagement. If instructor staffing allows, have an instructor share this slide in the breakout room for reference. If not, the image and questions are in the Participant Guide.</a:t>
            </a:r>
            <a:endParaRPr lang="en-US"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Send participants to pre-assigned breakout rooms for 6 minutes to discuss Activity 3.2 image and questions in Guide. </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Instruct each group to choose a participant to report findings upon return to large group.</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After breakout groups return to main session ask each group to share a synopsis of their discussion.</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marL="0" lv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7085972C-33B8-4435-BD67-F037EB6E04DA}" type="slidenum">
              <a:rPr lang="en-US" smtClean="0"/>
              <a:t>28</a:t>
            </a:fld>
            <a:endParaRPr lang="en-US"/>
          </a:p>
        </p:txBody>
      </p:sp>
    </p:spTree>
    <p:extLst>
      <p:ext uri="{BB962C8B-B14F-4D97-AF65-F5344CB8AC3E}">
        <p14:creationId xmlns:p14="http://schemas.microsoft.com/office/powerpoint/2010/main" val="18715281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Summarize the module.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7085972C-33B8-4435-BD67-F037EB6E04DA}" type="slidenum">
              <a:rPr lang="en-US" smtClean="0"/>
              <a:t>29</a:t>
            </a:fld>
            <a:endParaRPr lang="en-US"/>
          </a:p>
        </p:txBody>
      </p:sp>
    </p:spTree>
    <p:extLst>
      <p:ext uri="{BB962C8B-B14F-4D97-AF65-F5344CB8AC3E}">
        <p14:creationId xmlns:p14="http://schemas.microsoft.com/office/powerpoint/2010/main" val="3220056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Facilitate a whole class discussion exploring how we can prepare for interviewing. Ideas for discussion:</a:t>
            </a:r>
          </a:p>
          <a:p>
            <a:pPr marL="171450" indent="-171450">
              <a:buFont typeface="Arial" panose="020B0604020202020204" pitchFamily="34" charset="0"/>
              <a:buChar char="•"/>
            </a:pPr>
            <a:r>
              <a:rPr lang="en-US" dirty="0"/>
              <a:t>Know the questionnaire—understand the questions, why they are asked and the pronunciation of potentially unfamiliar words</a:t>
            </a:r>
          </a:p>
          <a:p>
            <a:pPr marL="171450" indent="-171450">
              <a:buFont typeface="Arial" panose="020B0604020202020204" pitchFamily="34" charset="0"/>
              <a:buChar char="•"/>
            </a:pPr>
            <a:r>
              <a:rPr lang="en-US" dirty="0"/>
              <a:t>Review information about the disease</a:t>
            </a:r>
          </a:p>
          <a:p>
            <a:pPr marL="0" indent="0">
              <a:buFont typeface="Arial" panose="020B0604020202020204" pitchFamily="34" charset="0"/>
              <a:buNone/>
            </a:pPr>
            <a:endParaRPr lang="en-US" dirty="0"/>
          </a:p>
          <a:p>
            <a:pPr marL="0" lvl="0" indent="0">
              <a:buFont typeface="Arial" panose="020B0604020202020204" pitchFamily="34" charset="0"/>
              <a:buNone/>
            </a:pPr>
            <a:r>
              <a:rPr lang="en-US" b="1" dirty="0"/>
              <a:t>ASK</a:t>
            </a:r>
            <a:r>
              <a:rPr lang="en-US" dirty="0"/>
              <a:t>: </a:t>
            </a:r>
          </a:p>
          <a:p>
            <a:pPr marL="171450" lvl="0" indent="-171450">
              <a:buFont typeface="Arial" panose="020B0604020202020204" pitchFamily="34" charset="0"/>
              <a:buChar char="•"/>
            </a:pPr>
            <a:r>
              <a:rPr lang="en-US" dirty="0"/>
              <a:t>What type of questions might you need to answer for the patient about the disease? (potential routes of transmission; prevention/education to prevent spread to loved ones; duration of illness; etc..)</a:t>
            </a:r>
          </a:p>
          <a:p>
            <a:pPr marL="171450" indent="-171450">
              <a:buFont typeface="Arial" panose="020B0604020202020204" pitchFamily="34" charset="0"/>
              <a:buChar char="•"/>
            </a:pPr>
            <a:r>
              <a:rPr lang="en-US" dirty="0"/>
              <a:t>Review any existing information about the case being interviewed prior to contacting them (info from food complaint system, disease surveillance system, etc.)</a:t>
            </a:r>
          </a:p>
          <a:p>
            <a:pPr marL="171450" indent="-171450">
              <a:buFont typeface="Arial" panose="020B0604020202020204" pitchFamily="34" charset="0"/>
              <a:buChar char="•"/>
            </a:pPr>
            <a:r>
              <a:rPr lang="en-US" dirty="0"/>
              <a:t>Be clear on what to do with interview information collected (enter info into shared database? Submit completed questionnaires to team lead? etc.)</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i="1" dirty="0"/>
              <a:t>Emphasize that preparation can help interviewers avoid unwanted surprises during the interview</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ENGAGEMENT OPTION: (to underscore “What’s In It For Me” or WIIFM)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ASK</a:t>
            </a:r>
            <a:r>
              <a:rPr lang="en-US" dirty="0"/>
              <a:t>: </a:t>
            </a:r>
          </a:p>
          <a:p>
            <a:pPr marL="171450" indent="-171450">
              <a:buFont typeface="Arial" panose="020B0604020202020204" pitchFamily="34" charset="0"/>
              <a:buChar char="•"/>
            </a:pPr>
            <a:r>
              <a:rPr lang="en-US" b="0" dirty="0"/>
              <a:t>W</a:t>
            </a:r>
            <a:r>
              <a:rPr lang="en-US" dirty="0"/>
              <a:t>hat do the benefits of good preparation for interviewing include. (more efficient use of time; higher quality/more accurate interview data; better overall interaction with interviewee; more confidence among interviewers)</a:t>
            </a:r>
          </a:p>
          <a:p>
            <a:pPr marL="0" indent="0">
              <a:buFont typeface="Arial" panose="020B0604020202020204" pitchFamily="34" charset="0"/>
              <a:buNone/>
            </a:pPr>
            <a:endParaRPr lang="en-US" dirty="0"/>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a:t>
            </a:r>
          </a:p>
          <a:p>
            <a:pPr marL="0" marR="0">
              <a:lnSpc>
                <a:spcPct val="107000"/>
              </a:lnSpc>
              <a:spcBef>
                <a:spcPts val="1200"/>
              </a:spcBef>
              <a:spcAft>
                <a:spcPts val="600"/>
              </a:spcAft>
            </a:pPr>
            <a:endParaRPr lang="en-US" sz="1800" kern="10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800" b="1" kern="100" dirty="0">
                <a:effectLst/>
                <a:latin typeface="Arial" panose="020B0604020202020204" pitchFamily="34" charset="0"/>
                <a:ea typeface="Calibri" panose="020F0502020204030204" pitchFamily="34" charset="0"/>
                <a:cs typeface="Times New Roman" panose="02020603050405020304" pitchFamily="18" charset="0"/>
              </a:rPr>
              <a:t>VIRTUAL SUGGESTION:</a:t>
            </a:r>
          </a:p>
          <a:p>
            <a:pPr marL="285750" marR="0" indent="-285750">
              <a:lnSpc>
                <a:spcPct val="107000"/>
              </a:lnSpc>
              <a:spcBef>
                <a:spcPts val="1200"/>
              </a:spcBef>
              <a:spcAft>
                <a:spcPts val="600"/>
              </a:spcAft>
              <a:buFont typeface="Arial" panose="020B0604020202020204" pitchFamily="34" charset="0"/>
              <a:buChar cha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Ask learners to use the chat feature to chat a characteristic of a prepared interviewer (researched; organized; well equipped; trained; confident; informed; etc.)</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F8A786DB-9A68-4B20-9E57-C41C6A1D7BBC}" type="slidenum">
              <a:rPr lang="en-US" smtClean="0"/>
              <a:t>3</a:t>
            </a:fld>
            <a:endParaRPr lang="en-US"/>
          </a:p>
        </p:txBody>
      </p:sp>
    </p:spTree>
    <p:extLst>
      <p:ext uri="{BB962C8B-B14F-4D97-AF65-F5344CB8AC3E}">
        <p14:creationId xmlns:p14="http://schemas.microsoft.com/office/powerpoint/2010/main" val="109352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slide. Much of this may have already come up during the previous discussion slide. </a:t>
            </a:r>
          </a:p>
          <a:p>
            <a:endParaRPr lang="en-US" dirty="0"/>
          </a:p>
          <a:p>
            <a:r>
              <a:rPr lang="en-US" dirty="0"/>
              <a:t>Do not spend much time here. </a:t>
            </a:r>
          </a:p>
          <a:p>
            <a:endParaRPr lang="en-US" dirty="0"/>
          </a:p>
          <a:p>
            <a:r>
              <a:rPr lang="en-US" dirty="0"/>
              <a:t>Briefly state that you will explore these five steps to prepare for interviewing over the next few slides and how each of these steps can help the interviewer handle challenges as they arise during the interview.</a:t>
            </a:r>
          </a:p>
          <a:p>
            <a:endParaRPr lang="en-US" dirty="0"/>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4</a:t>
            </a:fld>
            <a:endParaRPr lang="en-US"/>
          </a:p>
        </p:txBody>
      </p:sp>
    </p:spTree>
    <p:extLst>
      <p:ext uri="{BB962C8B-B14F-4D97-AF65-F5344CB8AC3E}">
        <p14:creationId xmlns:p14="http://schemas.microsoft.com/office/powerpoint/2010/main" val="1557254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multiple surveillance systems and even multiple disciplines may have existing information about the case. Valuable information to be found can include:</a:t>
            </a:r>
          </a:p>
          <a:p>
            <a:endParaRPr lang="en-US" dirty="0"/>
          </a:p>
          <a:p>
            <a:pPr marL="171450" indent="-171450">
              <a:buFont typeface="Arial" panose="020B0604020202020204" pitchFamily="34" charset="0"/>
              <a:buChar char="•"/>
            </a:pPr>
            <a:r>
              <a:rPr lang="en-US" dirty="0"/>
              <a:t>Contact information and other demographic data (are there multiple phone numbers to try?)</a:t>
            </a:r>
          </a:p>
          <a:p>
            <a:pPr marL="171450" indent="-171450">
              <a:buFont typeface="Arial" panose="020B0604020202020204" pitchFamily="34" charset="0"/>
              <a:buChar char="•"/>
            </a:pPr>
            <a:r>
              <a:rPr lang="en-US" dirty="0"/>
              <a:t>Disease </a:t>
            </a:r>
          </a:p>
          <a:p>
            <a:pPr marL="171450" indent="-171450">
              <a:buFont typeface="Arial" panose="020B0604020202020204" pitchFamily="34" charset="0"/>
              <a:buChar char="•"/>
            </a:pPr>
            <a:r>
              <a:rPr lang="en-US" dirty="0"/>
              <a:t>Laboratory results (does it meet the case definition?)</a:t>
            </a:r>
          </a:p>
          <a:p>
            <a:pPr marL="171450" indent="-171450">
              <a:buFont typeface="Arial" panose="020B0604020202020204" pitchFamily="34" charset="0"/>
              <a:buChar char="•"/>
            </a:pPr>
            <a:r>
              <a:rPr lang="en-US" dirty="0"/>
              <a:t>Symptoms &amp; onset</a:t>
            </a:r>
          </a:p>
          <a:p>
            <a:pPr marL="171450" indent="-171450">
              <a:buFont typeface="Arial" panose="020B0604020202020204" pitchFamily="34" charset="0"/>
              <a:buChar char="•"/>
            </a:pPr>
            <a:r>
              <a:rPr lang="en-US" dirty="0"/>
              <a:t>Information about medical visit/hospitalization</a:t>
            </a:r>
          </a:p>
          <a:p>
            <a:pPr marL="171450" indent="-171450">
              <a:buFont typeface="Arial" panose="020B0604020202020204" pitchFamily="34" charset="0"/>
              <a:buChar char="•"/>
            </a:pPr>
            <a:r>
              <a:rPr lang="en-US" dirty="0"/>
              <a:t>Heads up for any accommodations that might be needed (i.e.-need for interpretation services)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ASK:  </a:t>
            </a:r>
          </a:p>
          <a:p>
            <a:pPr marL="171450" indent="-171450">
              <a:buFont typeface="Arial" panose="020B0604020202020204" pitchFamily="34" charset="0"/>
              <a:buChar char="•"/>
            </a:pPr>
            <a:r>
              <a:rPr lang="en-US" dirty="0"/>
              <a:t>How can this existing information be useful to the interviewer? (alert interviewer of special circumstances such as need for interpretation services or case being a minor; can help establish rapport with interviewee by “vetting” interviewer as someone official who has received the illness report; can help with interviewee recall of dates; can increase efficiency by verifying the info and not starting from scratch; there may be information that connects case to other ill persons, such as workplace or residential facility)</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ENGAGEMENT OPTIONS:</a:t>
            </a:r>
          </a:p>
          <a:p>
            <a:pPr marL="171450" indent="-171450">
              <a:buFont typeface="Arial" panose="020B0604020202020204" pitchFamily="34" charset="0"/>
              <a:buChar char="•"/>
            </a:pPr>
            <a:r>
              <a:rPr lang="en-US" dirty="0"/>
              <a:t>Ask participants if it’s OK to skip sections of the interview that can be answered by looking at the surveillance system. Why or why not? (No, you need to verify the information with the interviewee but having it penciled in/accessible may save you time.)</a:t>
            </a:r>
          </a:p>
          <a:p>
            <a:pPr marL="0" indent="0">
              <a:buFont typeface="Arial" panose="020B0604020202020204" pitchFamily="34" charset="0"/>
              <a:buNone/>
            </a:pPr>
            <a:endParaRPr lang="en-US" dirty="0"/>
          </a:p>
          <a:p>
            <a:pPr marL="0" marR="0">
              <a:spcBef>
                <a:spcPts val="12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6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5</a:t>
            </a:fld>
            <a:endParaRPr lang="en-US"/>
          </a:p>
        </p:txBody>
      </p:sp>
    </p:spTree>
    <p:extLst>
      <p:ext uri="{BB962C8B-B14F-4D97-AF65-F5344CB8AC3E}">
        <p14:creationId xmlns:p14="http://schemas.microsoft.com/office/powerpoint/2010/main" val="34850999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State that when looking at case to be interviewed you may note that a proxy will be needed. Explain that there are times the case cannot be interviewed directly. Emphasize that finding the best person able to describe exposures during the time period of interest is critical. </a:t>
            </a:r>
          </a:p>
          <a:p>
            <a:endParaRPr lang="en-US" dirty="0"/>
          </a:p>
          <a:p>
            <a:r>
              <a:rPr lang="en-US" dirty="0"/>
              <a:t>Proxy interviews are common when the case is a child, severely ill, or unable to be interviewed in a traditional format for other reasons, such as disability. If the case is deceased, the caregivers or family members may be interviewed—although this is a particularly delicate situation and waiting until after the funeral is advised unless a serious ongoing threat to public health is suspected.</a:t>
            </a:r>
          </a:p>
          <a:p>
            <a:endParaRPr lang="en-US" b="1" dirty="0"/>
          </a:p>
          <a:p>
            <a:r>
              <a:rPr lang="en-US" b="1" dirty="0"/>
              <a:t>ENGAGEMENT OPTION(S):</a:t>
            </a:r>
            <a:endParaRPr lang="en-US" dirty="0"/>
          </a:p>
          <a:p>
            <a:pPr marL="171450" indent="-171450">
              <a:buFont typeface="Arial" panose="020B0604020202020204" pitchFamily="34" charset="0"/>
              <a:buChar char="•"/>
            </a:pPr>
            <a:r>
              <a:rPr lang="en-US" dirty="0"/>
              <a:t>Ask participants if they have ever conducted an interview by proxy? Describe the situation. </a:t>
            </a:r>
          </a:p>
          <a:p>
            <a:pPr marL="0" indent="0">
              <a:buFont typeface="Arial" panose="020B0604020202020204" pitchFamily="34" charset="0"/>
              <a:buNone/>
            </a:pPr>
            <a:endParaRPr lang="en-US" dirty="0"/>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Same as ILT</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3446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Reviewing existing case information may alert you that interpretation services will be needed to conduct the interview. Ask your supervisor how to handle this situation as each jurisdiction is unique. Use professional interpreters if possible, not a family member or staff person with some knowledge of the language needed.</a:t>
            </a:r>
          </a:p>
          <a:p>
            <a:endParaRPr lang="en-US" dirty="0"/>
          </a:p>
          <a:p>
            <a:r>
              <a:rPr lang="en-US" dirty="0"/>
              <a:t>Emphasize that it will be important to make sure the interpreter understands the questions you are asking and the purpose of the interview.</a:t>
            </a:r>
          </a:p>
          <a:p>
            <a:endParaRPr lang="en-US" dirty="0"/>
          </a:p>
          <a:p>
            <a:r>
              <a:rPr lang="en-US" b="1" dirty="0"/>
              <a:t>ASK</a:t>
            </a:r>
            <a:r>
              <a:rPr lang="en-US" dirty="0"/>
              <a:t>: </a:t>
            </a:r>
          </a:p>
          <a:p>
            <a:pPr marL="171450" indent="-171450">
              <a:buFont typeface="Arial" panose="020B0604020202020204" pitchFamily="34" charset="0"/>
              <a:buChar char="•"/>
            </a:pPr>
            <a:r>
              <a:rPr lang="en-US" dirty="0"/>
              <a:t>Does your jurisdiction have access to interpreter services? </a:t>
            </a:r>
          </a:p>
          <a:p>
            <a:pPr marL="171450" indent="-171450">
              <a:buFont typeface="Arial" panose="020B0604020202020204" pitchFamily="34" charset="0"/>
              <a:buChar char="•"/>
            </a:pPr>
            <a:r>
              <a:rPr lang="en-US" dirty="0"/>
              <a:t>How does that process work?</a:t>
            </a:r>
          </a:p>
          <a:p>
            <a:pPr marL="0" indent="0">
              <a:buFont typeface="Arial" panose="020B0604020202020204" pitchFamily="34" charset="0"/>
              <a:buNone/>
            </a:pPr>
            <a:endParaRPr lang="en-US" dirty="0"/>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171450" marR="0" lvl="0" indent="-171450" algn="l" defTabSz="914400" rtl="0" eaLnBrk="1" latinLnBrk="0" hangingPunct="1">
              <a:lnSpc>
                <a:spcPct val="107000"/>
              </a:lnSpc>
              <a:spcBef>
                <a:spcPts val="0"/>
              </a:spcBef>
              <a:spcAft>
                <a:spcPts val="800"/>
              </a:spcAft>
              <a:buFont typeface="Arial" panose="020B0604020202020204" pitchFamily="34" charset="0"/>
              <a:buChar char="•"/>
            </a:pPr>
            <a:r>
              <a:rPr lang="en-US" sz="1200" b="0" kern="1200" dirty="0">
                <a:solidFill>
                  <a:schemeClr val="tx1"/>
                </a:solidFill>
                <a:latin typeface="+mn-lt"/>
                <a:ea typeface="+mn-ea"/>
                <a:cs typeface="+mn-cs"/>
              </a:rPr>
              <a:t>Same as ILT</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7</a:t>
            </a:fld>
            <a:endParaRPr lang="en-US"/>
          </a:p>
        </p:txBody>
      </p:sp>
    </p:spTree>
    <p:extLst>
      <p:ext uri="{BB962C8B-B14F-4D97-AF65-F5344CB8AC3E}">
        <p14:creationId xmlns:p14="http://schemas.microsoft.com/office/powerpoint/2010/main" val="3517900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305" marR="0">
              <a:spcBef>
                <a:spcPts val="600"/>
              </a:spcBef>
              <a:spcAft>
                <a:spcPts val="60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Instructor Note</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displays the question to the class.</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B. A case under 18 years of age.</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Show Knowledge Check slide and read question to participants</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Launch virtual poll and allow participants to answer; close virtual poll and share responses (optional)</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Advance slide to highlight the correct response and discuss as needed</a:t>
            </a:r>
          </a:p>
          <a:p>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8</a:t>
            </a:fld>
            <a:endParaRPr lang="en-US"/>
          </a:p>
        </p:txBody>
      </p:sp>
    </p:spTree>
    <p:extLst>
      <p:ext uri="{BB962C8B-B14F-4D97-AF65-F5344CB8AC3E}">
        <p14:creationId xmlns:p14="http://schemas.microsoft.com/office/powerpoint/2010/main" val="2663047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305" marR="0">
              <a:spcBef>
                <a:spcPts val="600"/>
              </a:spcBef>
              <a:spcAft>
                <a:spcPts val="60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Instructor Note</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displays the question to the class.</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B. A case under 18 years of age.</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Show Knowledge Check slide and read question to participants</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Launch virtual poll and allow participants to answer; close virtual poll and share responses (optional)</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Advance slide to highlight the correct response and discuss as needed</a:t>
            </a:r>
          </a:p>
          <a:p>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9</a:t>
            </a:fld>
            <a:endParaRPr lang="en-US"/>
          </a:p>
        </p:txBody>
      </p:sp>
    </p:spTree>
    <p:extLst>
      <p:ext uri="{BB962C8B-B14F-4D97-AF65-F5344CB8AC3E}">
        <p14:creationId xmlns:p14="http://schemas.microsoft.com/office/powerpoint/2010/main" val="29850503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623B9-383C-A246-2581-D29689B1CCD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89C2CD6-5905-B306-903C-EF912E821E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2071AB-A263-AE2C-5C7C-B3FE62CCCEB1}"/>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5" name="Footer Placeholder 4">
            <a:extLst>
              <a:ext uri="{FF2B5EF4-FFF2-40B4-BE49-F238E27FC236}">
                <a16:creationId xmlns:a16="http://schemas.microsoft.com/office/drawing/2014/main" id="{A234FF6B-ECA1-E484-332D-61835E6C7D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7CB27D-97BA-1472-8E8F-556D9D3ADF78}"/>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3293011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47B8ACB-E22E-6333-E447-7E4A5C83C1D9}"/>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6A23D0-BF47-0C05-530B-56B8D55CEC2E}"/>
              </a:ext>
            </a:extLst>
          </p:cNvPr>
          <p:cNvSpPr>
            <a:spLocks noGrp="1"/>
          </p:cNvSpPr>
          <p:nvPr>
            <p:ph type="title"/>
          </p:nvPr>
        </p:nvSpPr>
        <p:spPr>
          <a:xfrm>
            <a:off x="838200" y="265542"/>
            <a:ext cx="10515600" cy="721291"/>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EA16D1-332B-91D4-DC17-D75ECBA184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97B968-10E0-BD26-3138-4B84342D8921}"/>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5" name="Footer Placeholder 4">
            <a:extLst>
              <a:ext uri="{FF2B5EF4-FFF2-40B4-BE49-F238E27FC236}">
                <a16:creationId xmlns:a16="http://schemas.microsoft.com/office/drawing/2014/main" id="{AFBF9F0B-C348-CAA4-BB96-B38BDD5BAF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DA2A4-E4C3-B395-D5E3-237B98327D39}"/>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2207822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7B2418-70E8-B03C-C092-62EEB7CBCFF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FDAF613-36F1-43C6-A0F3-E752DF6323F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510C0C-3759-DA4B-4781-BB8A83606B01}"/>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5" name="Footer Placeholder 4">
            <a:extLst>
              <a:ext uri="{FF2B5EF4-FFF2-40B4-BE49-F238E27FC236}">
                <a16:creationId xmlns:a16="http://schemas.microsoft.com/office/drawing/2014/main" id="{CA99213D-860B-20D0-2591-8A77CEB79E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1A91C3-2CE7-9D24-0C28-0CD8E856CE37}"/>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1860842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CCAD9EA-8602-8D6F-1326-51C0184EBE1B}"/>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BC391DC-5A2B-D468-F015-B2F406420D83}"/>
              </a:ext>
            </a:extLst>
          </p:cNvPr>
          <p:cNvSpPr>
            <a:spLocks noGrp="1"/>
          </p:cNvSpPr>
          <p:nvPr>
            <p:ph type="title"/>
          </p:nvPr>
        </p:nvSpPr>
        <p:spPr>
          <a:xfrm>
            <a:off x="838200" y="274595"/>
            <a:ext cx="10515600" cy="73034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60F7E757-ACB8-7200-AADD-14E29E777DC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CE8630-F94D-B401-FC6C-351DC9E8EF51}"/>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5" name="Footer Placeholder 4">
            <a:extLst>
              <a:ext uri="{FF2B5EF4-FFF2-40B4-BE49-F238E27FC236}">
                <a16:creationId xmlns:a16="http://schemas.microsoft.com/office/drawing/2014/main" id="{6EA13311-7DEB-2991-55CD-72C71F8601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F3818A-1DE0-6131-27F5-1750696046B4}"/>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3718731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EF59823-9EBB-82EE-5BA7-BDC05CBB1875}"/>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C36211-0D71-BCF4-0212-4AB63832747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3E456A6-F3B2-9A7C-8EF2-236E769E5F5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1FB4FE9-F6C5-4F60-3B97-9418301340EE}"/>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5" name="Footer Placeholder 4">
            <a:extLst>
              <a:ext uri="{FF2B5EF4-FFF2-40B4-BE49-F238E27FC236}">
                <a16:creationId xmlns:a16="http://schemas.microsoft.com/office/drawing/2014/main" id="{78324D89-F86E-FAD7-255C-949336517B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0EEAE4-6211-FB83-D250-BCB507A5FC8F}"/>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3823101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731A51-3A30-E5F3-5F59-AE87C8CF734E}"/>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FA4083-3603-CD25-A492-2E86CC8ECABB}"/>
              </a:ext>
            </a:extLst>
          </p:cNvPr>
          <p:cNvSpPr>
            <a:spLocks noGrp="1"/>
          </p:cNvSpPr>
          <p:nvPr>
            <p:ph type="title"/>
          </p:nvPr>
        </p:nvSpPr>
        <p:spPr>
          <a:xfrm>
            <a:off x="838200" y="208230"/>
            <a:ext cx="10515600" cy="71522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A61439B-4DBB-7672-D60A-F7625B6838B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80CACB1-72D6-9450-2B75-F4781B67F05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FBD3412-4ED0-5C88-F2A5-9E6B54731703}"/>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6" name="Footer Placeholder 5">
            <a:extLst>
              <a:ext uri="{FF2B5EF4-FFF2-40B4-BE49-F238E27FC236}">
                <a16:creationId xmlns:a16="http://schemas.microsoft.com/office/drawing/2014/main" id="{C5B81198-4F75-EE53-2BA7-40489BB0D0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F31037-7DDE-C5AA-144A-B4BF50FC55CE}"/>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340440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7137CF6-18D0-D5F1-AF6A-55F60753175F}"/>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7C3572-4D2B-688B-3710-060644924C94}"/>
              </a:ext>
            </a:extLst>
          </p:cNvPr>
          <p:cNvSpPr>
            <a:spLocks noGrp="1"/>
          </p:cNvSpPr>
          <p:nvPr>
            <p:ph type="title"/>
          </p:nvPr>
        </p:nvSpPr>
        <p:spPr>
          <a:xfrm>
            <a:off x="839788" y="253497"/>
            <a:ext cx="10515600" cy="6880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D5C87129-4030-4ADF-2631-BECE365DB9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6C931B-B98F-5607-3D7F-B08A44249CA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E3C3CF3-0A8F-3153-2423-27E9DEEAE7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D20A0E-86F2-0802-3636-679AE3F973C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C378D80-49E0-1B2D-C425-55C16E6109CA}"/>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8" name="Footer Placeholder 7">
            <a:extLst>
              <a:ext uri="{FF2B5EF4-FFF2-40B4-BE49-F238E27FC236}">
                <a16:creationId xmlns:a16="http://schemas.microsoft.com/office/drawing/2014/main" id="{C661F1BD-51C8-5C7C-BE92-71F013FF0F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2A32192-B085-F20D-92FC-86EC7466133D}"/>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2403168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018997D-81A2-8D5E-54A4-085C68317CDA}"/>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2A0151-3910-854E-60BA-0BAFFB0047C5}"/>
              </a:ext>
            </a:extLst>
          </p:cNvPr>
          <p:cNvSpPr>
            <a:spLocks noGrp="1"/>
          </p:cNvSpPr>
          <p:nvPr>
            <p:ph type="title"/>
          </p:nvPr>
        </p:nvSpPr>
        <p:spPr>
          <a:xfrm>
            <a:off x="838200" y="256489"/>
            <a:ext cx="10515600" cy="721291"/>
          </a:xfrm>
        </p:spPr>
        <p:txBody>
          <a:bodyPr/>
          <a:lstStyle/>
          <a:p>
            <a:r>
              <a:rPr lang="en-US"/>
              <a:t>Click to edit Master title style</a:t>
            </a:r>
          </a:p>
        </p:txBody>
      </p:sp>
      <p:sp>
        <p:nvSpPr>
          <p:cNvPr id="3" name="Date Placeholder 2">
            <a:extLst>
              <a:ext uri="{FF2B5EF4-FFF2-40B4-BE49-F238E27FC236}">
                <a16:creationId xmlns:a16="http://schemas.microsoft.com/office/drawing/2014/main" id="{8AD7B826-A61F-FCEA-24B9-2866A91A3DB0}"/>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4" name="Footer Placeholder 3">
            <a:extLst>
              <a:ext uri="{FF2B5EF4-FFF2-40B4-BE49-F238E27FC236}">
                <a16:creationId xmlns:a16="http://schemas.microsoft.com/office/drawing/2014/main" id="{9AC6E9C0-8559-A8D1-823F-677C4FAD48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5D6497-E937-57F5-1F94-7B3FB838811B}"/>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9457942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826B90-43A1-E437-23DA-92CAA76E5DC5}"/>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3" name="Footer Placeholder 2">
            <a:extLst>
              <a:ext uri="{FF2B5EF4-FFF2-40B4-BE49-F238E27FC236}">
                <a16:creationId xmlns:a16="http://schemas.microsoft.com/office/drawing/2014/main" id="{DE74F3B4-E231-31CA-1CBF-1BC2D21BB05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8891DD-C006-5AED-E3E8-9210B7979057}"/>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279156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50321-CA5F-039E-DC22-970E637171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ED582F0-BE36-4C35-205C-905EA828B7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B1E969-2D1A-E8ED-CAD2-EF8B2D2033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2151F0-D319-DDE6-BC5C-EFACD7523384}"/>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6" name="Footer Placeholder 5">
            <a:extLst>
              <a:ext uri="{FF2B5EF4-FFF2-40B4-BE49-F238E27FC236}">
                <a16:creationId xmlns:a16="http://schemas.microsoft.com/office/drawing/2014/main" id="{A1EA6E5E-0D55-94C1-E01D-750236B3D3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2A197B-9239-141E-E574-485423E70FCB}"/>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76249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C3DFA-F71D-2F58-D75F-B2EAD5E890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D2AE038-649C-6D58-C435-D3E45ED7E6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EF1C1F-0483-9F92-DD53-9671637EAF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9D7793-076E-D991-6549-17786B48CB58}"/>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6" name="Footer Placeholder 5">
            <a:extLst>
              <a:ext uri="{FF2B5EF4-FFF2-40B4-BE49-F238E27FC236}">
                <a16:creationId xmlns:a16="http://schemas.microsoft.com/office/drawing/2014/main" id="{E7BE2756-2A48-4DCF-3B55-D630BEFB46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7EA033-EBB4-8125-3CA2-5E315A189B0D}"/>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1698265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C028E5-51E0-4F56-8095-2793DCC34EB6}"/>
              </a:ext>
            </a:extLst>
          </p:cNvPr>
          <p:cNvSpPr>
            <a:spLocks noGrp="1"/>
          </p:cNvSpPr>
          <p:nvPr>
            <p:ph type="title"/>
          </p:nvPr>
        </p:nvSpPr>
        <p:spPr>
          <a:xfrm>
            <a:off x="838200" y="365125"/>
            <a:ext cx="10515600" cy="721291"/>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F0CBA20A-920C-EF0F-4C09-D02FC531B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301054-92D1-4064-FFFB-0133407AA3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0DCCFA-8932-4EBF-881D-226E2CC7E4B7}" type="datetimeFigureOut">
              <a:rPr lang="en-US" smtClean="0"/>
              <a:t>7/24/2023</a:t>
            </a:fld>
            <a:endParaRPr lang="en-US"/>
          </a:p>
        </p:txBody>
      </p:sp>
      <p:sp>
        <p:nvSpPr>
          <p:cNvPr id="5" name="Footer Placeholder 4">
            <a:extLst>
              <a:ext uri="{FF2B5EF4-FFF2-40B4-BE49-F238E27FC236}">
                <a16:creationId xmlns:a16="http://schemas.microsoft.com/office/drawing/2014/main" id="{E4FBD965-B598-2973-3AEA-D6158BDF15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1699E0C-5ED6-A28D-B98E-06FC6EBE4E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36ED11-C060-4011-983F-41D885393F93}" type="slidenum">
              <a:rPr lang="en-US" smtClean="0"/>
              <a:t>‹#›</a:t>
            </a:fld>
            <a:endParaRPr lang="en-US"/>
          </a:p>
        </p:txBody>
      </p:sp>
    </p:spTree>
    <p:custDataLst>
      <p:tags r:id="rId13"/>
    </p:custDataLst>
    <p:extLst>
      <p:ext uri="{BB962C8B-B14F-4D97-AF65-F5344CB8AC3E}">
        <p14:creationId xmlns:p14="http://schemas.microsoft.com/office/powerpoint/2010/main" val="31030057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1.xml"/><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20.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21.xml"/><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24.xml"/><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5.xml"/><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26.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18.xml"/><Relationship Id="rId7" Type="http://schemas.openxmlformats.org/officeDocument/2006/relationships/image" Target="../media/image20.png"/><Relationship Id="rId2" Type="http://schemas.openxmlformats.org/officeDocument/2006/relationships/slideLayout" Target="../slideLayouts/slideLayout6.xml"/><Relationship Id="rId1" Type="http://schemas.openxmlformats.org/officeDocument/2006/relationships/tags" Target="../tags/tag28.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19.xml"/><Relationship Id="rId7" Type="http://schemas.openxmlformats.org/officeDocument/2006/relationships/image" Target="../media/image25.svg"/><Relationship Id="rId2" Type="http://schemas.openxmlformats.org/officeDocument/2006/relationships/slideLayout" Target="../slideLayouts/slideLayout4.xml"/><Relationship Id="rId1" Type="http://schemas.openxmlformats.org/officeDocument/2006/relationships/tags" Target="../tags/tag29.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 Id="rId9" Type="http://schemas.openxmlformats.org/officeDocument/2006/relationships/image" Target="../media/image27.sv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0.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34.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5.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37.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34.png"/><Relationship Id="rId2" Type="http://schemas.microsoft.com/office/2007/relationships/media" Target="../media/media1.mp3"/><Relationship Id="rId1" Type="http://schemas.openxmlformats.org/officeDocument/2006/relationships/tags" Target="../tags/tag38.xml"/><Relationship Id="rId6" Type="http://schemas.openxmlformats.org/officeDocument/2006/relationships/image" Target="../media/image33.png"/><Relationship Id="rId5" Type="http://schemas.openxmlformats.org/officeDocument/2006/relationships/notesSlide" Target="../notesSlides/notesSlide28.xml"/><Relationship Id="rId4"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9.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13.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16.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7.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08C294-E960-DD83-7524-FED35E87380A}"/>
              </a:ext>
            </a:extLst>
          </p:cNvPr>
          <p:cNvPicPr>
            <a:picLocks noChangeAspect="1"/>
          </p:cNvPicPr>
          <p:nvPr/>
        </p:nvPicPr>
        <p:blipFill rotWithShape="1">
          <a:blip r:embed="rId4">
            <a:extLst>
              <a:ext uri="{28A0092B-C50C-407E-A947-70E740481C1C}">
                <a14:useLocalDpi xmlns:a14="http://schemas.microsoft.com/office/drawing/2010/main" val="0"/>
              </a:ext>
            </a:extLst>
          </a:blip>
          <a:srcRect l="14623" r="786"/>
          <a:stretch/>
        </p:blipFill>
        <p:spPr>
          <a:xfrm>
            <a:off x="0" y="0"/>
            <a:ext cx="12187990" cy="6858000"/>
          </a:xfrm>
          <a:prstGeom prst="rect">
            <a:avLst/>
          </a:prstGeom>
        </p:spPr>
      </p:pic>
      <p:sp>
        <p:nvSpPr>
          <p:cNvPr id="3" name="Title 2">
            <a:extLst>
              <a:ext uri="{FF2B5EF4-FFF2-40B4-BE49-F238E27FC236}">
                <a16:creationId xmlns:a16="http://schemas.microsoft.com/office/drawing/2014/main" id="{6ADA9C58-2C04-4B57-B950-6070BE67041F}"/>
              </a:ext>
            </a:extLst>
          </p:cNvPr>
          <p:cNvSpPr>
            <a:spLocks noGrp="1"/>
          </p:cNvSpPr>
          <p:nvPr>
            <p:ph type="ctrTitle"/>
          </p:nvPr>
        </p:nvSpPr>
        <p:spPr>
          <a:xfrm>
            <a:off x="4708478" y="2988859"/>
            <a:ext cx="7483522" cy="2059662"/>
          </a:xfrm>
          <a:solidFill>
            <a:srgbClr val="FFFFFF">
              <a:alpha val="89804"/>
            </a:srgbClr>
          </a:solidFill>
        </p:spPr>
        <p:txBody>
          <a:bodyPr tIns="0" rIns="274320" bIns="0" anchor="ctr" anchorCtr="0">
            <a:normAutofit/>
          </a:bodyPr>
          <a:lstStyle/>
          <a:p>
            <a:pPr algn="r">
              <a:lnSpc>
                <a:spcPct val="100000"/>
              </a:lnSpc>
              <a:spcBef>
                <a:spcPts val="2400"/>
              </a:spcBef>
              <a:spcAft>
                <a:spcPts val="2400"/>
              </a:spcAft>
            </a:pPr>
            <a:r>
              <a:rPr lang="en-US" sz="4400" b="1" dirty="0">
                <a:solidFill>
                  <a:schemeClr val="tx1"/>
                </a:solidFill>
              </a:rPr>
              <a:t>Module 3: Preparing for the Interview</a:t>
            </a:r>
            <a:endParaRPr lang="en-US" sz="3200" b="1" dirty="0"/>
          </a:p>
        </p:txBody>
      </p:sp>
      <p:pic>
        <p:nvPicPr>
          <p:cNvPr id="2" name="Picture 1" descr="Graphical user interface, text&#10;&#10;Description automatically generated">
            <a:extLst>
              <a:ext uri="{FF2B5EF4-FFF2-40B4-BE49-F238E27FC236}">
                <a16:creationId xmlns:a16="http://schemas.microsoft.com/office/drawing/2014/main" id="{D4775091-C725-03E7-D5E3-3E9BC07FC0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2268" y="498417"/>
            <a:ext cx="3219458" cy="859536"/>
          </a:xfrm>
          <a:prstGeom prst="rect">
            <a:avLst/>
          </a:prstGeom>
        </p:spPr>
      </p:pic>
    </p:spTree>
    <p:custDataLst>
      <p:tags r:id="rId1"/>
    </p:custDataLst>
    <p:extLst>
      <p:ext uri="{BB962C8B-B14F-4D97-AF65-F5344CB8AC3E}">
        <p14:creationId xmlns:p14="http://schemas.microsoft.com/office/powerpoint/2010/main" val="23817937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3CDB5D9-4FA0-9157-7217-E0B58EC1A35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96000" y="2129922"/>
            <a:ext cx="5519996" cy="3104997"/>
          </a:xfrm>
          <a:prstGeom prst="rect">
            <a:avLst/>
          </a:prstGeom>
          <a:effectLst>
            <a:outerShdw blurRad="63500" sx="102000" sy="102000" algn="ctr" rotWithShape="0">
              <a:prstClr val="black">
                <a:alpha val="40000"/>
              </a:prstClr>
            </a:outerShdw>
          </a:effectLst>
        </p:spPr>
      </p:pic>
      <p:sp>
        <p:nvSpPr>
          <p:cNvPr id="4" name="Slide Number Placeholder 3">
            <a:extLst>
              <a:ext uri="{FF2B5EF4-FFF2-40B4-BE49-F238E27FC236}">
                <a16:creationId xmlns:a16="http://schemas.microsoft.com/office/drawing/2014/main" id="{682931B7-C381-436C-CCF9-BC65B5ED724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5" name="Title 4">
            <a:extLst>
              <a:ext uri="{FF2B5EF4-FFF2-40B4-BE49-F238E27FC236}">
                <a16:creationId xmlns:a16="http://schemas.microsoft.com/office/drawing/2014/main" id="{50B6DD86-27A2-EDF2-344B-554CF17F5B00}"/>
              </a:ext>
            </a:extLst>
          </p:cNvPr>
          <p:cNvSpPr>
            <a:spLocks noGrp="1"/>
          </p:cNvSpPr>
          <p:nvPr>
            <p:ph type="title" idx="4294967295"/>
          </p:nvPr>
        </p:nvSpPr>
        <p:spPr>
          <a:xfrm>
            <a:off x="0" y="274638"/>
            <a:ext cx="10515600" cy="730250"/>
          </a:xfrm>
        </p:spPr>
        <p:txBody>
          <a:bodyPr>
            <a:normAutofit/>
          </a:bodyPr>
          <a:lstStyle/>
          <a:p>
            <a:r>
              <a:rPr lang="en-US" dirty="0"/>
              <a:t>Step 2</a:t>
            </a:r>
          </a:p>
        </p:txBody>
      </p:sp>
      <p:sp>
        <p:nvSpPr>
          <p:cNvPr id="2" name="Content Placeholder 1">
            <a:extLst>
              <a:ext uri="{FF2B5EF4-FFF2-40B4-BE49-F238E27FC236}">
                <a16:creationId xmlns:a16="http://schemas.microsoft.com/office/drawing/2014/main" id="{A477DAC0-18B1-95E4-9A2A-264D0BC04153}"/>
              </a:ext>
            </a:extLst>
          </p:cNvPr>
          <p:cNvSpPr>
            <a:spLocks noGrp="1"/>
          </p:cNvSpPr>
          <p:nvPr>
            <p:ph idx="4294967295"/>
          </p:nvPr>
        </p:nvSpPr>
        <p:spPr>
          <a:xfrm>
            <a:off x="708255" y="1785930"/>
            <a:ext cx="4977438" cy="4142399"/>
          </a:xfrm>
        </p:spPr>
        <p:txBody>
          <a:bodyPr>
            <a:normAutofit/>
          </a:bodyPr>
          <a:lstStyle/>
          <a:p>
            <a:pPr>
              <a:lnSpc>
                <a:spcPct val="100000"/>
              </a:lnSpc>
              <a:spcBef>
                <a:spcPts val="600"/>
              </a:spcBef>
              <a:spcAft>
                <a:spcPts val="600"/>
              </a:spcAft>
            </a:pPr>
            <a:r>
              <a:rPr lang="en-US" sz="2600" dirty="0"/>
              <a:t>Signs and symptoms</a:t>
            </a:r>
          </a:p>
          <a:p>
            <a:pPr>
              <a:lnSpc>
                <a:spcPct val="100000"/>
              </a:lnSpc>
              <a:spcBef>
                <a:spcPts val="600"/>
              </a:spcBef>
              <a:spcAft>
                <a:spcPts val="600"/>
              </a:spcAft>
            </a:pPr>
            <a:r>
              <a:rPr lang="en-US" sz="2600" dirty="0"/>
              <a:t>Duration of symptoms</a:t>
            </a:r>
          </a:p>
          <a:p>
            <a:pPr>
              <a:lnSpc>
                <a:spcPct val="100000"/>
              </a:lnSpc>
              <a:spcBef>
                <a:spcPts val="600"/>
              </a:spcBef>
              <a:spcAft>
                <a:spcPts val="600"/>
              </a:spcAft>
            </a:pPr>
            <a:r>
              <a:rPr lang="en-US" sz="2600" dirty="0"/>
              <a:t>Incubation period</a:t>
            </a:r>
          </a:p>
          <a:p>
            <a:pPr>
              <a:lnSpc>
                <a:spcPct val="100000"/>
              </a:lnSpc>
              <a:spcBef>
                <a:spcPts val="600"/>
              </a:spcBef>
              <a:spcAft>
                <a:spcPts val="600"/>
              </a:spcAft>
            </a:pPr>
            <a:r>
              <a:rPr lang="en-US" sz="2600" dirty="0"/>
              <a:t>Modes of transmission</a:t>
            </a:r>
          </a:p>
          <a:p>
            <a:pPr>
              <a:lnSpc>
                <a:spcPct val="100000"/>
              </a:lnSpc>
              <a:spcBef>
                <a:spcPts val="600"/>
              </a:spcBef>
              <a:spcAft>
                <a:spcPts val="600"/>
              </a:spcAft>
            </a:pPr>
            <a:r>
              <a:rPr lang="en-US" sz="2600" dirty="0"/>
              <a:t>Common sources associated with agent</a:t>
            </a:r>
          </a:p>
          <a:p>
            <a:pPr>
              <a:lnSpc>
                <a:spcPct val="100000"/>
              </a:lnSpc>
              <a:spcBef>
                <a:spcPts val="600"/>
              </a:spcBef>
              <a:spcAft>
                <a:spcPts val="600"/>
              </a:spcAft>
            </a:pPr>
            <a:r>
              <a:rPr lang="en-US" sz="2600" dirty="0"/>
              <a:t>Prevention messaging</a:t>
            </a:r>
          </a:p>
          <a:p>
            <a:pPr marL="457200" lvl="1" indent="0">
              <a:lnSpc>
                <a:spcPct val="100000"/>
              </a:lnSpc>
              <a:spcBef>
                <a:spcPts val="600"/>
              </a:spcBef>
              <a:spcAft>
                <a:spcPts val="600"/>
              </a:spcAft>
              <a:buNone/>
            </a:pPr>
            <a:endParaRPr lang="en-US" sz="2600" dirty="0"/>
          </a:p>
        </p:txBody>
      </p:sp>
      <p:grpSp>
        <p:nvGrpSpPr>
          <p:cNvPr id="10" name="Group 9">
            <a:extLst>
              <a:ext uri="{FF2B5EF4-FFF2-40B4-BE49-F238E27FC236}">
                <a16:creationId xmlns:a16="http://schemas.microsoft.com/office/drawing/2014/main" id="{022B1116-FA5C-AD06-25DC-2EC4D27FAE6B}"/>
              </a:ext>
            </a:extLst>
          </p:cNvPr>
          <p:cNvGrpSpPr/>
          <p:nvPr/>
        </p:nvGrpSpPr>
        <p:grpSpPr>
          <a:xfrm>
            <a:off x="-250195" y="-213201"/>
            <a:ext cx="12442194" cy="1307592"/>
            <a:chOff x="-250195" y="-213201"/>
            <a:chExt cx="12442194" cy="1307592"/>
          </a:xfrm>
        </p:grpSpPr>
        <p:grpSp>
          <p:nvGrpSpPr>
            <p:cNvPr id="3" name="Group 2">
              <a:extLst>
                <a:ext uri="{FF2B5EF4-FFF2-40B4-BE49-F238E27FC236}">
                  <a16:creationId xmlns:a16="http://schemas.microsoft.com/office/drawing/2014/main" id="{9382F27B-E25C-2AFD-4A62-EA59F28D82FD}"/>
                </a:ext>
              </a:extLst>
            </p:cNvPr>
            <p:cNvGrpSpPr/>
            <p:nvPr/>
          </p:nvGrpSpPr>
          <p:grpSpPr>
            <a:xfrm>
              <a:off x="708254" y="-18149"/>
              <a:ext cx="11483745" cy="1004888"/>
              <a:chOff x="773440" y="1229023"/>
              <a:chExt cx="9990489" cy="614757"/>
            </a:xfrm>
            <a:scene3d>
              <a:camera prst="orthographicFront"/>
              <a:lightRig rig="threePt" dir="t"/>
            </a:scene3d>
          </p:grpSpPr>
          <p:sp>
            <p:nvSpPr>
              <p:cNvPr id="7" name="Rectangle 6">
                <a:extLst>
                  <a:ext uri="{FF2B5EF4-FFF2-40B4-BE49-F238E27FC236}">
                    <a16:creationId xmlns:a16="http://schemas.microsoft.com/office/drawing/2014/main" id="{065CCBD3-5EAD-9AFF-95D5-8B9B304FCBF6}"/>
                  </a:ext>
                </a:extLst>
              </p:cNvPr>
              <p:cNvSpPr/>
              <p:nvPr/>
            </p:nvSpPr>
            <p:spPr>
              <a:xfrm>
                <a:off x="773440" y="1229023"/>
                <a:ext cx="9990489" cy="614757"/>
              </a:xfrm>
              <a:prstGeom prst="rect">
                <a:avLst/>
              </a:prstGeom>
              <a:sp3d>
                <a:bevelT/>
              </a:sp3d>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lstStyle/>
              <a:p>
                <a:endParaRPr lang="en-US"/>
              </a:p>
            </p:txBody>
          </p:sp>
          <p:sp>
            <p:nvSpPr>
              <p:cNvPr id="8" name="TextBox 7">
                <a:extLst>
                  <a:ext uri="{FF2B5EF4-FFF2-40B4-BE49-F238E27FC236}">
                    <a16:creationId xmlns:a16="http://schemas.microsoft.com/office/drawing/2014/main" id="{DF90CFD0-997A-0DD5-4F1D-4A771085AF96}"/>
                  </a:ext>
                </a:extLst>
              </p:cNvPr>
              <p:cNvSpPr txBox="1"/>
              <p:nvPr/>
            </p:nvSpPr>
            <p:spPr>
              <a:xfrm>
                <a:off x="773440" y="1229023"/>
                <a:ext cx="9990489" cy="61475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22960" tIns="66040" rIns="66040" bIns="66040" numCol="1" spcCol="1270" anchor="ctr" anchorCtr="0">
                <a:noAutofit/>
              </a:bodyPr>
              <a:lstStyle/>
              <a:p>
                <a:pPr marL="0" lvl="0" indent="0" algn="l" defTabSz="1155700">
                  <a:lnSpc>
                    <a:spcPct val="90000"/>
                  </a:lnSpc>
                  <a:spcBef>
                    <a:spcPct val="0"/>
                  </a:spcBef>
                  <a:spcAft>
                    <a:spcPct val="35000"/>
                  </a:spcAft>
                  <a:buNone/>
                </a:pPr>
                <a:r>
                  <a:rPr lang="en-US" sz="3600" kern="1200" dirty="0"/>
                  <a:t>Review the Disease </a:t>
                </a:r>
              </a:p>
            </p:txBody>
          </p:sp>
        </p:grpSp>
        <p:sp>
          <p:nvSpPr>
            <p:cNvPr id="6" name="Oval 5">
              <a:extLst>
                <a:ext uri="{FF2B5EF4-FFF2-40B4-BE49-F238E27FC236}">
                  <a16:creationId xmlns:a16="http://schemas.microsoft.com/office/drawing/2014/main" id="{596659E5-05BF-0F80-4E35-E5CB52E81607}"/>
                </a:ext>
              </a:extLst>
            </p:cNvPr>
            <p:cNvSpPr/>
            <p:nvPr/>
          </p:nvSpPr>
          <p:spPr>
            <a:xfrm>
              <a:off x="-250195" y="-213201"/>
              <a:ext cx="1307592" cy="1307592"/>
            </a:xfrm>
            <a:prstGeom prst="ellipse">
              <a:avLst/>
            </a:prstGeom>
            <a:solidFill>
              <a:srgbClr val="A2B050"/>
            </a:solidFill>
            <a:ln>
              <a:noFill/>
            </a:ln>
            <a:scene3d>
              <a:camera prst="orthographicFront"/>
              <a:lightRig rig="threePt" dir="t"/>
            </a:scene3d>
            <a:sp3d>
              <a:bevelT/>
            </a:sp3d>
          </p:spPr>
          <p:style>
            <a:lnRef idx="2">
              <a:scrgbClr r="0" g="0" b="0"/>
            </a:lnRef>
            <a:fillRef idx="1">
              <a:scrgbClr r="0" g="0" b="0"/>
            </a:fillRef>
            <a:effectRef idx="0">
              <a:schemeClr val="lt2">
                <a:hueOff val="0"/>
                <a:satOff val="0"/>
                <a:lumOff val="0"/>
                <a:alphaOff val="0"/>
              </a:schemeClr>
            </a:effectRef>
            <a:fontRef idx="minor">
              <a:schemeClr val="dk1">
                <a:hueOff val="0"/>
                <a:satOff val="0"/>
                <a:lumOff val="0"/>
                <a:alphaOff val="0"/>
              </a:schemeClr>
            </a:fontRef>
          </p:style>
          <p:txBody>
            <a:bodyPr anchor="ctr" anchorCtr="0"/>
            <a:lstStyle/>
            <a:p>
              <a:pPr algn="ctr"/>
              <a:r>
                <a:rPr lang="en-US" sz="3600" b="1" dirty="0">
                  <a:solidFill>
                    <a:schemeClr val="tx1"/>
                  </a:solidFill>
                </a:rPr>
                <a:t>2</a:t>
              </a:r>
              <a:endParaRPr lang="en-US" sz="3600" dirty="0">
                <a:solidFill>
                  <a:schemeClr val="tx1"/>
                </a:solidFill>
              </a:endParaRPr>
            </a:p>
          </p:txBody>
        </p:sp>
      </p:grpSp>
    </p:spTree>
    <p:custDataLst>
      <p:tags r:id="rId1"/>
    </p:custDataLst>
    <p:extLst>
      <p:ext uri="{BB962C8B-B14F-4D97-AF65-F5344CB8AC3E}">
        <p14:creationId xmlns:p14="http://schemas.microsoft.com/office/powerpoint/2010/main" val="32073075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C4B17D-A98B-B417-EDE6-F87C4F8C03E6}"/>
              </a:ext>
            </a:extLst>
          </p:cNvPr>
          <p:cNvPicPr>
            <a:picLocks noChangeAspect="1"/>
          </p:cNvPicPr>
          <p:nvPr/>
        </p:nvPicPr>
        <p:blipFill rotWithShape="1">
          <a:blip r:embed="rId4">
            <a:extLst>
              <a:ext uri="{28A0092B-C50C-407E-A947-70E740481C1C}">
                <a14:useLocalDpi xmlns:a14="http://schemas.microsoft.com/office/drawing/2010/main" val="0"/>
              </a:ext>
            </a:extLst>
          </a:blip>
          <a:srcRect t="-2" b="36582"/>
          <a:stretch/>
        </p:blipFill>
        <p:spPr>
          <a:xfrm>
            <a:off x="960128" y="1106191"/>
            <a:ext cx="9714640" cy="5751809"/>
          </a:xfrm>
          <a:prstGeom prst="rect">
            <a:avLst/>
          </a:prstGeom>
          <a:effectLst>
            <a:outerShdw blurRad="63500" sx="102000" sy="102000" algn="ctr" rotWithShape="0">
              <a:prstClr val="black">
                <a:alpha val="40000"/>
              </a:prstClr>
            </a:outerShdw>
          </a:effectLst>
        </p:spPr>
      </p:pic>
      <p:sp>
        <p:nvSpPr>
          <p:cNvPr id="4" name="Title 3">
            <a:extLst>
              <a:ext uri="{FF2B5EF4-FFF2-40B4-BE49-F238E27FC236}">
                <a16:creationId xmlns:a16="http://schemas.microsoft.com/office/drawing/2014/main" id="{6D6578AB-DFFE-502F-050B-652C1D96AA3B}"/>
              </a:ext>
            </a:extLst>
          </p:cNvPr>
          <p:cNvSpPr>
            <a:spLocks noGrp="1"/>
          </p:cNvSpPr>
          <p:nvPr>
            <p:ph type="title"/>
          </p:nvPr>
        </p:nvSpPr>
        <p:spPr/>
        <p:txBody>
          <a:bodyPr/>
          <a:lstStyle/>
          <a:p>
            <a:r>
              <a:rPr lang="en-US" dirty="0"/>
              <a:t>Pathogen Reference “Cheat Sheet”</a:t>
            </a:r>
          </a:p>
        </p:txBody>
      </p:sp>
      <p:sp>
        <p:nvSpPr>
          <p:cNvPr id="5" name="TextBox 4">
            <a:extLst>
              <a:ext uri="{FF2B5EF4-FFF2-40B4-BE49-F238E27FC236}">
                <a16:creationId xmlns:a16="http://schemas.microsoft.com/office/drawing/2014/main" id="{3D703ADF-A7A9-093F-D70C-CA5B7165DBE8}"/>
              </a:ext>
            </a:extLst>
          </p:cNvPr>
          <p:cNvSpPr txBox="1"/>
          <p:nvPr/>
        </p:nvSpPr>
        <p:spPr>
          <a:xfrm>
            <a:off x="10674768" y="6432234"/>
            <a:ext cx="1358064" cy="338554"/>
          </a:xfrm>
          <a:prstGeom prst="rect">
            <a:avLst/>
          </a:prstGeom>
          <a:noFill/>
        </p:spPr>
        <p:txBody>
          <a:bodyPr wrap="none" rtlCol="0">
            <a:spAutoFit/>
          </a:bodyPr>
          <a:lstStyle/>
          <a:p>
            <a:r>
              <a:rPr lang="en-US" sz="1600" i="1" dirty="0"/>
              <a:t>Source: FDA</a:t>
            </a:r>
          </a:p>
        </p:txBody>
      </p:sp>
    </p:spTree>
    <p:custDataLst>
      <p:tags r:id="rId1"/>
    </p:custDataLst>
    <p:extLst>
      <p:ext uri="{BB962C8B-B14F-4D97-AF65-F5344CB8AC3E}">
        <p14:creationId xmlns:p14="http://schemas.microsoft.com/office/powerpoint/2010/main" val="21754735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solidFill>
                  <a:schemeClr val="tx1"/>
                </a:solidFill>
              </a:rPr>
              <a:t>This characteristic of the disease helps define the exposure period of interest:</a:t>
            </a:r>
          </a:p>
          <a:p>
            <a:pPr marL="514350" indent="-514350">
              <a:buFont typeface="+mj-lt"/>
              <a:buAutoNum type="alphaUcPeriod"/>
            </a:pPr>
            <a:r>
              <a:rPr lang="en-US" dirty="0"/>
              <a:t>Mode of transmission</a:t>
            </a:r>
          </a:p>
          <a:p>
            <a:pPr marL="514350" indent="-514350">
              <a:buFont typeface="+mj-lt"/>
              <a:buAutoNum type="alphaUcPeriod"/>
            </a:pPr>
            <a:r>
              <a:rPr lang="en-US" dirty="0"/>
              <a:t>Case definition</a:t>
            </a:r>
          </a:p>
          <a:p>
            <a:pPr marL="514350" indent="-514350">
              <a:buFont typeface="+mj-lt"/>
              <a:buAutoNum type="alphaUcPeriod"/>
            </a:pPr>
            <a:r>
              <a:rPr lang="en-US" dirty="0"/>
              <a:t>Signs and symptoms</a:t>
            </a:r>
          </a:p>
          <a:p>
            <a:pPr marL="514350" indent="-514350">
              <a:buFont typeface="+mj-lt"/>
              <a:buAutoNum type="alphaUcPeriod"/>
            </a:pPr>
            <a:r>
              <a:rPr lang="en-US" dirty="0"/>
              <a:t>Incubation period</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6849993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solidFill>
                  <a:schemeClr val="tx1"/>
                </a:solidFill>
              </a:rPr>
              <a:t>This characteristic of the disease helps define the exposure period of interest:</a:t>
            </a:r>
          </a:p>
          <a:p>
            <a:pPr marL="514350" indent="-514350">
              <a:buFont typeface="+mj-lt"/>
              <a:buAutoNum type="alphaUcPeriod"/>
            </a:pPr>
            <a:r>
              <a:rPr lang="en-US" dirty="0"/>
              <a:t>Mode of transmission</a:t>
            </a:r>
          </a:p>
          <a:p>
            <a:pPr marL="514350" indent="-514350">
              <a:buFont typeface="+mj-lt"/>
              <a:buAutoNum type="alphaUcPeriod"/>
            </a:pPr>
            <a:r>
              <a:rPr lang="en-US" dirty="0"/>
              <a:t>Case definition</a:t>
            </a:r>
          </a:p>
          <a:p>
            <a:pPr marL="514350" indent="-514350">
              <a:buFont typeface="+mj-lt"/>
              <a:buAutoNum type="alphaUcPeriod"/>
            </a:pPr>
            <a:r>
              <a:rPr lang="en-US" dirty="0"/>
              <a:t>Signs and symptoms</a:t>
            </a:r>
          </a:p>
          <a:p>
            <a:pPr marL="514350" indent="-514350">
              <a:buFont typeface="+mj-lt"/>
              <a:buAutoNum type="alphaUcPeriod"/>
            </a:pPr>
            <a:r>
              <a:rPr lang="en-US" dirty="0"/>
              <a:t>Incubation period</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2" name="Rectangle: Rounded Corners 1">
            <a:extLst>
              <a:ext uri="{FF2B5EF4-FFF2-40B4-BE49-F238E27FC236}">
                <a16:creationId xmlns:a16="http://schemas.microsoft.com/office/drawing/2014/main" id="{63A838DB-B289-9E00-C605-8DE4453AEDF7}"/>
              </a:ext>
            </a:extLst>
          </p:cNvPr>
          <p:cNvSpPr/>
          <p:nvPr/>
        </p:nvSpPr>
        <p:spPr>
          <a:xfrm>
            <a:off x="714526" y="4368985"/>
            <a:ext cx="5457674" cy="552893"/>
          </a:xfrm>
          <a:prstGeom prst="round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897783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82931B7-C381-436C-CCF9-BC65B5ED724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5" name="Title 4">
            <a:extLst>
              <a:ext uri="{FF2B5EF4-FFF2-40B4-BE49-F238E27FC236}">
                <a16:creationId xmlns:a16="http://schemas.microsoft.com/office/drawing/2014/main" id="{50B6DD86-27A2-EDF2-344B-554CF17F5B00}"/>
              </a:ext>
            </a:extLst>
          </p:cNvPr>
          <p:cNvSpPr>
            <a:spLocks noGrp="1"/>
          </p:cNvSpPr>
          <p:nvPr>
            <p:ph type="title" idx="4294967295"/>
          </p:nvPr>
        </p:nvSpPr>
        <p:spPr>
          <a:xfrm>
            <a:off x="0" y="274638"/>
            <a:ext cx="10515600" cy="730250"/>
          </a:xfrm>
        </p:spPr>
        <p:txBody>
          <a:bodyPr>
            <a:normAutofit/>
          </a:bodyPr>
          <a:lstStyle/>
          <a:p>
            <a:r>
              <a:rPr lang="en-US" dirty="0"/>
              <a:t>Step 3</a:t>
            </a:r>
          </a:p>
        </p:txBody>
      </p:sp>
      <p:sp>
        <p:nvSpPr>
          <p:cNvPr id="2" name="Content Placeholder 1">
            <a:extLst>
              <a:ext uri="{FF2B5EF4-FFF2-40B4-BE49-F238E27FC236}">
                <a16:creationId xmlns:a16="http://schemas.microsoft.com/office/drawing/2014/main" id="{A477DAC0-18B1-95E4-9A2A-264D0BC04153}"/>
              </a:ext>
            </a:extLst>
          </p:cNvPr>
          <p:cNvSpPr>
            <a:spLocks noGrp="1"/>
          </p:cNvSpPr>
          <p:nvPr>
            <p:ph idx="4294967295"/>
          </p:nvPr>
        </p:nvSpPr>
        <p:spPr>
          <a:xfrm>
            <a:off x="722488" y="2035449"/>
            <a:ext cx="5113867" cy="3721883"/>
          </a:xfrm>
        </p:spPr>
        <p:txBody>
          <a:bodyPr>
            <a:noAutofit/>
          </a:bodyPr>
          <a:lstStyle/>
          <a:p>
            <a:pPr marL="228600" lvl="1">
              <a:lnSpc>
                <a:spcPct val="100000"/>
              </a:lnSpc>
              <a:spcBef>
                <a:spcPts val="600"/>
              </a:spcBef>
              <a:spcAft>
                <a:spcPts val="600"/>
              </a:spcAft>
            </a:pPr>
            <a:r>
              <a:rPr lang="en-US" sz="2600" dirty="0"/>
              <a:t>Are there any unfamiliar terms?</a:t>
            </a:r>
          </a:p>
          <a:p>
            <a:pPr marL="228600" lvl="1">
              <a:lnSpc>
                <a:spcPct val="100000"/>
              </a:lnSpc>
              <a:spcBef>
                <a:spcPts val="600"/>
              </a:spcBef>
              <a:spcAft>
                <a:spcPts val="600"/>
              </a:spcAft>
            </a:pPr>
            <a:r>
              <a:rPr lang="en-US" sz="2600" dirty="0"/>
              <a:t>Do you understand </a:t>
            </a:r>
            <a:r>
              <a:rPr lang="en-US" sz="2600" i="1" dirty="0"/>
              <a:t>why</a:t>
            </a:r>
            <a:r>
              <a:rPr lang="en-US" sz="2600" dirty="0"/>
              <a:t> each question is being asked?</a:t>
            </a:r>
          </a:p>
          <a:p>
            <a:pPr marL="228600" lvl="1">
              <a:lnSpc>
                <a:spcPct val="100000"/>
              </a:lnSpc>
              <a:spcBef>
                <a:spcPts val="600"/>
              </a:spcBef>
              <a:spcAft>
                <a:spcPts val="600"/>
              </a:spcAft>
            </a:pPr>
            <a:r>
              <a:rPr lang="en-US" sz="2600" dirty="0"/>
              <a:t>Improves the flow of the interview</a:t>
            </a:r>
          </a:p>
          <a:p>
            <a:pPr marL="228600" lvl="1">
              <a:lnSpc>
                <a:spcPct val="100000"/>
              </a:lnSpc>
              <a:spcBef>
                <a:spcPts val="600"/>
              </a:spcBef>
              <a:spcAft>
                <a:spcPts val="600"/>
              </a:spcAft>
            </a:pPr>
            <a:r>
              <a:rPr lang="en-US" sz="2600" dirty="0"/>
              <a:t>Plan for time management </a:t>
            </a:r>
          </a:p>
          <a:p>
            <a:pPr marL="228600" lvl="1">
              <a:lnSpc>
                <a:spcPct val="100000"/>
              </a:lnSpc>
              <a:spcBef>
                <a:spcPts val="600"/>
              </a:spcBef>
              <a:spcAft>
                <a:spcPts val="600"/>
              </a:spcAft>
            </a:pPr>
            <a:r>
              <a:rPr lang="en-US" sz="2600" dirty="0"/>
              <a:t>Conduct a practice run</a:t>
            </a:r>
          </a:p>
        </p:txBody>
      </p:sp>
      <p:grpSp>
        <p:nvGrpSpPr>
          <p:cNvPr id="11" name="Group 10">
            <a:extLst>
              <a:ext uri="{FF2B5EF4-FFF2-40B4-BE49-F238E27FC236}">
                <a16:creationId xmlns:a16="http://schemas.microsoft.com/office/drawing/2014/main" id="{E5D4EE1F-7E71-8FB6-E11C-32A8DA5E5B84}"/>
              </a:ext>
            </a:extLst>
          </p:cNvPr>
          <p:cNvGrpSpPr/>
          <p:nvPr/>
        </p:nvGrpSpPr>
        <p:grpSpPr>
          <a:xfrm>
            <a:off x="-244718" y="-207537"/>
            <a:ext cx="12436719" cy="1307592"/>
            <a:chOff x="-244718" y="-207537"/>
            <a:chExt cx="12436719" cy="1307592"/>
          </a:xfrm>
        </p:grpSpPr>
        <p:grpSp>
          <p:nvGrpSpPr>
            <p:cNvPr id="3" name="Group 2">
              <a:extLst>
                <a:ext uri="{FF2B5EF4-FFF2-40B4-BE49-F238E27FC236}">
                  <a16:creationId xmlns:a16="http://schemas.microsoft.com/office/drawing/2014/main" id="{3DD8AFB7-5B6C-18EC-4778-ED558B86593F}"/>
                </a:ext>
              </a:extLst>
            </p:cNvPr>
            <p:cNvGrpSpPr/>
            <p:nvPr/>
          </p:nvGrpSpPr>
          <p:grpSpPr>
            <a:xfrm>
              <a:off x="609601" y="-22578"/>
              <a:ext cx="11582400" cy="1027466"/>
              <a:chOff x="944113" y="2150864"/>
              <a:chExt cx="9822685" cy="614757"/>
            </a:xfrm>
            <a:scene3d>
              <a:camera prst="orthographicFront"/>
              <a:lightRig rig="threePt" dir="t"/>
            </a:scene3d>
          </p:grpSpPr>
          <p:sp>
            <p:nvSpPr>
              <p:cNvPr id="7" name="Rectangle 6">
                <a:extLst>
                  <a:ext uri="{FF2B5EF4-FFF2-40B4-BE49-F238E27FC236}">
                    <a16:creationId xmlns:a16="http://schemas.microsoft.com/office/drawing/2014/main" id="{BA4E7BFF-2263-FA4B-039A-A2736F203861}"/>
                  </a:ext>
                </a:extLst>
              </p:cNvPr>
              <p:cNvSpPr/>
              <p:nvPr/>
            </p:nvSpPr>
            <p:spPr>
              <a:xfrm>
                <a:off x="944113" y="2150864"/>
                <a:ext cx="9822685" cy="614757"/>
              </a:xfrm>
              <a:prstGeom prst="rect">
                <a:avLst/>
              </a:prstGeom>
              <a:sp3d>
                <a:bevelT/>
              </a:sp3d>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lstStyle/>
              <a:p>
                <a:endParaRPr lang="en-US"/>
              </a:p>
            </p:txBody>
          </p:sp>
          <p:sp>
            <p:nvSpPr>
              <p:cNvPr id="8" name="TextBox 7">
                <a:extLst>
                  <a:ext uri="{FF2B5EF4-FFF2-40B4-BE49-F238E27FC236}">
                    <a16:creationId xmlns:a16="http://schemas.microsoft.com/office/drawing/2014/main" id="{F2266586-5343-4DE6-CC9E-C1FA51A33FB0}"/>
                  </a:ext>
                </a:extLst>
              </p:cNvPr>
              <p:cNvSpPr txBox="1"/>
              <p:nvPr/>
            </p:nvSpPr>
            <p:spPr>
              <a:xfrm>
                <a:off x="944113" y="2150864"/>
                <a:ext cx="9822685" cy="61475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22960" tIns="83820" rIns="83820" bIns="83820" numCol="1" spcCol="1270" anchor="ctr" anchorCtr="0">
                <a:noAutofit/>
              </a:bodyPr>
              <a:lstStyle/>
              <a:p>
                <a:pPr marL="0" lvl="0" indent="0" algn="l" defTabSz="1466850">
                  <a:lnSpc>
                    <a:spcPct val="90000"/>
                  </a:lnSpc>
                  <a:spcBef>
                    <a:spcPct val="0"/>
                  </a:spcBef>
                  <a:spcAft>
                    <a:spcPct val="35000"/>
                  </a:spcAft>
                  <a:buNone/>
                </a:pPr>
                <a:r>
                  <a:rPr lang="en-US" sz="3600" kern="1200" dirty="0"/>
                  <a:t>Familiarize Yourself With the Questionnaire</a:t>
                </a:r>
              </a:p>
            </p:txBody>
          </p:sp>
        </p:grpSp>
        <p:sp>
          <p:nvSpPr>
            <p:cNvPr id="6" name="Oval 5">
              <a:extLst>
                <a:ext uri="{FF2B5EF4-FFF2-40B4-BE49-F238E27FC236}">
                  <a16:creationId xmlns:a16="http://schemas.microsoft.com/office/drawing/2014/main" id="{053D0847-6D20-C5DE-257E-E09633B7C296}"/>
                </a:ext>
              </a:extLst>
            </p:cNvPr>
            <p:cNvSpPr>
              <a:spLocks noChangeAspect="1"/>
            </p:cNvSpPr>
            <p:nvPr/>
          </p:nvSpPr>
          <p:spPr>
            <a:xfrm>
              <a:off x="-244718" y="-207537"/>
              <a:ext cx="1307592" cy="1307592"/>
            </a:xfrm>
            <a:prstGeom prst="ellipse">
              <a:avLst/>
            </a:prstGeom>
            <a:solidFill>
              <a:srgbClr val="DC7426"/>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rgbClr r="0" g="0" b="0"/>
            </a:lnRef>
            <a:fillRef idx="1">
              <a:scrgbClr r="0" g="0" b="0"/>
            </a:fillRef>
            <a:effectRef idx="0">
              <a:schemeClr val="lt2">
                <a:hueOff val="0"/>
                <a:satOff val="0"/>
                <a:lumOff val="0"/>
                <a:alphaOff val="0"/>
              </a:schemeClr>
            </a:effectRef>
            <a:fontRef idx="minor">
              <a:schemeClr val="dk1">
                <a:hueOff val="0"/>
                <a:satOff val="0"/>
                <a:lumOff val="0"/>
                <a:alphaOff val="0"/>
              </a:schemeClr>
            </a:fontRef>
          </p:style>
          <p:txBody>
            <a:bodyPr anchor="ctr" anchorCtr="0"/>
            <a:lstStyle/>
            <a:p>
              <a:pPr algn="ctr"/>
              <a:r>
                <a:rPr lang="en-US" sz="3600" b="1" dirty="0">
                  <a:solidFill>
                    <a:schemeClr val="tx1"/>
                  </a:solidFill>
                </a:rPr>
                <a:t>3</a:t>
              </a:r>
            </a:p>
          </p:txBody>
        </p:sp>
      </p:grpSp>
      <p:pic>
        <p:nvPicPr>
          <p:cNvPr id="17" name="Picture 16" descr="A picture containing text, electronics, keyboard&#10;&#10;Description automatically generated">
            <a:extLst>
              <a:ext uri="{FF2B5EF4-FFF2-40B4-BE49-F238E27FC236}">
                <a16:creationId xmlns:a16="http://schemas.microsoft.com/office/drawing/2014/main" id="{5C8C096F-A3FC-5E92-8C06-04B9C470D6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6206" y="2035449"/>
            <a:ext cx="5217594" cy="3721884"/>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39454439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37EDB-FEA1-35B5-55B1-B6608772E969}"/>
              </a:ext>
            </a:extLst>
          </p:cNvPr>
          <p:cNvSpPr>
            <a:spLocks noGrp="1"/>
          </p:cNvSpPr>
          <p:nvPr>
            <p:ph type="title"/>
          </p:nvPr>
        </p:nvSpPr>
        <p:spPr/>
        <p:txBody>
          <a:bodyPr/>
          <a:lstStyle/>
          <a:p>
            <a:r>
              <a:rPr lang="en-US" dirty="0"/>
              <a:t>Questionnaire Basics</a:t>
            </a:r>
          </a:p>
        </p:txBody>
      </p:sp>
      <p:sp>
        <p:nvSpPr>
          <p:cNvPr id="3" name="Content Placeholder 2">
            <a:extLst>
              <a:ext uri="{FF2B5EF4-FFF2-40B4-BE49-F238E27FC236}">
                <a16:creationId xmlns:a16="http://schemas.microsoft.com/office/drawing/2014/main" id="{5A439662-A02F-F662-E7C8-29E5ECDF99FB}"/>
              </a:ext>
            </a:extLst>
          </p:cNvPr>
          <p:cNvSpPr>
            <a:spLocks noGrp="1"/>
          </p:cNvSpPr>
          <p:nvPr>
            <p:ph sz="half" idx="1"/>
          </p:nvPr>
        </p:nvSpPr>
        <p:spPr>
          <a:xfrm>
            <a:off x="673946" y="2061457"/>
            <a:ext cx="4998156" cy="2735086"/>
          </a:xfrm>
        </p:spPr>
        <p:txBody>
          <a:bodyPr>
            <a:normAutofit/>
          </a:bodyPr>
          <a:lstStyle/>
          <a:p>
            <a:pPr>
              <a:lnSpc>
                <a:spcPct val="100000"/>
              </a:lnSpc>
              <a:spcBef>
                <a:spcPts val="600"/>
              </a:spcBef>
              <a:spcAft>
                <a:spcPts val="600"/>
              </a:spcAft>
            </a:pPr>
            <a:r>
              <a:rPr lang="en-US" sz="2600" dirty="0"/>
              <a:t>Gives structure to the interview </a:t>
            </a:r>
          </a:p>
          <a:p>
            <a:pPr>
              <a:lnSpc>
                <a:spcPct val="100000"/>
              </a:lnSpc>
              <a:spcBef>
                <a:spcPts val="600"/>
              </a:spcBef>
              <a:spcAft>
                <a:spcPts val="600"/>
              </a:spcAft>
            </a:pPr>
            <a:r>
              <a:rPr lang="en-US" sz="2600" dirty="0"/>
              <a:t>All interviewers must use same questionnaire</a:t>
            </a:r>
          </a:p>
          <a:p>
            <a:pPr>
              <a:lnSpc>
                <a:spcPct val="100000"/>
              </a:lnSpc>
              <a:spcBef>
                <a:spcPts val="600"/>
              </a:spcBef>
              <a:spcAft>
                <a:spcPts val="600"/>
              </a:spcAft>
            </a:pPr>
            <a:r>
              <a:rPr lang="en-US" sz="2600" dirty="0"/>
              <a:t>Variety of question styles to collect desired level of detail</a:t>
            </a:r>
          </a:p>
          <a:p>
            <a:pPr>
              <a:lnSpc>
                <a:spcPct val="100000"/>
              </a:lnSpc>
              <a:spcBef>
                <a:spcPts val="600"/>
              </a:spcBef>
              <a:spcAft>
                <a:spcPts val="600"/>
              </a:spcAft>
            </a:pPr>
            <a:endParaRPr lang="en-US" dirty="0"/>
          </a:p>
        </p:txBody>
      </p:sp>
      <p:pic>
        <p:nvPicPr>
          <p:cNvPr id="7" name="Content Placeholder 6">
            <a:extLst>
              <a:ext uri="{FF2B5EF4-FFF2-40B4-BE49-F238E27FC236}">
                <a16:creationId xmlns:a16="http://schemas.microsoft.com/office/drawing/2014/main" id="{14DD1A9A-0F2B-4A3B-9ADF-4621D5FEEDD4}"/>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p:blipFill>
        <p:spPr>
          <a:xfrm>
            <a:off x="6096000" y="1824919"/>
            <a:ext cx="5422054" cy="3612445"/>
          </a:xfrm>
          <a:effectLst>
            <a:outerShdw blurRad="63500" sx="102000" sy="102000" algn="ctr" rotWithShape="0">
              <a:prstClr val="black">
                <a:alpha val="40000"/>
              </a:prstClr>
            </a:outerShdw>
          </a:effectLst>
        </p:spPr>
      </p:pic>
      <p:sp>
        <p:nvSpPr>
          <p:cNvPr id="4" name="Slide Number Placeholder 3">
            <a:extLst>
              <a:ext uri="{FF2B5EF4-FFF2-40B4-BE49-F238E27FC236}">
                <a16:creationId xmlns:a16="http://schemas.microsoft.com/office/drawing/2014/main" id="{75B74EF1-8F09-EC58-1077-B1CB848E4C5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39687432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5A1A714-0D98-2318-1601-53FEFAB2BD5C}"/>
              </a:ext>
            </a:extLst>
          </p:cNvPr>
          <p:cNvPicPr>
            <a:picLocks noChangeAspect="1"/>
          </p:cNvPicPr>
          <p:nvPr/>
        </p:nvPicPr>
        <p:blipFill>
          <a:blip r:embed="rId4"/>
          <a:stretch>
            <a:fillRect/>
          </a:stretch>
        </p:blipFill>
        <p:spPr>
          <a:xfrm>
            <a:off x="-9087" y="1085088"/>
            <a:ext cx="12192000" cy="5772912"/>
          </a:xfrm>
          <a:prstGeom prst="rect">
            <a:avLst/>
          </a:prstGeom>
        </p:spPr>
      </p:pic>
      <p:sp>
        <p:nvSpPr>
          <p:cNvPr id="2" name="Title 1">
            <a:extLst>
              <a:ext uri="{FF2B5EF4-FFF2-40B4-BE49-F238E27FC236}">
                <a16:creationId xmlns:a16="http://schemas.microsoft.com/office/drawing/2014/main" id="{B67597F6-4CB8-C965-E509-E93242B192EF}"/>
              </a:ext>
            </a:extLst>
          </p:cNvPr>
          <p:cNvSpPr>
            <a:spLocks noGrp="1"/>
          </p:cNvSpPr>
          <p:nvPr>
            <p:ph type="title"/>
          </p:nvPr>
        </p:nvSpPr>
        <p:spPr/>
        <p:txBody>
          <a:bodyPr>
            <a:normAutofit/>
          </a:bodyPr>
          <a:lstStyle/>
          <a:p>
            <a:r>
              <a:rPr lang="en-US" dirty="0"/>
              <a:t>Question Types</a:t>
            </a:r>
          </a:p>
        </p:txBody>
      </p:sp>
      <p:sp>
        <p:nvSpPr>
          <p:cNvPr id="4" name="Slide Number Placeholder 3">
            <a:extLst>
              <a:ext uri="{FF2B5EF4-FFF2-40B4-BE49-F238E27FC236}">
                <a16:creationId xmlns:a16="http://schemas.microsoft.com/office/drawing/2014/main" id="{1AF49388-F782-66E2-4275-8D5791B60A57}"/>
              </a:ext>
            </a:extLst>
          </p:cNvPr>
          <p:cNvSpPr>
            <a:spLocks noGrp="1"/>
          </p:cNvSpPr>
          <p:nvPr>
            <p:ph type="sldNum" sz="quarter" idx="12"/>
          </p:nvPr>
        </p:nvSpPr>
        <p:spPr/>
        <p:txBody>
          <a:bodyPr/>
          <a:lstStyle/>
          <a:p>
            <a:pPr lvl="0"/>
            <a:fld id="{A36692EB-79DF-465C-A61E-AA737CE7901B}" type="slidenum">
              <a:rPr lang="en-US" noProof="0" smtClean="0"/>
              <a:pPr lvl="0"/>
              <a:t>16</a:t>
            </a:fld>
            <a:endParaRPr lang="en-US" noProof="0" dirty="0"/>
          </a:p>
        </p:txBody>
      </p:sp>
      <p:sp>
        <p:nvSpPr>
          <p:cNvPr id="19" name="Content Placeholder 2">
            <a:extLst>
              <a:ext uri="{FF2B5EF4-FFF2-40B4-BE49-F238E27FC236}">
                <a16:creationId xmlns:a16="http://schemas.microsoft.com/office/drawing/2014/main" id="{C7309D29-F8AA-1B95-9029-D2D0F367E052}"/>
              </a:ext>
            </a:extLst>
          </p:cNvPr>
          <p:cNvSpPr txBox="1">
            <a:spLocks/>
          </p:cNvSpPr>
          <p:nvPr/>
        </p:nvSpPr>
        <p:spPr>
          <a:xfrm>
            <a:off x="6634641" y="2528316"/>
            <a:ext cx="5120640" cy="3136392"/>
          </a:xfrm>
          <a:prstGeom prst="rect">
            <a:avLst/>
          </a:prstGeom>
          <a:solidFill>
            <a:schemeClr val="bg1"/>
          </a:solidFill>
          <a:ln w="38100">
            <a:solidFill>
              <a:srgbClr val="3F86A8"/>
            </a:solidFill>
          </a:ln>
        </p:spPr>
        <p:txBody>
          <a:bodyPr lIns="274320" tIns="274320" rIns="274320">
            <a:normAutofit/>
          </a:bodyPr>
          <a:lstStyle>
            <a:defPPr>
              <a:defRPr lang="en-US"/>
            </a:defPPr>
            <a:lvl1pPr marL="228600" indent="-228600">
              <a:lnSpc>
                <a:spcPct val="90000"/>
              </a:lnSpc>
              <a:spcBef>
                <a:spcPts val="1000"/>
              </a:spcBef>
              <a:buFont typeface="Arial" panose="020B0604020202020204" pitchFamily="34" charset="0"/>
              <a:buChar char="•"/>
              <a:defRPr sz="2800"/>
            </a:lvl1pPr>
            <a:lvl2pPr lvl="1" indent="0">
              <a:lnSpc>
                <a:spcPct val="90000"/>
              </a:lnSpc>
              <a:spcBef>
                <a:spcPts val="500"/>
              </a:spcBef>
              <a:buFont typeface="Arial" panose="020B0604020202020204" pitchFamily="34" charset="0"/>
              <a:buNone/>
              <a:defRPr sz="2800">
                <a:solidFill>
                  <a:schemeClr val="bg1"/>
                </a:solidFill>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Conversational in nature</a:t>
            </a:r>
          </a:p>
          <a:p>
            <a:r>
              <a:rPr lang="en-US" dirty="0"/>
              <a:t>Does not restrict responses</a:t>
            </a:r>
          </a:p>
          <a:p>
            <a:r>
              <a:rPr lang="en-US" dirty="0"/>
              <a:t>May provide additional detail</a:t>
            </a:r>
          </a:p>
          <a:p>
            <a:pPr lvl="1"/>
            <a:endParaRPr lang="en-US" dirty="0"/>
          </a:p>
        </p:txBody>
      </p:sp>
      <p:sp>
        <p:nvSpPr>
          <p:cNvPr id="20" name="Content Placeholder 2">
            <a:extLst>
              <a:ext uri="{FF2B5EF4-FFF2-40B4-BE49-F238E27FC236}">
                <a16:creationId xmlns:a16="http://schemas.microsoft.com/office/drawing/2014/main" id="{3740EB32-9C6D-EBB5-8E20-F1A50CC40071}"/>
              </a:ext>
            </a:extLst>
          </p:cNvPr>
          <p:cNvSpPr txBox="1">
            <a:spLocks/>
          </p:cNvSpPr>
          <p:nvPr/>
        </p:nvSpPr>
        <p:spPr>
          <a:xfrm>
            <a:off x="589974" y="2511445"/>
            <a:ext cx="5120640" cy="3132999"/>
          </a:xfrm>
          <a:prstGeom prst="rect">
            <a:avLst/>
          </a:prstGeom>
          <a:solidFill>
            <a:schemeClr val="bg1"/>
          </a:solidFill>
          <a:ln w="38100">
            <a:solidFill>
              <a:srgbClr val="3F86A8"/>
            </a:solidFill>
          </a:ln>
        </p:spPr>
        <p:txBody>
          <a:bodyPr lIns="274320" tIns="274320" rIns="27432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Pre-defined answer choices</a:t>
            </a:r>
          </a:p>
          <a:p>
            <a:r>
              <a:rPr lang="en-US" dirty="0"/>
              <a:t>Gather a lot of data rapidly</a:t>
            </a:r>
          </a:p>
          <a:p>
            <a:r>
              <a:rPr lang="en-US" dirty="0"/>
              <a:t>Easy to analyze</a:t>
            </a:r>
          </a:p>
          <a:p>
            <a:pPr marL="0" indent="0">
              <a:buNone/>
            </a:pPr>
            <a:endParaRPr lang="en-US" dirty="0">
              <a:solidFill>
                <a:schemeClr val="bg1"/>
              </a:solidFill>
            </a:endParaRPr>
          </a:p>
          <a:p>
            <a:pPr marL="457200" lvl="1" indent="0">
              <a:buFont typeface="Arial" panose="020B0604020202020204" pitchFamily="34" charset="0"/>
              <a:buNone/>
            </a:pPr>
            <a:endParaRPr lang="en-US" sz="2800" dirty="0">
              <a:solidFill>
                <a:schemeClr val="bg1"/>
              </a:solidFill>
            </a:endParaRPr>
          </a:p>
        </p:txBody>
      </p:sp>
      <p:sp>
        <p:nvSpPr>
          <p:cNvPr id="21" name="Text Placeholder 5">
            <a:extLst>
              <a:ext uri="{FF2B5EF4-FFF2-40B4-BE49-F238E27FC236}">
                <a16:creationId xmlns:a16="http://schemas.microsoft.com/office/drawing/2014/main" id="{9025993C-B5C0-251C-EEB4-C2B8AE42FE0C}"/>
              </a:ext>
            </a:extLst>
          </p:cNvPr>
          <p:cNvSpPr txBox="1">
            <a:spLocks/>
          </p:cNvSpPr>
          <p:nvPr/>
        </p:nvSpPr>
        <p:spPr>
          <a:xfrm>
            <a:off x="589974" y="1704404"/>
            <a:ext cx="5157787" cy="823912"/>
          </a:xfrm>
          <a:prstGeom prst="rect">
            <a:avLst/>
          </a:prstGeom>
          <a:solidFill>
            <a:srgbClr val="FDB036"/>
          </a:soli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b="1" dirty="0"/>
              <a:t>Closed-Ended Questions</a:t>
            </a:r>
          </a:p>
        </p:txBody>
      </p:sp>
      <p:sp>
        <p:nvSpPr>
          <p:cNvPr id="22" name="Text Placeholder 5">
            <a:extLst>
              <a:ext uri="{FF2B5EF4-FFF2-40B4-BE49-F238E27FC236}">
                <a16:creationId xmlns:a16="http://schemas.microsoft.com/office/drawing/2014/main" id="{BEF70B33-8C91-AF91-E4EA-A6DD50FA2389}"/>
              </a:ext>
            </a:extLst>
          </p:cNvPr>
          <p:cNvSpPr txBox="1">
            <a:spLocks/>
          </p:cNvSpPr>
          <p:nvPr/>
        </p:nvSpPr>
        <p:spPr>
          <a:xfrm>
            <a:off x="6620072" y="1750666"/>
            <a:ext cx="5157787" cy="823912"/>
          </a:xfrm>
          <a:prstGeom prst="rect">
            <a:avLst/>
          </a:prstGeom>
          <a:solidFill>
            <a:srgbClr val="FDB036"/>
          </a:soli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b="1" dirty="0"/>
              <a:t>Open-Ended Questions</a:t>
            </a:r>
          </a:p>
        </p:txBody>
      </p:sp>
    </p:spTree>
    <p:custDataLst>
      <p:tags r:id="rId1"/>
    </p:custDataLst>
    <p:extLst>
      <p:ext uri="{BB962C8B-B14F-4D97-AF65-F5344CB8AC3E}">
        <p14:creationId xmlns:p14="http://schemas.microsoft.com/office/powerpoint/2010/main" val="11290666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standing on a circle&#10;&#10;Description automatically generated with low confidence">
            <a:extLst>
              <a:ext uri="{FF2B5EF4-FFF2-40B4-BE49-F238E27FC236}">
                <a16:creationId xmlns:a16="http://schemas.microsoft.com/office/drawing/2014/main" id="{C7740395-1581-7969-072C-A5CBBBFBD5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6285" y="1937851"/>
            <a:ext cx="3727030" cy="3727030"/>
          </a:xfrm>
          <a:prstGeom prst="rect">
            <a:avLst/>
          </a:prstGeom>
        </p:spPr>
      </p:pic>
      <p:sp>
        <p:nvSpPr>
          <p:cNvPr id="2" name="Title 1">
            <a:extLst>
              <a:ext uri="{FF2B5EF4-FFF2-40B4-BE49-F238E27FC236}">
                <a16:creationId xmlns:a16="http://schemas.microsoft.com/office/drawing/2014/main" id="{F3D54337-08AF-008A-2BE5-F464173ECA57}"/>
              </a:ext>
            </a:extLst>
          </p:cNvPr>
          <p:cNvSpPr>
            <a:spLocks noGrp="1"/>
          </p:cNvSpPr>
          <p:nvPr>
            <p:ph type="title"/>
          </p:nvPr>
        </p:nvSpPr>
        <p:spPr/>
        <p:txBody>
          <a:bodyPr/>
          <a:lstStyle/>
          <a:p>
            <a:r>
              <a:rPr lang="en-US" dirty="0"/>
              <a:t>Activity 3.1: Questionnaire Components</a:t>
            </a:r>
          </a:p>
        </p:txBody>
      </p:sp>
      <p:sp>
        <p:nvSpPr>
          <p:cNvPr id="4" name="Slide Number Placeholder 3">
            <a:extLst>
              <a:ext uri="{FF2B5EF4-FFF2-40B4-BE49-F238E27FC236}">
                <a16:creationId xmlns:a16="http://schemas.microsoft.com/office/drawing/2014/main" id="{705E0C94-F28A-6A5C-4C42-893AA6B68AA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
        <p:nvSpPr>
          <p:cNvPr id="20" name="Rectangle: Rounded Corners 19">
            <a:extLst>
              <a:ext uri="{FF2B5EF4-FFF2-40B4-BE49-F238E27FC236}">
                <a16:creationId xmlns:a16="http://schemas.microsoft.com/office/drawing/2014/main" id="{20344EE7-EF89-9BF8-3D9D-4D7A5DECA37F}"/>
              </a:ext>
            </a:extLst>
          </p:cNvPr>
          <p:cNvSpPr/>
          <p:nvPr/>
        </p:nvSpPr>
        <p:spPr>
          <a:xfrm>
            <a:off x="8380445" y="1583934"/>
            <a:ext cx="2743200" cy="620329"/>
          </a:xfrm>
          <a:prstGeom prst="roundRect">
            <a:avLst/>
          </a:prstGeom>
          <a:solidFill>
            <a:srgbClr val="506A7D"/>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prstClr val="white"/>
                </a:solidFill>
                <a:effectLst/>
                <a:uLnTx/>
                <a:uFillTx/>
                <a:latin typeface="Arial" panose="020B0604020202020204"/>
                <a:ea typeface="+mn-ea"/>
                <a:cs typeface="+mn-cs"/>
              </a:rPr>
              <a:t>Exposures</a:t>
            </a:r>
          </a:p>
        </p:txBody>
      </p:sp>
      <p:sp>
        <p:nvSpPr>
          <p:cNvPr id="5" name="Rectangle: Rounded Corners 4">
            <a:extLst>
              <a:ext uri="{FF2B5EF4-FFF2-40B4-BE49-F238E27FC236}">
                <a16:creationId xmlns:a16="http://schemas.microsoft.com/office/drawing/2014/main" id="{4609E7BD-675E-6A14-4582-8CE60C0B73EA}"/>
              </a:ext>
            </a:extLst>
          </p:cNvPr>
          <p:cNvSpPr/>
          <p:nvPr/>
        </p:nvSpPr>
        <p:spPr>
          <a:xfrm>
            <a:off x="4609322" y="1583934"/>
            <a:ext cx="2743200" cy="620329"/>
          </a:xfrm>
          <a:prstGeom prst="roundRect">
            <a:avLst/>
          </a:prstGeom>
          <a:solidFill>
            <a:srgbClr val="506A7D"/>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prstClr val="white"/>
                </a:solidFill>
                <a:effectLst/>
                <a:uLnTx/>
                <a:uFillTx/>
                <a:latin typeface="Arial" panose="020B0604020202020204"/>
                <a:ea typeface="+mn-ea"/>
                <a:cs typeface="+mn-cs"/>
              </a:rPr>
              <a:t>Clinical Info</a:t>
            </a:r>
          </a:p>
        </p:txBody>
      </p:sp>
      <p:sp>
        <p:nvSpPr>
          <p:cNvPr id="6" name="Rectangle: Rounded Corners 5">
            <a:extLst>
              <a:ext uri="{FF2B5EF4-FFF2-40B4-BE49-F238E27FC236}">
                <a16:creationId xmlns:a16="http://schemas.microsoft.com/office/drawing/2014/main" id="{758AEE18-33E4-917C-21C1-BA5CC58EC731}"/>
              </a:ext>
            </a:extLst>
          </p:cNvPr>
          <p:cNvSpPr/>
          <p:nvPr/>
        </p:nvSpPr>
        <p:spPr>
          <a:xfrm>
            <a:off x="838200" y="1583934"/>
            <a:ext cx="2743200" cy="621792"/>
          </a:xfrm>
          <a:prstGeom prst="roundRect">
            <a:avLst/>
          </a:prstGeom>
          <a:solidFill>
            <a:srgbClr val="506A7D"/>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prstClr val="white"/>
                </a:solidFill>
                <a:effectLst/>
                <a:uLnTx/>
                <a:uFillTx/>
                <a:latin typeface="Arial" panose="020B0604020202020204"/>
                <a:ea typeface="+mn-ea"/>
                <a:cs typeface="+mn-cs"/>
              </a:rPr>
              <a:t>Demographics</a:t>
            </a:r>
          </a:p>
        </p:txBody>
      </p:sp>
      <p:pic>
        <p:nvPicPr>
          <p:cNvPr id="11" name="Picture 10" descr="Diagram&#10;&#10;Description automatically generated">
            <a:extLst>
              <a:ext uri="{FF2B5EF4-FFF2-40B4-BE49-F238E27FC236}">
                <a16:creationId xmlns:a16="http://schemas.microsoft.com/office/drawing/2014/main" id="{8DCB408E-9BAB-02FD-04EA-EBAD0C5EC6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5826" y="2731494"/>
            <a:ext cx="3017586" cy="2613882"/>
          </a:xfrm>
          <a:prstGeom prst="rect">
            <a:avLst/>
          </a:prstGeom>
        </p:spPr>
      </p:pic>
      <p:pic>
        <p:nvPicPr>
          <p:cNvPr id="14" name="Picture 13" descr="A picture containing text, vector graphics&#10;&#10;Description automatically generated">
            <a:extLst>
              <a:ext uri="{FF2B5EF4-FFF2-40B4-BE49-F238E27FC236}">
                <a16:creationId xmlns:a16="http://schemas.microsoft.com/office/drawing/2014/main" id="{81736A38-A42F-F4E1-AD0D-5DF585FEB2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86134" y="2429197"/>
            <a:ext cx="2637511" cy="3218476"/>
          </a:xfrm>
          <a:prstGeom prst="rect">
            <a:avLst/>
          </a:prstGeom>
        </p:spPr>
      </p:pic>
    </p:spTree>
    <p:custDataLst>
      <p:tags r:id="rId1"/>
    </p:custDataLst>
    <p:extLst>
      <p:ext uri="{BB962C8B-B14F-4D97-AF65-F5344CB8AC3E}">
        <p14:creationId xmlns:p14="http://schemas.microsoft.com/office/powerpoint/2010/main" val="7213945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Demographic Data</a:t>
            </a:r>
            <a:endParaRPr lang="en-IN" dirty="0">
              <a:solidFill>
                <a:schemeClr val="tx1">
                  <a:lumMod val="75000"/>
                  <a:lumOff val="25000"/>
                </a:schemeClr>
              </a:solidFill>
            </a:endParaRPr>
          </a:p>
        </p:txBody>
      </p:sp>
      <p:sp>
        <p:nvSpPr>
          <p:cNvPr id="27" name="Content Placeholder 2">
            <a:extLst>
              <a:ext uri="{FF2B5EF4-FFF2-40B4-BE49-F238E27FC236}">
                <a16:creationId xmlns:a16="http://schemas.microsoft.com/office/drawing/2014/main" id="{15C193F2-8FE9-8EAF-C569-26D3EDA1B6A5}"/>
              </a:ext>
            </a:extLst>
          </p:cNvPr>
          <p:cNvSpPr txBox="1">
            <a:spLocks/>
          </p:cNvSpPr>
          <p:nvPr/>
        </p:nvSpPr>
        <p:spPr>
          <a:xfrm>
            <a:off x="341194" y="2020080"/>
            <a:ext cx="3280763" cy="20873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600"/>
              </a:spcBef>
              <a:spcAft>
                <a:spcPts val="600"/>
              </a:spcAft>
              <a:buNone/>
            </a:pPr>
            <a:endParaRPr lang="en-US" i="1" dirty="0"/>
          </a:p>
        </p:txBody>
      </p:sp>
      <p:sp>
        <p:nvSpPr>
          <p:cNvPr id="80" name="Slide Number Placeholder 3">
            <a:extLst>
              <a:ext uri="{FF2B5EF4-FFF2-40B4-BE49-F238E27FC236}">
                <a16:creationId xmlns:a16="http://schemas.microsoft.com/office/drawing/2014/main" id="{5391BD65-2A57-6E46-B8C3-CA1D9AD94450}"/>
              </a:ext>
            </a:extLst>
          </p:cNvPr>
          <p:cNvSpPr>
            <a:spLocks noGrp="1"/>
          </p:cNvSpPr>
          <p:nvPr>
            <p:ph type="sldNum" sz="quarter" idx="12"/>
          </p:nvPr>
        </p:nvSpPr>
        <p:spPr>
          <a:xfrm>
            <a:off x="8573911" y="6355645"/>
            <a:ext cx="2816578" cy="366536"/>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grpSp>
        <p:nvGrpSpPr>
          <p:cNvPr id="8" name="Group 7">
            <a:extLst>
              <a:ext uri="{FF2B5EF4-FFF2-40B4-BE49-F238E27FC236}">
                <a16:creationId xmlns:a16="http://schemas.microsoft.com/office/drawing/2014/main" id="{94573A2F-4BB3-99B4-FA06-EE0AFA6AB936}"/>
              </a:ext>
            </a:extLst>
          </p:cNvPr>
          <p:cNvGrpSpPr/>
          <p:nvPr/>
        </p:nvGrpSpPr>
        <p:grpSpPr>
          <a:xfrm>
            <a:off x="4113277" y="1313377"/>
            <a:ext cx="6959766" cy="4909260"/>
            <a:chOff x="2616117" y="1313377"/>
            <a:chExt cx="6959766" cy="4909260"/>
          </a:xfrm>
        </p:grpSpPr>
        <p:grpSp>
          <p:nvGrpSpPr>
            <p:cNvPr id="7" name="Group 6">
              <a:extLst>
                <a:ext uri="{FF2B5EF4-FFF2-40B4-BE49-F238E27FC236}">
                  <a16:creationId xmlns:a16="http://schemas.microsoft.com/office/drawing/2014/main" id="{72A3E9F6-27CC-2C47-B003-C16950DEE4F6}"/>
                </a:ext>
              </a:extLst>
            </p:cNvPr>
            <p:cNvGrpSpPr/>
            <p:nvPr/>
          </p:nvGrpSpPr>
          <p:grpSpPr>
            <a:xfrm>
              <a:off x="3935383" y="1313377"/>
              <a:ext cx="4321234" cy="2300355"/>
              <a:chOff x="3935383" y="1313377"/>
              <a:chExt cx="4321234" cy="2300355"/>
            </a:xfrm>
          </p:grpSpPr>
          <p:grpSp>
            <p:nvGrpSpPr>
              <p:cNvPr id="39" name="Group 38">
                <a:extLst>
                  <a:ext uri="{FF2B5EF4-FFF2-40B4-BE49-F238E27FC236}">
                    <a16:creationId xmlns:a16="http://schemas.microsoft.com/office/drawing/2014/main" id="{D3CCCBA2-DCE1-A537-9DD0-334F63F36F53}"/>
                  </a:ext>
                </a:extLst>
              </p:cNvPr>
              <p:cNvGrpSpPr/>
              <p:nvPr/>
            </p:nvGrpSpPr>
            <p:grpSpPr>
              <a:xfrm>
                <a:off x="6332847" y="1313377"/>
                <a:ext cx="1923770" cy="2261162"/>
                <a:chOff x="10139630" y="1318702"/>
                <a:chExt cx="1923770" cy="2261162"/>
              </a:xfrm>
            </p:grpSpPr>
            <p:pic>
              <p:nvPicPr>
                <p:cNvPr id="29" name="Picture 28">
                  <a:extLst>
                    <a:ext uri="{FF2B5EF4-FFF2-40B4-BE49-F238E27FC236}">
                      <a16:creationId xmlns:a16="http://schemas.microsoft.com/office/drawing/2014/main" id="{AC502E7F-8039-D437-7291-AFF18E905DA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139630" y="1318702"/>
                  <a:ext cx="1923770" cy="1920240"/>
                </a:xfrm>
                <a:prstGeom prst="rect">
                  <a:avLst/>
                </a:prstGeom>
              </p:spPr>
            </p:pic>
            <p:sp>
              <p:nvSpPr>
                <p:cNvPr id="22" name="TextBox 121">
                  <a:extLst>
                    <a:ext uri="{FF2B5EF4-FFF2-40B4-BE49-F238E27FC236}">
                      <a16:creationId xmlns:a16="http://schemas.microsoft.com/office/drawing/2014/main" id="{B072C3AD-2D07-07EF-D2E8-A0ACDEF41FC4}"/>
                    </a:ext>
                  </a:extLst>
                </p:cNvPr>
                <p:cNvSpPr txBox="1"/>
                <p:nvPr/>
              </p:nvSpPr>
              <p:spPr>
                <a:xfrm>
                  <a:off x="10387744" y="3069086"/>
                  <a:ext cx="1427542" cy="510778"/>
                </a:xfrm>
                <a:prstGeom prst="roundRect">
                  <a:avLst/>
                </a:prstGeom>
                <a:solidFill>
                  <a:srgbClr val="2B7085"/>
                </a:solidFill>
                <a:scene3d>
                  <a:camera prst="orthographicFront"/>
                  <a:lightRig rig="threePt" dir="t"/>
                </a:scene3d>
                <a:sp3d>
                  <a:bevelT/>
                </a:sp3d>
              </p:spPr>
              <p:txBody>
                <a:bodyPr wrap="square" rtlCol="0" anchor="t">
                  <a:spAutoFit/>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ctr"/>
                  <a:r>
                    <a:rPr lang="en-US" b="1" kern="0" dirty="0">
                      <a:solidFill>
                        <a:schemeClr val="bg1"/>
                      </a:solidFill>
                      <a:latin typeface="Arial" pitchFamily="34" charset="0"/>
                      <a:cs typeface="Arial" pitchFamily="34" charset="0"/>
                    </a:rPr>
                    <a:t>Gender</a:t>
                  </a:r>
                </a:p>
              </p:txBody>
            </p:sp>
          </p:grpSp>
          <p:grpSp>
            <p:nvGrpSpPr>
              <p:cNvPr id="38" name="Group 37">
                <a:extLst>
                  <a:ext uri="{FF2B5EF4-FFF2-40B4-BE49-F238E27FC236}">
                    <a16:creationId xmlns:a16="http://schemas.microsoft.com/office/drawing/2014/main" id="{6FEC696D-086E-C0A0-6FC7-4F2A854C624E}"/>
                  </a:ext>
                </a:extLst>
              </p:cNvPr>
              <p:cNvGrpSpPr/>
              <p:nvPr/>
            </p:nvGrpSpPr>
            <p:grpSpPr>
              <a:xfrm>
                <a:off x="3935383" y="1313377"/>
                <a:ext cx="1916716" cy="2300355"/>
                <a:chOff x="4958475" y="1318703"/>
                <a:chExt cx="1916716" cy="2300355"/>
              </a:xfrm>
            </p:grpSpPr>
            <p:pic>
              <p:nvPicPr>
                <p:cNvPr id="21" name="Picture 20">
                  <a:extLst>
                    <a:ext uri="{FF2B5EF4-FFF2-40B4-BE49-F238E27FC236}">
                      <a16:creationId xmlns:a16="http://schemas.microsoft.com/office/drawing/2014/main" id="{4DC9C5D4-098B-A46E-5F74-359AEFD1D5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58475" y="1318703"/>
                  <a:ext cx="1916716" cy="1920240"/>
                </a:xfrm>
                <a:prstGeom prst="rect">
                  <a:avLst/>
                </a:prstGeom>
              </p:spPr>
            </p:pic>
            <p:sp>
              <p:nvSpPr>
                <p:cNvPr id="42" name="TextBox 121"/>
                <p:cNvSpPr txBox="1"/>
                <p:nvPr/>
              </p:nvSpPr>
              <p:spPr>
                <a:xfrm>
                  <a:off x="5203062" y="3108280"/>
                  <a:ext cx="1427542" cy="510778"/>
                </a:xfrm>
                <a:prstGeom prst="roundRect">
                  <a:avLst/>
                </a:prstGeom>
                <a:solidFill>
                  <a:srgbClr val="2B7085"/>
                </a:solidFill>
                <a:scene3d>
                  <a:camera prst="orthographicFront"/>
                  <a:lightRig rig="threePt" dir="t"/>
                </a:scene3d>
                <a:sp3d>
                  <a:bevelT/>
                </a:sp3d>
              </p:spPr>
              <p:txBody>
                <a:bodyPr wrap="square" rtlCol="0" anchor="t">
                  <a:spAutoFit/>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ctr"/>
                  <a:r>
                    <a:rPr lang="en-US" b="1" kern="0" dirty="0">
                      <a:solidFill>
                        <a:schemeClr val="bg1"/>
                      </a:solidFill>
                      <a:latin typeface="Arial" pitchFamily="34" charset="0"/>
                      <a:cs typeface="Arial" pitchFamily="34" charset="0"/>
                    </a:rPr>
                    <a:t>Age</a:t>
                  </a:r>
                </a:p>
              </p:txBody>
            </p:sp>
          </p:grpSp>
        </p:grpSp>
        <p:grpSp>
          <p:nvGrpSpPr>
            <p:cNvPr id="5" name="Group 4">
              <a:extLst>
                <a:ext uri="{FF2B5EF4-FFF2-40B4-BE49-F238E27FC236}">
                  <a16:creationId xmlns:a16="http://schemas.microsoft.com/office/drawing/2014/main" id="{0382C9F5-F8CF-B2C6-70C1-247013C9C966}"/>
                </a:ext>
              </a:extLst>
            </p:cNvPr>
            <p:cNvGrpSpPr/>
            <p:nvPr/>
          </p:nvGrpSpPr>
          <p:grpSpPr>
            <a:xfrm>
              <a:off x="2616117" y="3921617"/>
              <a:ext cx="6959766" cy="2301020"/>
              <a:chOff x="1342571" y="3921617"/>
              <a:chExt cx="6959766" cy="2301020"/>
            </a:xfrm>
          </p:grpSpPr>
          <p:grpSp>
            <p:nvGrpSpPr>
              <p:cNvPr id="40" name="Group 39">
                <a:extLst>
                  <a:ext uri="{FF2B5EF4-FFF2-40B4-BE49-F238E27FC236}">
                    <a16:creationId xmlns:a16="http://schemas.microsoft.com/office/drawing/2014/main" id="{EEFE6E37-1379-24BF-DEDB-5CD397ED0DC7}"/>
                  </a:ext>
                </a:extLst>
              </p:cNvPr>
              <p:cNvGrpSpPr/>
              <p:nvPr/>
            </p:nvGrpSpPr>
            <p:grpSpPr>
              <a:xfrm>
                <a:off x="1342571" y="3921617"/>
                <a:ext cx="1920240" cy="2278984"/>
                <a:chOff x="7552238" y="2966775"/>
                <a:chExt cx="1920240" cy="2278984"/>
              </a:xfrm>
            </p:grpSpPr>
            <p:pic>
              <p:nvPicPr>
                <p:cNvPr id="13" name="Picture 12">
                  <a:extLst>
                    <a:ext uri="{FF2B5EF4-FFF2-40B4-BE49-F238E27FC236}">
                      <a16:creationId xmlns:a16="http://schemas.microsoft.com/office/drawing/2014/main" id="{74B10384-9151-E6EB-A3FE-38A74894C95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552238" y="2966775"/>
                  <a:ext cx="1920240" cy="1920240"/>
                </a:xfrm>
                <a:prstGeom prst="rect">
                  <a:avLst/>
                </a:prstGeom>
              </p:spPr>
            </p:pic>
            <p:sp>
              <p:nvSpPr>
                <p:cNvPr id="23" name="TextBox 121">
                  <a:extLst>
                    <a:ext uri="{FF2B5EF4-FFF2-40B4-BE49-F238E27FC236}">
                      <a16:creationId xmlns:a16="http://schemas.microsoft.com/office/drawing/2014/main" id="{9568FAB7-75AF-2145-F431-7AC16F5C2CB5}"/>
                    </a:ext>
                  </a:extLst>
                </p:cNvPr>
                <p:cNvSpPr txBox="1"/>
                <p:nvPr/>
              </p:nvSpPr>
              <p:spPr>
                <a:xfrm>
                  <a:off x="7610604" y="4734981"/>
                  <a:ext cx="1803508" cy="510778"/>
                </a:xfrm>
                <a:prstGeom prst="roundRect">
                  <a:avLst/>
                </a:prstGeom>
                <a:solidFill>
                  <a:srgbClr val="2B7085"/>
                </a:solidFill>
                <a:scene3d>
                  <a:camera prst="orthographicFront"/>
                  <a:lightRig rig="threePt" dir="t"/>
                </a:scene3d>
                <a:sp3d>
                  <a:bevelT/>
                </a:sp3d>
              </p:spPr>
              <p:txBody>
                <a:bodyPr wrap="square" rtlCol="0" anchor="t">
                  <a:spAutoFit/>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ctr"/>
                  <a:r>
                    <a:rPr lang="en-US" b="1" kern="0" dirty="0">
                      <a:solidFill>
                        <a:schemeClr val="bg1"/>
                      </a:solidFill>
                      <a:latin typeface="Arial" pitchFamily="34" charset="0"/>
                      <a:cs typeface="Arial" pitchFamily="34" charset="0"/>
                    </a:rPr>
                    <a:t>Ethnicity</a:t>
                  </a:r>
                </a:p>
              </p:txBody>
            </p:sp>
          </p:grpSp>
          <p:grpSp>
            <p:nvGrpSpPr>
              <p:cNvPr id="43" name="Group 42">
                <a:extLst>
                  <a:ext uri="{FF2B5EF4-FFF2-40B4-BE49-F238E27FC236}">
                    <a16:creationId xmlns:a16="http://schemas.microsoft.com/office/drawing/2014/main" id="{67F665F1-0F4D-ADF8-721B-1FE2DB46DBA5}"/>
                  </a:ext>
                </a:extLst>
              </p:cNvPr>
              <p:cNvGrpSpPr/>
              <p:nvPr/>
            </p:nvGrpSpPr>
            <p:grpSpPr>
              <a:xfrm>
                <a:off x="3786429" y="3921617"/>
                <a:ext cx="2072050" cy="2250118"/>
                <a:chOff x="4920732" y="4267028"/>
                <a:chExt cx="2072050" cy="2250118"/>
              </a:xfrm>
            </p:grpSpPr>
            <p:pic>
              <p:nvPicPr>
                <p:cNvPr id="17" name="Picture 16" descr="A person wearing a hard hat&#10;&#10;Description automatically generated with medium confidence">
                  <a:extLst>
                    <a:ext uri="{FF2B5EF4-FFF2-40B4-BE49-F238E27FC236}">
                      <a16:creationId xmlns:a16="http://schemas.microsoft.com/office/drawing/2014/main" id="{D9678052-7C70-AAF4-34CA-6AE24281E5C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96637" y="4267028"/>
                  <a:ext cx="1920240" cy="1920240"/>
                </a:xfrm>
                <a:prstGeom prst="rect">
                  <a:avLst/>
                </a:prstGeom>
              </p:spPr>
            </p:pic>
            <p:sp>
              <p:nvSpPr>
                <p:cNvPr id="25" name="TextBox 121">
                  <a:extLst>
                    <a:ext uri="{FF2B5EF4-FFF2-40B4-BE49-F238E27FC236}">
                      <a16:creationId xmlns:a16="http://schemas.microsoft.com/office/drawing/2014/main" id="{EFBB4470-A803-5F5C-7461-A9BAAF3864E4}"/>
                    </a:ext>
                  </a:extLst>
                </p:cNvPr>
                <p:cNvSpPr txBox="1"/>
                <p:nvPr/>
              </p:nvSpPr>
              <p:spPr>
                <a:xfrm>
                  <a:off x="4920732" y="6006368"/>
                  <a:ext cx="2072050" cy="510778"/>
                </a:xfrm>
                <a:prstGeom prst="roundRect">
                  <a:avLst/>
                </a:prstGeom>
                <a:solidFill>
                  <a:srgbClr val="2B7085"/>
                </a:solidFill>
                <a:scene3d>
                  <a:camera prst="orthographicFront"/>
                  <a:lightRig rig="threePt" dir="t"/>
                </a:scene3d>
                <a:sp3d>
                  <a:bevelT/>
                </a:sp3d>
              </p:spPr>
              <p:txBody>
                <a:bodyPr wrap="square" rtlCol="0" anchor="t">
                  <a:spAutoFit/>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ctr"/>
                  <a:r>
                    <a:rPr lang="en-US" b="1" kern="0" dirty="0">
                      <a:solidFill>
                        <a:schemeClr val="bg1"/>
                      </a:solidFill>
                      <a:latin typeface="Arial" pitchFamily="34" charset="0"/>
                      <a:cs typeface="Arial" pitchFamily="34" charset="0"/>
                    </a:rPr>
                    <a:t>Occupation</a:t>
                  </a:r>
                </a:p>
              </p:txBody>
            </p:sp>
          </p:grpSp>
          <p:grpSp>
            <p:nvGrpSpPr>
              <p:cNvPr id="41" name="Group 40">
                <a:extLst>
                  <a:ext uri="{FF2B5EF4-FFF2-40B4-BE49-F238E27FC236}">
                    <a16:creationId xmlns:a16="http://schemas.microsoft.com/office/drawing/2014/main" id="{2F3EF622-8C06-5CB7-6084-905230F32399}"/>
                  </a:ext>
                </a:extLst>
              </p:cNvPr>
              <p:cNvGrpSpPr/>
              <p:nvPr/>
            </p:nvGrpSpPr>
            <p:grpSpPr>
              <a:xfrm>
                <a:off x="6382097" y="3921617"/>
                <a:ext cx="1920240" cy="2301020"/>
                <a:chOff x="10066680" y="3880462"/>
                <a:chExt cx="1920240" cy="2301020"/>
              </a:xfrm>
            </p:grpSpPr>
            <p:pic>
              <p:nvPicPr>
                <p:cNvPr id="9" name="Picture 8" descr="Icon&#10;&#10;Description automatically generated">
                  <a:extLst>
                    <a:ext uri="{FF2B5EF4-FFF2-40B4-BE49-F238E27FC236}">
                      <a16:creationId xmlns:a16="http://schemas.microsoft.com/office/drawing/2014/main" id="{406943DC-C8B1-B5AE-177A-8E2368D038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66680" y="3880462"/>
                  <a:ext cx="1920240" cy="1920240"/>
                </a:xfrm>
                <a:prstGeom prst="rect">
                  <a:avLst/>
                </a:prstGeom>
              </p:spPr>
            </p:pic>
            <p:sp>
              <p:nvSpPr>
                <p:cNvPr id="26" name="TextBox 121">
                  <a:extLst>
                    <a:ext uri="{FF2B5EF4-FFF2-40B4-BE49-F238E27FC236}">
                      <a16:creationId xmlns:a16="http://schemas.microsoft.com/office/drawing/2014/main" id="{1CA16723-E8A0-1535-F13A-BA53A02C8E8A}"/>
                    </a:ext>
                  </a:extLst>
                </p:cNvPr>
                <p:cNvSpPr txBox="1"/>
                <p:nvPr/>
              </p:nvSpPr>
              <p:spPr>
                <a:xfrm>
                  <a:off x="10114290" y="5670704"/>
                  <a:ext cx="1825020" cy="510778"/>
                </a:xfrm>
                <a:prstGeom prst="roundRect">
                  <a:avLst/>
                </a:prstGeom>
                <a:solidFill>
                  <a:srgbClr val="2B7085"/>
                </a:solidFill>
                <a:scene3d>
                  <a:camera prst="orthographicFront"/>
                  <a:lightRig rig="threePt" dir="t"/>
                </a:scene3d>
                <a:sp3d>
                  <a:bevelT/>
                </a:sp3d>
              </p:spPr>
              <p:txBody>
                <a:bodyPr wrap="square" rtlCol="0" anchor="t">
                  <a:spAutoFit/>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ctr"/>
                  <a:r>
                    <a:rPr lang="en-US" b="1" kern="0" dirty="0">
                      <a:solidFill>
                        <a:schemeClr val="bg1"/>
                      </a:solidFill>
                      <a:latin typeface="Arial" pitchFamily="34" charset="0"/>
                      <a:cs typeface="Arial" pitchFamily="34" charset="0"/>
                    </a:rPr>
                    <a:t>Residence</a:t>
                  </a:r>
                </a:p>
              </p:txBody>
            </p:sp>
          </p:grpSp>
        </p:grpSp>
      </p:grpSp>
      <p:sp>
        <p:nvSpPr>
          <p:cNvPr id="4" name="TextBox 3">
            <a:extLst>
              <a:ext uri="{FF2B5EF4-FFF2-40B4-BE49-F238E27FC236}">
                <a16:creationId xmlns:a16="http://schemas.microsoft.com/office/drawing/2014/main" id="{A55489A2-9BA5-DF61-5DB6-BE74A5C84E62}"/>
              </a:ext>
            </a:extLst>
          </p:cNvPr>
          <p:cNvSpPr txBox="1"/>
          <p:nvPr/>
        </p:nvSpPr>
        <p:spPr>
          <a:xfrm>
            <a:off x="771331" y="2303191"/>
            <a:ext cx="3579488" cy="1477328"/>
          </a:xfrm>
          <a:prstGeom prst="rect">
            <a:avLst/>
          </a:prstGeom>
          <a:solidFill>
            <a:srgbClr val="FFBC47"/>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hemeClr val="accent2"/>
          </a:lnRef>
          <a:fillRef idx="3">
            <a:schemeClr val="accent2"/>
          </a:fillRef>
          <a:effectRef idx="3">
            <a:schemeClr val="accent2"/>
          </a:effectRef>
          <a:fontRef idx="minor">
            <a:schemeClr val="lt1"/>
          </a:fontRef>
        </p:style>
        <p:txBody>
          <a:bodyPr wrap="square" lIns="91440" tIns="91440" bIns="91440">
            <a:spAutoFit/>
          </a:bodyPr>
          <a:lstStyle/>
          <a:p>
            <a:pPr marL="0" indent="0" algn="ctr">
              <a:lnSpc>
                <a:spcPct val="100000"/>
              </a:lnSpc>
              <a:spcBef>
                <a:spcPts val="600"/>
              </a:spcBef>
              <a:spcAft>
                <a:spcPts val="600"/>
              </a:spcAft>
              <a:buNone/>
            </a:pPr>
            <a:r>
              <a:rPr lang="en-US" sz="2800" b="1" dirty="0">
                <a:solidFill>
                  <a:schemeClr val="tx1"/>
                </a:solidFill>
              </a:rPr>
              <a:t>Commonalities among cases could be demographic</a:t>
            </a:r>
          </a:p>
        </p:txBody>
      </p:sp>
    </p:spTree>
    <p:custDataLst>
      <p:tags r:id="rId1"/>
    </p:custDataLst>
    <p:extLst>
      <p:ext uri="{BB962C8B-B14F-4D97-AF65-F5344CB8AC3E}">
        <p14:creationId xmlns:p14="http://schemas.microsoft.com/office/powerpoint/2010/main" val="6864161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Graphic 17" descr="Man with kid with solid fill">
            <a:extLst>
              <a:ext uri="{FF2B5EF4-FFF2-40B4-BE49-F238E27FC236}">
                <a16:creationId xmlns:a16="http://schemas.microsoft.com/office/drawing/2014/main" id="{576CDA62-176A-10C9-543A-673B5969F83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819399" y="1061567"/>
            <a:ext cx="3797301" cy="3797301"/>
          </a:xfrm>
          <a:prstGeom prst="rect">
            <a:avLst/>
          </a:prstGeom>
          <a:effectLst>
            <a:outerShdw blurRad="50800" dist="38100" dir="8100000" algn="tr" rotWithShape="0">
              <a:prstClr val="black">
                <a:alpha val="40000"/>
              </a:prstClr>
            </a:outerShdw>
          </a:effectLst>
        </p:spPr>
      </p:pic>
      <p:sp>
        <p:nvSpPr>
          <p:cNvPr id="2" name="Title 1">
            <a:extLst>
              <a:ext uri="{FF2B5EF4-FFF2-40B4-BE49-F238E27FC236}">
                <a16:creationId xmlns:a16="http://schemas.microsoft.com/office/drawing/2014/main" id="{C6902822-60B9-152A-E951-0F8A1B82C0F3}"/>
              </a:ext>
            </a:extLst>
          </p:cNvPr>
          <p:cNvSpPr>
            <a:spLocks noGrp="1"/>
          </p:cNvSpPr>
          <p:nvPr>
            <p:ph type="title"/>
          </p:nvPr>
        </p:nvSpPr>
        <p:spPr/>
        <p:txBody>
          <a:bodyPr>
            <a:normAutofit/>
          </a:bodyPr>
          <a:lstStyle/>
          <a:p>
            <a:r>
              <a:rPr lang="en-US" dirty="0"/>
              <a:t>Demographic Trends: Outbreak Data</a:t>
            </a:r>
          </a:p>
        </p:txBody>
      </p:sp>
      <p:sp>
        <p:nvSpPr>
          <p:cNvPr id="15" name="Content Placeholder 14">
            <a:extLst>
              <a:ext uri="{FF2B5EF4-FFF2-40B4-BE49-F238E27FC236}">
                <a16:creationId xmlns:a16="http://schemas.microsoft.com/office/drawing/2014/main" id="{C8BFD05C-5944-1EB7-A83D-819DB432BE11}"/>
              </a:ext>
            </a:extLst>
          </p:cNvPr>
          <p:cNvSpPr>
            <a:spLocks noGrp="1"/>
          </p:cNvSpPr>
          <p:nvPr>
            <p:ph sz="half" idx="1"/>
          </p:nvPr>
        </p:nvSpPr>
        <p:spPr>
          <a:xfrm>
            <a:off x="1066800" y="1963737"/>
            <a:ext cx="1955800" cy="2568575"/>
          </a:xfrm>
        </p:spPr>
        <p:txBody>
          <a:bodyPr>
            <a:normAutofit fontScale="92500" lnSpcReduction="20000"/>
          </a:bodyPr>
          <a:lstStyle/>
          <a:p>
            <a:pPr marL="0" indent="0">
              <a:buNone/>
            </a:pPr>
            <a:r>
              <a:rPr lang="en-US" dirty="0"/>
              <a:t>Males:</a:t>
            </a:r>
          </a:p>
          <a:p>
            <a:r>
              <a:rPr lang="en-US" dirty="0"/>
              <a:t>Beef</a:t>
            </a:r>
          </a:p>
          <a:p>
            <a:r>
              <a:rPr lang="en-US" dirty="0"/>
              <a:t>Shellfish</a:t>
            </a:r>
          </a:p>
          <a:p>
            <a:r>
              <a:rPr lang="en-US" dirty="0"/>
              <a:t>Pork</a:t>
            </a:r>
          </a:p>
          <a:p>
            <a:r>
              <a:rPr lang="en-US" dirty="0"/>
              <a:t>Dairy</a:t>
            </a:r>
          </a:p>
          <a:p>
            <a:r>
              <a:rPr lang="en-US" dirty="0"/>
              <a:t>Game</a:t>
            </a:r>
          </a:p>
        </p:txBody>
      </p:sp>
      <p:sp>
        <p:nvSpPr>
          <p:cNvPr id="16" name="Content Placeholder 15">
            <a:extLst>
              <a:ext uri="{FF2B5EF4-FFF2-40B4-BE49-F238E27FC236}">
                <a16:creationId xmlns:a16="http://schemas.microsoft.com/office/drawing/2014/main" id="{8225A01A-8566-B80F-CE6A-C45803331905}"/>
              </a:ext>
            </a:extLst>
          </p:cNvPr>
          <p:cNvSpPr>
            <a:spLocks noGrp="1"/>
          </p:cNvSpPr>
          <p:nvPr>
            <p:ph sz="half" idx="2"/>
          </p:nvPr>
        </p:nvSpPr>
        <p:spPr>
          <a:xfrm>
            <a:off x="7918450" y="1963737"/>
            <a:ext cx="3708400" cy="2844800"/>
          </a:xfrm>
        </p:spPr>
        <p:txBody>
          <a:bodyPr>
            <a:normAutofit fontScale="92500" lnSpcReduction="20000"/>
          </a:bodyPr>
          <a:lstStyle/>
          <a:p>
            <a:pPr marL="0" indent="0">
              <a:buNone/>
            </a:pPr>
            <a:r>
              <a:rPr lang="en-US" dirty="0"/>
              <a:t>Females:</a:t>
            </a:r>
          </a:p>
          <a:p>
            <a:r>
              <a:rPr lang="en-US" dirty="0"/>
              <a:t>Grains-beans</a:t>
            </a:r>
          </a:p>
          <a:p>
            <a:r>
              <a:rPr lang="en-US" dirty="0"/>
              <a:t>Nuts-seeds</a:t>
            </a:r>
          </a:p>
          <a:p>
            <a:r>
              <a:rPr lang="en-US" dirty="0"/>
              <a:t>Fruits</a:t>
            </a:r>
          </a:p>
          <a:p>
            <a:r>
              <a:rPr lang="en-US" dirty="0"/>
              <a:t>Sprouts</a:t>
            </a:r>
          </a:p>
          <a:p>
            <a:r>
              <a:rPr lang="en-US" dirty="0"/>
              <a:t>Vegetable row crops</a:t>
            </a:r>
          </a:p>
        </p:txBody>
      </p:sp>
      <p:pic>
        <p:nvPicPr>
          <p:cNvPr id="13" name="Graphic 12" descr="Woman with solid fill">
            <a:extLst>
              <a:ext uri="{FF2B5EF4-FFF2-40B4-BE49-F238E27FC236}">
                <a16:creationId xmlns:a16="http://schemas.microsoft.com/office/drawing/2014/main" id="{E2131B20-1E5E-95FF-884F-8F1FF8F9D13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407252" y="1776412"/>
            <a:ext cx="2844800" cy="2844800"/>
          </a:xfrm>
          <a:prstGeom prst="rect">
            <a:avLst/>
          </a:prstGeom>
          <a:effectLst>
            <a:outerShdw blurRad="50800" dist="38100" dir="8100000" algn="tr" rotWithShape="0">
              <a:prstClr val="black">
                <a:alpha val="40000"/>
              </a:prstClr>
            </a:outerShdw>
          </a:effectLst>
        </p:spPr>
      </p:pic>
      <p:grpSp>
        <p:nvGrpSpPr>
          <p:cNvPr id="21" name="Group 20">
            <a:extLst>
              <a:ext uri="{FF2B5EF4-FFF2-40B4-BE49-F238E27FC236}">
                <a16:creationId xmlns:a16="http://schemas.microsoft.com/office/drawing/2014/main" id="{0E0F92BF-F37E-4F10-27EA-0070F654D476}"/>
              </a:ext>
            </a:extLst>
          </p:cNvPr>
          <p:cNvGrpSpPr/>
          <p:nvPr/>
        </p:nvGrpSpPr>
        <p:grpSpPr>
          <a:xfrm>
            <a:off x="3416300" y="1244600"/>
            <a:ext cx="1727200" cy="3492500"/>
            <a:chOff x="3416300" y="1384300"/>
            <a:chExt cx="1727200" cy="3492500"/>
          </a:xfrm>
        </p:grpSpPr>
        <p:sp>
          <p:nvSpPr>
            <p:cNvPr id="19" name="TextBox 18">
              <a:extLst>
                <a:ext uri="{FF2B5EF4-FFF2-40B4-BE49-F238E27FC236}">
                  <a16:creationId xmlns:a16="http://schemas.microsoft.com/office/drawing/2014/main" id="{E599786D-FE7A-CFDC-042D-B828DDBB74D2}"/>
                </a:ext>
              </a:extLst>
            </p:cNvPr>
            <p:cNvSpPr txBox="1"/>
            <p:nvPr/>
          </p:nvSpPr>
          <p:spPr>
            <a:xfrm>
              <a:off x="3416300" y="1384300"/>
              <a:ext cx="1524000" cy="3492500"/>
            </a:xfrm>
            <a:prstGeom prst="rect">
              <a:avLst/>
            </a:prstGeom>
            <a:solidFill>
              <a:schemeClr val="bg1"/>
            </a:solidFill>
          </p:spPr>
          <p:txBody>
            <a:bodyPr wrap="square" rtlCol="0">
              <a:spAutoFit/>
            </a:bodyPr>
            <a:lstStyle/>
            <a:p>
              <a:endParaRPr lang="en-US" dirty="0"/>
            </a:p>
          </p:txBody>
        </p:sp>
        <p:sp>
          <p:nvSpPr>
            <p:cNvPr id="20" name="TextBox 19">
              <a:extLst>
                <a:ext uri="{FF2B5EF4-FFF2-40B4-BE49-F238E27FC236}">
                  <a16:creationId xmlns:a16="http://schemas.microsoft.com/office/drawing/2014/main" id="{DE710E8E-1978-1100-18C2-4D5FC5C29476}"/>
                </a:ext>
              </a:extLst>
            </p:cNvPr>
            <p:cNvSpPr txBox="1"/>
            <p:nvPr/>
          </p:nvSpPr>
          <p:spPr>
            <a:xfrm>
              <a:off x="4718050" y="2514599"/>
              <a:ext cx="425450" cy="914401"/>
            </a:xfrm>
            <a:prstGeom prst="rect">
              <a:avLst/>
            </a:prstGeom>
            <a:solidFill>
              <a:schemeClr val="bg1"/>
            </a:solidFill>
          </p:spPr>
          <p:txBody>
            <a:bodyPr wrap="square" rtlCol="0">
              <a:spAutoFit/>
            </a:bodyPr>
            <a:lstStyle/>
            <a:p>
              <a:endParaRPr lang="en-US" dirty="0"/>
            </a:p>
          </p:txBody>
        </p:sp>
      </p:grpSp>
      <p:pic>
        <p:nvPicPr>
          <p:cNvPr id="11" name="Graphic 10" descr="Man with solid fill">
            <a:extLst>
              <a:ext uri="{FF2B5EF4-FFF2-40B4-BE49-F238E27FC236}">
                <a16:creationId xmlns:a16="http://schemas.microsoft.com/office/drawing/2014/main" id="{B9FBE4AF-E6A2-378D-3EFE-E9F48E9765F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769723" y="1598612"/>
            <a:ext cx="3022600" cy="3022600"/>
          </a:xfrm>
          <a:prstGeom prst="rect">
            <a:avLst/>
          </a:prstGeom>
          <a:effectLst>
            <a:outerShdw blurRad="50800" dist="38100" dir="8100000" algn="tr" rotWithShape="0">
              <a:prstClr val="black">
                <a:alpha val="40000"/>
              </a:prstClr>
            </a:outerShdw>
          </a:effectLst>
        </p:spPr>
      </p:pic>
      <p:sp>
        <p:nvSpPr>
          <p:cNvPr id="22" name="Content Placeholder 15">
            <a:extLst>
              <a:ext uri="{FF2B5EF4-FFF2-40B4-BE49-F238E27FC236}">
                <a16:creationId xmlns:a16="http://schemas.microsoft.com/office/drawing/2014/main" id="{11464755-6A73-1EA6-8327-64004F99AC41}"/>
              </a:ext>
            </a:extLst>
          </p:cNvPr>
          <p:cNvSpPr txBox="1">
            <a:spLocks/>
          </p:cNvSpPr>
          <p:nvPr/>
        </p:nvSpPr>
        <p:spPr>
          <a:xfrm>
            <a:off x="5407252" y="4782841"/>
            <a:ext cx="1377496" cy="661088"/>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Dairy</a:t>
            </a:r>
          </a:p>
          <a:p>
            <a:r>
              <a:rPr lang="en-US" dirty="0"/>
              <a:t>Fruit</a:t>
            </a:r>
          </a:p>
        </p:txBody>
      </p:sp>
      <p:sp>
        <p:nvSpPr>
          <p:cNvPr id="23" name="TextBox 22">
            <a:extLst>
              <a:ext uri="{FF2B5EF4-FFF2-40B4-BE49-F238E27FC236}">
                <a16:creationId xmlns:a16="http://schemas.microsoft.com/office/drawing/2014/main" id="{DE8B0191-13D1-FDF8-F1E8-21434066C994}"/>
              </a:ext>
            </a:extLst>
          </p:cNvPr>
          <p:cNvSpPr txBox="1"/>
          <p:nvPr/>
        </p:nvSpPr>
        <p:spPr>
          <a:xfrm>
            <a:off x="273179" y="6280438"/>
            <a:ext cx="4057521" cy="369332"/>
          </a:xfrm>
          <a:prstGeom prst="rect">
            <a:avLst/>
          </a:prstGeom>
          <a:noFill/>
        </p:spPr>
        <p:txBody>
          <a:bodyPr wrap="none" rtlCol="0">
            <a:spAutoFit/>
          </a:bodyPr>
          <a:lstStyle/>
          <a:p>
            <a:r>
              <a:rPr lang="en-US" i="1" dirty="0"/>
              <a:t>Source: CDC NORS Data, 1998-2015</a:t>
            </a:r>
          </a:p>
        </p:txBody>
      </p:sp>
      <p:sp>
        <p:nvSpPr>
          <p:cNvPr id="3" name="Slide Number Placeholder 3">
            <a:extLst>
              <a:ext uri="{FF2B5EF4-FFF2-40B4-BE49-F238E27FC236}">
                <a16:creationId xmlns:a16="http://schemas.microsoft.com/office/drawing/2014/main" id="{CF002291-5D7B-3562-9EF4-2B716A3E6116}"/>
              </a:ext>
            </a:extLst>
          </p:cNvPr>
          <p:cNvSpPr>
            <a:spLocks noGrp="1"/>
          </p:cNvSpPr>
          <p:nvPr>
            <p:ph type="sldNum" sz="quarter" idx="12"/>
          </p:nvPr>
        </p:nvSpPr>
        <p:spPr>
          <a:xfrm>
            <a:off x="8573911" y="6355645"/>
            <a:ext cx="2816578" cy="366536"/>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368488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9BEF2-48D4-4192-9544-24A91372A5F1}"/>
              </a:ext>
            </a:extLst>
          </p:cNvPr>
          <p:cNvSpPr>
            <a:spLocks noGrp="1"/>
          </p:cNvSpPr>
          <p:nvPr>
            <p:ph type="title"/>
          </p:nvPr>
        </p:nvSpPr>
        <p:spPr/>
        <p:txBody>
          <a:bodyPr/>
          <a:lstStyle/>
          <a:p>
            <a:r>
              <a:rPr lang="en-US" dirty="0"/>
              <a:t>Module 3 Objectives</a:t>
            </a:r>
          </a:p>
        </p:txBody>
      </p:sp>
      <p:sp>
        <p:nvSpPr>
          <p:cNvPr id="3" name="Content Placeholder 2">
            <a:extLst>
              <a:ext uri="{FF2B5EF4-FFF2-40B4-BE49-F238E27FC236}">
                <a16:creationId xmlns:a16="http://schemas.microsoft.com/office/drawing/2014/main" id="{A7CE33BB-E82E-4BE4-AD47-948861081021}"/>
              </a:ext>
            </a:extLst>
          </p:cNvPr>
          <p:cNvSpPr>
            <a:spLocks noGrp="1"/>
          </p:cNvSpPr>
          <p:nvPr>
            <p:ph idx="1"/>
          </p:nvPr>
        </p:nvSpPr>
        <p:spPr>
          <a:xfrm>
            <a:off x="838200" y="1748625"/>
            <a:ext cx="10515600" cy="4351338"/>
          </a:xfrm>
        </p:spPr>
        <p:txBody>
          <a:bodyPr/>
          <a:lstStyle/>
          <a:p>
            <a:pPr marL="0" indent="0">
              <a:buNone/>
            </a:pPr>
            <a:r>
              <a:rPr lang="en-US" dirty="0"/>
              <a:t>After completion of this module, you will be able to:</a:t>
            </a:r>
          </a:p>
          <a:p>
            <a:pPr marL="514350" indent="-514350">
              <a:buFont typeface="+mj-lt"/>
              <a:buAutoNum type="arabicPeriod"/>
            </a:pPr>
            <a:r>
              <a:rPr lang="en-US" dirty="0"/>
              <a:t>Describe the steps and their respective elements to apply when preparing for an interview</a:t>
            </a:r>
          </a:p>
          <a:p>
            <a:pPr marL="514350" indent="-514350">
              <a:buFont typeface="+mj-lt"/>
              <a:buAutoNum type="arabicPeriod"/>
            </a:pPr>
            <a:r>
              <a:rPr lang="en-US" dirty="0"/>
              <a:t>Identify components that are essential in questionnaires</a:t>
            </a:r>
          </a:p>
          <a:p>
            <a:pPr marL="514350" indent="-514350">
              <a:buFont typeface="+mj-lt"/>
              <a:buAutoNum type="arabicPeriod"/>
            </a:pPr>
            <a:r>
              <a:rPr lang="en-US" dirty="0"/>
              <a:t>List tools to support interviewing</a:t>
            </a:r>
          </a:p>
          <a:p>
            <a:pPr marL="514350" indent="-514350">
              <a:buFont typeface="+mj-lt"/>
              <a:buAutoNum type="arabicPeriod"/>
            </a:pPr>
            <a:endParaRPr lang="en-US" dirty="0"/>
          </a:p>
        </p:txBody>
      </p:sp>
      <p:sp>
        <p:nvSpPr>
          <p:cNvPr id="4" name="Slide Number Placeholder 3">
            <a:extLst>
              <a:ext uri="{FF2B5EF4-FFF2-40B4-BE49-F238E27FC236}">
                <a16:creationId xmlns:a16="http://schemas.microsoft.com/office/drawing/2014/main" id="{F8FA1D0C-83A3-4836-929B-72BF64456F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9807405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6">
            <a:extLst>
              <a:ext uri="{FF2B5EF4-FFF2-40B4-BE49-F238E27FC236}">
                <a16:creationId xmlns:a16="http://schemas.microsoft.com/office/drawing/2014/main" id="{00EE8C8F-DB2D-787C-D501-6E661AE86014}"/>
              </a:ext>
            </a:extLst>
          </p:cNvPr>
          <p:cNvPicPr>
            <a:picLocks noChangeAspect="1"/>
          </p:cNvPicPr>
          <p:nvPr/>
        </p:nvPicPr>
        <p:blipFill>
          <a:blip r:embed="rId4">
            <a:extLst>
              <a:ext uri="{28A0092B-C50C-407E-A947-70E740481C1C}">
                <a14:useLocalDpi xmlns:a14="http://schemas.microsoft.com/office/drawing/2010/main" val="0"/>
              </a:ext>
            </a:extLst>
          </a:blip>
          <a:srcRect t="40" b="40"/>
          <a:stretch/>
        </p:blipFill>
        <p:spPr>
          <a:xfrm>
            <a:off x="1" y="1086651"/>
            <a:ext cx="12192000" cy="5771350"/>
          </a:xfrm>
          <a:prstGeom prst="rect">
            <a:avLst/>
          </a:prstGeom>
          <a:ln>
            <a:noFill/>
          </a:ln>
          <a:effectLst/>
        </p:spPr>
      </p:pic>
      <p:sp>
        <p:nvSpPr>
          <p:cNvPr id="2" name="Title 1">
            <a:extLst>
              <a:ext uri="{FF2B5EF4-FFF2-40B4-BE49-F238E27FC236}">
                <a16:creationId xmlns:a16="http://schemas.microsoft.com/office/drawing/2014/main" id="{AF837EDB-FEA1-35B5-55B1-B6608772E969}"/>
              </a:ext>
            </a:extLst>
          </p:cNvPr>
          <p:cNvSpPr>
            <a:spLocks noGrp="1"/>
          </p:cNvSpPr>
          <p:nvPr>
            <p:ph type="title"/>
          </p:nvPr>
        </p:nvSpPr>
        <p:spPr/>
        <p:txBody>
          <a:bodyPr/>
          <a:lstStyle/>
          <a:p>
            <a:r>
              <a:rPr lang="en-US" dirty="0"/>
              <a:t>Clinical Information</a:t>
            </a:r>
          </a:p>
        </p:txBody>
      </p:sp>
      <p:sp>
        <p:nvSpPr>
          <p:cNvPr id="3" name="Content Placeholder 2">
            <a:extLst>
              <a:ext uri="{FF2B5EF4-FFF2-40B4-BE49-F238E27FC236}">
                <a16:creationId xmlns:a16="http://schemas.microsoft.com/office/drawing/2014/main" id="{5A439662-A02F-F662-E7C8-29E5ECDF99FB}"/>
              </a:ext>
            </a:extLst>
          </p:cNvPr>
          <p:cNvSpPr>
            <a:spLocks noGrp="1"/>
          </p:cNvSpPr>
          <p:nvPr>
            <p:ph idx="1"/>
          </p:nvPr>
        </p:nvSpPr>
        <p:spPr>
          <a:xfrm>
            <a:off x="0" y="1447800"/>
            <a:ext cx="5146766" cy="4908550"/>
          </a:xfrm>
          <a:solidFill>
            <a:srgbClr val="337C94"/>
          </a:solidFill>
        </p:spPr>
        <p:txBody>
          <a:bodyPr vert="horz" lIns="365760" tIns="457200" rIns="274320" bIns="45720" rtlCol="0">
            <a:normAutofit/>
          </a:bodyPr>
          <a:lstStyle/>
          <a:p>
            <a:pPr lvl="1">
              <a:lnSpc>
                <a:spcPct val="100000"/>
              </a:lnSpc>
              <a:spcBef>
                <a:spcPts val="600"/>
              </a:spcBef>
              <a:spcAft>
                <a:spcPts val="600"/>
              </a:spcAft>
            </a:pPr>
            <a:r>
              <a:rPr lang="en-US" sz="2800" dirty="0">
                <a:solidFill>
                  <a:schemeClr val="bg1"/>
                </a:solidFill>
              </a:rPr>
              <a:t>Symptoms</a:t>
            </a:r>
          </a:p>
          <a:p>
            <a:pPr lvl="1">
              <a:lnSpc>
                <a:spcPct val="100000"/>
              </a:lnSpc>
              <a:spcBef>
                <a:spcPts val="600"/>
              </a:spcBef>
              <a:spcAft>
                <a:spcPts val="600"/>
              </a:spcAft>
            </a:pPr>
            <a:r>
              <a:rPr lang="en-US" sz="2800" dirty="0">
                <a:solidFill>
                  <a:schemeClr val="bg1"/>
                </a:solidFill>
              </a:rPr>
              <a:t>Onset date/time </a:t>
            </a:r>
          </a:p>
          <a:p>
            <a:pPr lvl="1">
              <a:lnSpc>
                <a:spcPct val="100000"/>
              </a:lnSpc>
              <a:spcBef>
                <a:spcPts val="600"/>
              </a:spcBef>
              <a:spcAft>
                <a:spcPts val="600"/>
              </a:spcAft>
            </a:pPr>
            <a:r>
              <a:rPr lang="en-US" sz="2800" dirty="0">
                <a:solidFill>
                  <a:schemeClr val="bg1"/>
                </a:solidFill>
              </a:rPr>
              <a:t>Duration of illness</a:t>
            </a:r>
          </a:p>
          <a:p>
            <a:pPr lvl="1">
              <a:lnSpc>
                <a:spcPct val="100000"/>
              </a:lnSpc>
              <a:spcBef>
                <a:spcPts val="600"/>
              </a:spcBef>
              <a:spcAft>
                <a:spcPts val="600"/>
              </a:spcAft>
            </a:pPr>
            <a:r>
              <a:rPr lang="en-US" sz="2800" dirty="0">
                <a:solidFill>
                  <a:schemeClr val="bg1"/>
                </a:solidFill>
              </a:rPr>
              <a:t>Medical care </a:t>
            </a:r>
          </a:p>
          <a:p>
            <a:pPr lvl="1">
              <a:lnSpc>
                <a:spcPct val="100000"/>
              </a:lnSpc>
              <a:spcBef>
                <a:spcPts val="600"/>
              </a:spcBef>
              <a:spcAft>
                <a:spcPts val="600"/>
              </a:spcAft>
            </a:pPr>
            <a:r>
              <a:rPr lang="en-US" sz="2800" dirty="0">
                <a:solidFill>
                  <a:schemeClr val="bg1"/>
                </a:solidFill>
              </a:rPr>
              <a:t>Treatment</a:t>
            </a:r>
          </a:p>
          <a:p>
            <a:pPr lvl="1">
              <a:lnSpc>
                <a:spcPct val="100000"/>
              </a:lnSpc>
              <a:spcBef>
                <a:spcPts val="600"/>
              </a:spcBef>
              <a:spcAft>
                <a:spcPts val="600"/>
              </a:spcAft>
            </a:pPr>
            <a:r>
              <a:rPr lang="en-US" sz="2800" dirty="0">
                <a:solidFill>
                  <a:schemeClr val="bg1"/>
                </a:solidFill>
              </a:rPr>
              <a:t>Testing</a:t>
            </a:r>
          </a:p>
        </p:txBody>
      </p:sp>
      <p:sp>
        <p:nvSpPr>
          <p:cNvPr id="4" name="Slide Number Placeholder 3">
            <a:extLst>
              <a:ext uri="{FF2B5EF4-FFF2-40B4-BE49-F238E27FC236}">
                <a16:creationId xmlns:a16="http://schemas.microsoft.com/office/drawing/2014/main" id="{75B74EF1-8F09-EC58-1077-B1CB848E4C5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7876297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37EDB-FEA1-35B5-55B1-B6608772E969}"/>
              </a:ext>
            </a:extLst>
          </p:cNvPr>
          <p:cNvSpPr>
            <a:spLocks noGrp="1"/>
          </p:cNvSpPr>
          <p:nvPr>
            <p:ph type="title"/>
          </p:nvPr>
        </p:nvSpPr>
        <p:spPr/>
        <p:txBody>
          <a:bodyPr/>
          <a:lstStyle/>
          <a:p>
            <a:r>
              <a:rPr lang="en-US" dirty="0"/>
              <a:t>Exposure Information</a:t>
            </a:r>
          </a:p>
        </p:txBody>
      </p:sp>
      <p:sp>
        <p:nvSpPr>
          <p:cNvPr id="3" name="Content Placeholder 2">
            <a:extLst>
              <a:ext uri="{FF2B5EF4-FFF2-40B4-BE49-F238E27FC236}">
                <a16:creationId xmlns:a16="http://schemas.microsoft.com/office/drawing/2014/main" id="{5A439662-A02F-F662-E7C8-29E5ECDF99FB}"/>
              </a:ext>
            </a:extLst>
          </p:cNvPr>
          <p:cNvSpPr>
            <a:spLocks noGrp="1"/>
          </p:cNvSpPr>
          <p:nvPr>
            <p:ph idx="1"/>
          </p:nvPr>
        </p:nvSpPr>
        <p:spPr>
          <a:xfrm>
            <a:off x="838200" y="1599994"/>
            <a:ext cx="10515600" cy="597617"/>
          </a:xfrm>
          <a:solidFill>
            <a:srgbClr val="FDB036"/>
          </a:soli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chorCtr="0">
            <a:normAutofit/>
          </a:bodyPr>
          <a:lstStyle/>
          <a:p>
            <a:pPr marL="0" indent="0" algn="ctr">
              <a:buNone/>
            </a:pPr>
            <a:r>
              <a:rPr lang="en-US" sz="3200" b="1" dirty="0"/>
              <a:t>Collect:</a:t>
            </a:r>
          </a:p>
        </p:txBody>
      </p:sp>
      <p:sp>
        <p:nvSpPr>
          <p:cNvPr id="9" name="TextBox 8">
            <a:extLst>
              <a:ext uri="{FF2B5EF4-FFF2-40B4-BE49-F238E27FC236}">
                <a16:creationId xmlns:a16="http://schemas.microsoft.com/office/drawing/2014/main" id="{67F1602A-9603-BB2A-9372-127B0BD5BF04}"/>
              </a:ext>
            </a:extLst>
          </p:cNvPr>
          <p:cNvSpPr txBox="1"/>
          <p:nvPr/>
        </p:nvSpPr>
        <p:spPr>
          <a:xfrm>
            <a:off x="874650" y="2211312"/>
            <a:ext cx="4983480" cy="4046984"/>
          </a:xfrm>
          <a:prstGeom prst="rect">
            <a:avLst/>
          </a:prstGeom>
          <a:ln w="19050">
            <a:solidFill>
              <a:srgbClr val="FDB036"/>
            </a:solidFill>
          </a:ln>
        </p:spPr>
        <p:txBody>
          <a:bodyPr vert="horz" lIns="91440" tIns="182880" rIns="91440" bIns="45720" rtlCol="0">
            <a:noAutofit/>
          </a:bodyPr>
          <a:lstStyle>
            <a:lvl1pPr marL="228600" indent="-228600">
              <a:lnSpc>
                <a:spcPct val="90000"/>
              </a:lnSpc>
              <a:spcBef>
                <a:spcPts val="1000"/>
              </a:spcBef>
              <a:buFont typeface="Arial" panose="020B0604020202020204" pitchFamily="34" charset="0"/>
              <a:buChar char="•"/>
              <a:defRPr sz="2800"/>
            </a:lvl1pPr>
            <a:lvl2pPr marL="461963" lvl="1" indent="-228600">
              <a:lnSpc>
                <a:spcPct val="100000"/>
              </a:lnSpc>
              <a:spcBef>
                <a:spcPts val="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033463" lvl="3" indent="-342900">
              <a:lnSpc>
                <a:spcPct val="100000"/>
              </a:lnSpc>
              <a:spcBef>
                <a:spcPts val="0"/>
              </a:spcBef>
              <a:buFont typeface="Arial" panose="020B0604020202020204" pitchFamily="34" charset="0"/>
              <a:buChar char="−"/>
              <a:defRPr sz="2200"/>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spcBef>
                <a:spcPts val="600"/>
              </a:spcBef>
              <a:spcAft>
                <a:spcPts val="600"/>
              </a:spcAft>
            </a:pPr>
            <a:r>
              <a:rPr lang="en-US" sz="2600" dirty="0"/>
              <a:t>Foods consumed (try to get specifics!)</a:t>
            </a:r>
          </a:p>
          <a:p>
            <a:pPr>
              <a:lnSpc>
                <a:spcPct val="100000"/>
              </a:lnSpc>
              <a:spcBef>
                <a:spcPts val="600"/>
              </a:spcBef>
              <a:spcAft>
                <a:spcPts val="600"/>
              </a:spcAft>
            </a:pPr>
            <a:r>
              <a:rPr lang="en-US" sz="2600" dirty="0"/>
              <a:t>Restaurants (include location!)</a:t>
            </a:r>
          </a:p>
          <a:p>
            <a:pPr>
              <a:lnSpc>
                <a:spcPct val="100000"/>
              </a:lnSpc>
              <a:spcBef>
                <a:spcPts val="600"/>
              </a:spcBef>
              <a:spcAft>
                <a:spcPts val="600"/>
              </a:spcAft>
            </a:pPr>
            <a:r>
              <a:rPr lang="en-US" sz="2600" dirty="0"/>
              <a:t>Grocery stores (include location!)</a:t>
            </a:r>
          </a:p>
          <a:p>
            <a:pPr>
              <a:lnSpc>
                <a:spcPct val="100000"/>
              </a:lnSpc>
              <a:spcBef>
                <a:spcPts val="600"/>
              </a:spcBef>
              <a:spcAft>
                <a:spcPts val="600"/>
              </a:spcAft>
            </a:pPr>
            <a:r>
              <a:rPr lang="en-US" sz="2600" dirty="0"/>
              <a:t>Other places where food was purchased or consumed</a:t>
            </a:r>
          </a:p>
        </p:txBody>
      </p:sp>
      <p:sp>
        <p:nvSpPr>
          <p:cNvPr id="11" name="TextBox 10">
            <a:extLst>
              <a:ext uri="{FF2B5EF4-FFF2-40B4-BE49-F238E27FC236}">
                <a16:creationId xmlns:a16="http://schemas.microsoft.com/office/drawing/2014/main" id="{19693D74-A910-0344-E0EF-001C702F14B9}"/>
              </a:ext>
            </a:extLst>
          </p:cNvPr>
          <p:cNvSpPr txBox="1"/>
          <p:nvPr/>
        </p:nvSpPr>
        <p:spPr>
          <a:xfrm>
            <a:off x="6302280" y="2211502"/>
            <a:ext cx="4981204" cy="4046794"/>
          </a:xfrm>
          <a:prstGeom prst="rect">
            <a:avLst/>
          </a:prstGeom>
          <a:ln w="19050">
            <a:solidFill>
              <a:srgbClr val="FDB036"/>
            </a:solidFill>
          </a:ln>
        </p:spPr>
        <p:txBody>
          <a:bodyPr vert="horz" lIns="91440" tIns="182880" rIns="91440" bIns="45720" rtlCol="0">
            <a:noAutofit/>
          </a:bodyPr>
          <a:lstStyle>
            <a:defPPr>
              <a:defRPr lang="en-US"/>
            </a:defPPr>
            <a:lvl1pPr marL="228600" indent="-228600">
              <a:lnSpc>
                <a:spcPct val="90000"/>
              </a:lnSpc>
              <a:spcBef>
                <a:spcPts val="1000"/>
              </a:spcBef>
              <a:buFont typeface="Arial" panose="020B0604020202020204" pitchFamily="34" charset="0"/>
              <a:buChar char="•"/>
              <a:defRPr sz="2800"/>
            </a:lvl1pPr>
            <a:lvl2pPr marL="461963" lvl="1" indent="-228600">
              <a:lnSpc>
                <a:spcPct val="100000"/>
              </a:lnSpc>
              <a:spcBef>
                <a:spcPts val="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033463" lvl="3" indent="-342900">
              <a:lnSpc>
                <a:spcPct val="100000"/>
              </a:lnSpc>
              <a:spcBef>
                <a:spcPts val="0"/>
              </a:spcBef>
              <a:buFont typeface="Arial" panose="020B0604020202020204" pitchFamily="34" charset="0"/>
              <a:buChar char="−"/>
              <a:defRPr sz="2200"/>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spcBef>
                <a:spcPts val="600"/>
              </a:spcBef>
              <a:spcAft>
                <a:spcPts val="600"/>
              </a:spcAft>
            </a:pPr>
            <a:r>
              <a:rPr lang="en-US" sz="2600" dirty="0"/>
              <a:t>Recreational water activities</a:t>
            </a:r>
          </a:p>
          <a:p>
            <a:pPr>
              <a:lnSpc>
                <a:spcPct val="100000"/>
              </a:lnSpc>
              <a:spcBef>
                <a:spcPts val="600"/>
              </a:spcBef>
              <a:spcAft>
                <a:spcPts val="600"/>
              </a:spcAft>
            </a:pPr>
            <a:r>
              <a:rPr lang="en-US" sz="2600" dirty="0"/>
              <a:t>Travel history</a:t>
            </a:r>
          </a:p>
          <a:p>
            <a:pPr>
              <a:lnSpc>
                <a:spcPct val="100000"/>
              </a:lnSpc>
              <a:spcBef>
                <a:spcPts val="600"/>
              </a:spcBef>
              <a:spcAft>
                <a:spcPts val="600"/>
              </a:spcAft>
            </a:pPr>
            <a:r>
              <a:rPr lang="en-US" sz="2600" dirty="0"/>
              <a:t>Recent group gatherings</a:t>
            </a:r>
          </a:p>
          <a:p>
            <a:pPr>
              <a:lnSpc>
                <a:spcPct val="100000"/>
              </a:lnSpc>
              <a:spcBef>
                <a:spcPts val="600"/>
              </a:spcBef>
              <a:spcAft>
                <a:spcPts val="600"/>
              </a:spcAft>
            </a:pPr>
            <a:r>
              <a:rPr lang="en-US" sz="2600" dirty="0"/>
              <a:t>Exposure to ill persons with similar symptoms</a:t>
            </a:r>
          </a:p>
          <a:p>
            <a:pPr>
              <a:lnSpc>
                <a:spcPct val="100000"/>
              </a:lnSpc>
              <a:spcBef>
                <a:spcPts val="600"/>
              </a:spcBef>
              <a:spcAft>
                <a:spcPts val="600"/>
              </a:spcAft>
            </a:pPr>
            <a:r>
              <a:rPr lang="en-US" sz="2600" dirty="0"/>
              <a:t>Source of drinking water</a:t>
            </a:r>
          </a:p>
          <a:p>
            <a:pPr>
              <a:lnSpc>
                <a:spcPct val="100000"/>
              </a:lnSpc>
              <a:spcBef>
                <a:spcPts val="600"/>
              </a:spcBef>
              <a:spcAft>
                <a:spcPts val="600"/>
              </a:spcAft>
            </a:pPr>
            <a:r>
              <a:rPr lang="en-US" sz="2600" dirty="0"/>
              <a:t>Exposure to animals</a:t>
            </a:r>
          </a:p>
        </p:txBody>
      </p:sp>
      <p:sp>
        <p:nvSpPr>
          <p:cNvPr id="4" name="Slide Number Placeholder 3">
            <a:extLst>
              <a:ext uri="{FF2B5EF4-FFF2-40B4-BE49-F238E27FC236}">
                <a16:creationId xmlns:a16="http://schemas.microsoft.com/office/drawing/2014/main" id="{75B74EF1-8F09-EC58-1077-B1CB848E4C5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37347986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solidFill>
                  <a:schemeClr val="tx1"/>
                </a:solidFill>
              </a:rPr>
              <a:t>Which of the following would NOT be an expected component of an enteric illness questionnaire?</a:t>
            </a:r>
          </a:p>
          <a:p>
            <a:pPr marL="514350" indent="-514350">
              <a:buFont typeface="+mj-lt"/>
              <a:buAutoNum type="alphaUcPeriod"/>
            </a:pPr>
            <a:r>
              <a:rPr lang="en-US" dirty="0"/>
              <a:t>Demographics</a:t>
            </a:r>
          </a:p>
          <a:p>
            <a:pPr marL="514350" indent="-514350">
              <a:buFont typeface="+mj-lt"/>
              <a:buAutoNum type="alphaUcPeriod"/>
            </a:pPr>
            <a:r>
              <a:rPr lang="en-US" dirty="0"/>
              <a:t>Clinical Information</a:t>
            </a:r>
          </a:p>
          <a:p>
            <a:pPr marL="514350" indent="-514350">
              <a:buFont typeface="+mj-lt"/>
              <a:buAutoNum type="alphaUcPeriod"/>
            </a:pPr>
            <a:r>
              <a:rPr lang="en-US" dirty="0"/>
              <a:t>Family Medical History</a:t>
            </a:r>
          </a:p>
          <a:p>
            <a:pPr marL="514350" indent="-514350">
              <a:buFont typeface="+mj-lt"/>
              <a:buAutoNum type="alphaUcPeriod"/>
            </a:pPr>
            <a:r>
              <a:rPr lang="en-US" dirty="0"/>
              <a:t>Exposure Information</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7866310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solidFill>
                  <a:schemeClr val="tx1"/>
                </a:solidFill>
              </a:rPr>
              <a:t>Which of the following would NOT be an expected component of  an enteric illness questionnaire?</a:t>
            </a:r>
          </a:p>
          <a:p>
            <a:pPr marL="514350" indent="-514350">
              <a:buFont typeface="+mj-lt"/>
              <a:buAutoNum type="alphaUcPeriod"/>
            </a:pPr>
            <a:r>
              <a:rPr lang="en-US" dirty="0"/>
              <a:t>Demographics</a:t>
            </a:r>
          </a:p>
          <a:p>
            <a:pPr marL="514350" indent="-514350">
              <a:buFont typeface="+mj-lt"/>
              <a:buAutoNum type="alphaUcPeriod"/>
            </a:pPr>
            <a:r>
              <a:rPr lang="en-US" dirty="0"/>
              <a:t>Clinical Information</a:t>
            </a:r>
          </a:p>
          <a:p>
            <a:pPr marL="514350" indent="-514350">
              <a:buFont typeface="+mj-lt"/>
              <a:buAutoNum type="alphaUcPeriod"/>
            </a:pPr>
            <a:r>
              <a:rPr lang="en-US" dirty="0"/>
              <a:t>Family Medical History</a:t>
            </a:r>
          </a:p>
          <a:p>
            <a:pPr marL="514350" indent="-514350">
              <a:buFont typeface="+mj-lt"/>
              <a:buAutoNum type="alphaUcPeriod"/>
            </a:pPr>
            <a:r>
              <a:rPr lang="en-US" dirty="0"/>
              <a:t>Exposure Information</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2" name="Rectangle: Rounded Corners 1">
            <a:extLst>
              <a:ext uri="{FF2B5EF4-FFF2-40B4-BE49-F238E27FC236}">
                <a16:creationId xmlns:a16="http://schemas.microsoft.com/office/drawing/2014/main" id="{63A838DB-B289-9E00-C605-8DE4453AEDF7}"/>
              </a:ext>
            </a:extLst>
          </p:cNvPr>
          <p:cNvSpPr/>
          <p:nvPr/>
        </p:nvSpPr>
        <p:spPr>
          <a:xfrm>
            <a:off x="638326" y="3880254"/>
            <a:ext cx="5457674" cy="552893"/>
          </a:xfrm>
          <a:prstGeom prst="round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141877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E112241-A3BC-90C9-9E7A-0B1A9B226D65}"/>
              </a:ext>
            </a:extLst>
          </p:cNvPr>
          <p:cNvSpPr/>
          <p:nvPr/>
        </p:nvSpPr>
        <p:spPr>
          <a:xfrm>
            <a:off x="606552" y="6885"/>
            <a:ext cx="11585448" cy="1024128"/>
          </a:xfrm>
          <a:prstGeom prst="rect">
            <a:avLst/>
          </a:prstGeom>
          <a:scene3d>
            <a:camera prst="orthographicFront"/>
            <a:lightRig rig="threePt" dir="t"/>
          </a:scene3d>
          <a:sp3d>
            <a:bevelT/>
          </a:sp3d>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lstStyle/>
          <a:p>
            <a:endParaRPr lang="en-US"/>
          </a:p>
        </p:txBody>
      </p:sp>
      <p:sp>
        <p:nvSpPr>
          <p:cNvPr id="6" name="Oval 5">
            <a:extLst>
              <a:ext uri="{FF2B5EF4-FFF2-40B4-BE49-F238E27FC236}">
                <a16:creationId xmlns:a16="http://schemas.microsoft.com/office/drawing/2014/main" id="{BD74A6E0-9B79-E71F-02B9-86D376761332}"/>
              </a:ext>
            </a:extLst>
          </p:cNvPr>
          <p:cNvSpPr>
            <a:spLocks noChangeAspect="1"/>
          </p:cNvSpPr>
          <p:nvPr/>
        </p:nvSpPr>
        <p:spPr>
          <a:xfrm>
            <a:off x="-370716" y="-57069"/>
            <a:ext cx="1307592" cy="1307592"/>
          </a:xfrm>
          <a:prstGeom prst="ellipse">
            <a:avLst/>
          </a:prstGeom>
          <a:solidFill>
            <a:srgbClr val="9866A6"/>
          </a:solidFill>
          <a:ln>
            <a:noFill/>
          </a:ln>
          <a:scene3d>
            <a:camera prst="orthographicFront"/>
            <a:lightRig rig="threePt" dir="t"/>
          </a:scene3d>
          <a:sp3d>
            <a:bevelT/>
          </a:sp3d>
        </p:spPr>
        <p:style>
          <a:lnRef idx="2">
            <a:scrgbClr r="0" g="0" b="0"/>
          </a:lnRef>
          <a:fillRef idx="1">
            <a:scrgbClr r="0" g="0" b="0"/>
          </a:fillRef>
          <a:effectRef idx="0">
            <a:schemeClr val="lt2">
              <a:hueOff val="0"/>
              <a:satOff val="0"/>
              <a:lumOff val="0"/>
              <a:alphaOff val="0"/>
            </a:schemeClr>
          </a:effectRef>
          <a:fontRef idx="minor">
            <a:schemeClr val="dk1">
              <a:hueOff val="0"/>
              <a:satOff val="0"/>
              <a:lumOff val="0"/>
              <a:alphaOff val="0"/>
            </a:schemeClr>
          </a:fontRef>
        </p:style>
        <p:txBody>
          <a:bodyPr anchor="ctr" anchorCtr="0"/>
          <a:lstStyle/>
          <a:p>
            <a:pPr algn="ctr"/>
            <a:r>
              <a:rPr lang="en-US" sz="3600" b="1" dirty="0">
                <a:solidFill>
                  <a:schemeClr val="bg1"/>
                </a:solidFill>
              </a:rPr>
              <a:t>4</a:t>
            </a:r>
          </a:p>
        </p:txBody>
      </p:sp>
      <p:sp>
        <p:nvSpPr>
          <p:cNvPr id="8" name="TextBox 7">
            <a:extLst>
              <a:ext uri="{FF2B5EF4-FFF2-40B4-BE49-F238E27FC236}">
                <a16:creationId xmlns:a16="http://schemas.microsoft.com/office/drawing/2014/main" id="{DA3EA2F7-E3A6-94E3-6B5B-B7ABD851061F}"/>
              </a:ext>
            </a:extLst>
          </p:cNvPr>
          <p:cNvSpPr txBox="1"/>
          <p:nvPr/>
        </p:nvSpPr>
        <p:spPr>
          <a:xfrm>
            <a:off x="451556" y="6885"/>
            <a:ext cx="11740444" cy="1024128"/>
          </a:xfrm>
          <a:prstGeom prst="rect">
            <a:avLst/>
          </a:prstGeom>
          <a:scene3d>
            <a:camera prst="orthographicFront"/>
            <a:lightRig rig="threePt" dir="t"/>
          </a:scene3d>
          <a:sp3d/>
        </p:spPr>
        <p:style>
          <a:lnRef idx="0">
            <a:scrgbClr r="0" g="0" b="0"/>
          </a:lnRef>
          <a:fillRef idx="0">
            <a:scrgbClr r="0" g="0" b="0"/>
          </a:fillRef>
          <a:effectRef idx="0">
            <a:scrgbClr r="0" g="0" b="0"/>
          </a:effectRef>
          <a:fontRef idx="minor">
            <a:schemeClr val="lt1"/>
          </a:fontRef>
        </p:style>
        <p:txBody>
          <a:bodyPr spcFirstLastPara="0" vert="horz" wrap="square" lIns="731520" tIns="83820" rIns="83820" bIns="83820" numCol="1" spcCol="1270" anchor="ctr" anchorCtr="0">
            <a:noAutofit/>
          </a:bodyPr>
          <a:lstStyle/>
          <a:p>
            <a:pPr marL="0" lvl="0" indent="0" algn="l" defTabSz="1466850">
              <a:lnSpc>
                <a:spcPct val="90000"/>
              </a:lnSpc>
              <a:spcBef>
                <a:spcPct val="0"/>
              </a:spcBef>
              <a:spcAft>
                <a:spcPct val="35000"/>
              </a:spcAft>
              <a:buNone/>
            </a:pPr>
            <a:r>
              <a:rPr lang="en-US" sz="3300" kern="1200" dirty="0"/>
              <a:t>Confirm the Interview Protocol</a:t>
            </a:r>
          </a:p>
        </p:txBody>
      </p:sp>
      <p:sp>
        <p:nvSpPr>
          <p:cNvPr id="2" name="Content Placeholder 1">
            <a:extLst>
              <a:ext uri="{FF2B5EF4-FFF2-40B4-BE49-F238E27FC236}">
                <a16:creationId xmlns:a16="http://schemas.microsoft.com/office/drawing/2014/main" id="{A477DAC0-18B1-95E4-9A2A-264D0BC04153}"/>
              </a:ext>
            </a:extLst>
          </p:cNvPr>
          <p:cNvSpPr>
            <a:spLocks noGrp="1"/>
          </p:cNvSpPr>
          <p:nvPr>
            <p:ph idx="4294967295"/>
          </p:nvPr>
        </p:nvSpPr>
        <p:spPr>
          <a:xfrm>
            <a:off x="606552" y="1734706"/>
            <a:ext cx="9909048" cy="3917950"/>
          </a:xfrm>
        </p:spPr>
        <p:txBody>
          <a:bodyPr>
            <a:normAutofit/>
          </a:bodyPr>
          <a:lstStyle/>
          <a:p>
            <a:pPr lvl="1">
              <a:lnSpc>
                <a:spcPct val="100000"/>
              </a:lnSpc>
              <a:spcBef>
                <a:spcPts val="600"/>
              </a:spcBef>
              <a:spcAft>
                <a:spcPts val="600"/>
              </a:spcAft>
            </a:pPr>
            <a:r>
              <a:rPr lang="en-US" sz="2800" dirty="0"/>
              <a:t>Which questionnaire should be used?</a:t>
            </a:r>
          </a:p>
          <a:p>
            <a:pPr lvl="1">
              <a:lnSpc>
                <a:spcPct val="100000"/>
              </a:lnSpc>
              <a:spcBef>
                <a:spcPts val="600"/>
              </a:spcBef>
              <a:spcAft>
                <a:spcPts val="600"/>
              </a:spcAft>
            </a:pPr>
            <a:r>
              <a:rPr lang="en-US" sz="2800" dirty="0"/>
              <a:t>Which cases do I interview?</a:t>
            </a:r>
          </a:p>
          <a:p>
            <a:pPr lvl="1">
              <a:lnSpc>
                <a:spcPct val="100000"/>
              </a:lnSpc>
              <a:spcBef>
                <a:spcPts val="600"/>
              </a:spcBef>
              <a:spcAft>
                <a:spcPts val="600"/>
              </a:spcAft>
            </a:pPr>
            <a:r>
              <a:rPr lang="en-US" sz="2800" dirty="0"/>
              <a:t>Which interviews do I prioritize?</a:t>
            </a:r>
          </a:p>
          <a:p>
            <a:pPr lvl="1">
              <a:lnSpc>
                <a:spcPct val="100000"/>
              </a:lnSpc>
              <a:spcBef>
                <a:spcPts val="600"/>
              </a:spcBef>
              <a:spcAft>
                <a:spcPts val="600"/>
              </a:spcAft>
            </a:pPr>
            <a:r>
              <a:rPr lang="en-US" sz="2800" dirty="0"/>
              <a:t>When should interviews be complete?</a:t>
            </a:r>
          </a:p>
          <a:p>
            <a:pPr lvl="1">
              <a:lnSpc>
                <a:spcPct val="100000"/>
              </a:lnSpc>
              <a:spcBef>
                <a:spcPts val="600"/>
              </a:spcBef>
              <a:spcAft>
                <a:spcPts val="600"/>
              </a:spcAft>
            </a:pPr>
            <a:r>
              <a:rPr lang="en-US" sz="2800" dirty="0"/>
              <a:t>What do I do with completed interviews?</a:t>
            </a:r>
          </a:p>
          <a:p>
            <a:pPr lvl="1">
              <a:lnSpc>
                <a:spcPct val="100000"/>
              </a:lnSpc>
              <a:spcBef>
                <a:spcPts val="600"/>
              </a:spcBef>
              <a:spcAft>
                <a:spcPts val="600"/>
              </a:spcAft>
            </a:pPr>
            <a:r>
              <a:rPr lang="en-US" sz="2800" dirty="0"/>
              <a:t>Any other special instructions?</a:t>
            </a:r>
          </a:p>
          <a:p>
            <a:pPr marL="457200" lvl="1" indent="0">
              <a:lnSpc>
                <a:spcPct val="100000"/>
              </a:lnSpc>
              <a:spcBef>
                <a:spcPts val="600"/>
              </a:spcBef>
              <a:spcAft>
                <a:spcPts val="600"/>
              </a:spcAft>
              <a:buNone/>
            </a:pPr>
            <a:endParaRPr lang="en-US" sz="2600" dirty="0"/>
          </a:p>
        </p:txBody>
      </p:sp>
      <p:pic>
        <p:nvPicPr>
          <p:cNvPr id="10" name="Picture 9">
            <a:extLst>
              <a:ext uri="{FF2B5EF4-FFF2-40B4-BE49-F238E27FC236}">
                <a16:creationId xmlns:a16="http://schemas.microsoft.com/office/drawing/2014/main" id="{42411C37-7376-728E-8907-3AF5D00067E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007675" y="1833137"/>
            <a:ext cx="3346125" cy="3426221"/>
          </a:xfrm>
          <a:prstGeom prst="rect">
            <a:avLst/>
          </a:prstGeom>
          <a:effectLst>
            <a:outerShdw blurRad="63500" sx="102000" sy="102000" algn="ctr" rotWithShape="0">
              <a:prstClr val="black">
                <a:alpha val="40000"/>
              </a:prstClr>
            </a:outerShdw>
          </a:effectLst>
        </p:spPr>
      </p:pic>
      <p:sp>
        <p:nvSpPr>
          <p:cNvPr id="4" name="Slide Number Placeholder 3">
            <a:extLst>
              <a:ext uri="{FF2B5EF4-FFF2-40B4-BE49-F238E27FC236}">
                <a16:creationId xmlns:a16="http://schemas.microsoft.com/office/drawing/2014/main" id="{682931B7-C381-436C-CCF9-BC65B5ED724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8385145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C7DDBC-39B9-54C8-8BE6-CE36FB8E92A4}"/>
              </a:ext>
            </a:extLst>
          </p:cNvPr>
          <p:cNvSpPr>
            <a:spLocks noGrp="1"/>
          </p:cNvSpPr>
          <p:nvPr>
            <p:ph type="title"/>
          </p:nvPr>
        </p:nvSpPr>
        <p:spPr/>
        <p:txBody>
          <a:bodyPr/>
          <a:lstStyle/>
          <a:p>
            <a:r>
              <a:rPr lang="en-US" dirty="0"/>
              <a:t>Protocols: Internal Communication</a:t>
            </a:r>
          </a:p>
        </p:txBody>
      </p:sp>
      <p:sp>
        <p:nvSpPr>
          <p:cNvPr id="6" name="Content Placeholder 5">
            <a:extLst>
              <a:ext uri="{FF2B5EF4-FFF2-40B4-BE49-F238E27FC236}">
                <a16:creationId xmlns:a16="http://schemas.microsoft.com/office/drawing/2014/main" id="{00394EAF-D540-A684-D2E8-267F36930A3B}"/>
              </a:ext>
            </a:extLst>
          </p:cNvPr>
          <p:cNvSpPr>
            <a:spLocks noGrp="1"/>
          </p:cNvSpPr>
          <p:nvPr>
            <p:ph idx="1"/>
          </p:nvPr>
        </p:nvSpPr>
        <p:spPr>
          <a:xfrm>
            <a:off x="838200" y="1825625"/>
            <a:ext cx="5257800" cy="4351338"/>
          </a:xfrm>
        </p:spPr>
        <p:txBody>
          <a:bodyPr/>
          <a:lstStyle/>
          <a:p>
            <a:r>
              <a:rPr lang="en-US" dirty="0"/>
              <a:t>Likely multiple investigators involved in investigation process</a:t>
            </a:r>
            <a:endParaRPr lang="en-US" dirty="0">
              <a:sym typeface="Wingdings" panose="05000000000000000000" pitchFamily="2" charset="2"/>
            </a:endParaRPr>
          </a:p>
          <a:p>
            <a:r>
              <a:rPr lang="en-US" dirty="0"/>
              <a:t>Documents may change as more information is gathered</a:t>
            </a:r>
          </a:p>
          <a:p>
            <a:r>
              <a:rPr lang="en-US" dirty="0"/>
              <a:t>Need for clear case assignment process</a:t>
            </a:r>
          </a:p>
          <a:p>
            <a:r>
              <a:rPr lang="en-US" dirty="0"/>
              <a:t>Internal team communication critical</a:t>
            </a:r>
          </a:p>
          <a:p>
            <a:pPr marL="0" indent="0">
              <a:buNone/>
            </a:pPr>
            <a:endParaRPr lang="en-US" dirty="0"/>
          </a:p>
          <a:p>
            <a:endParaRPr lang="en-US" dirty="0"/>
          </a:p>
        </p:txBody>
      </p:sp>
      <p:sp>
        <p:nvSpPr>
          <p:cNvPr id="4" name="Slide Number Placeholder 3">
            <a:extLst>
              <a:ext uri="{FF2B5EF4-FFF2-40B4-BE49-F238E27FC236}">
                <a16:creationId xmlns:a16="http://schemas.microsoft.com/office/drawing/2014/main" id="{DE12BBE7-67DE-6E6A-A612-7E2FD8FF47E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pic>
        <p:nvPicPr>
          <p:cNvPr id="7" name="Graphic 6">
            <a:extLst>
              <a:ext uri="{FF2B5EF4-FFF2-40B4-BE49-F238E27FC236}">
                <a16:creationId xmlns:a16="http://schemas.microsoft.com/office/drawing/2014/main" id="{EF9E4CBC-9456-753B-02B9-61E1AD6587C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47466" y="1297491"/>
            <a:ext cx="3685871" cy="5058859"/>
          </a:xfrm>
          <a:prstGeom prst="rect">
            <a:avLst/>
          </a:prstGeom>
          <a:effectLst>
            <a:outerShdw blurRad="63500" sx="102000" sy="102000" algn="ctr" rotWithShape="0">
              <a:prstClr val="black">
                <a:alpha val="40000"/>
              </a:prstClr>
            </a:outerShdw>
          </a:effectLst>
        </p:spPr>
      </p:pic>
      <p:sp>
        <p:nvSpPr>
          <p:cNvPr id="8" name="TextBox 7">
            <a:extLst>
              <a:ext uri="{FF2B5EF4-FFF2-40B4-BE49-F238E27FC236}">
                <a16:creationId xmlns:a16="http://schemas.microsoft.com/office/drawing/2014/main" id="{D4D22A4C-F07A-FB02-8E61-8750536A7396}"/>
              </a:ext>
            </a:extLst>
          </p:cNvPr>
          <p:cNvSpPr txBox="1"/>
          <p:nvPr/>
        </p:nvSpPr>
        <p:spPr>
          <a:xfrm>
            <a:off x="8125866" y="2083839"/>
            <a:ext cx="2553520" cy="830997"/>
          </a:xfrm>
          <a:prstGeom prst="rect">
            <a:avLst/>
          </a:prstGeom>
          <a:noFill/>
        </p:spPr>
        <p:txBody>
          <a:bodyPr wrap="none" rtlCol="0">
            <a:spAutoFit/>
          </a:bodyPr>
          <a:lstStyle/>
          <a:p>
            <a:pPr algn="ctr"/>
            <a:r>
              <a:rPr lang="en-US" sz="2400" b="1" dirty="0"/>
              <a:t>INVESTIGATION</a:t>
            </a:r>
          </a:p>
          <a:p>
            <a:pPr algn="ctr"/>
            <a:r>
              <a:rPr lang="en-US" sz="2400" b="1" dirty="0"/>
              <a:t>23-024</a:t>
            </a:r>
          </a:p>
        </p:txBody>
      </p:sp>
    </p:spTree>
    <p:custDataLst>
      <p:tags r:id="rId1"/>
    </p:custDataLst>
    <p:extLst>
      <p:ext uri="{BB962C8B-B14F-4D97-AF65-F5344CB8AC3E}">
        <p14:creationId xmlns:p14="http://schemas.microsoft.com/office/powerpoint/2010/main" val="28577087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C7DDBC-39B9-54C8-8BE6-CE36FB8E92A4}"/>
              </a:ext>
            </a:extLst>
          </p:cNvPr>
          <p:cNvSpPr>
            <a:spLocks noGrp="1"/>
          </p:cNvSpPr>
          <p:nvPr>
            <p:ph type="title"/>
          </p:nvPr>
        </p:nvSpPr>
        <p:spPr>
          <a:xfrm>
            <a:off x="2675467" y="274595"/>
            <a:ext cx="8678333" cy="730344"/>
          </a:xfrm>
        </p:spPr>
        <p:txBody>
          <a:bodyPr/>
          <a:lstStyle/>
          <a:p>
            <a:r>
              <a:rPr lang="en-US" dirty="0"/>
              <a:t>Protocols: Prioritizing Cases</a:t>
            </a:r>
          </a:p>
        </p:txBody>
      </p:sp>
      <p:sp>
        <p:nvSpPr>
          <p:cNvPr id="6" name="Content Placeholder 5">
            <a:extLst>
              <a:ext uri="{FF2B5EF4-FFF2-40B4-BE49-F238E27FC236}">
                <a16:creationId xmlns:a16="http://schemas.microsoft.com/office/drawing/2014/main" id="{00394EAF-D540-A684-D2E8-267F36930A3B}"/>
              </a:ext>
            </a:extLst>
          </p:cNvPr>
          <p:cNvSpPr>
            <a:spLocks noGrp="1"/>
          </p:cNvSpPr>
          <p:nvPr>
            <p:ph idx="1"/>
          </p:nvPr>
        </p:nvSpPr>
        <p:spPr>
          <a:xfrm>
            <a:off x="8297333" y="3222888"/>
            <a:ext cx="3273778" cy="1439424"/>
          </a:xfrm>
          <a:prstGeom prst="roundRect">
            <a:avLst/>
          </a:prstGeom>
          <a:solidFill>
            <a:srgbClr val="FFBC47"/>
          </a:solidFill>
          <a:effectLst>
            <a:outerShdw blurRad="50800" dist="38100" dir="8100000" algn="tr" rotWithShape="0">
              <a:prstClr val="black">
                <a:alpha val="40000"/>
              </a:prstClr>
            </a:outerShdw>
          </a:effectLst>
          <a:scene3d>
            <a:camera prst="orthographicFront"/>
            <a:lightRig rig="threePt" dir="t"/>
          </a:scene3d>
          <a:sp3d>
            <a:bevelT/>
          </a:sp3d>
        </p:spPr>
        <p:txBody>
          <a:bodyPr tIns="91440">
            <a:noAutofit/>
          </a:bodyPr>
          <a:lstStyle/>
          <a:p>
            <a:pPr marL="0" indent="0" algn="ctr">
              <a:buNone/>
            </a:pPr>
            <a:r>
              <a:rPr lang="en-US" dirty="0"/>
              <a:t>Prioritizing may be necessary due to workload</a:t>
            </a:r>
          </a:p>
        </p:txBody>
      </p:sp>
      <p:sp>
        <p:nvSpPr>
          <p:cNvPr id="4" name="Slide Number Placeholder 3">
            <a:extLst>
              <a:ext uri="{FF2B5EF4-FFF2-40B4-BE49-F238E27FC236}">
                <a16:creationId xmlns:a16="http://schemas.microsoft.com/office/drawing/2014/main" id="{DE12BBE7-67DE-6E6A-A612-7E2FD8FF47E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pic>
        <p:nvPicPr>
          <p:cNvPr id="3" name="Picture 2">
            <a:extLst>
              <a:ext uri="{FF2B5EF4-FFF2-40B4-BE49-F238E27FC236}">
                <a16:creationId xmlns:a16="http://schemas.microsoft.com/office/drawing/2014/main" id="{AC7B5BB2-C46C-8C72-4486-C72E48AC3F6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21323126">
            <a:off x="-444965" y="658193"/>
            <a:ext cx="9118397" cy="6244218"/>
          </a:xfrm>
          <a:prstGeom prst="rect">
            <a:avLst/>
          </a:prstGeom>
          <a:effectLst>
            <a:outerShdw blurRad="50800" dist="38100" dir="8100000" algn="tr" rotWithShape="0">
              <a:prstClr val="black">
                <a:alpha val="40000"/>
              </a:prstClr>
            </a:outerShdw>
          </a:effectLst>
          <a:scene3d>
            <a:camera prst="perspectiveHeroicExtremeLeftFacing">
              <a:rot lat="487347" lon="0" rev="21425485"/>
            </a:camera>
            <a:lightRig rig="threePt" dir="t"/>
          </a:scene3d>
        </p:spPr>
      </p:pic>
      <p:sp>
        <p:nvSpPr>
          <p:cNvPr id="7" name="TextBox 6">
            <a:extLst>
              <a:ext uri="{FF2B5EF4-FFF2-40B4-BE49-F238E27FC236}">
                <a16:creationId xmlns:a16="http://schemas.microsoft.com/office/drawing/2014/main" id="{473D5E73-AD4B-D1D4-2A10-85DB21BBE8D2}"/>
              </a:ext>
            </a:extLst>
          </p:cNvPr>
          <p:cNvSpPr txBox="1"/>
          <p:nvPr/>
        </p:nvSpPr>
        <p:spPr>
          <a:xfrm>
            <a:off x="1206506" y="2463835"/>
            <a:ext cx="6898923" cy="3108543"/>
          </a:xfrm>
          <a:prstGeom prst="rect">
            <a:avLst/>
          </a:prstGeom>
          <a:noFill/>
          <a:scene3d>
            <a:camera prst="perspectiveContrastingRightFacing">
              <a:rot lat="324354" lon="20400000" rev="210644"/>
            </a:camera>
            <a:lightRig rig="threePt" dir="t"/>
          </a:scene3d>
        </p:spPr>
        <p:txBody>
          <a:bodyPr wrap="square">
            <a:spAutoFit/>
          </a:bodyPr>
          <a:lstStyle/>
          <a:p>
            <a:pPr marL="514350" indent="-514350">
              <a:buFont typeface="+mj-lt"/>
              <a:buAutoNum type="arabicPeriod"/>
            </a:pPr>
            <a:r>
              <a:rPr lang="en-US" sz="2800" dirty="0"/>
              <a:t>Suspected outbreak cases</a:t>
            </a:r>
          </a:p>
          <a:p>
            <a:pPr marL="514350" indent="-514350">
              <a:buFont typeface="+mj-lt"/>
              <a:buAutoNum type="arabicPeriod"/>
            </a:pPr>
            <a:r>
              <a:rPr lang="en-US" sz="2800" dirty="0"/>
              <a:t>Cases with most recent illness onset</a:t>
            </a:r>
          </a:p>
          <a:p>
            <a:pPr marL="514350" indent="-514350">
              <a:buFont typeface="+mj-lt"/>
              <a:buAutoNum type="arabicPeriod"/>
            </a:pPr>
            <a:r>
              <a:rPr lang="en-US" sz="2800" dirty="0"/>
              <a:t>Cases in congregate settings</a:t>
            </a:r>
          </a:p>
          <a:p>
            <a:pPr marL="514350" indent="-514350">
              <a:buFont typeface="+mj-lt"/>
              <a:buAutoNum type="arabicPeriod"/>
            </a:pPr>
            <a:r>
              <a:rPr lang="en-US" sz="2800" dirty="0"/>
              <a:t>Cases among those working in high-risk settings</a:t>
            </a:r>
          </a:p>
          <a:p>
            <a:pPr marL="514350" indent="-514350">
              <a:buFont typeface="+mj-lt"/>
              <a:buAutoNum type="arabicPeriod"/>
            </a:pPr>
            <a:r>
              <a:rPr lang="en-US" sz="2800" dirty="0"/>
              <a:t>Cases of unusual disease with serious outcomes</a:t>
            </a:r>
          </a:p>
        </p:txBody>
      </p:sp>
      <p:sp>
        <p:nvSpPr>
          <p:cNvPr id="8" name="TextBox 7">
            <a:extLst>
              <a:ext uri="{FF2B5EF4-FFF2-40B4-BE49-F238E27FC236}">
                <a16:creationId xmlns:a16="http://schemas.microsoft.com/office/drawing/2014/main" id="{7A8CA622-C3FD-616D-AC52-60ACA94F8ECD}"/>
              </a:ext>
            </a:extLst>
          </p:cNvPr>
          <p:cNvSpPr txBox="1"/>
          <p:nvPr/>
        </p:nvSpPr>
        <p:spPr>
          <a:xfrm rot="482624">
            <a:off x="596928" y="1493051"/>
            <a:ext cx="6812033" cy="1015663"/>
          </a:xfrm>
          <a:prstGeom prst="rect">
            <a:avLst/>
          </a:prstGeom>
          <a:noFill/>
          <a:scene3d>
            <a:camera prst="perspectiveContrastingRightFacing">
              <a:rot lat="324354" lon="19200000" rev="210644"/>
            </a:camera>
            <a:lightRig rig="threePt" dir="t"/>
          </a:scene3d>
        </p:spPr>
        <p:txBody>
          <a:bodyPr wrap="square">
            <a:spAutoFit/>
          </a:bodyPr>
          <a:lstStyle>
            <a:defPPr>
              <a:defRPr lang="en-US"/>
            </a:defPPr>
            <a:lvl1pPr marL="514350" indent="-514350">
              <a:buFont typeface="+mj-lt"/>
              <a:buAutoNum type="arabicPeriod"/>
              <a:defRPr sz="2600"/>
            </a:lvl1pPr>
          </a:lstStyle>
          <a:p>
            <a:pPr marL="0" indent="0" algn="ctr">
              <a:buNone/>
            </a:pPr>
            <a:r>
              <a:rPr lang="en-US" sz="6000" b="1" spc="700" dirty="0">
                <a:solidFill>
                  <a:srgbClr val="2B7085"/>
                </a:solidFill>
                <a:latin typeface="Charlie Kingdom" pitchFamily="2" charset="0"/>
              </a:rPr>
              <a:t>PRIORITIZE…</a:t>
            </a:r>
          </a:p>
        </p:txBody>
      </p:sp>
    </p:spTree>
    <p:custDataLst>
      <p:tags r:id="rId1"/>
    </p:custDataLst>
    <p:extLst>
      <p:ext uri="{BB962C8B-B14F-4D97-AF65-F5344CB8AC3E}">
        <p14:creationId xmlns:p14="http://schemas.microsoft.com/office/powerpoint/2010/main" val="24179468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82931B7-C381-436C-CCF9-BC65B5ED724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grpSp>
        <p:nvGrpSpPr>
          <p:cNvPr id="14" name="Group 13">
            <a:extLst>
              <a:ext uri="{FF2B5EF4-FFF2-40B4-BE49-F238E27FC236}">
                <a16:creationId xmlns:a16="http://schemas.microsoft.com/office/drawing/2014/main" id="{6B22E46A-2C4E-4D4A-3EA5-6ED7E0230A2A}"/>
              </a:ext>
            </a:extLst>
          </p:cNvPr>
          <p:cNvGrpSpPr/>
          <p:nvPr/>
        </p:nvGrpSpPr>
        <p:grpSpPr>
          <a:xfrm>
            <a:off x="-377546" y="-45780"/>
            <a:ext cx="12569546" cy="1307592"/>
            <a:chOff x="-377546" y="-45780"/>
            <a:chExt cx="12569546" cy="1307592"/>
          </a:xfrm>
        </p:grpSpPr>
        <p:sp>
          <p:nvSpPr>
            <p:cNvPr id="7" name="Rectangle 6">
              <a:extLst>
                <a:ext uri="{FF2B5EF4-FFF2-40B4-BE49-F238E27FC236}">
                  <a16:creationId xmlns:a16="http://schemas.microsoft.com/office/drawing/2014/main" id="{BC2B130D-12A7-E7D1-8B22-CDFD28301B48}"/>
                </a:ext>
              </a:extLst>
            </p:cNvPr>
            <p:cNvSpPr/>
            <p:nvPr/>
          </p:nvSpPr>
          <p:spPr>
            <a:xfrm>
              <a:off x="575733" y="0"/>
              <a:ext cx="11616267" cy="1095022"/>
            </a:xfrm>
            <a:prstGeom prst="rect">
              <a:avLst/>
            </a:prstGeom>
            <a:scene3d>
              <a:camera prst="orthographicFront"/>
              <a:lightRig rig="threePt" dir="t"/>
            </a:scene3d>
            <a:sp3d>
              <a:bevelT/>
            </a:sp3d>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lstStyle/>
            <a:p>
              <a:endParaRPr lang="en-US"/>
            </a:p>
          </p:txBody>
        </p:sp>
        <p:sp>
          <p:nvSpPr>
            <p:cNvPr id="6" name="Oval 5">
              <a:extLst>
                <a:ext uri="{FF2B5EF4-FFF2-40B4-BE49-F238E27FC236}">
                  <a16:creationId xmlns:a16="http://schemas.microsoft.com/office/drawing/2014/main" id="{612D5F70-88CB-BDF2-9A98-DA5831467CE3}"/>
                </a:ext>
              </a:extLst>
            </p:cNvPr>
            <p:cNvSpPr>
              <a:spLocks noChangeAspect="1"/>
            </p:cNvSpPr>
            <p:nvPr/>
          </p:nvSpPr>
          <p:spPr>
            <a:xfrm>
              <a:off x="-377546" y="-45780"/>
              <a:ext cx="1307592" cy="1307592"/>
            </a:xfrm>
            <a:prstGeom prst="ellipse">
              <a:avLst/>
            </a:prstGeom>
            <a:solidFill>
              <a:srgbClr val="317D96"/>
            </a:solidFill>
            <a:ln>
              <a:noFill/>
            </a:ln>
            <a:scene3d>
              <a:camera prst="orthographicFront"/>
              <a:lightRig rig="threePt" dir="t"/>
            </a:scene3d>
            <a:sp3d>
              <a:bevelT/>
            </a:sp3d>
          </p:spPr>
          <p:style>
            <a:lnRef idx="2">
              <a:scrgbClr r="0" g="0" b="0"/>
            </a:lnRef>
            <a:fillRef idx="1">
              <a:scrgbClr r="0" g="0" b="0"/>
            </a:fillRef>
            <a:effectRef idx="0">
              <a:schemeClr val="lt2">
                <a:hueOff val="0"/>
                <a:satOff val="0"/>
                <a:lumOff val="0"/>
                <a:alphaOff val="0"/>
              </a:schemeClr>
            </a:effectRef>
            <a:fontRef idx="minor">
              <a:schemeClr val="dk1">
                <a:hueOff val="0"/>
                <a:satOff val="0"/>
                <a:lumOff val="0"/>
                <a:alphaOff val="0"/>
              </a:schemeClr>
            </a:fontRef>
          </p:style>
          <p:txBody>
            <a:bodyPr anchor="ctr" anchorCtr="0"/>
            <a:lstStyle/>
            <a:p>
              <a:pPr algn="ctr"/>
              <a:r>
                <a:rPr lang="en-US" sz="3600" b="1" dirty="0">
                  <a:solidFill>
                    <a:schemeClr val="bg1"/>
                  </a:solidFill>
                </a:rPr>
                <a:t>5</a:t>
              </a:r>
            </a:p>
          </p:txBody>
        </p:sp>
      </p:grpSp>
      <p:pic>
        <p:nvPicPr>
          <p:cNvPr id="10" name="Miscellaneous office items">
            <a:extLst>
              <a:ext uri="{FF2B5EF4-FFF2-40B4-BE49-F238E27FC236}">
                <a16:creationId xmlns:a16="http://schemas.microsoft.com/office/drawing/2014/main" id="{66E91710-C88B-4652-F228-E8CB3EC7784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02022" y="1779511"/>
            <a:ext cx="4745685" cy="4175092"/>
          </a:xfrm>
          <a:prstGeom prst="rect">
            <a:avLst/>
          </a:prstGeom>
          <a:effectLst>
            <a:outerShdw blurRad="50800" dist="38100" dir="8100000" algn="tr" rotWithShape="0">
              <a:prstClr val="black">
                <a:alpha val="40000"/>
              </a:prstClr>
            </a:outerShdw>
          </a:effectLst>
        </p:spPr>
      </p:pic>
      <p:sp>
        <p:nvSpPr>
          <p:cNvPr id="2" name="Content Placeholder 1">
            <a:extLst>
              <a:ext uri="{FF2B5EF4-FFF2-40B4-BE49-F238E27FC236}">
                <a16:creationId xmlns:a16="http://schemas.microsoft.com/office/drawing/2014/main" id="{A477DAC0-18B1-95E4-9A2A-264D0BC04153}"/>
              </a:ext>
            </a:extLst>
          </p:cNvPr>
          <p:cNvSpPr>
            <a:spLocks noGrp="1"/>
          </p:cNvSpPr>
          <p:nvPr>
            <p:ph idx="4294967295"/>
          </p:nvPr>
        </p:nvSpPr>
        <p:spPr>
          <a:xfrm>
            <a:off x="1261246" y="1884538"/>
            <a:ext cx="5340350" cy="4471812"/>
          </a:xfrm>
        </p:spPr>
        <p:txBody>
          <a:bodyPr>
            <a:normAutofit/>
          </a:bodyPr>
          <a:lstStyle/>
          <a:p>
            <a:r>
              <a:rPr lang="en-US" dirty="0"/>
              <a:t>Paper interview form</a:t>
            </a:r>
          </a:p>
          <a:p>
            <a:r>
              <a:rPr lang="en-US" dirty="0"/>
              <a:t>Writing utensil</a:t>
            </a:r>
          </a:p>
          <a:p>
            <a:r>
              <a:rPr lang="en-US" dirty="0"/>
              <a:t>Disease reference material</a:t>
            </a:r>
          </a:p>
          <a:p>
            <a:r>
              <a:rPr lang="en-US" dirty="0"/>
              <a:t>Calendar</a:t>
            </a:r>
          </a:p>
          <a:p>
            <a:r>
              <a:rPr lang="en-US" dirty="0"/>
              <a:t>Headset to keep hands free and for confidentiality</a:t>
            </a:r>
          </a:p>
          <a:p>
            <a:r>
              <a:rPr lang="en-US" dirty="0"/>
              <a:t>Call log</a:t>
            </a:r>
          </a:p>
          <a:p>
            <a:r>
              <a:rPr lang="en-US" dirty="0"/>
              <a:t>Any other relevant reference material (event menu, etc..)</a:t>
            </a:r>
          </a:p>
        </p:txBody>
      </p:sp>
      <p:sp>
        <p:nvSpPr>
          <p:cNvPr id="8" name="Title">
            <a:extLst>
              <a:ext uri="{FF2B5EF4-FFF2-40B4-BE49-F238E27FC236}">
                <a16:creationId xmlns:a16="http://schemas.microsoft.com/office/drawing/2014/main" id="{F70238E8-9A66-88CD-E5CC-A29354F3457A}"/>
              </a:ext>
            </a:extLst>
          </p:cNvPr>
          <p:cNvSpPr txBox="1"/>
          <p:nvPr/>
        </p:nvSpPr>
        <p:spPr>
          <a:xfrm>
            <a:off x="575733" y="0"/>
            <a:ext cx="11616267" cy="1095022"/>
          </a:xfrm>
          <a:prstGeom prst="rect">
            <a:avLst/>
          </a:prstGeom>
          <a:scene3d>
            <a:camera prst="orthographicFront"/>
            <a:lightRig rig="threePt" dir="t"/>
          </a:scene3d>
          <a:sp3d/>
        </p:spPr>
        <p:style>
          <a:lnRef idx="0">
            <a:scrgbClr r="0" g="0" b="0"/>
          </a:lnRef>
          <a:fillRef idx="0">
            <a:scrgbClr r="0" g="0" b="0"/>
          </a:fillRef>
          <a:effectRef idx="0">
            <a:scrgbClr r="0" g="0" b="0"/>
          </a:effectRef>
          <a:fontRef idx="minor">
            <a:schemeClr val="lt1"/>
          </a:fontRef>
        </p:style>
        <p:txBody>
          <a:bodyPr spcFirstLastPara="0" vert="horz" wrap="square" lIns="731520" tIns="83820" rIns="83820" bIns="83820" numCol="1" spcCol="1270" anchor="ctr" anchorCtr="0">
            <a:noAutofit/>
          </a:bodyPr>
          <a:lstStyle/>
          <a:p>
            <a:pPr marL="0" lvl="0" indent="0" algn="l" defTabSz="1466850">
              <a:lnSpc>
                <a:spcPct val="90000"/>
              </a:lnSpc>
              <a:spcBef>
                <a:spcPct val="0"/>
              </a:spcBef>
              <a:spcAft>
                <a:spcPct val="35000"/>
              </a:spcAft>
              <a:buNone/>
            </a:pPr>
            <a:r>
              <a:rPr lang="en-US" sz="3300" dirty="0"/>
              <a:t>Gather Tools to Support Interview</a:t>
            </a:r>
            <a:endParaRPr lang="en-US" sz="3300" kern="1200" dirty="0"/>
          </a:p>
        </p:txBody>
      </p:sp>
    </p:spTree>
    <p:custDataLst>
      <p:tags r:id="rId1"/>
    </p:custDataLst>
    <p:extLst>
      <p:ext uri="{BB962C8B-B14F-4D97-AF65-F5344CB8AC3E}">
        <p14:creationId xmlns:p14="http://schemas.microsoft.com/office/powerpoint/2010/main" val="33859971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88BAC54-CE14-6197-417C-EA15A23D3FDC}"/>
              </a:ext>
            </a:extLst>
          </p:cNvPr>
          <p:cNvGrpSpPr/>
          <p:nvPr/>
        </p:nvGrpSpPr>
        <p:grpSpPr>
          <a:xfrm>
            <a:off x="1092123" y="141051"/>
            <a:ext cx="10969248" cy="6575898"/>
            <a:chOff x="1222752" y="282102"/>
            <a:chExt cx="10969248" cy="6575898"/>
          </a:xfrm>
        </p:grpSpPr>
        <p:pic>
          <p:nvPicPr>
            <p:cNvPr id="7" name="Picture 6">
              <a:extLst>
                <a:ext uri="{FF2B5EF4-FFF2-40B4-BE49-F238E27FC236}">
                  <a16:creationId xmlns:a16="http://schemas.microsoft.com/office/drawing/2014/main" id="{42423D80-E25E-7A28-62A5-2A71C1BB9911}"/>
                </a:ext>
              </a:extLst>
            </p:cNvPr>
            <p:cNvPicPr>
              <a:picLocks noChangeAspect="1"/>
            </p:cNvPicPr>
            <p:nvPr/>
          </p:nvPicPr>
          <p:blipFill>
            <a:blip r:embed="rId6"/>
            <a:stretch>
              <a:fillRect/>
            </a:stretch>
          </p:blipFill>
          <p:spPr>
            <a:xfrm>
              <a:off x="1222752" y="282102"/>
              <a:ext cx="10969248" cy="6575898"/>
            </a:xfrm>
            <a:prstGeom prst="rect">
              <a:avLst/>
            </a:prstGeom>
          </p:spPr>
        </p:pic>
        <p:sp>
          <p:nvSpPr>
            <p:cNvPr id="5" name="TextBox 4">
              <a:extLst>
                <a:ext uri="{FF2B5EF4-FFF2-40B4-BE49-F238E27FC236}">
                  <a16:creationId xmlns:a16="http://schemas.microsoft.com/office/drawing/2014/main" id="{B0D012C8-8FCF-B12C-A36B-742F42EAF643}"/>
                </a:ext>
              </a:extLst>
            </p:cNvPr>
            <p:cNvSpPr txBox="1"/>
            <p:nvPr/>
          </p:nvSpPr>
          <p:spPr>
            <a:xfrm>
              <a:off x="1933661" y="642194"/>
              <a:ext cx="1130552" cy="307777"/>
            </a:xfrm>
            <a:prstGeom prst="rect">
              <a:avLst/>
            </a:prstGeom>
            <a:solidFill>
              <a:schemeClr val="bg1"/>
            </a:solidFill>
          </p:spPr>
          <p:txBody>
            <a:bodyPr wrap="square" rtlCol="0">
              <a:spAutoFit/>
            </a:bodyPr>
            <a:lstStyle/>
            <a:p>
              <a:r>
                <a:rPr lang="en-US" sz="1400" dirty="0">
                  <a:latin typeface="Calibri" panose="020F0502020204030204" pitchFamily="34" charset="0"/>
                  <a:cs typeface="Calibri" panose="020F0502020204030204" pitchFamily="34" charset="0"/>
                </a:rPr>
                <a:t>Sully, Jane</a:t>
              </a:r>
            </a:p>
          </p:txBody>
        </p:sp>
      </p:grpSp>
      <p:sp>
        <p:nvSpPr>
          <p:cNvPr id="6" name="TextBox 5">
            <a:extLst>
              <a:ext uri="{FF2B5EF4-FFF2-40B4-BE49-F238E27FC236}">
                <a16:creationId xmlns:a16="http://schemas.microsoft.com/office/drawing/2014/main" id="{1EC8BF43-386B-1AE1-C322-C1D1E2EF5699}"/>
              </a:ext>
            </a:extLst>
          </p:cNvPr>
          <p:cNvSpPr txBox="1"/>
          <p:nvPr/>
        </p:nvSpPr>
        <p:spPr>
          <a:xfrm>
            <a:off x="11077574" y="1251529"/>
            <a:ext cx="200025" cy="307777"/>
          </a:xfrm>
          <a:prstGeom prst="rect">
            <a:avLst/>
          </a:prstGeom>
          <a:solidFill>
            <a:schemeClr val="bg1"/>
          </a:solidFill>
        </p:spPr>
        <p:txBody>
          <a:bodyPr wrap="square" rtlCol="0">
            <a:spAutoFit/>
          </a:bodyPr>
          <a:lstStyle/>
          <a:p>
            <a:endParaRPr lang="en-US" dirty="0"/>
          </a:p>
        </p:txBody>
      </p:sp>
      <p:sp>
        <p:nvSpPr>
          <p:cNvPr id="10" name="TextBox 9">
            <a:extLst>
              <a:ext uri="{FF2B5EF4-FFF2-40B4-BE49-F238E27FC236}">
                <a16:creationId xmlns:a16="http://schemas.microsoft.com/office/drawing/2014/main" id="{F49906F3-66E9-7E99-E449-AD102BCDCF17}"/>
              </a:ext>
            </a:extLst>
          </p:cNvPr>
          <p:cNvSpPr txBox="1"/>
          <p:nvPr/>
        </p:nvSpPr>
        <p:spPr>
          <a:xfrm>
            <a:off x="10749007" y="808920"/>
            <a:ext cx="335902" cy="369332"/>
          </a:xfrm>
          <a:prstGeom prst="rect">
            <a:avLst/>
          </a:prstGeom>
          <a:solidFill>
            <a:schemeClr val="bg1"/>
          </a:solidFill>
        </p:spPr>
        <p:txBody>
          <a:bodyPr wrap="square" rtlCol="0">
            <a:spAutoFit/>
          </a:bodyPr>
          <a:lstStyle/>
          <a:p>
            <a:endParaRPr lang="en-US" dirty="0"/>
          </a:p>
        </p:txBody>
      </p:sp>
      <p:sp>
        <p:nvSpPr>
          <p:cNvPr id="14" name="Rectangle 13">
            <a:extLst>
              <a:ext uri="{FF2B5EF4-FFF2-40B4-BE49-F238E27FC236}">
                <a16:creationId xmlns:a16="http://schemas.microsoft.com/office/drawing/2014/main" id="{26445375-ABEF-2920-2330-CF87ABFA5534}"/>
              </a:ext>
            </a:extLst>
          </p:cNvPr>
          <p:cNvSpPr/>
          <p:nvPr/>
        </p:nvSpPr>
        <p:spPr>
          <a:xfrm>
            <a:off x="-1" y="0"/>
            <a:ext cx="914401" cy="6858000"/>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400" dirty="0">
                <a:latin typeface="+mj-lt"/>
              </a:rPr>
              <a:t>Activity 3.2</a:t>
            </a:r>
          </a:p>
        </p:txBody>
      </p:sp>
      <p:pic>
        <p:nvPicPr>
          <p:cNvPr id="2" name="youGotmail">
            <a:hlinkClick r:id="" action="ppaction://media"/>
            <a:extLst>
              <a:ext uri="{FF2B5EF4-FFF2-40B4-BE49-F238E27FC236}">
                <a16:creationId xmlns:a16="http://schemas.microsoft.com/office/drawing/2014/main" id="{E61316CB-5474-E6A6-68FB-9870C53E2CDA}"/>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5409334" y="4335699"/>
            <a:ext cx="609600" cy="609600"/>
          </a:xfrm>
          <a:prstGeom prst="rect">
            <a:avLst/>
          </a:prstGeom>
        </p:spPr>
      </p:pic>
      <p:sp>
        <p:nvSpPr>
          <p:cNvPr id="3" name="Slide Number Placeholder 3">
            <a:extLst>
              <a:ext uri="{FF2B5EF4-FFF2-40B4-BE49-F238E27FC236}">
                <a16:creationId xmlns:a16="http://schemas.microsoft.com/office/drawing/2014/main" id="{3FB70831-8759-9E64-954B-E8FE49A8FA0F}"/>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502593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750"/>
                                  </p:stCondLst>
                                  <p:childTnLst>
                                    <p:cmd type="call" cmd="playFrom(0.0)">
                                      <p:cBhvr>
                                        <p:cTn id="6" dur="104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5665E-CC88-7EDA-3FF7-3EAB6C09B2DE}"/>
              </a:ext>
            </a:extLst>
          </p:cNvPr>
          <p:cNvSpPr>
            <a:spLocks noGrp="1"/>
          </p:cNvSpPr>
          <p:nvPr>
            <p:ph type="title"/>
          </p:nvPr>
        </p:nvSpPr>
        <p:spPr/>
        <p:txBody>
          <a:bodyPr/>
          <a:lstStyle/>
          <a:p>
            <a:r>
              <a:rPr lang="en-US" dirty="0"/>
              <a:t>Module 3 Summary</a:t>
            </a:r>
          </a:p>
        </p:txBody>
      </p:sp>
      <p:sp>
        <p:nvSpPr>
          <p:cNvPr id="3" name="Content Placeholder 2">
            <a:extLst>
              <a:ext uri="{FF2B5EF4-FFF2-40B4-BE49-F238E27FC236}">
                <a16:creationId xmlns:a16="http://schemas.microsoft.com/office/drawing/2014/main" id="{6D9F3EF0-82C4-11BD-0388-0D0264E1DA76}"/>
              </a:ext>
            </a:extLst>
          </p:cNvPr>
          <p:cNvSpPr>
            <a:spLocks noGrp="1"/>
          </p:cNvSpPr>
          <p:nvPr>
            <p:ph idx="1"/>
          </p:nvPr>
        </p:nvSpPr>
        <p:spPr>
          <a:xfrm>
            <a:off x="838200" y="1825625"/>
            <a:ext cx="10515600" cy="3184525"/>
          </a:xfrm>
        </p:spPr>
        <p:txBody>
          <a:bodyPr>
            <a:normAutofit/>
          </a:bodyPr>
          <a:lstStyle/>
          <a:p>
            <a:r>
              <a:rPr lang="en-US" dirty="0"/>
              <a:t>Described the steps to take when preparing for an interview</a:t>
            </a:r>
          </a:p>
          <a:p>
            <a:r>
              <a:rPr lang="en-US" dirty="0"/>
              <a:t>Identified basic components in questionnaires</a:t>
            </a:r>
          </a:p>
          <a:p>
            <a:r>
              <a:rPr lang="en-US" dirty="0"/>
              <a:t>Listed tools to support interviewing</a:t>
            </a:r>
          </a:p>
        </p:txBody>
      </p:sp>
      <p:sp>
        <p:nvSpPr>
          <p:cNvPr id="4" name="Slide Number Placeholder 3">
            <a:extLst>
              <a:ext uri="{FF2B5EF4-FFF2-40B4-BE49-F238E27FC236}">
                <a16:creationId xmlns:a16="http://schemas.microsoft.com/office/drawing/2014/main" id="{628BAD35-3C68-FB7B-A8BC-18D9321A3CB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7" name="Picture 6" descr="Graphical user interface&#10;&#10;Description automatically generated">
            <a:extLst>
              <a:ext uri="{FF2B5EF4-FFF2-40B4-BE49-F238E27FC236}">
                <a16:creationId xmlns:a16="http://schemas.microsoft.com/office/drawing/2014/main" id="{CA019DEF-44DB-2F4B-DE65-45B2A497BD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626" y="5584880"/>
            <a:ext cx="2743200" cy="998525"/>
          </a:xfrm>
          <a:prstGeom prst="rect">
            <a:avLst/>
          </a:prstGeom>
        </p:spPr>
      </p:pic>
    </p:spTree>
    <p:custDataLst>
      <p:tags r:id="rId1"/>
    </p:custDataLst>
    <p:extLst>
      <p:ext uri="{BB962C8B-B14F-4D97-AF65-F5344CB8AC3E}">
        <p14:creationId xmlns:p14="http://schemas.microsoft.com/office/powerpoint/2010/main" val="439253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AD2FE53-2B2F-86C7-E307-82F70C3D0DF0}"/>
              </a:ext>
            </a:extLst>
          </p:cNvPr>
          <p:cNvSpPr txBox="1"/>
          <p:nvPr/>
        </p:nvSpPr>
        <p:spPr>
          <a:xfrm>
            <a:off x="1763046" y="2449659"/>
            <a:ext cx="3929742" cy="1754326"/>
          </a:xfrm>
          <a:prstGeom prst="rect">
            <a:avLst/>
          </a:prstGeom>
          <a:noFill/>
        </p:spPr>
        <p:txBody>
          <a:bodyPr wrap="square" rtlCol="0">
            <a:spAutoFit/>
          </a:bodyPr>
          <a:lstStyle/>
          <a:p>
            <a:r>
              <a:rPr lang="en-US" sz="3600" dirty="0"/>
              <a:t>How can you prepare for interviewing?</a:t>
            </a:r>
          </a:p>
        </p:txBody>
      </p:sp>
      <p:pic>
        <p:nvPicPr>
          <p:cNvPr id="10" name="Picture 9">
            <a:extLst>
              <a:ext uri="{FF2B5EF4-FFF2-40B4-BE49-F238E27FC236}">
                <a16:creationId xmlns:a16="http://schemas.microsoft.com/office/drawing/2014/main" id="{1E6866E6-EB9B-E336-12DD-2440378CC52E}"/>
              </a:ext>
            </a:extLst>
          </p:cNvPr>
          <p:cNvPicPr>
            <a:picLocks noChangeAspect="1"/>
          </p:cNvPicPr>
          <p:nvPr/>
        </p:nvPicPr>
        <p:blipFill rotWithShape="1">
          <a:blip r:embed="rId4">
            <a:extLst>
              <a:ext uri="{28A0092B-C50C-407E-A947-70E740481C1C}">
                <a14:useLocalDpi xmlns:a14="http://schemas.microsoft.com/office/drawing/2010/main" val="0"/>
              </a:ext>
            </a:extLst>
          </a:blip>
          <a:srcRect t="-2767" r="22789" b="26432"/>
          <a:stretch/>
        </p:blipFill>
        <p:spPr>
          <a:xfrm rot="5400000">
            <a:off x="-25913" y="1139299"/>
            <a:ext cx="5744614" cy="5692788"/>
          </a:xfrm>
          <a:prstGeom prst="rect">
            <a:avLst/>
          </a:prstGeom>
        </p:spPr>
      </p:pic>
      <p:sp>
        <p:nvSpPr>
          <p:cNvPr id="2" name="Title 1">
            <a:extLst>
              <a:ext uri="{FF2B5EF4-FFF2-40B4-BE49-F238E27FC236}">
                <a16:creationId xmlns:a16="http://schemas.microsoft.com/office/drawing/2014/main" id="{163A39C5-A5BD-EDC4-33AB-0CBF1C8C0C94}"/>
              </a:ext>
            </a:extLst>
          </p:cNvPr>
          <p:cNvSpPr>
            <a:spLocks noGrp="1"/>
          </p:cNvSpPr>
          <p:nvPr>
            <p:ph type="title"/>
          </p:nvPr>
        </p:nvSpPr>
        <p:spPr/>
        <p:txBody>
          <a:bodyPr/>
          <a:lstStyle/>
          <a:p>
            <a:r>
              <a:rPr lang="en-US" dirty="0"/>
              <a:t>Interviewing….</a:t>
            </a:r>
            <a:r>
              <a:rPr lang="en-US" i="1" dirty="0"/>
              <a:t>Where to Start</a:t>
            </a:r>
            <a:r>
              <a:rPr lang="en-US" dirty="0"/>
              <a:t>?</a:t>
            </a:r>
          </a:p>
        </p:txBody>
      </p:sp>
      <p:pic>
        <p:nvPicPr>
          <p:cNvPr id="6" name="Picture 5" descr="A close-up of a book&#10;&#10;Description automatically generated with low confidence">
            <a:extLst>
              <a:ext uri="{FF2B5EF4-FFF2-40B4-BE49-F238E27FC236}">
                <a16:creationId xmlns:a16="http://schemas.microsoft.com/office/drawing/2014/main" id="{F0ED3770-4AAF-2377-ADF6-716387D22C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06786" y="1891528"/>
            <a:ext cx="7032172" cy="4966472"/>
          </a:xfrm>
          <a:prstGeom prst="rect">
            <a:avLst/>
          </a:prstGeom>
        </p:spPr>
      </p:pic>
    </p:spTree>
    <p:custDataLst>
      <p:tags r:id="rId1"/>
    </p:custDataLst>
    <p:extLst>
      <p:ext uri="{BB962C8B-B14F-4D97-AF65-F5344CB8AC3E}">
        <p14:creationId xmlns:p14="http://schemas.microsoft.com/office/powerpoint/2010/main" val="2347055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Arch">
            <a:extLst>
              <a:ext uri="{FF2B5EF4-FFF2-40B4-BE49-F238E27FC236}">
                <a16:creationId xmlns:a16="http://schemas.microsoft.com/office/drawing/2014/main" id="{3C67C0B4-6652-08B2-F91C-1AEDB9BD534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756509" y="1400916"/>
            <a:ext cx="1003079" cy="4702278"/>
          </a:xfrm>
          <a:prstGeom prst="rect">
            <a:avLst/>
          </a:prstGeom>
        </p:spPr>
      </p:pic>
      <p:sp>
        <p:nvSpPr>
          <p:cNvPr id="5" name="Title 4">
            <a:extLst>
              <a:ext uri="{FF2B5EF4-FFF2-40B4-BE49-F238E27FC236}">
                <a16:creationId xmlns:a16="http://schemas.microsoft.com/office/drawing/2014/main" id="{0AAE5A33-CC42-19B1-E438-92C7D0E30E84}"/>
              </a:ext>
            </a:extLst>
          </p:cNvPr>
          <p:cNvSpPr>
            <a:spLocks noGrp="1"/>
          </p:cNvSpPr>
          <p:nvPr>
            <p:ph type="title"/>
          </p:nvPr>
        </p:nvSpPr>
        <p:spPr/>
        <p:txBody>
          <a:bodyPr/>
          <a:lstStyle/>
          <a:p>
            <a:r>
              <a:rPr lang="en-US" dirty="0"/>
              <a:t>Steps to Take to Prepare for the Interview</a:t>
            </a:r>
          </a:p>
        </p:txBody>
      </p:sp>
      <p:grpSp>
        <p:nvGrpSpPr>
          <p:cNvPr id="24" name="Group 23">
            <a:extLst>
              <a:ext uri="{FF2B5EF4-FFF2-40B4-BE49-F238E27FC236}">
                <a16:creationId xmlns:a16="http://schemas.microsoft.com/office/drawing/2014/main" id="{5AA7AF87-5D74-0152-53A8-39388258BCF5}"/>
              </a:ext>
            </a:extLst>
          </p:cNvPr>
          <p:cNvGrpSpPr/>
          <p:nvPr/>
        </p:nvGrpSpPr>
        <p:grpSpPr>
          <a:xfrm>
            <a:off x="873826" y="1524150"/>
            <a:ext cx="10735743" cy="768446"/>
            <a:chOff x="873826" y="1524150"/>
            <a:chExt cx="10735743" cy="768446"/>
          </a:xfrm>
        </p:grpSpPr>
        <p:sp>
          <p:nvSpPr>
            <p:cNvPr id="6" name="Freeform: Shape 5">
              <a:extLst>
                <a:ext uri="{FF2B5EF4-FFF2-40B4-BE49-F238E27FC236}">
                  <a16:creationId xmlns:a16="http://schemas.microsoft.com/office/drawing/2014/main" id="{3B282B35-7D71-17DA-68C9-4652366E748A}"/>
                </a:ext>
              </a:extLst>
            </p:cNvPr>
            <p:cNvSpPr/>
            <p:nvPr/>
          </p:nvSpPr>
          <p:spPr>
            <a:xfrm>
              <a:off x="1449547" y="1600995"/>
              <a:ext cx="10160022" cy="614757"/>
            </a:xfrm>
            <a:custGeom>
              <a:avLst/>
              <a:gdLst>
                <a:gd name="connsiteX0" fmla="*/ 0 w 10407318"/>
                <a:gd name="connsiteY0" fmla="*/ 0 h 614757"/>
                <a:gd name="connsiteX1" fmla="*/ 10407318 w 10407318"/>
                <a:gd name="connsiteY1" fmla="*/ 0 h 614757"/>
                <a:gd name="connsiteX2" fmla="*/ 10407318 w 10407318"/>
                <a:gd name="connsiteY2" fmla="*/ 614757 h 614757"/>
                <a:gd name="connsiteX3" fmla="*/ 0 w 10407318"/>
                <a:gd name="connsiteY3" fmla="*/ 614757 h 614757"/>
                <a:gd name="connsiteX4" fmla="*/ 0 w 10407318"/>
                <a:gd name="connsiteY4" fmla="*/ 0 h 614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7318" h="614757">
                  <a:moveTo>
                    <a:pt x="0" y="0"/>
                  </a:moveTo>
                  <a:lnTo>
                    <a:pt x="10407318" y="0"/>
                  </a:lnTo>
                  <a:lnTo>
                    <a:pt x="10407318" y="614757"/>
                  </a:lnTo>
                  <a:lnTo>
                    <a:pt x="0" y="614757"/>
                  </a:lnTo>
                  <a:lnTo>
                    <a:pt x="0" y="0"/>
                  </a:lnTo>
                  <a:close/>
                </a:path>
              </a:pathLst>
            </a:custGeom>
            <a:scene3d>
              <a:camera prst="orthographicFront"/>
              <a:lightRig rig="threePt" dir="t"/>
            </a:scene3d>
            <a:sp3d>
              <a:bevelT/>
            </a:sp3d>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365760" tIns="83820" rIns="83820" bIns="83820" numCol="1" spcCol="1270" anchor="ctr" anchorCtr="0">
              <a:noAutofit/>
            </a:bodyPr>
            <a:lstStyle/>
            <a:p>
              <a:pPr marL="0" lvl="0" indent="0" algn="l" defTabSz="1466850">
                <a:lnSpc>
                  <a:spcPct val="90000"/>
                </a:lnSpc>
                <a:spcBef>
                  <a:spcPct val="0"/>
                </a:spcBef>
                <a:spcAft>
                  <a:spcPct val="35000"/>
                </a:spcAft>
                <a:buNone/>
              </a:pPr>
              <a:r>
                <a:rPr lang="en-US" sz="3300" kern="1200" dirty="0"/>
                <a:t>Review Case Information in the Reporting System</a:t>
              </a:r>
            </a:p>
          </p:txBody>
        </p:sp>
        <p:sp>
          <p:nvSpPr>
            <p:cNvPr id="7" name="Oval 6">
              <a:extLst>
                <a:ext uri="{FF2B5EF4-FFF2-40B4-BE49-F238E27FC236}">
                  <a16:creationId xmlns:a16="http://schemas.microsoft.com/office/drawing/2014/main" id="{C94EB162-DD19-8CD0-D8A1-744E3BBC5C2F}"/>
                </a:ext>
              </a:extLst>
            </p:cNvPr>
            <p:cNvSpPr/>
            <p:nvPr/>
          </p:nvSpPr>
          <p:spPr>
            <a:xfrm>
              <a:off x="873826" y="1524150"/>
              <a:ext cx="768446" cy="768446"/>
            </a:xfrm>
            <a:prstGeom prst="ellipse">
              <a:avLst/>
            </a:prstGeom>
            <a:solidFill>
              <a:srgbClr val="FFB03F"/>
            </a:solidFill>
            <a:ln>
              <a:noFill/>
            </a:ln>
            <a:scene3d>
              <a:camera prst="orthographicFront"/>
              <a:lightRig rig="threePt" dir="t"/>
            </a:scene3d>
            <a:sp3d>
              <a:bevelT/>
            </a:sp3d>
          </p:spPr>
          <p:style>
            <a:lnRef idx="2">
              <a:scrgbClr r="0" g="0" b="0"/>
            </a:lnRef>
            <a:fillRef idx="1">
              <a:scrgbClr r="0" g="0" b="0"/>
            </a:fillRef>
            <a:effectRef idx="0">
              <a:schemeClr val="lt2">
                <a:hueOff val="0"/>
                <a:satOff val="0"/>
                <a:lumOff val="0"/>
                <a:alphaOff val="0"/>
              </a:schemeClr>
            </a:effectRef>
            <a:fontRef idx="minor">
              <a:schemeClr val="dk1">
                <a:hueOff val="0"/>
                <a:satOff val="0"/>
                <a:lumOff val="0"/>
                <a:alphaOff val="0"/>
              </a:schemeClr>
            </a:fontRef>
          </p:style>
          <p:txBody>
            <a:bodyPr anchor="ctr" anchorCtr="0"/>
            <a:lstStyle/>
            <a:p>
              <a:pPr algn="ctr"/>
              <a:r>
                <a:rPr lang="en-US" sz="2800" b="1" dirty="0"/>
                <a:t>1</a:t>
              </a:r>
              <a:endParaRPr lang="en-US" b="1" dirty="0"/>
            </a:p>
          </p:txBody>
        </p:sp>
      </p:grpSp>
      <p:grpSp>
        <p:nvGrpSpPr>
          <p:cNvPr id="25" name="Group 24">
            <a:extLst>
              <a:ext uri="{FF2B5EF4-FFF2-40B4-BE49-F238E27FC236}">
                <a16:creationId xmlns:a16="http://schemas.microsoft.com/office/drawing/2014/main" id="{E25793E7-B3DD-95C0-0FAA-ECD8A8D4E883}"/>
              </a:ext>
            </a:extLst>
          </p:cNvPr>
          <p:cNvGrpSpPr/>
          <p:nvPr/>
        </p:nvGrpSpPr>
        <p:grpSpPr>
          <a:xfrm>
            <a:off x="1314343" y="2445991"/>
            <a:ext cx="10287786" cy="768446"/>
            <a:chOff x="1314343" y="2445991"/>
            <a:chExt cx="10287786" cy="768446"/>
          </a:xfrm>
        </p:grpSpPr>
        <p:sp>
          <p:nvSpPr>
            <p:cNvPr id="8" name="Freeform: Shape 7">
              <a:extLst>
                <a:ext uri="{FF2B5EF4-FFF2-40B4-BE49-F238E27FC236}">
                  <a16:creationId xmlns:a16="http://schemas.microsoft.com/office/drawing/2014/main" id="{38BA6C4A-1485-C60C-D3D3-011D01C63AF9}"/>
                </a:ext>
              </a:extLst>
            </p:cNvPr>
            <p:cNvSpPr/>
            <p:nvPr/>
          </p:nvSpPr>
          <p:spPr>
            <a:xfrm>
              <a:off x="1873956" y="2522836"/>
              <a:ext cx="9728173" cy="614757"/>
            </a:xfrm>
            <a:custGeom>
              <a:avLst/>
              <a:gdLst>
                <a:gd name="connsiteX0" fmla="*/ 0 w 9990489"/>
                <a:gd name="connsiteY0" fmla="*/ 0 h 614757"/>
                <a:gd name="connsiteX1" fmla="*/ 9990489 w 9990489"/>
                <a:gd name="connsiteY1" fmla="*/ 0 h 614757"/>
                <a:gd name="connsiteX2" fmla="*/ 9990489 w 9990489"/>
                <a:gd name="connsiteY2" fmla="*/ 614757 h 614757"/>
                <a:gd name="connsiteX3" fmla="*/ 0 w 9990489"/>
                <a:gd name="connsiteY3" fmla="*/ 614757 h 614757"/>
                <a:gd name="connsiteX4" fmla="*/ 0 w 9990489"/>
                <a:gd name="connsiteY4" fmla="*/ 0 h 614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90489" h="614757">
                  <a:moveTo>
                    <a:pt x="0" y="0"/>
                  </a:moveTo>
                  <a:lnTo>
                    <a:pt x="9990489" y="0"/>
                  </a:lnTo>
                  <a:lnTo>
                    <a:pt x="9990489" y="614757"/>
                  </a:lnTo>
                  <a:lnTo>
                    <a:pt x="0" y="614757"/>
                  </a:lnTo>
                  <a:lnTo>
                    <a:pt x="0" y="0"/>
                  </a:lnTo>
                  <a:close/>
                </a:path>
              </a:pathLst>
            </a:custGeom>
            <a:scene3d>
              <a:camera prst="orthographicFront"/>
              <a:lightRig rig="threePt" dir="t"/>
            </a:scene3d>
            <a:sp3d>
              <a:bevelT/>
            </a:sp3d>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457200" tIns="83820" rIns="83820" bIns="83820" numCol="1" spcCol="1270" anchor="ctr" anchorCtr="0">
              <a:noAutofit/>
            </a:bodyPr>
            <a:lstStyle/>
            <a:p>
              <a:pPr marL="0" lvl="0" indent="0" algn="l" defTabSz="1466850">
                <a:lnSpc>
                  <a:spcPct val="90000"/>
                </a:lnSpc>
                <a:spcBef>
                  <a:spcPct val="0"/>
                </a:spcBef>
                <a:spcAft>
                  <a:spcPct val="35000"/>
                </a:spcAft>
                <a:buNone/>
              </a:pPr>
              <a:r>
                <a:rPr lang="en-US" sz="3300" kern="1200" dirty="0"/>
                <a:t>Review the Disease </a:t>
              </a:r>
            </a:p>
          </p:txBody>
        </p:sp>
        <p:sp>
          <p:nvSpPr>
            <p:cNvPr id="9" name="Oval 8">
              <a:extLst>
                <a:ext uri="{FF2B5EF4-FFF2-40B4-BE49-F238E27FC236}">
                  <a16:creationId xmlns:a16="http://schemas.microsoft.com/office/drawing/2014/main" id="{620D497E-8451-0B8C-B8B1-A79542D8F6E3}"/>
                </a:ext>
              </a:extLst>
            </p:cNvPr>
            <p:cNvSpPr/>
            <p:nvPr/>
          </p:nvSpPr>
          <p:spPr>
            <a:xfrm>
              <a:off x="1314343" y="2445991"/>
              <a:ext cx="768446" cy="768446"/>
            </a:xfrm>
            <a:prstGeom prst="ellipse">
              <a:avLst/>
            </a:prstGeom>
            <a:solidFill>
              <a:srgbClr val="A2B050"/>
            </a:solidFill>
            <a:ln>
              <a:noFill/>
            </a:ln>
            <a:scene3d>
              <a:camera prst="orthographicFront"/>
              <a:lightRig rig="threePt" dir="t"/>
            </a:scene3d>
            <a:sp3d>
              <a:bevelT/>
            </a:sp3d>
          </p:spPr>
          <p:style>
            <a:lnRef idx="2">
              <a:scrgbClr r="0" g="0" b="0"/>
            </a:lnRef>
            <a:fillRef idx="1">
              <a:scrgbClr r="0" g="0" b="0"/>
            </a:fillRef>
            <a:effectRef idx="0">
              <a:schemeClr val="lt2">
                <a:hueOff val="0"/>
                <a:satOff val="0"/>
                <a:lumOff val="0"/>
                <a:alphaOff val="0"/>
              </a:schemeClr>
            </a:effectRef>
            <a:fontRef idx="minor">
              <a:schemeClr val="dk1">
                <a:hueOff val="0"/>
                <a:satOff val="0"/>
                <a:lumOff val="0"/>
                <a:alphaOff val="0"/>
              </a:schemeClr>
            </a:fontRef>
          </p:style>
          <p:txBody>
            <a:bodyPr anchor="ctr" anchorCtr="0"/>
            <a:lstStyle/>
            <a:p>
              <a:pPr algn="ctr"/>
              <a:r>
                <a:rPr lang="en-US" sz="2800" b="1" dirty="0"/>
                <a:t>2</a:t>
              </a:r>
              <a:endParaRPr lang="en-US" b="1" dirty="0"/>
            </a:p>
          </p:txBody>
        </p:sp>
      </p:grpSp>
      <p:grpSp>
        <p:nvGrpSpPr>
          <p:cNvPr id="26" name="Group 25">
            <a:extLst>
              <a:ext uri="{FF2B5EF4-FFF2-40B4-BE49-F238E27FC236}">
                <a16:creationId xmlns:a16="http://schemas.microsoft.com/office/drawing/2014/main" id="{17B12B00-9963-6A66-C619-1AA9E1804EFA}"/>
              </a:ext>
            </a:extLst>
          </p:cNvPr>
          <p:cNvGrpSpPr/>
          <p:nvPr/>
        </p:nvGrpSpPr>
        <p:grpSpPr>
          <a:xfrm>
            <a:off x="1449547" y="3367833"/>
            <a:ext cx="10155451" cy="768446"/>
            <a:chOff x="1449547" y="3367833"/>
            <a:chExt cx="10155451" cy="768446"/>
          </a:xfrm>
        </p:grpSpPr>
        <p:sp>
          <p:nvSpPr>
            <p:cNvPr id="10" name="Freeform: Shape 9">
              <a:extLst>
                <a:ext uri="{FF2B5EF4-FFF2-40B4-BE49-F238E27FC236}">
                  <a16:creationId xmlns:a16="http://schemas.microsoft.com/office/drawing/2014/main" id="{50D2F46E-EC9F-09E0-FA12-52C7B319C72B}"/>
                </a:ext>
              </a:extLst>
            </p:cNvPr>
            <p:cNvSpPr/>
            <p:nvPr/>
          </p:nvSpPr>
          <p:spPr>
            <a:xfrm>
              <a:off x="2082789" y="3444677"/>
              <a:ext cx="9522209" cy="614757"/>
            </a:xfrm>
            <a:custGeom>
              <a:avLst/>
              <a:gdLst>
                <a:gd name="connsiteX0" fmla="*/ 0 w 9822685"/>
                <a:gd name="connsiteY0" fmla="*/ 0 h 614757"/>
                <a:gd name="connsiteX1" fmla="*/ 9822685 w 9822685"/>
                <a:gd name="connsiteY1" fmla="*/ 0 h 614757"/>
                <a:gd name="connsiteX2" fmla="*/ 9822685 w 9822685"/>
                <a:gd name="connsiteY2" fmla="*/ 614757 h 614757"/>
                <a:gd name="connsiteX3" fmla="*/ 0 w 9822685"/>
                <a:gd name="connsiteY3" fmla="*/ 614757 h 614757"/>
                <a:gd name="connsiteX4" fmla="*/ 0 w 9822685"/>
                <a:gd name="connsiteY4" fmla="*/ 0 h 614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2685" h="614757">
                  <a:moveTo>
                    <a:pt x="0" y="0"/>
                  </a:moveTo>
                  <a:lnTo>
                    <a:pt x="9822685" y="0"/>
                  </a:lnTo>
                  <a:lnTo>
                    <a:pt x="9822685" y="614757"/>
                  </a:lnTo>
                  <a:lnTo>
                    <a:pt x="0" y="614757"/>
                  </a:lnTo>
                  <a:lnTo>
                    <a:pt x="0" y="0"/>
                  </a:lnTo>
                  <a:close/>
                </a:path>
              </a:pathLst>
            </a:custGeom>
            <a:scene3d>
              <a:camera prst="orthographicFront"/>
              <a:lightRig rig="threePt" dir="t"/>
            </a:scene3d>
            <a:sp3d>
              <a:bevelT/>
            </a:sp3d>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457200" tIns="83820" rIns="83820" bIns="83820" numCol="1" spcCol="1270" anchor="ctr" anchorCtr="0">
              <a:noAutofit/>
            </a:bodyPr>
            <a:lstStyle/>
            <a:p>
              <a:pPr marL="0" lvl="0" indent="0" algn="l" defTabSz="1466850">
                <a:lnSpc>
                  <a:spcPct val="90000"/>
                </a:lnSpc>
                <a:spcBef>
                  <a:spcPct val="0"/>
                </a:spcBef>
                <a:spcAft>
                  <a:spcPct val="35000"/>
                </a:spcAft>
                <a:buNone/>
              </a:pPr>
              <a:r>
                <a:rPr lang="en-US" sz="3300" kern="1200" dirty="0"/>
                <a:t>Familiarize Yourself With the Questionnaire</a:t>
              </a:r>
            </a:p>
          </p:txBody>
        </p:sp>
        <p:sp>
          <p:nvSpPr>
            <p:cNvPr id="11" name="Oval 10">
              <a:extLst>
                <a:ext uri="{FF2B5EF4-FFF2-40B4-BE49-F238E27FC236}">
                  <a16:creationId xmlns:a16="http://schemas.microsoft.com/office/drawing/2014/main" id="{9D646E9E-600B-0D62-381C-82CCB93B23A8}"/>
                </a:ext>
              </a:extLst>
            </p:cNvPr>
            <p:cNvSpPr/>
            <p:nvPr/>
          </p:nvSpPr>
          <p:spPr>
            <a:xfrm>
              <a:off x="1449547" y="3367833"/>
              <a:ext cx="768446" cy="768446"/>
            </a:xfrm>
            <a:prstGeom prst="ellipse">
              <a:avLst/>
            </a:prstGeom>
            <a:solidFill>
              <a:srgbClr val="DC7426"/>
            </a:solidFill>
            <a:ln>
              <a:noFill/>
            </a:ln>
            <a:scene3d>
              <a:camera prst="orthographicFront"/>
              <a:lightRig rig="threePt" dir="t"/>
            </a:scene3d>
            <a:sp3d>
              <a:bevelT/>
            </a:sp3d>
          </p:spPr>
          <p:style>
            <a:lnRef idx="2">
              <a:scrgbClr r="0" g="0" b="0"/>
            </a:lnRef>
            <a:fillRef idx="1">
              <a:scrgbClr r="0" g="0" b="0"/>
            </a:fillRef>
            <a:effectRef idx="0">
              <a:schemeClr val="lt2">
                <a:hueOff val="0"/>
                <a:satOff val="0"/>
                <a:lumOff val="0"/>
                <a:alphaOff val="0"/>
              </a:schemeClr>
            </a:effectRef>
            <a:fontRef idx="minor">
              <a:schemeClr val="dk1">
                <a:hueOff val="0"/>
                <a:satOff val="0"/>
                <a:lumOff val="0"/>
                <a:alphaOff val="0"/>
              </a:schemeClr>
            </a:fontRef>
          </p:style>
          <p:txBody>
            <a:bodyPr anchor="ctr" anchorCtr="0"/>
            <a:lstStyle/>
            <a:p>
              <a:pPr algn="ctr"/>
              <a:r>
                <a:rPr lang="en-US" sz="2800" b="1" dirty="0"/>
                <a:t>3</a:t>
              </a:r>
              <a:endParaRPr lang="en-US" b="1" dirty="0"/>
            </a:p>
          </p:txBody>
        </p:sp>
      </p:grpSp>
      <p:grpSp>
        <p:nvGrpSpPr>
          <p:cNvPr id="27" name="Group 26">
            <a:extLst>
              <a:ext uri="{FF2B5EF4-FFF2-40B4-BE49-F238E27FC236}">
                <a16:creationId xmlns:a16="http://schemas.microsoft.com/office/drawing/2014/main" id="{37C6D98A-246B-64B4-89C1-B99207BDAA47}"/>
              </a:ext>
            </a:extLst>
          </p:cNvPr>
          <p:cNvGrpSpPr/>
          <p:nvPr/>
        </p:nvGrpSpPr>
        <p:grpSpPr>
          <a:xfrm>
            <a:off x="1314343" y="4289674"/>
            <a:ext cx="10295198" cy="768446"/>
            <a:chOff x="1314343" y="4289674"/>
            <a:chExt cx="10295198" cy="768446"/>
          </a:xfrm>
        </p:grpSpPr>
        <p:sp>
          <p:nvSpPr>
            <p:cNvPr id="12" name="Freeform: Shape 11">
              <a:extLst>
                <a:ext uri="{FF2B5EF4-FFF2-40B4-BE49-F238E27FC236}">
                  <a16:creationId xmlns:a16="http://schemas.microsoft.com/office/drawing/2014/main" id="{9B6B1E97-9479-762A-1386-7EAF8A786A49}"/>
                </a:ext>
              </a:extLst>
            </p:cNvPr>
            <p:cNvSpPr/>
            <p:nvPr/>
          </p:nvSpPr>
          <p:spPr>
            <a:xfrm>
              <a:off x="1881367" y="4366519"/>
              <a:ext cx="9728174" cy="614757"/>
            </a:xfrm>
            <a:custGeom>
              <a:avLst/>
              <a:gdLst>
                <a:gd name="connsiteX0" fmla="*/ 0 w 9928350"/>
                <a:gd name="connsiteY0" fmla="*/ 0 h 614757"/>
                <a:gd name="connsiteX1" fmla="*/ 9928350 w 9928350"/>
                <a:gd name="connsiteY1" fmla="*/ 0 h 614757"/>
                <a:gd name="connsiteX2" fmla="*/ 9928350 w 9928350"/>
                <a:gd name="connsiteY2" fmla="*/ 614757 h 614757"/>
                <a:gd name="connsiteX3" fmla="*/ 0 w 9928350"/>
                <a:gd name="connsiteY3" fmla="*/ 614757 h 614757"/>
                <a:gd name="connsiteX4" fmla="*/ 0 w 9928350"/>
                <a:gd name="connsiteY4" fmla="*/ 0 h 614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28350" h="614757">
                  <a:moveTo>
                    <a:pt x="0" y="0"/>
                  </a:moveTo>
                  <a:lnTo>
                    <a:pt x="9928350" y="0"/>
                  </a:lnTo>
                  <a:lnTo>
                    <a:pt x="9928350" y="614757"/>
                  </a:lnTo>
                  <a:lnTo>
                    <a:pt x="0" y="614757"/>
                  </a:lnTo>
                  <a:lnTo>
                    <a:pt x="0" y="0"/>
                  </a:lnTo>
                  <a:close/>
                </a:path>
              </a:pathLst>
            </a:custGeom>
            <a:scene3d>
              <a:camera prst="orthographicFront"/>
              <a:lightRig rig="threePt" dir="t"/>
            </a:scene3d>
            <a:sp3d>
              <a:bevelT/>
            </a:sp3d>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457200" tIns="83820" rIns="83820" bIns="83820" numCol="1" spcCol="1270" anchor="ctr" anchorCtr="0">
              <a:noAutofit/>
            </a:bodyPr>
            <a:lstStyle/>
            <a:p>
              <a:pPr marL="0" lvl="0" indent="0" algn="l" defTabSz="1466850">
                <a:lnSpc>
                  <a:spcPct val="90000"/>
                </a:lnSpc>
                <a:spcBef>
                  <a:spcPct val="0"/>
                </a:spcBef>
                <a:spcAft>
                  <a:spcPct val="35000"/>
                </a:spcAft>
                <a:buNone/>
              </a:pPr>
              <a:r>
                <a:rPr lang="en-US" sz="3300" kern="1200" dirty="0"/>
                <a:t>Confirm the Interview Protocol</a:t>
              </a:r>
            </a:p>
          </p:txBody>
        </p:sp>
        <p:sp>
          <p:nvSpPr>
            <p:cNvPr id="13" name="Oval 12">
              <a:extLst>
                <a:ext uri="{FF2B5EF4-FFF2-40B4-BE49-F238E27FC236}">
                  <a16:creationId xmlns:a16="http://schemas.microsoft.com/office/drawing/2014/main" id="{ACE8A5B3-472F-54BF-7E47-40ACEB62F30A}"/>
                </a:ext>
              </a:extLst>
            </p:cNvPr>
            <p:cNvSpPr/>
            <p:nvPr/>
          </p:nvSpPr>
          <p:spPr>
            <a:xfrm>
              <a:off x="1314343" y="4289674"/>
              <a:ext cx="768446" cy="768446"/>
            </a:xfrm>
            <a:prstGeom prst="ellipse">
              <a:avLst/>
            </a:prstGeom>
            <a:solidFill>
              <a:srgbClr val="9866A6"/>
            </a:solidFill>
            <a:ln>
              <a:noFill/>
            </a:ln>
            <a:scene3d>
              <a:camera prst="orthographicFront"/>
              <a:lightRig rig="threePt" dir="t"/>
            </a:scene3d>
            <a:sp3d>
              <a:bevelT/>
            </a:sp3d>
          </p:spPr>
          <p:style>
            <a:lnRef idx="2">
              <a:scrgbClr r="0" g="0" b="0"/>
            </a:lnRef>
            <a:fillRef idx="1">
              <a:scrgbClr r="0" g="0" b="0"/>
            </a:fillRef>
            <a:effectRef idx="0">
              <a:schemeClr val="lt2">
                <a:hueOff val="0"/>
                <a:satOff val="0"/>
                <a:lumOff val="0"/>
                <a:alphaOff val="0"/>
              </a:schemeClr>
            </a:effectRef>
            <a:fontRef idx="minor">
              <a:schemeClr val="dk1">
                <a:hueOff val="0"/>
                <a:satOff val="0"/>
                <a:lumOff val="0"/>
                <a:alphaOff val="0"/>
              </a:schemeClr>
            </a:fontRef>
          </p:style>
          <p:txBody>
            <a:bodyPr anchor="ctr" anchorCtr="0"/>
            <a:lstStyle/>
            <a:p>
              <a:pPr algn="ctr"/>
              <a:r>
                <a:rPr lang="en-US" sz="2800" b="1" dirty="0">
                  <a:solidFill>
                    <a:schemeClr val="bg1"/>
                  </a:solidFill>
                </a:rPr>
                <a:t>4</a:t>
              </a:r>
              <a:endParaRPr lang="en-US" b="1" dirty="0">
                <a:solidFill>
                  <a:schemeClr val="bg1"/>
                </a:solidFill>
              </a:endParaRPr>
            </a:p>
          </p:txBody>
        </p:sp>
      </p:grpSp>
      <p:grpSp>
        <p:nvGrpSpPr>
          <p:cNvPr id="28" name="Group 27">
            <a:extLst>
              <a:ext uri="{FF2B5EF4-FFF2-40B4-BE49-F238E27FC236}">
                <a16:creationId xmlns:a16="http://schemas.microsoft.com/office/drawing/2014/main" id="{0243BDE8-3B48-A23C-EB31-D8AECBFC42BD}"/>
              </a:ext>
            </a:extLst>
          </p:cNvPr>
          <p:cNvGrpSpPr/>
          <p:nvPr/>
        </p:nvGrpSpPr>
        <p:grpSpPr>
          <a:xfrm>
            <a:off x="873826" y="5211515"/>
            <a:ext cx="10735743" cy="768446"/>
            <a:chOff x="873826" y="5211515"/>
            <a:chExt cx="10735743" cy="768446"/>
          </a:xfrm>
        </p:grpSpPr>
        <p:sp>
          <p:nvSpPr>
            <p:cNvPr id="14" name="Freeform: Shape 13">
              <a:extLst>
                <a:ext uri="{FF2B5EF4-FFF2-40B4-BE49-F238E27FC236}">
                  <a16:creationId xmlns:a16="http://schemas.microsoft.com/office/drawing/2014/main" id="{DDF0E248-0B4E-B8BE-D57C-713E94EE32EC}"/>
                </a:ext>
              </a:extLst>
            </p:cNvPr>
            <p:cNvSpPr/>
            <p:nvPr/>
          </p:nvSpPr>
          <p:spPr>
            <a:xfrm>
              <a:off x="1449547" y="5288360"/>
              <a:ext cx="10160022" cy="614757"/>
            </a:xfrm>
            <a:custGeom>
              <a:avLst/>
              <a:gdLst>
                <a:gd name="connsiteX0" fmla="*/ 0 w 10388035"/>
                <a:gd name="connsiteY0" fmla="*/ 0 h 614757"/>
                <a:gd name="connsiteX1" fmla="*/ 10388035 w 10388035"/>
                <a:gd name="connsiteY1" fmla="*/ 0 h 614757"/>
                <a:gd name="connsiteX2" fmla="*/ 10388035 w 10388035"/>
                <a:gd name="connsiteY2" fmla="*/ 614757 h 614757"/>
                <a:gd name="connsiteX3" fmla="*/ 0 w 10388035"/>
                <a:gd name="connsiteY3" fmla="*/ 614757 h 614757"/>
                <a:gd name="connsiteX4" fmla="*/ 0 w 10388035"/>
                <a:gd name="connsiteY4" fmla="*/ 0 h 614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8035" h="614757">
                  <a:moveTo>
                    <a:pt x="0" y="0"/>
                  </a:moveTo>
                  <a:lnTo>
                    <a:pt x="10388035" y="0"/>
                  </a:lnTo>
                  <a:lnTo>
                    <a:pt x="10388035" y="614757"/>
                  </a:lnTo>
                  <a:lnTo>
                    <a:pt x="0" y="614757"/>
                  </a:lnTo>
                  <a:lnTo>
                    <a:pt x="0" y="0"/>
                  </a:lnTo>
                  <a:close/>
                </a:path>
              </a:pathLst>
            </a:custGeom>
            <a:scene3d>
              <a:camera prst="orthographicFront"/>
              <a:lightRig rig="threePt" dir="t"/>
            </a:scene3d>
            <a:sp3d>
              <a:bevelT/>
            </a:sp3d>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457200" tIns="83820" rIns="83820" bIns="83820" numCol="1" spcCol="1270" anchor="ctr" anchorCtr="0">
              <a:noAutofit/>
            </a:bodyPr>
            <a:lstStyle/>
            <a:p>
              <a:pPr marL="0" lvl="0" indent="0" algn="l" defTabSz="1466850">
                <a:lnSpc>
                  <a:spcPct val="90000"/>
                </a:lnSpc>
                <a:spcBef>
                  <a:spcPct val="0"/>
                </a:spcBef>
                <a:spcAft>
                  <a:spcPct val="35000"/>
                </a:spcAft>
                <a:buNone/>
              </a:pPr>
              <a:r>
                <a:rPr lang="en-US" sz="3300" kern="1200" dirty="0"/>
                <a:t>Gather Tools to Support Interview</a:t>
              </a:r>
            </a:p>
          </p:txBody>
        </p:sp>
        <p:sp>
          <p:nvSpPr>
            <p:cNvPr id="16" name="Oval 15">
              <a:extLst>
                <a:ext uri="{FF2B5EF4-FFF2-40B4-BE49-F238E27FC236}">
                  <a16:creationId xmlns:a16="http://schemas.microsoft.com/office/drawing/2014/main" id="{0A141061-5CCE-77FA-070C-AF663BB0FA42}"/>
                </a:ext>
              </a:extLst>
            </p:cNvPr>
            <p:cNvSpPr/>
            <p:nvPr/>
          </p:nvSpPr>
          <p:spPr>
            <a:xfrm>
              <a:off x="873826" y="5211515"/>
              <a:ext cx="768446" cy="768446"/>
            </a:xfrm>
            <a:prstGeom prst="ellipse">
              <a:avLst/>
            </a:prstGeom>
            <a:solidFill>
              <a:srgbClr val="317D96"/>
            </a:solidFill>
            <a:ln>
              <a:noFill/>
            </a:ln>
            <a:scene3d>
              <a:camera prst="orthographicFront"/>
              <a:lightRig rig="threePt" dir="t"/>
            </a:scene3d>
            <a:sp3d>
              <a:bevelT/>
            </a:sp3d>
          </p:spPr>
          <p:style>
            <a:lnRef idx="2">
              <a:scrgbClr r="0" g="0" b="0"/>
            </a:lnRef>
            <a:fillRef idx="1">
              <a:scrgbClr r="0" g="0" b="0"/>
            </a:fillRef>
            <a:effectRef idx="0">
              <a:schemeClr val="lt2">
                <a:hueOff val="0"/>
                <a:satOff val="0"/>
                <a:lumOff val="0"/>
                <a:alphaOff val="0"/>
              </a:schemeClr>
            </a:effectRef>
            <a:fontRef idx="minor">
              <a:schemeClr val="dk1">
                <a:hueOff val="0"/>
                <a:satOff val="0"/>
                <a:lumOff val="0"/>
                <a:alphaOff val="0"/>
              </a:schemeClr>
            </a:fontRef>
          </p:style>
          <p:txBody>
            <a:bodyPr anchor="ctr" anchorCtr="0"/>
            <a:lstStyle/>
            <a:p>
              <a:pPr algn="ctr"/>
              <a:r>
                <a:rPr lang="en-US" sz="2800" b="1" dirty="0">
                  <a:solidFill>
                    <a:schemeClr val="bg1"/>
                  </a:solidFill>
                </a:rPr>
                <a:t>5</a:t>
              </a:r>
              <a:endParaRPr lang="en-US" b="1" dirty="0">
                <a:solidFill>
                  <a:schemeClr val="bg1"/>
                </a:solidFill>
              </a:endParaRPr>
            </a:p>
          </p:txBody>
        </p:sp>
      </p:grpSp>
      <p:sp>
        <p:nvSpPr>
          <p:cNvPr id="4" name="Slide Number Placeholder 3">
            <a:extLst>
              <a:ext uri="{FF2B5EF4-FFF2-40B4-BE49-F238E27FC236}">
                <a16:creationId xmlns:a16="http://schemas.microsoft.com/office/drawing/2014/main" id="{38C18578-951E-9E99-03B6-1285BC6A5F5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5492750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13" descr="A person sitting at a desk using a computer&#10;&#10;Description automatically generated with medium confidence">
            <a:extLst>
              <a:ext uri="{FF2B5EF4-FFF2-40B4-BE49-F238E27FC236}">
                <a16:creationId xmlns:a16="http://schemas.microsoft.com/office/drawing/2014/main" id="{8BD9C7C5-7B4B-2AAD-D52B-B9738D533811}"/>
              </a:ext>
            </a:extLst>
          </p:cNvPr>
          <p:cNvPicPr>
            <a:picLocks noGrp="1" noChangeAspect="1"/>
          </p:cNvPicPr>
          <p:nvPr>
            <p:ph sz="half" idx="4294967295"/>
          </p:nvPr>
        </p:nvPicPr>
        <p:blipFill rotWithShape="1">
          <a:blip r:embed="rId4">
            <a:extLst>
              <a:ext uri="{28A0092B-C50C-407E-A947-70E740481C1C}">
                <a14:useLocalDpi xmlns:a14="http://schemas.microsoft.com/office/drawing/2010/main" val="0"/>
              </a:ext>
            </a:extLst>
          </a:blip>
          <a:srcRect r="27441"/>
          <a:stretch/>
        </p:blipFill>
        <p:spPr>
          <a:xfrm>
            <a:off x="6280150" y="1004888"/>
            <a:ext cx="5911849" cy="5853112"/>
          </a:xfrm>
        </p:spPr>
      </p:pic>
      <p:sp>
        <p:nvSpPr>
          <p:cNvPr id="4" name="Slide Number Placeholder 3">
            <a:extLst>
              <a:ext uri="{FF2B5EF4-FFF2-40B4-BE49-F238E27FC236}">
                <a16:creationId xmlns:a16="http://schemas.microsoft.com/office/drawing/2014/main" id="{682931B7-C381-436C-CCF9-BC65B5ED724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schemeClr val="bg1"/>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schemeClr val="bg1"/>
              </a:solidFill>
              <a:effectLst/>
              <a:uLnTx/>
              <a:uFillTx/>
              <a:latin typeface="Arial" panose="020B0604020202020204"/>
              <a:ea typeface="+mn-ea"/>
              <a:cs typeface="+mn-cs"/>
            </a:endParaRPr>
          </a:p>
        </p:txBody>
      </p:sp>
      <p:sp>
        <p:nvSpPr>
          <p:cNvPr id="5" name="Title 4">
            <a:extLst>
              <a:ext uri="{FF2B5EF4-FFF2-40B4-BE49-F238E27FC236}">
                <a16:creationId xmlns:a16="http://schemas.microsoft.com/office/drawing/2014/main" id="{50B6DD86-27A2-EDF2-344B-554CF17F5B00}"/>
              </a:ext>
            </a:extLst>
          </p:cNvPr>
          <p:cNvSpPr>
            <a:spLocks noGrp="1"/>
          </p:cNvSpPr>
          <p:nvPr>
            <p:ph type="title" idx="4294967295"/>
          </p:nvPr>
        </p:nvSpPr>
        <p:spPr>
          <a:xfrm>
            <a:off x="0" y="257175"/>
            <a:ext cx="10515600" cy="720725"/>
          </a:xfrm>
        </p:spPr>
        <p:txBody>
          <a:bodyPr>
            <a:normAutofit/>
          </a:bodyPr>
          <a:lstStyle/>
          <a:p>
            <a:r>
              <a:rPr lang="en-US" dirty="0"/>
              <a:t>Step 1</a:t>
            </a:r>
          </a:p>
        </p:txBody>
      </p:sp>
      <p:sp>
        <p:nvSpPr>
          <p:cNvPr id="2" name="Content Placeholder 1">
            <a:extLst>
              <a:ext uri="{FF2B5EF4-FFF2-40B4-BE49-F238E27FC236}">
                <a16:creationId xmlns:a16="http://schemas.microsoft.com/office/drawing/2014/main" id="{A477DAC0-18B1-95E4-9A2A-264D0BC04153}"/>
              </a:ext>
            </a:extLst>
          </p:cNvPr>
          <p:cNvSpPr>
            <a:spLocks noGrp="1"/>
          </p:cNvSpPr>
          <p:nvPr>
            <p:ph sz="half" idx="4294967295"/>
          </p:nvPr>
        </p:nvSpPr>
        <p:spPr>
          <a:xfrm>
            <a:off x="551329" y="1737137"/>
            <a:ext cx="5544671" cy="4351338"/>
          </a:xfrm>
        </p:spPr>
        <p:txBody>
          <a:bodyPr>
            <a:normAutofit/>
          </a:bodyPr>
          <a:lstStyle/>
          <a:p>
            <a:pPr marL="228600" lvl="1">
              <a:lnSpc>
                <a:spcPct val="100000"/>
              </a:lnSpc>
              <a:spcBef>
                <a:spcPts val="600"/>
              </a:spcBef>
              <a:spcAft>
                <a:spcPts val="600"/>
              </a:spcAft>
            </a:pPr>
            <a:r>
              <a:rPr lang="en-US" sz="2800" dirty="0"/>
              <a:t>Basic demographics</a:t>
            </a:r>
          </a:p>
          <a:p>
            <a:pPr marL="228600" lvl="1">
              <a:lnSpc>
                <a:spcPct val="100000"/>
              </a:lnSpc>
              <a:spcBef>
                <a:spcPts val="600"/>
              </a:spcBef>
              <a:spcAft>
                <a:spcPts val="600"/>
              </a:spcAft>
            </a:pPr>
            <a:r>
              <a:rPr lang="en-US" sz="2800" dirty="0"/>
              <a:t>Disease associated with illness (if known)</a:t>
            </a:r>
          </a:p>
          <a:p>
            <a:pPr marL="228600" lvl="1">
              <a:lnSpc>
                <a:spcPct val="100000"/>
              </a:lnSpc>
              <a:spcBef>
                <a:spcPts val="600"/>
              </a:spcBef>
              <a:spcAft>
                <a:spcPts val="600"/>
              </a:spcAft>
            </a:pPr>
            <a:r>
              <a:rPr lang="en-US" sz="2800" dirty="0"/>
              <a:t>Laboratory results</a:t>
            </a:r>
          </a:p>
          <a:p>
            <a:pPr marL="228600" lvl="1">
              <a:lnSpc>
                <a:spcPct val="100000"/>
              </a:lnSpc>
              <a:spcBef>
                <a:spcPts val="600"/>
              </a:spcBef>
              <a:spcAft>
                <a:spcPts val="600"/>
              </a:spcAft>
            </a:pPr>
            <a:r>
              <a:rPr lang="en-US" sz="2800" dirty="0"/>
              <a:t>Symptoms and onset date</a:t>
            </a:r>
          </a:p>
          <a:p>
            <a:pPr marL="228600" lvl="1">
              <a:lnSpc>
                <a:spcPct val="100000"/>
              </a:lnSpc>
              <a:spcBef>
                <a:spcPts val="600"/>
              </a:spcBef>
              <a:spcAft>
                <a:spcPts val="600"/>
              </a:spcAft>
            </a:pPr>
            <a:r>
              <a:rPr lang="en-US" sz="2800" dirty="0"/>
              <a:t>Name of provider and date seen</a:t>
            </a:r>
          </a:p>
          <a:p>
            <a:pPr marL="228600" lvl="1">
              <a:lnSpc>
                <a:spcPct val="100000"/>
              </a:lnSpc>
              <a:spcBef>
                <a:spcPts val="600"/>
              </a:spcBef>
              <a:spcAft>
                <a:spcPts val="600"/>
              </a:spcAft>
            </a:pPr>
            <a:r>
              <a:rPr lang="en-US" sz="2800" dirty="0"/>
              <a:t>Any special accommodations</a:t>
            </a:r>
          </a:p>
          <a:p>
            <a:pPr lvl="1">
              <a:lnSpc>
                <a:spcPct val="100000"/>
              </a:lnSpc>
              <a:spcBef>
                <a:spcPts val="600"/>
              </a:spcBef>
              <a:spcAft>
                <a:spcPts val="600"/>
              </a:spcAft>
            </a:pPr>
            <a:endParaRPr lang="en-US" sz="2800" dirty="0"/>
          </a:p>
        </p:txBody>
      </p:sp>
      <p:grpSp>
        <p:nvGrpSpPr>
          <p:cNvPr id="18" name="Group 17">
            <a:extLst>
              <a:ext uri="{FF2B5EF4-FFF2-40B4-BE49-F238E27FC236}">
                <a16:creationId xmlns:a16="http://schemas.microsoft.com/office/drawing/2014/main" id="{E55011E7-7D2D-6492-4A93-559C74DBBEBB}"/>
              </a:ext>
            </a:extLst>
          </p:cNvPr>
          <p:cNvGrpSpPr/>
          <p:nvPr/>
        </p:nvGrpSpPr>
        <p:grpSpPr>
          <a:xfrm>
            <a:off x="-250195" y="-206297"/>
            <a:ext cx="12442194" cy="1305272"/>
            <a:chOff x="-250195" y="-206297"/>
            <a:chExt cx="12442194" cy="1305272"/>
          </a:xfrm>
        </p:grpSpPr>
        <p:grpSp>
          <p:nvGrpSpPr>
            <p:cNvPr id="3" name="Group 2">
              <a:extLst>
                <a:ext uri="{FF2B5EF4-FFF2-40B4-BE49-F238E27FC236}">
                  <a16:creationId xmlns:a16="http://schemas.microsoft.com/office/drawing/2014/main" id="{CD200D26-768B-6FE0-5859-D4C86DB3794D}"/>
                </a:ext>
              </a:extLst>
            </p:cNvPr>
            <p:cNvGrpSpPr/>
            <p:nvPr/>
          </p:nvGrpSpPr>
          <p:grpSpPr>
            <a:xfrm>
              <a:off x="708254" y="0"/>
              <a:ext cx="11483745" cy="1004888"/>
              <a:chOff x="364051" y="307182"/>
              <a:chExt cx="10407318" cy="614757"/>
            </a:xfrm>
            <a:scene3d>
              <a:camera prst="orthographicFront"/>
              <a:lightRig rig="threePt" dir="t"/>
            </a:scene3d>
          </p:grpSpPr>
          <p:sp>
            <p:nvSpPr>
              <p:cNvPr id="7" name="Rectangle 6">
                <a:extLst>
                  <a:ext uri="{FF2B5EF4-FFF2-40B4-BE49-F238E27FC236}">
                    <a16:creationId xmlns:a16="http://schemas.microsoft.com/office/drawing/2014/main" id="{726F093B-A11A-5359-CCAB-084A6C9A9FA2}"/>
                  </a:ext>
                </a:extLst>
              </p:cNvPr>
              <p:cNvSpPr/>
              <p:nvPr/>
            </p:nvSpPr>
            <p:spPr>
              <a:xfrm>
                <a:off x="364051" y="307182"/>
                <a:ext cx="10407318" cy="614757"/>
              </a:xfrm>
              <a:prstGeom prst="rect">
                <a:avLst/>
              </a:prstGeom>
              <a:sp3d>
                <a:bevelT/>
              </a:sp3d>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lstStyle/>
              <a:p>
                <a:endParaRPr lang="en-US"/>
              </a:p>
            </p:txBody>
          </p:sp>
          <p:sp>
            <p:nvSpPr>
              <p:cNvPr id="8" name="TextBox 7">
                <a:extLst>
                  <a:ext uri="{FF2B5EF4-FFF2-40B4-BE49-F238E27FC236}">
                    <a16:creationId xmlns:a16="http://schemas.microsoft.com/office/drawing/2014/main" id="{01DF4143-631B-9476-59EC-C5E297A8E73B}"/>
                  </a:ext>
                </a:extLst>
              </p:cNvPr>
              <p:cNvSpPr txBox="1"/>
              <p:nvPr/>
            </p:nvSpPr>
            <p:spPr>
              <a:xfrm>
                <a:off x="364051" y="307182"/>
                <a:ext cx="10407318" cy="61475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31520" tIns="66040" rIns="66040" bIns="66040" numCol="1" spcCol="1270" anchor="ctr" anchorCtr="0">
                <a:noAutofit/>
              </a:bodyPr>
              <a:lstStyle/>
              <a:p>
                <a:pPr marL="0" lvl="0" indent="0" algn="l" defTabSz="1155700">
                  <a:lnSpc>
                    <a:spcPct val="90000"/>
                  </a:lnSpc>
                  <a:spcBef>
                    <a:spcPct val="0"/>
                  </a:spcBef>
                  <a:spcAft>
                    <a:spcPct val="35000"/>
                  </a:spcAft>
                  <a:buNone/>
                </a:pPr>
                <a:r>
                  <a:rPr lang="en-US" sz="3600" kern="1200" dirty="0"/>
                  <a:t>Review Case Information in the Reporting System</a:t>
                </a:r>
              </a:p>
            </p:txBody>
          </p:sp>
        </p:grpSp>
        <p:sp>
          <p:nvSpPr>
            <p:cNvPr id="6" name="Oval 5">
              <a:extLst>
                <a:ext uri="{FF2B5EF4-FFF2-40B4-BE49-F238E27FC236}">
                  <a16:creationId xmlns:a16="http://schemas.microsoft.com/office/drawing/2014/main" id="{8B988399-E0B6-5DC6-A41A-79949BB2A043}"/>
                </a:ext>
              </a:extLst>
            </p:cNvPr>
            <p:cNvSpPr/>
            <p:nvPr/>
          </p:nvSpPr>
          <p:spPr>
            <a:xfrm>
              <a:off x="-250195" y="-206297"/>
              <a:ext cx="1305272" cy="1305272"/>
            </a:xfrm>
            <a:prstGeom prst="ellipse">
              <a:avLst/>
            </a:prstGeom>
            <a:solidFill>
              <a:srgbClr val="FFB03F"/>
            </a:solidFill>
            <a:ln>
              <a:noFill/>
            </a:ln>
            <a:scene3d>
              <a:camera prst="orthographicFront"/>
              <a:lightRig rig="threePt" dir="t"/>
            </a:scene3d>
            <a:sp3d>
              <a:bevelT/>
            </a:sp3d>
          </p:spPr>
          <p:style>
            <a:lnRef idx="2">
              <a:scrgbClr r="0" g="0" b="0"/>
            </a:lnRef>
            <a:fillRef idx="1">
              <a:scrgbClr r="0" g="0" b="0"/>
            </a:fillRef>
            <a:effectRef idx="0">
              <a:schemeClr val="lt2">
                <a:hueOff val="0"/>
                <a:satOff val="0"/>
                <a:lumOff val="0"/>
                <a:alphaOff val="0"/>
              </a:schemeClr>
            </a:effectRef>
            <a:fontRef idx="minor">
              <a:schemeClr val="dk1">
                <a:hueOff val="0"/>
                <a:satOff val="0"/>
                <a:lumOff val="0"/>
                <a:alphaOff val="0"/>
              </a:schemeClr>
            </a:fontRef>
          </p:style>
          <p:txBody>
            <a:bodyPr anchor="ctr" anchorCtr="0"/>
            <a:lstStyle/>
            <a:p>
              <a:pPr algn="ctr"/>
              <a:r>
                <a:rPr lang="en-US" sz="3600" b="1" dirty="0"/>
                <a:t>1</a:t>
              </a:r>
            </a:p>
          </p:txBody>
        </p:sp>
      </p:grpSp>
    </p:spTree>
    <p:custDataLst>
      <p:tags r:id="rId1"/>
    </p:custDataLst>
    <p:extLst>
      <p:ext uri="{BB962C8B-B14F-4D97-AF65-F5344CB8AC3E}">
        <p14:creationId xmlns:p14="http://schemas.microsoft.com/office/powerpoint/2010/main" val="2992465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A picture containing person, wall, indoor, sitting&#10;&#10;Description automatically generated">
            <a:extLst>
              <a:ext uri="{FF2B5EF4-FFF2-40B4-BE49-F238E27FC236}">
                <a16:creationId xmlns:a16="http://schemas.microsoft.com/office/drawing/2014/main" id="{1523AA2C-FA04-E64A-D8DE-F719864EC919}"/>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419051" y="1102954"/>
            <a:ext cx="5772949" cy="5755045"/>
          </a:xfrm>
        </p:spPr>
      </p:pic>
      <p:sp>
        <p:nvSpPr>
          <p:cNvPr id="2" name="Title 1">
            <a:extLst>
              <a:ext uri="{FF2B5EF4-FFF2-40B4-BE49-F238E27FC236}">
                <a16:creationId xmlns:a16="http://schemas.microsoft.com/office/drawing/2014/main" id="{8FF9BEF2-48D4-4192-9544-24A91372A5F1}"/>
              </a:ext>
            </a:extLst>
          </p:cNvPr>
          <p:cNvSpPr>
            <a:spLocks noGrp="1"/>
          </p:cNvSpPr>
          <p:nvPr>
            <p:ph type="title"/>
          </p:nvPr>
        </p:nvSpPr>
        <p:spPr/>
        <p:txBody>
          <a:bodyPr/>
          <a:lstStyle/>
          <a:p>
            <a:r>
              <a:rPr lang="en-US" dirty="0"/>
              <a:t>Need for Proxy Interview</a:t>
            </a:r>
          </a:p>
        </p:txBody>
      </p:sp>
      <p:sp>
        <p:nvSpPr>
          <p:cNvPr id="3" name="Content Placeholder 2">
            <a:extLst>
              <a:ext uri="{FF2B5EF4-FFF2-40B4-BE49-F238E27FC236}">
                <a16:creationId xmlns:a16="http://schemas.microsoft.com/office/drawing/2014/main" id="{A7CE33BB-E82E-4BE4-AD47-948861081021}"/>
              </a:ext>
            </a:extLst>
          </p:cNvPr>
          <p:cNvSpPr>
            <a:spLocks noGrp="1"/>
          </p:cNvSpPr>
          <p:nvPr>
            <p:ph sz="half" idx="1"/>
          </p:nvPr>
        </p:nvSpPr>
        <p:spPr>
          <a:xfrm>
            <a:off x="838200" y="1825625"/>
            <a:ext cx="5257800" cy="4351338"/>
          </a:xfrm>
        </p:spPr>
        <p:txBody>
          <a:bodyPr>
            <a:normAutofit/>
          </a:bodyPr>
          <a:lstStyle/>
          <a:p>
            <a:r>
              <a:rPr lang="en-US" dirty="0"/>
              <a:t>Interview of alternate adult in place of case</a:t>
            </a:r>
          </a:p>
          <a:p>
            <a:r>
              <a:rPr lang="en-US" dirty="0"/>
              <a:t>Proxies considered for:</a:t>
            </a:r>
          </a:p>
          <a:p>
            <a:pPr marL="796925" lvl="1" indent="-339725">
              <a:buFont typeface="Arial" panose="020B0604020202020204" pitchFamily="34" charset="0"/>
              <a:buChar char="−"/>
            </a:pPr>
            <a:r>
              <a:rPr lang="en-US" sz="2800" dirty="0"/>
              <a:t>Minor</a:t>
            </a:r>
          </a:p>
          <a:p>
            <a:pPr marL="796925" lvl="1" indent="-339725">
              <a:buFont typeface="Arial" panose="020B0604020202020204" pitchFamily="34" charset="0"/>
              <a:buChar char="−"/>
            </a:pPr>
            <a:r>
              <a:rPr lang="en-US" sz="2800" dirty="0"/>
              <a:t>Deceased</a:t>
            </a:r>
          </a:p>
          <a:p>
            <a:pPr marL="796925" lvl="1" indent="-339725">
              <a:buFont typeface="Arial" panose="020B0604020202020204" pitchFamily="34" charset="0"/>
              <a:buChar char="−"/>
            </a:pPr>
            <a:r>
              <a:rPr lang="en-US" sz="2800" dirty="0"/>
              <a:t>Severely ill</a:t>
            </a:r>
          </a:p>
          <a:p>
            <a:pPr marL="796925" lvl="1" indent="-339725">
              <a:buFont typeface="Arial" panose="020B0604020202020204" pitchFamily="34" charset="0"/>
              <a:buChar char="−"/>
            </a:pPr>
            <a:r>
              <a:rPr lang="en-US" sz="2800" dirty="0"/>
              <a:t>Others unable to be interviewed in a traditional format</a:t>
            </a:r>
          </a:p>
        </p:txBody>
      </p:sp>
      <p:sp>
        <p:nvSpPr>
          <p:cNvPr id="4" name="Slide Number Placeholder 3">
            <a:extLst>
              <a:ext uri="{FF2B5EF4-FFF2-40B4-BE49-F238E27FC236}">
                <a16:creationId xmlns:a16="http://schemas.microsoft.com/office/drawing/2014/main" id="{F8FA1D0C-83A3-4836-929B-72BF64456F6C}"/>
              </a:ext>
            </a:extLst>
          </p:cNvPr>
          <p:cNvSpPr>
            <a:spLocks noGrp="1"/>
          </p:cNvSpPr>
          <p:nvPr>
            <p:ph type="sldNum" sz="quarter" idx="12"/>
          </p:nvPr>
        </p:nvSpPr>
        <p:spPr/>
        <p:txBody>
          <a:bodyPr/>
          <a:lstStyle/>
          <a:p>
            <a:pPr lvl="0"/>
            <a:fld id="{A36692EB-79DF-465C-A61E-AA737CE7901B}" type="slidenum">
              <a:rPr lang="en-US" noProof="0" smtClean="0">
                <a:solidFill>
                  <a:schemeClr val="bg1"/>
                </a:solidFill>
              </a:rPr>
              <a:pPr lvl="0"/>
              <a:t>6</a:t>
            </a:fld>
            <a:endParaRPr lang="en-US" noProof="0" dirty="0">
              <a:solidFill>
                <a:schemeClr val="bg1"/>
              </a:solidFill>
            </a:endParaRPr>
          </a:p>
        </p:txBody>
      </p:sp>
    </p:spTree>
    <p:custDataLst>
      <p:tags r:id="rId1"/>
    </p:custDataLst>
    <p:extLst>
      <p:ext uri="{BB962C8B-B14F-4D97-AF65-F5344CB8AC3E}">
        <p14:creationId xmlns:p14="http://schemas.microsoft.com/office/powerpoint/2010/main" val="352954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A6547-07EE-F7F4-FE16-E92D281A2E79}"/>
              </a:ext>
            </a:extLst>
          </p:cNvPr>
          <p:cNvSpPr>
            <a:spLocks noGrp="1"/>
          </p:cNvSpPr>
          <p:nvPr>
            <p:ph type="title"/>
          </p:nvPr>
        </p:nvSpPr>
        <p:spPr/>
        <p:txBody>
          <a:bodyPr/>
          <a:lstStyle/>
          <a:p>
            <a:r>
              <a:rPr lang="en-US" dirty="0"/>
              <a:t>Need for Interpretation Services</a:t>
            </a:r>
          </a:p>
        </p:txBody>
      </p:sp>
      <p:sp>
        <p:nvSpPr>
          <p:cNvPr id="3" name="Content Placeholder 2">
            <a:extLst>
              <a:ext uri="{FF2B5EF4-FFF2-40B4-BE49-F238E27FC236}">
                <a16:creationId xmlns:a16="http://schemas.microsoft.com/office/drawing/2014/main" id="{D6540226-FAD9-B04A-1F1A-34DF5ED5C016}"/>
              </a:ext>
            </a:extLst>
          </p:cNvPr>
          <p:cNvSpPr>
            <a:spLocks noGrp="1"/>
          </p:cNvSpPr>
          <p:nvPr>
            <p:ph sz="half" idx="1"/>
          </p:nvPr>
        </p:nvSpPr>
        <p:spPr>
          <a:xfrm>
            <a:off x="838200" y="1825624"/>
            <a:ext cx="5181600" cy="3454399"/>
          </a:xfrm>
        </p:spPr>
        <p:txBody>
          <a:bodyPr/>
          <a:lstStyle/>
          <a:p>
            <a:r>
              <a:rPr lang="en-US" dirty="0"/>
              <a:t>Interviewer and interviewee may not share a common language</a:t>
            </a:r>
          </a:p>
          <a:p>
            <a:r>
              <a:rPr lang="en-US" dirty="0"/>
              <a:t>Most jurisdictions have access to interpreters</a:t>
            </a:r>
          </a:p>
          <a:p>
            <a:r>
              <a:rPr lang="en-US" dirty="0"/>
              <a:t>Refer to your jurisdiction’s protocol </a:t>
            </a:r>
          </a:p>
        </p:txBody>
      </p:sp>
      <p:sp>
        <p:nvSpPr>
          <p:cNvPr id="4" name="TextBox 3">
            <a:extLst>
              <a:ext uri="{FF2B5EF4-FFF2-40B4-BE49-F238E27FC236}">
                <a16:creationId xmlns:a16="http://schemas.microsoft.com/office/drawing/2014/main" id="{CFB59C04-8C27-D7D8-E6AC-EA583264A1F1}"/>
              </a:ext>
            </a:extLst>
          </p:cNvPr>
          <p:cNvSpPr txBox="1"/>
          <p:nvPr/>
        </p:nvSpPr>
        <p:spPr>
          <a:xfrm>
            <a:off x="1091500" y="5280023"/>
            <a:ext cx="4675000" cy="1046440"/>
          </a:xfrm>
          <a:prstGeom prst="rect">
            <a:avLst/>
          </a:prstGeom>
          <a:solidFill>
            <a:srgbClr val="FFBC47"/>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hemeClr val="accent2"/>
          </a:lnRef>
          <a:fillRef idx="3">
            <a:schemeClr val="accent2"/>
          </a:fillRef>
          <a:effectRef idx="3">
            <a:schemeClr val="accent2"/>
          </a:effectRef>
          <a:fontRef idx="minor">
            <a:schemeClr val="lt1"/>
          </a:fontRef>
        </p:style>
        <p:txBody>
          <a:bodyPr wrap="square" lIns="91440" tIns="91440" bIns="91440">
            <a:spAutoFit/>
          </a:bodyPr>
          <a:lstStyle/>
          <a:p>
            <a:pPr algn="ctr"/>
            <a:r>
              <a:rPr lang="en-US" sz="2800" b="1" dirty="0">
                <a:solidFill>
                  <a:schemeClr val="tx1"/>
                </a:solidFill>
              </a:rPr>
              <a:t>Use professional interpreters</a:t>
            </a:r>
          </a:p>
        </p:txBody>
      </p:sp>
      <p:pic>
        <p:nvPicPr>
          <p:cNvPr id="5" name="Content Placeholder 8">
            <a:extLst>
              <a:ext uri="{FF2B5EF4-FFF2-40B4-BE49-F238E27FC236}">
                <a16:creationId xmlns:a16="http://schemas.microsoft.com/office/drawing/2014/main" id="{1D52B120-98DF-EF28-1C21-6896DA03C45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425502" y="1873247"/>
            <a:ext cx="5181600" cy="3454399"/>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9765003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solidFill>
                  <a:schemeClr val="tx1"/>
                </a:solidFill>
              </a:rPr>
              <a:t>Which of the following situations might merit a proxy interview?</a:t>
            </a:r>
          </a:p>
          <a:p>
            <a:pPr marL="514350" indent="-514350">
              <a:buFont typeface="+mj-lt"/>
              <a:buAutoNum type="alphaUcPeriod"/>
            </a:pPr>
            <a:r>
              <a:rPr lang="en-US" dirty="0"/>
              <a:t>An excessively talkative case</a:t>
            </a:r>
          </a:p>
          <a:p>
            <a:pPr marL="514350" indent="-514350">
              <a:buFont typeface="+mj-lt"/>
              <a:buAutoNum type="alphaUcPeriod"/>
            </a:pPr>
            <a:r>
              <a:rPr lang="en-US" dirty="0"/>
              <a:t>A case under 18 years of age</a:t>
            </a:r>
          </a:p>
          <a:p>
            <a:pPr marL="514350" indent="-514350">
              <a:buFont typeface="+mj-lt"/>
              <a:buAutoNum type="alphaUcPeriod"/>
            </a:pPr>
            <a:r>
              <a:rPr lang="en-US" dirty="0"/>
              <a:t>A case who knows the interviewer personally</a:t>
            </a:r>
          </a:p>
          <a:p>
            <a:pPr marL="514350" indent="-514350">
              <a:buFont typeface="+mj-lt"/>
              <a:buAutoNum type="alphaUcPeriod"/>
            </a:pPr>
            <a:r>
              <a:rPr lang="en-US" dirty="0"/>
              <a:t>A case ill with two pathogens</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30099462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solidFill>
                  <a:schemeClr val="tx1"/>
                </a:solidFill>
              </a:rPr>
              <a:t>Which of the following situations might merit a proxy interview?</a:t>
            </a:r>
          </a:p>
          <a:p>
            <a:pPr marL="514350" indent="-514350">
              <a:buFont typeface="+mj-lt"/>
              <a:buAutoNum type="alphaUcPeriod"/>
            </a:pPr>
            <a:r>
              <a:rPr lang="en-US" dirty="0"/>
              <a:t>An excessively talkative case</a:t>
            </a:r>
          </a:p>
          <a:p>
            <a:pPr marL="514350" indent="-514350">
              <a:buFont typeface="+mj-lt"/>
              <a:buAutoNum type="alphaUcPeriod"/>
            </a:pPr>
            <a:r>
              <a:rPr lang="en-US" dirty="0"/>
              <a:t>A case under 18 years of age</a:t>
            </a:r>
          </a:p>
          <a:p>
            <a:pPr marL="514350" indent="-514350">
              <a:buFont typeface="+mj-lt"/>
              <a:buAutoNum type="alphaUcPeriod"/>
            </a:pPr>
            <a:r>
              <a:rPr lang="en-US" dirty="0"/>
              <a:t>A case who knows the interviewer personally</a:t>
            </a:r>
          </a:p>
          <a:p>
            <a:pPr marL="514350" indent="-514350">
              <a:buFont typeface="+mj-lt"/>
              <a:buAutoNum type="alphaUcPeriod"/>
            </a:pPr>
            <a:r>
              <a:rPr lang="en-US" dirty="0"/>
              <a:t>A case ill with two pathogens</a:t>
            </a:r>
          </a:p>
          <a:p>
            <a:pPr marL="514350" indent="-514350">
              <a:buFont typeface="+mj-lt"/>
              <a:buAutoNum type="alphaUcPeriod"/>
            </a:pPr>
            <a:endParaRPr lang="en-US" dirty="0"/>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2" name="Rectangle: Rounded Corners 1">
            <a:extLst>
              <a:ext uri="{FF2B5EF4-FFF2-40B4-BE49-F238E27FC236}">
                <a16:creationId xmlns:a16="http://schemas.microsoft.com/office/drawing/2014/main" id="{63A838DB-B289-9E00-C605-8DE4453AEDF7}"/>
              </a:ext>
            </a:extLst>
          </p:cNvPr>
          <p:cNvSpPr/>
          <p:nvPr/>
        </p:nvSpPr>
        <p:spPr>
          <a:xfrm>
            <a:off x="838200" y="2997385"/>
            <a:ext cx="5457674" cy="552893"/>
          </a:xfrm>
          <a:prstGeom prst="round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34986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AB67D7990DAE46AD93875DFB5CADCE" ma:contentTypeVersion="14" ma:contentTypeDescription="Create a new document." ma:contentTypeScope="" ma:versionID="856f6bc05e20021dc5f173a50d5146a4">
  <xsd:schema xmlns:xsd="http://www.w3.org/2001/XMLSchema" xmlns:xs="http://www.w3.org/2001/XMLSchema" xmlns:p="http://schemas.microsoft.com/office/2006/metadata/properties" xmlns:ns2="63dfca1f-5b76-44a3-86b1-68ad57a1e185" xmlns:ns3="0b1f82d9-49b4-4fd8-82dc-6c84174d4d28" targetNamespace="http://schemas.microsoft.com/office/2006/metadata/properties" ma:root="true" ma:fieldsID="fb43b406d1908a466b93a802c803674d" ns2:_="" ns3:_="">
    <xsd:import namespace="63dfca1f-5b76-44a3-86b1-68ad57a1e185"/>
    <xsd:import namespace="0b1f82d9-49b4-4fd8-82dc-6c84174d4d2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dfca1f-5b76-44a3-86b1-68ad57a1e1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Location" ma:index="11" nillable="true" ma:displayName="Location" ma:indexed="true" ma:internalName="MediaServiceLocatio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c8ab95b9-39aa-4b9d-a2e7-0451eedf9b88"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b1f82d9-49b4-4fd8-82dc-6c84174d4d28"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0ad7dfb2-1e9b-47ab-8d8c-7e5bca93c499}" ma:internalName="TaxCatchAll" ma:showField="CatchAllData" ma:web="0b1f82d9-49b4-4fd8-82dc-6c84174d4d2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3dfca1f-5b76-44a3-86b1-68ad57a1e185">
      <Terms xmlns="http://schemas.microsoft.com/office/infopath/2007/PartnerControls"/>
    </lcf76f155ced4ddcb4097134ff3c332f>
    <TaxCatchAll xmlns="0b1f82d9-49b4-4fd8-82dc-6c84174d4d28" xsi:nil="true"/>
  </documentManagement>
</p:properties>
</file>

<file path=customXml/itemProps1.xml><?xml version="1.0" encoding="utf-8"?>
<ds:datastoreItem xmlns:ds="http://schemas.openxmlformats.org/officeDocument/2006/customXml" ds:itemID="{C595D4E3-93C3-45DD-B322-24E5FDE9999E}"/>
</file>

<file path=customXml/itemProps2.xml><?xml version="1.0" encoding="utf-8"?>
<ds:datastoreItem xmlns:ds="http://schemas.openxmlformats.org/officeDocument/2006/customXml" ds:itemID="{021C869E-4BFB-4624-B608-8AE76CD16D9F}"/>
</file>

<file path=customXml/itemProps3.xml><?xml version="1.0" encoding="utf-8"?>
<ds:datastoreItem xmlns:ds="http://schemas.openxmlformats.org/officeDocument/2006/customXml" ds:itemID="{C5E261A6-71D1-47D6-B649-F70D6CC23065}"/>
</file>

<file path=docProps/app.xml><?xml version="1.0" encoding="utf-8"?>
<Properties xmlns="http://schemas.openxmlformats.org/officeDocument/2006/extended-properties" xmlns:vt="http://schemas.openxmlformats.org/officeDocument/2006/docPropsVTypes">
  <TotalTime>4921</TotalTime>
  <Words>5682</Words>
  <Application>Microsoft Office PowerPoint</Application>
  <PresentationFormat>Widescreen</PresentationFormat>
  <Paragraphs>593</Paragraphs>
  <Slides>29</Slides>
  <Notes>29</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Charlie Kingdom</vt:lpstr>
      <vt:lpstr>Segoe UI</vt:lpstr>
      <vt:lpstr>SFUIDisplay</vt:lpstr>
      <vt:lpstr>Custom Design</vt:lpstr>
      <vt:lpstr>Module 3: Preparing for the Interview</vt:lpstr>
      <vt:lpstr>Module 3 Objectives</vt:lpstr>
      <vt:lpstr>Interviewing….Where to Start?</vt:lpstr>
      <vt:lpstr>Steps to Take to Prepare for the Interview</vt:lpstr>
      <vt:lpstr>Step 1</vt:lpstr>
      <vt:lpstr>Need for Proxy Interview</vt:lpstr>
      <vt:lpstr>Need for Interpretation Services</vt:lpstr>
      <vt:lpstr>Knowledge Check</vt:lpstr>
      <vt:lpstr>Knowledge Check</vt:lpstr>
      <vt:lpstr>Step 2</vt:lpstr>
      <vt:lpstr>Pathogen Reference “Cheat Sheet”</vt:lpstr>
      <vt:lpstr>Knowledge Check</vt:lpstr>
      <vt:lpstr>Knowledge Check</vt:lpstr>
      <vt:lpstr>Step 3</vt:lpstr>
      <vt:lpstr>Questionnaire Basics</vt:lpstr>
      <vt:lpstr>Question Types</vt:lpstr>
      <vt:lpstr>Activity 3.1: Questionnaire Components</vt:lpstr>
      <vt:lpstr>Demographic Data</vt:lpstr>
      <vt:lpstr>Demographic Trends: Outbreak Data</vt:lpstr>
      <vt:lpstr>Clinical Information</vt:lpstr>
      <vt:lpstr>Exposure Information</vt:lpstr>
      <vt:lpstr>Knowledge Check</vt:lpstr>
      <vt:lpstr>Knowledge Check</vt:lpstr>
      <vt:lpstr>PowerPoint Presentation</vt:lpstr>
      <vt:lpstr>Protocols: Internal Communication</vt:lpstr>
      <vt:lpstr>Protocols: Prioritizing Cases</vt:lpstr>
      <vt:lpstr>PowerPoint Presentation</vt:lpstr>
      <vt:lpstr>PowerPoint Presentation</vt:lpstr>
      <vt:lpstr>Module 3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3: Preparing for the Interview</dc:title>
  <dc:creator>Ortiz, Marie Ortega de</dc:creator>
  <cp:lastModifiedBy>Marie Ortiz</cp:lastModifiedBy>
  <cp:revision>326</cp:revision>
  <dcterms:created xsi:type="dcterms:W3CDTF">2023-02-05T22:02:55Z</dcterms:created>
  <dcterms:modified xsi:type="dcterms:W3CDTF">2023-07-24T17:28:24Z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99BF3811-C33D-4DB4-8ED2-9C9C0A484525</vt:lpwstr>
  </property>
  <property fmtid="{D5CDD505-2E9C-101B-9397-08002B2CF9AE}" pid="3" name="ArticulatePath">
    <vt:lpwstr>Presentation2</vt:lpwstr>
  </property>
  <property fmtid="{D5CDD505-2E9C-101B-9397-08002B2CF9AE}" pid="4" name="ContentTypeId">
    <vt:lpwstr>0x010100EBAB67D7990DAE46AD93875DFB5CADCE</vt:lpwstr>
  </property>
</Properties>
</file>