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2.xml" ContentType="application/vnd.openxmlformats-officedocument.theme+xml"/>
  <Override PartName="/ppt/tags/tag11.xml" ContentType="application/vnd.openxmlformats-officedocument.presentationml.tags+xml"/>
  <Override PartName="/ppt/notesSlides/notesSlide1.xml" ContentType="application/vnd.openxmlformats-officedocument.presentationml.notesSlide+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notesSlides/notesSlide3.xml" ContentType="application/vnd.openxmlformats-officedocument.presentationml.notesSlide+xml"/>
  <Override PartName="/ppt/tags/tag14.xml" ContentType="application/vnd.openxmlformats-officedocument.presentationml.tags+xml"/>
  <Override PartName="/ppt/notesSlides/notesSlide4.xml" ContentType="application/vnd.openxmlformats-officedocument.presentationml.notesSlide+xml"/>
  <Override PartName="/ppt/tags/tag15.xml" ContentType="application/vnd.openxmlformats-officedocument.presentationml.tags+xml"/>
  <Override PartName="/ppt/notesSlides/notesSlide5.xml" ContentType="application/vnd.openxmlformats-officedocument.presentationml.notesSlide+xml"/>
  <Override PartName="/ppt/tags/tag16.xml" ContentType="application/vnd.openxmlformats-officedocument.presentationml.tags+xml"/>
  <Override PartName="/ppt/notesSlides/notesSlide6.xml" ContentType="application/vnd.openxmlformats-officedocument.presentationml.notesSlide+xml"/>
  <Override PartName="/ppt/tags/tag17.xml" ContentType="application/vnd.openxmlformats-officedocument.presentationml.tags+xml"/>
  <Override PartName="/ppt/notesSlides/notesSlide7.xml" ContentType="application/vnd.openxmlformats-officedocument.presentationml.notesSlide+xml"/>
  <Override PartName="/ppt/tags/tag18.xml" ContentType="application/vnd.openxmlformats-officedocument.presentationml.tags+xml"/>
  <Override PartName="/ppt/notesSlides/notesSlide8.xml" ContentType="application/vnd.openxmlformats-officedocument.presentationml.notesSlide+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notesSlides/notesSlide10.xml" ContentType="application/vnd.openxmlformats-officedocument.presentationml.notesSlide+xml"/>
  <Override PartName="/ppt/tags/tag21.xml" ContentType="application/vnd.openxmlformats-officedocument.presentationml.tags+xml"/>
  <Override PartName="/ppt/notesSlides/notesSlide11.xml" ContentType="application/vnd.openxmlformats-officedocument.presentationml.notesSlide+xml"/>
  <Override PartName="/ppt/tags/tag22.xml" ContentType="application/vnd.openxmlformats-officedocument.presentationml.tags+xml"/>
  <Override PartName="/ppt/notesSlides/notesSlide12.xml" ContentType="application/vnd.openxmlformats-officedocument.presentationml.notesSlide+xml"/>
  <Override PartName="/ppt/tags/tag23.xml" ContentType="application/vnd.openxmlformats-officedocument.presentationml.tags+xml"/>
  <Override PartName="/ppt/notesSlides/notesSlide13.xml" ContentType="application/vnd.openxmlformats-officedocument.presentationml.notesSlide+xml"/>
  <Override PartName="/ppt/tags/tag24.xml" ContentType="application/vnd.openxmlformats-officedocument.presentationml.tags+xml"/>
  <Override PartName="/ppt/notesSlides/notesSlide14.xml" ContentType="application/vnd.openxmlformats-officedocument.presentationml.notesSlide+xml"/>
  <Override PartName="/ppt/tags/tag25.xml" ContentType="application/vnd.openxmlformats-officedocument.presentationml.tags+xml"/>
  <Override PartName="/ppt/notesSlides/notesSlide15.xml" ContentType="application/vnd.openxmlformats-officedocument.presentationml.notesSlide+xml"/>
  <Override PartName="/ppt/tags/tag26.xml" ContentType="application/vnd.openxmlformats-officedocument.presentationml.tags+xml"/>
  <Override PartName="/ppt/notesSlides/notesSlide16.xml" ContentType="application/vnd.openxmlformats-officedocument.presentationml.notesSlide+xml"/>
  <Override PartName="/ppt/tags/tag27.xml" ContentType="application/vnd.openxmlformats-officedocument.presentationml.tags+xml"/>
  <Override PartName="/ppt/notesSlides/notesSlide17.xml" ContentType="application/vnd.openxmlformats-officedocument.presentationml.notesSlide+xml"/>
  <Override PartName="/ppt/ink/ink1.xml" ContentType="application/inkml+xml"/>
  <Override PartName="/ppt/tags/tag28.xml" ContentType="application/vnd.openxmlformats-officedocument.presentationml.tags+xml"/>
  <Override PartName="/ppt/notesSlides/notesSlide18.xml" ContentType="application/vnd.openxmlformats-officedocument.presentationml.notesSlide+xml"/>
  <Override PartName="/ppt/ink/ink2.xml" ContentType="application/inkml+xml"/>
  <Override PartName="/ppt/tags/tag29.xml" ContentType="application/vnd.openxmlformats-officedocument.presentationml.tags+xml"/>
  <Override PartName="/ppt/notesSlides/notesSlide19.xml" ContentType="application/vnd.openxmlformats-officedocument.presentationml.notesSlide+xml"/>
  <Override PartName="/ppt/ink/ink3.xml" ContentType="application/inkml+xml"/>
  <Override PartName="/ppt/tags/tag30.xml" ContentType="application/vnd.openxmlformats-officedocument.presentationml.tags+xml"/>
  <Override PartName="/ppt/notesSlides/notesSlide20.xml" ContentType="application/vnd.openxmlformats-officedocument.presentationml.notesSlide+xml"/>
  <Override PartName="/ppt/ink/ink4.xml" ContentType="application/inkml+xml"/>
  <Override PartName="/ppt/tags/tag31.xml" ContentType="application/vnd.openxmlformats-officedocument.presentationml.tags+xml"/>
  <Override PartName="/ppt/notesSlides/notesSlide21.xml" ContentType="application/vnd.openxmlformats-officedocument.presentationml.notesSlide+xml"/>
  <Override PartName="/ppt/ink/ink5.xml" ContentType="application/inkml+xml"/>
  <Override PartName="/ppt/tags/tag32.xml" ContentType="application/vnd.openxmlformats-officedocument.presentationml.tags+xml"/>
  <Override PartName="/ppt/notesSlides/notesSlide22.xml" ContentType="application/vnd.openxmlformats-officedocument.presentationml.notesSlide+xml"/>
  <Override PartName="/ppt/tags/tag33.xml" ContentType="application/vnd.openxmlformats-officedocument.presentationml.tags+xml"/>
  <Override PartName="/ppt/notesSlides/notesSlide23.xml" ContentType="application/vnd.openxmlformats-officedocument.presentationml.notesSlide+xml"/>
  <Override PartName="/ppt/tags/tag34.xml" ContentType="application/vnd.openxmlformats-officedocument.presentationml.tags+xml"/>
  <Override PartName="/ppt/notesSlides/notesSlide24.xml" ContentType="application/vnd.openxmlformats-officedocument.presentationml.notesSlide+xml"/>
  <Override PartName="/ppt/tags/tag35.xml" ContentType="application/vnd.openxmlformats-officedocument.presentationml.tags+xml"/>
  <Override PartName="/ppt/notesSlides/notesSlide25.xml" ContentType="application/vnd.openxmlformats-officedocument.presentationml.notesSlide+xml"/>
  <Override PartName="/ppt/tags/tag36.xml" ContentType="application/vnd.openxmlformats-officedocument.presentationml.tags+xml"/>
  <Override PartName="/ppt/notesSlides/notesSlide2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1"/>
  </p:notesMasterIdLst>
  <p:sldIdLst>
    <p:sldId id="703" r:id="rId5"/>
    <p:sldId id="688" r:id="rId6"/>
    <p:sldId id="627" r:id="rId7"/>
    <p:sldId id="712" r:id="rId8"/>
    <p:sldId id="693" r:id="rId9"/>
    <p:sldId id="713" r:id="rId10"/>
    <p:sldId id="714" r:id="rId11"/>
    <p:sldId id="716" r:id="rId12"/>
    <p:sldId id="705" r:id="rId13"/>
    <p:sldId id="708" r:id="rId14"/>
    <p:sldId id="704" r:id="rId15"/>
    <p:sldId id="707" r:id="rId16"/>
    <p:sldId id="715" r:id="rId17"/>
    <p:sldId id="717" r:id="rId18"/>
    <p:sldId id="597" r:id="rId19"/>
    <p:sldId id="718" r:id="rId20"/>
    <p:sldId id="629" r:id="rId21"/>
    <p:sldId id="725" r:id="rId22"/>
    <p:sldId id="719" r:id="rId23"/>
    <p:sldId id="720" r:id="rId24"/>
    <p:sldId id="721" r:id="rId25"/>
    <p:sldId id="724" r:id="rId26"/>
    <p:sldId id="723" r:id="rId27"/>
    <p:sldId id="702" r:id="rId28"/>
    <p:sldId id="517" r:id="rId29"/>
    <p:sldId id="266" r:id="rId30"/>
  </p:sldIdLst>
  <p:sldSz cx="12192000" cy="6858000"/>
  <p:notesSz cx="6858000" cy="9144000"/>
  <p:custDataLst>
    <p:tags r:id="rId3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268B51A-4081-167C-68B9-2255E8D6177E}" name="Schlegel, Julia H." initials="SJH" userId="S::schlegjh@dhec.sc.gov::664753c3-8b77-4084-b787-b301bd0fa038" providerId="AD"/>
  <p188:author id="{F135371B-4D16-9614-781B-6247A25C0FD0}" name="Marie Ortiz" initials="MO" userId="1474023eef8c4e18" providerId="Windows Live"/>
  <p188:author id="{C3F5FE4F-3956-E816-A4ED-8FA10A3E1CC4}" name="Ortiz, Marie Ortega de" initials="OMOd" userId="S::mortiz8@utk.edu::00a84a45-7afc-4e72-97e2-55b6b2d88137" providerId="AD"/>
  <p188:author id="{D6AD4C65-B311-01C4-FE6D-74B3D3875EC5}" name="Schlegel, Julia" initials="SJ" userId="S::Julia.Schlegel@ncagr.gov::a7f76c76-2c38-4b06-bb65-f4a1fa05111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9DBA"/>
    <a:srgbClr val="337C94"/>
    <a:srgbClr val="9868A4"/>
    <a:srgbClr val="DC7528"/>
    <a:srgbClr val="A2AF54"/>
    <a:srgbClr val="FBAF3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63010" autoAdjust="0"/>
  </p:normalViewPr>
  <p:slideViewPr>
    <p:cSldViewPr snapToGrid="0">
      <p:cViewPr varScale="1">
        <p:scale>
          <a:sx n="68" d="100"/>
          <a:sy n="68" d="100"/>
        </p:scale>
        <p:origin x="2148" y="48"/>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gs" Target="tags/tag1.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1T01:14:05.421"/>
    </inkml:context>
    <inkml:brush xml:id="br0">
      <inkml:brushProperty name="width" value="0.05" units="cm"/>
      <inkml:brushProperty name="height" value="0.05" units="cm"/>
    </inkml:brush>
  </inkml:definitions>
  <inkml:trace contextRef="#ctx0" brushRef="#br0">0 1 24575,'0'0'-8191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1T01:14:05.421"/>
    </inkml:context>
    <inkml:brush xml:id="br0">
      <inkml:brushProperty name="width" value="0.05" units="cm"/>
      <inkml:brushProperty name="height" value="0.05" units="cm"/>
    </inkml:brush>
  </inkml:definitions>
  <inkml:trace contextRef="#ctx0" brushRef="#br0">0 1 24575,'0'0'-8191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1T01:14:05.421"/>
    </inkml:context>
    <inkml:brush xml:id="br0">
      <inkml:brushProperty name="width" value="0.05" units="cm"/>
      <inkml:brushProperty name="height" value="0.05" units="cm"/>
    </inkml:brush>
  </inkml:definitions>
  <inkml:trace contextRef="#ctx0" brushRef="#br0">0 1 24575,'0'0'-8191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1T01:14:05.421"/>
    </inkml:context>
    <inkml:brush xml:id="br0">
      <inkml:brushProperty name="width" value="0.05" units="cm"/>
      <inkml:brushProperty name="height" value="0.05" units="cm"/>
    </inkml:brush>
  </inkml:definitions>
  <inkml:trace contextRef="#ctx0" brushRef="#br0">0 1 24575,'0'0'-8191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1T01:14:05.421"/>
    </inkml:context>
    <inkml:brush xml:id="br0">
      <inkml:brushProperty name="width" value="0.05" units="cm"/>
      <inkml:brushProperty name="height" value="0.05" units="cm"/>
    </inkml:brush>
  </inkml:definitions>
  <inkml:trace contextRef="#ctx0" brushRef="#br0">0 1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26DF1D-A29C-427D-A3F4-A049A15D397F}" type="datetimeFigureOut">
              <a:rPr lang="en-US" smtClean="0"/>
              <a:t>10/30/2023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6D0787-8D7F-4F00-8F66-C280C3E20C56}" type="slidenum">
              <a:rPr lang="en-US" smtClean="0"/>
              <a:t>‹#›</a:t>
            </a:fld>
            <a:endParaRPr lang="en-US"/>
          </a:p>
        </p:txBody>
      </p:sp>
    </p:spTree>
    <p:extLst>
      <p:ext uri="{BB962C8B-B14F-4D97-AF65-F5344CB8AC3E}">
        <p14:creationId xmlns:p14="http://schemas.microsoft.com/office/powerpoint/2010/main" val="35629832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7F7B21-FE9E-4B74-8D94-05BDDA346B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58136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will read the question-and-answer options to the class. Participants are asked to select an answer. For classroom training, the instructor has the option to ask participants for a show of hands or write down their answer option. Allow participants a moment to make a decision.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then displays the question with the correct answer shown.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correct answer is </a:t>
            </a:r>
            <a:r>
              <a:rPr lang="en-US" sz="1200" b="1" kern="100" dirty="0">
                <a:effectLst/>
                <a:latin typeface="Arial" panose="020B0604020202020204" pitchFamily="34" charset="0"/>
                <a:ea typeface="Calibri" panose="020F0502020204030204" pitchFamily="34" charset="0"/>
                <a:cs typeface="Arial" panose="020B0604020202020204" pitchFamily="34" charset="0"/>
              </a:rPr>
              <a:t>C. The interviewee denied this exposure.</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After the results are shown, if there are a large number who selected an incorrect response, the instructor should be prepared to offer further explanation for the correct response.</a:t>
            </a:r>
          </a:p>
          <a:p>
            <a:pPr marL="0" marR="0">
              <a:lnSpc>
                <a:spcPct val="107000"/>
              </a:lnSpc>
              <a:spcBef>
                <a:spcPts val="1200"/>
              </a:spcBef>
              <a:spcAft>
                <a:spcPts val="600"/>
              </a:spcAft>
            </a:pPr>
            <a:endParaRPr lang="en-US" sz="1200" b="1" u="sng"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b="1" u="sng" kern="100" dirty="0">
                <a:effectLst/>
                <a:latin typeface="Arial" panose="020B0604020202020204" pitchFamily="34" charset="0"/>
                <a:ea typeface="Calibri" panose="020F0502020204030204" pitchFamily="34" charset="0"/>
                <a:cs typeface="Arial" panose="020B0604020202020204" pitchFamily="34" charset="0"/>
              </a:rPr>
              <a:t>vILT Delivery</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course administrator may opt to use virtual polling option in chosen virtual platform (Zoom, Teams, etc.). If so, insert the knowledge check question and answer choices into virtual poll and administer per the platform guidance. Existing knowledge check slides can augment the virtual poll in this manner:</a:t>
            </a:r>
          </a:p>
          <a:p>
            <a:pPr marL="0" marR="0">
              <a:lnSpc>
                <a:spcPct val="107000"/>
              </a:lnSpc>
              <a:spcBef>
                <a:spcPts val="1200"/>
              </a:spcBef>
              <a:spcAft>
                <a:spcPts val="600"/>
              </a:spcAft>
            </a:pP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Show Knowledge Check slide and read question to participants</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Launch virtual poll and allow participants to answer; close virtual poll and share responses (optional)</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Advance slide to highlight the correct response and discuss as needed</a:t>
            </a:r>
          </a:p>
          <a:p>
            <a:endParaRPr lang="en-US" dirty="0"/>
          </a:p>
        </p:txBody>
      </p:sp>
      <p:sp>
        <p:nvSpPr>
          <p:cNvPr id="4" name="Slide Number Placeholder 3"/>
          <p:cNvSpPr>
            <a:spLocks noGrp="1"/>
          </p:cNvSpPr>
          <p:nvPr>
            <p:ph type="sldNum" sz="quarter" idx="5"/>
          </p:nvPr>
        </p:nvSpPr>
        <p:spPr/>
        <p:txBody>
          <a:bodyPr/>
          <a:lstStyle/>
          <a:p>
            <a:fld id="{4C6D0787-8D7F-4F00-8F66-C280C3E20C56}" type="slidenum">
              <a:rPr lang="en-US" smtClean="0"/>
              <a:t>10</a:t>
            </a:fld>
            <a:endParaRPr lang="en-US"/>
          </a:p>
        </p:txBody>
      </p:sp>
    </p:spTree>
    <p:extLst>
      <p:ext uri="{BB962C8B-B14F-4D97-AF65-F5344CB8AC3E}">
        <p14:creationId xmlns:p14="http://schemas.microsoft.com/office/powerpoint/2010/main" val="25844160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will read the question-and-answer options to the class. Participants are asked to select an answer. For classroom training, the instructor has the option to ask participants for a show of hands or write down their answer option. Allow participants a moment to make a decision.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then displays the question with the correct answer shown.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correct answer is </a:t>
            </a:r>
            <a:r>
              <a:rPr lang="en-US" sz="1200" b="1" kern="100" dirty="0">
                <a:effectLst/>
                <a:latin typeface="Arial" panose="020B0604020202020204" pitchFamily="34" charset="0"/>
                <a:ea typeface="Calibri" panose="020F0502020204030204" pitchFamily="34" charset="0"/>
                <a:cs typeface="Arial" panose="020B0604020202020204" pitchFamily="34" charset="0"/>
              </a:rPr>
              <a:t>B. Ask the interviewee for clarification.</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After the results are shown, if there are a large number who selected an incorrect response, the instructor should be prepared to offer further explanation for the correct response.</a:t>
            </a:r>
          </a:p>
          <a:p>
            <a:pPr marL="0" marR="0">
              <a:lnSpc>
                <a:spcPct val="107000"/>
              </a:lnSpc>
              <a:spcBef>
                <a:spcPts val="1200"/>
              </a:spcBef>
              <a:spcAft>
                <a:spcPts val="600"/>
              </a:spcAft>
            </a:pPr>
            <a:endParaRPr lang="en-US" sz="1200" b="1" u="sng"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b="1" u="sng" kern="100" dirty="0">
                <a:effectLst/>
                <a:latin typeface="Arial" panose="020B0604020202020204" pitchFamily="34" charset="0"/>
                <a:ea typeface="Calibri" panose="020F0502020204030204" pitchFamily="34" charset="0"/>
                <a:cs typeface="Arial" panose="020B0604020202020204" pitchFamily="34" charset="0"/>
              </a:rPr>
              <a:t>vILT Delivery</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course administrator may opt to use virtual polling option in chosen virtual platform (Zoom, Teams, etc.). If so, insert the knowledge check question and answer choices into virtual poll and administer per the platform guidance. Existing knowledge check slides can augment the virtual poll in this manner:</a:t>
            </a:r>
          </a:p>
          <a:p>
            <a:pPr marL="0" marR="0">
              <a:lnSpc>
                <a:spcPct val="107000"/>
              </a:lnSpc>
              <a:spcBef>
                <a:spcPts val="1200"/>
              </a:spcBef>
              <a:spcAft>
                <a:spcPts val="600"/>
              </a:spcAft>
            </a:pP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Show Knowledge Check slide and read question to participants</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Launch virtual poll and allow participants to answer; close virtual poll and share responses (optional)</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Advance slide to highlight the correct response and discuss as needed</a:t>
            </a:r>
          </a:p>
          <a:p>
            <a:endParaRPr lang="en-US" dirty="0"/>
          </a:p>
        </p:txBody>
      </p:sp>
      <p:sp>
        <p:nvSpPr>
          <p:cNvPr id="4" name="Slide Number Placeholder 3"/>
          <p:cNvSpPr>
            <a:spLocks noGrp="1"/>
          </p:cNvSpPr>
          <p:nvPr>
            <p:ph type="sldNum" sz="quarter" idx="5"/>
          </p:nvPr>
        </p:nvSpPr>
        <p:spPr/>
        <p:txBody>
          <a:bodyPr/>
          <a:lstStyle/>
          <a:p>
            <a:fld id="{4C6D0787-8D7F-4F00-8F66-C280C3E20C56}" type="slidenum">
              <a:rPr lang="en-US" smtClean="0"/>
              <a:t>11</a:t>
            </a:fld>
            <a:endParaRPr lang="en-US"/>
          </a:p>
        </p:txBody>
      </p:sp>
    </p:spTree>
    <p:extLst>
      <p:ext uri="{BB962C8B-B14F-4D97-AF65-F5344CB8AC3E}">
        <p14:creationId xmlns:p14="http://schemas.microsoft.com/office/powerpoint/2010/main" val="34702586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will read the question-and-answer options to the class. Participants are asked to select an answer. For classroom training, the instructor has the option to ask participants for a show of hands or write down their answer option. Allow participants a moment to make a decision.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then displays the question with the correct answer shown.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correct answer is </a:t>
            </a:r>
            <a:r>
              <a:rPr lang="en-US" sz="1200" b="1" kern="100" dirty="0">
                <a:effectLst/>
                <a:latin typeface="Arial" panose="020B0604020202020204" pitchFamily="34" charset="0"/>
                <a:ea typeface="Calibri" panose="020F0502020204030204" pitchFamily="34" charset="0"/>
                <a:cs typeface="Arial" panose="020B0604020202020204" pitchFamily="34" charset="0"/>
              </a:rPr>
              <a:t>B. Ask the interviewee for clarification.</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After the results are shown, if there are a large number who selected an incorrect response, the instructor should be prepared to offer further explanation for the correct response.</a:t>
            </a:r>
          </a:p>
          <a:p>
            <a:pPr marL="0" marR="0">
              <a:lnSpc>
                <a:spcPct val="107000"/>
              </a:lnSpc>
              <a:spcBef>
                <a:spcPts val="1200"/>
              </a:spcBef>
              <a:spcAft>
                <a:spcPts val="600"/>
              </a:spcAft>
            </a:pPr>
            <a:endParaRPr lang="en-US" sz="1200" b="1" u="sng"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b="1" u="sng" kern="100" dirty="0">
                <a:effectLst/>
                <a:latin typeface="Arial" panose="020B0604020202020204" pitchFamily="34" charset="0"/>
                <a:ea typeface="Calibri" panose="020F0502020204030204" pitchFamily="34" charset="0"/>
                <a:cs typeface="Arial" panose="020B0604020202020204" pitchFamily="34" charset="0"/>
              </a:rPr>
              <a:t>vILT Delivery</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course administrator may opt to use virtual polling option in chosen virtual platform (Zoom, Teams, etc.). If so, insert the knowledge check question and answer choices into virtual poll and administer per the platform guidance. Existing knowledge check slides can augment the virtual poll in this manner:</a:t>
            </a:r>
          </a:p>
          <a:p>
            <a:pPr marL="0" marR="0">
              <a:lnSpc>
                <a:spcPct val="107000"/>
              </a:lnSpc>
              <a:spcBef>
                <a:spcPts val="1200"/>
              </a:spcBef>
              <a:spcAft>
                <a:spcPts val="600"/>
              </a:spcAft>
            </a:pP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Show Knowledge Check slide and read question to participants</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Launch virtual poll and allow participants to answer; close virtual poll and share responses (optional)</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Advance slide to highlight the correct response and discuss as needed</a:t>
            </a:r>
          </a:p>
          <a:p>
            <a:endParaRPr lang="en-US" dirty="0"/>
          </a:p>
        </p:txBody>
      </p:sp>
      <p:sp>
        <p:nvSpPr>
          <p:cNvPr id="4" name="Slide Number Placeholder 3"/>
          <p:cNvSpPr>
            <a:spLocks noGrp="1"/>
          </p:cNvSpPr>
          <p:nvPr>
            <p:ph type="sldNum" sz="quarter" idx="5"/>
          </p:nvPr>
        </p:nvSpPr>
        <p:spPr/>
        <p:txBody>
          <a:bodyPr/>
          <a:lstStyle/>
          <a:p>
            <a:fld id="{4C6D0787-8D7F-4F00-8F66-C280C3E20C56}" type="slidenum">
              <a:rPr lang="en-US" smtClean="0"/>
              <a:t>12</a:t>
            </a:fld>
            <a:endParaRPr lang="en-US"/>
          </a:p>
        </p:txBody>
      </p:sp>
    </p:spTree>
    <p:extLst>
      <p:ext uri="{BB962C8B-B14F-4D97-AF65-F5344CB8AC3E}">
        <p14:creationId xmlns:p14="http://schemas.microsoft.com/office/powerpoint/2010/main" val="9961091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this example of an opportunity to document a unique response.  This almond exposure if specific and unique enough to merit recording in case the Christmas Market or roasted glazed almonds from the market are mentioned in another interview. </a:t>
            </a:r>
          </a:p>
          <a:p>
            <a:endParaRPr lang="en-US" dirty="0"/>
          </a:p>
          <a:p>
            <a:pPr marL="0" indent="0">
              <a:buFont typeface="Arial" panose="020B0604020202020204" pitchFamily="34" charset="0"/>
              <a:buNone/>
            </a:pPr>
            <a:r>
              <a:rPr lang="en-US" b="1" i="0" dirty="0"/>
              <a:t>VIRTUAL SUGGESTION:</a:t>
            </a:r>
          </a:p>
          <a:p>
            <a:r>
              <a:rPr lang="en-US" dirty="0"/>
              <a:t>Instruct learners to use the green checkmark to denote “Yes” and the red X to denote “No” for the following questions:</a:t>
            </a:r>
          </a:p>
          <a:p>
            <a:pPr marL="228600" indent="-228600">
              <a:buAutoNum type="arabicPeriod"/>
            </a:pPr>
            <a:r>
              <a:rPr lang="en-US" dirty="0"/>
              <a:t>Is it OK to write in the questionnaire margin? (Yes)</a:t>
            </a:r>
          </a:p>
          <a:p>
            <a:pPr marL="228600" indent="-228600">
              <a:buAutoNum type="arabicPeriod"/>
            </a:pPr>
            <a:r>
              <a:rPr lang="en-US" dirty="0"/>
              <a:t>Does this merit collecting almonds from the Christmas market for testing at the lab? (No—we need to see if other cases report the same exposure)</a:t>
            </a:r>
          </a:p>
          <a:p>
            <a:endParaRPr lang="en-US" dirty="0"/>
          </a:p>
        </p:txBody>
      </p:sp>
      <p:sp>
        <p:nvSpPr>
          <p:cNvPr id="4" name="Slide Number Placeholder 3"/>
          <p:cNvSpPr>
            <a:spLocks noGrp="1"/>
          </p:cNvSpPr>
          <p:nvPr>
            <p:ph type="sldNum" sz="quarter" idx="5"/>
          </p:nvPr>
        </p:nvSpPr>
        <p:spPr/>
        <p:txBody>
          <a:bodyPr/>
          <a:lstStyle/>
          <a:p>
            <a:fld id="{4C6D0787-8D7F-4F00-8F66-C280C3E20C56}" type="slidenum">
              <a:rPr lang="en-US" smtClean="0"/>
              <a:t>13</a:t>
            </a:fld>
            <a:endParaRPr lang="en-US"/>
          </a:p>
        </p:txBody>
      </p:sp>
    </p:spTree>
    <p:extLst>
      <p:ext uri="{BB962C8B-B14F-4D97-AF65-F5344CB8AC3E}">
        <p14:creationId xmlns:p14="http://schemas.microsoft.com/office/powerpoint/2010/main" val="35238567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this example of an opportunity to document new details unknown to investigators about an event under investigation. There are two buffet lines! </a:t>
            </a:r>
          </a:p>
          <a:p>
            <a:endParaRPr lang="en-US" dirty="0"/>
          </a:p>
          <a:p>
            <a:r>
              <a:rPr lang="en-US" b="1" dirty="0"/>
              <a:t>ASK:</a:t>
            </a:r>
          </a:p>
          <a:p>
            <a:r>
              <a:rPr lang="en-US" dirty="0"/>
              <a:t>Is it potentially important that there are two buffet lines at this event under investigation? </a:t>
            </a:r>
          </a:p>
          <a:p>
            <a:r>
              <a:rPr lang="en-US" dirty="0"/>
              <a:t>(Yes! Perhaps only food from one side is causing illness. If so, it may be difficult to determine what food is causing illness without knowing which line people visited.)</a:t>
            </a:r>
          </a:p>
          <a:p>
            <a:endParaRPr lang="en-US" dirty="0"/>
          </a:p>
          <a:p>
            <a:pPr marL="0" indent="0">
              <a:buFont typeface="Arial" panose="020B0604020202020204" pitchFamily="34" charset="0"/>
              <a:buNone/>
            </a:pPr>
            <a:r>
              <a:rPr lang="en-US" b="1" i="0" dirty="0"/>
              <a:t>VIRTUAL SUGGESTION:</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Ask learners to use the hand raise feature to answer:</a:t>
            </a:r>
          </a:p>
          <a:p>
            <a:pPr marL="628650" lvl="1" indent="-171450">
              <a:buFont typeface="Arial" panose="020B0604020202020204" pitchFamily="34" charset="0"/>
              <a:buChar char="•"/>
            </a:pPr>
            <a:r>
              <a:rPr lang="en-US" dirty="0"/>
              <a:t>Is it potentially important that there are two buffet lines at this event under investigation? (Yes! Perhaps only food from one side is causing illness. If so, it may be difficult to determine what food is causing illness without knowing which line people visited.)</a:t>
            </a:r>
            <a:endParaRPr lang="en-US" sz="1200" kern="100" dirty="0">
              <a:effectLst/>
              <a:latin typeface="Arial" panose="020B0604020202020204" pitchFamily="34" charset="0"/>
              <a:ea typeface="Calibri" panose="020F0502020204030204" pitchFamily="34" charset="0"/>
              <a:cs typeface="Times New Roman" panose="02020603050405020304" pitchFamily="18" charset="0"/>
            </a:endParaRP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Ask learners to use the chat feature to chat potential ideas for how food on one side of the buffet line might be contaminated while the other side might not be. (contaminated serving utensil, i.e., Norovirus; one side of buffet did not have food held at proper temperature; ill food handler serving on one side only; one pan of food did not get cooked thoroughly; etc.)</a:t>
            </a:r>
            <a:endParaRPr lang="en-US" dirty="0"/>
          </a:p>
        </p:txBody>
      </p:sp>
      <p:sp>
        <p:nvSpPr>
          <p:cNvPr id="4" name="Slide Number Placeholder 3"/>
          <p:cNvSpPr>
            <a:spLocks noGrp="1"/>
          </p:cNvSpPr>
          <p:nvPr>
            <p:ph type="sldNum" sz="quarter" idx="5"/>
          </p:nvPr>
        </p:nvSpPr>
        <p:spPr/>
        <p:txBody>
          <a:bodyPr/>
          <a:lstStyle/>
          <a:p>
            <a:fld id="{4C6D0787-8D7F-4F00-8F66-C280C3E20C56}" type="slidenum">
              <a:rPr lang="en-US" smtClean="0"/>
              <a:t>14</a:t>
            </a:fld>
            <a:endParaRPr lang="en-US"/>
          </a:p>
        </p:txBody>
      </p:sp>
    </p:spTree>
    <p:extLst>
      <p:ext uri="{BB962C8B-B14F-4D97-AF65-F5344CB8AC3E}">
        <p14:creationId xmlns:p14="http://schemas.microsoft.com/office/powerpoint/2010/main" val="40112283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Emphasize that investigations are dynamic and analysis on completed questionnaires is likely an iterative process. Results of this analysis may alter subsequent interview forms with new questions added to capture exposures of interest. </a:t>
            </a:r>
          </a:p>
          <a:p>
            <a:endParaRPr lang="en-US" dirty="0"/>
          </a:p>
          <a:p>
            <a:r>
              <a:rPr lang="en-US" dirty="0"/>
              <a:t>Communication is critical to avoid confusion and reduce duplication of efforts.</a:t>
            </a:r>
          </a:p>
          <a:p>
            <a:pPr marL="0" indent="0">
              <a:buFont typeface="Arial" panose="020B0604020202020204" pitchFamily="34" charset="0"/>
              <a:buNone/>
            </a:pPr>
            <a:endParaRPr lang="en-US" dirty="0"/>
          </a:p>
          <a:p>
            <a:pPr marL="0" indent="0">
              <a:buFont typeface="Arial" panose="020B0604020202020204" pitchFamily="34" charset="0"/>
              <a:buNone/>
            </a:pPr>
            <a:r>
              <a:rPr lang="en-US" b="1" dirty="0"/>
              <a:t>ENGAGEMENT OPTION</a:t>
            </a:r>
            <a:r>
              <a:rPr lang="en-US" dirty="0"/>
              <a:t>: </a:t>
            </a:r>
          </a:p>
          <a:p>
            <a:pPr marL="0" indent="0">
              <a:buFont typeface="Arial" panose="020B0604020202020204" pitchFamily="34" charset="0"/>
              <a:buNone/>
            </a:pPr>
            <a:r>
              <a:rPr lang="en-US" dirty="0"/>
              <a:t>Ask how participant’s jurisdictions organize completed interviews. Who analyzes the data?  </a:t>
            </a:r>
          </a:p>
          <a:p>
            <a:pPr marL="0" indent="0">
              <a:buFont typeface="Arial" panose="020B0604020202020204" pitchFamily="34" charset="0"/>
              <a:buNone/>
            </a:pPr>
            <a:endParaRPr lang="en-US" dirty="0"/>
          </a:p>
          <a:p>
            <a:pPr marL="0" indent="0">
              <a:buFont typeface="Arial" panose="020B0604020202020204" pitchFamily="34" charset="0"/>
              <a:buNone/>
            </a:pPr>
            <a:r>
              <a:rPr lang="en-US" i="1" dirty="0"/>
              <a:t>*If possible, have a supervisor or someone with longevity in the jurisdiction provide a response to this. It is advisable to warn them ahead of time and provide them this opportunity to use this portion of the course to provide this information to staff. If multiple jurisdictions are present in the training, they are likely to have different protocols—use this as an opportunity for a robust discussion of “best practices” and what works well in various jurisdictions. </a:t>
            </a:r>
          </a:p>
          <a:p>
            <a:pPr marL="0" indent="0">
              <a:buFont typeface="Arial" panose="020B0604020202020204" pitchFamily="34" charset="0"/>
              <a:buNone/>
            </a:pPr>
            <a:endParaRPr lang="en-US" dirty="0"/>
          </a:p>
          <a:p>
            <a:pPr marL="0" marR="0">
              <a:spcBef>
                <a:spcPts val="1800"/>
              </a:spcBef>
              <a:spcAft>
                <a:spcPts val="600"/>
              </a:spcAft>
            </a:pPr>
            <a:r>
              <a:rPr lang="en-US" sz="1200" b="1" u="sng" dirty="0" err="1">
                <a:effectLst/>
                <a:latin typeface="Arial" panose="020B0604020202020204" pitchFamily="34" charset="0"/>
                <a:ea typeface="Times New Roman" panose="02020603050405020304" pitchFamily="18" charset="0"/>
                <a:cs typeface="Times New Roman" panose="02020603050405020304" pitchFamily="18" charset="0"/>
              </a:rPr>
              <a:t>vILT</a:t>
            </a:r>
            <a:r>
              <a:rPr lang="en-US" sz="1200" b="1" u="sng" dirty="0">
                <a:effectLst/>
                <a:latin typeface="Arial" panose="020B0604020202020204" pitchFamily="34" charset="0"/>
                <a:ea typeface="Times New Roman" panose="02020603050405020304" pitchFamily="18" charset="0"/>
                <a:cs typeface="Times New Roman" panose="02020603050405020304" pitchFamily="18" charset="0"/>
              </a:rPr>
              <a:t> Delivery</a:t>
            </a:r>
            <a:endParaRPr lang="en-US" sz="12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7F7B21-FE9E-4B74-8D94-05BDDA346B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95204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Remind participants that there are different reasons for interviewing: routine case interviews; outbreak interviews; food complaint interviews, etc. Each situation may have a unique protocol and the interviewer should be clear on the steps involved:</a:t>
            </a:r>
          </a:p>
          <a:p>
            <a:pPr marL="171450" indent="-171450">
              <a:buFont typeface="Arial" panose="020B0604020202020204" pitchFamily="34" charset="0"/>
              <a:buChar char="•"/>
            </a:pPr>
            <a:r>
              <a:rPr lang="en-US" dirty="0"/>
              <a:t>Make sure you use the right questionnaire and know when you should have interviews completed</a:t>
            </a:r>
          </a:p>
          <a:p>
            <a:pPr marL="171450" indent="-171450">
              <a:buFont typeface="Arial" panose="020B0604020202020204" pitchFamily="34" charset="0"/>
              <a:buChar char="•"/>
            </a:pPr>
            <a:r>
              <a:rPr lang="en-US" dirty="0"/>
              <a:t>Be sure you understand who to give completed questionnaire to and how to submit them (electronically? Printed?)</a:t>
            </a:r>
          </a:p>
          <a:p>
            <a:pPr marL="171450" indent="-171450">
              <a:buFont typeface="Arial" panose="020B0604020202020204" pitchFamily="34" charset="0"/>
              <a:buChar char="•"/>
            </a:pPr>
            <a:r>
              <a:rPr lang="en-US" dirty="0"/>
              <a:t>Know who to tell if something interesting comes up, such as multiple buffet lines or cases visiting the Christmas Market</a:t>
            </a:r>
          </a:p>
          <a:p>
            <a:pPr marL="171450" indent="-171450">
              <a:buFont typeface="Arial" panose="020B0604020202020204" pitchFamily="34" charset="0"/>
              <a:buChar char="•"/>
            </a:pPr>
            <a:r>
              <a:rPr lang="en-US" dirty="0"/>
              <a:t>Know how the team will communicate new findings or updates to the existing protocol</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i="1" dirty="0"/>
              <a:t>Emphasize the importance of internal team communication.</a:t>
            </a:r>
          </a:p>
          <a:p>
            <a:pPr marL="0" indent="0">
              <a:buFont typeface="Arial" panose="020B0604020202020204" pitchFamily="34" charset="0"/>
              <a:buNone/>
            </a:pPr>
            <a:endParaRPr lang="en-US" dirty="0"/>
          </a:p>
          <a:p>
            <a:pPr marL="0" indent="0">
              <a:buFont typeface="Arial" panose="020B0604020202020204" pitchFamily="34" charset="0"/>
              <a:buNone/>
            </a:pPr>
            <a:r>
              <a:rPr lang="en-US" b="1" dirty="0"/>
              <a:t>ASK</a:t>
            </a:r>
            <a:r>
              <a:rPr lang="en-US" dirty="0"/>
              <a:t>: Have you ever been involved in a team interviewing effort? How did that process work and how did the team communicate? </a:t>
            </a:r>
          </a:p>
          <a:p>
            <a:pPr marL="0" indent="0">
              <a:buFont typeface="Arial" panose="020B0604020202020204" pitchFamily="34" charset="0"/>
              <a:buNone/>
            </a:pPr>
            <a:endParaRPr lang="en-US" dirty="0"/>
          </a:p>
          <a:p>
            <a:pPr marL="0" indent="0">
              <a:buFont typeface="Arial" panose="020B0604020202020204" pitchFamily="34" charset="0"/>
              <a:buNone/>
            </a:pPr>
            <a:r>
              <a:rPr lang="en-US" i="1" dirty="0"/>
              <a:t>*Suggest the lead instructor ask jurisdiction point of contact some of these questions ahead of time to aid in discussion.</a:t>
            </a:r>
          </a:p>
          <a:p>
            <a:endParaRPr lang="en-US" dirty="0"/>
          </a:p>
          <a:p>
            <a:pPr marL="0" marR="0">
              <a:spcBef>
                <a:spcPts val="1800"/>
              </a:spcBef>
              <a:spcAft>
                <a:spcPts val="600"/>
              </a:spcAft>
            </a:pPr>
            <a:r>
              <a:rPr lang="en-US" sz="1200" b="1" u="sng" dirty="0" err="1">
                <a:effectLst/>
                <a:latin typeface="Arial" panose="020B0604020202020204" pitchFamily="34" charset="0"/>
                <a:ea typeface="Times New Roman" panose="02020603050405020304" pitchFamily="18" charset="0"/>
                <a:cs typeface="Times New Roman" panose="02020603050405020304" pitchFamily="18" charset="0"/>
              </a:rPr>
              <a:t>vILT</a:t>
            </a:r>
            <a:r>
              <a:rPr lang="en-US" sz="1200" b="1" u="sng" dirty="0">
                <a:effectLst/>
                <a:latin typeface="Arial" panose="020B0604020202020204" pitchFamily="34" charset="0"/>
                <a:ea typeface="Times New Roman" panose="02020603050405020304" pitchFamily="18" charset="0"/>
                <a:cs typeface="Times New Roman" panose="02020603050405020304" pitchFamily="18" charset="0"/>
              </a:rPr>
              <a:t> Delivery</a:t>
            </a:r>
            <a:endParaRPr lang="en-US" sz="12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7F7B21-FE9E-4B74-8D94-05BDDA346B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96519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*This is an animated slide.</a:t>
            </a:r>
          </a:p>
          <a:p>
            <a:endParaRPr lang="en-US" i="1" dirty="0"/>
          </a:p>
          <a:p>
            <a:r>
              <a:rPr lang="en-US" i="1" dirty="0"/>
              <a:t>This is a return to the scenario introduced in Module 1. </a:t>
            </a:r>
          </a:p>
          <a:p>
            <a:endParaRPr lang="en-US" dirty="0"/>
          </a:p>
          <a:p>
            <a:r>
              <a:rPr lang="en-US" u="sng" dirty="0"/>
              <a:t>Activity 6.1</a:t>
            </a:r>
            <a:r>
              <a:rPr lang="en-US" dirty="0"/>
              <a:t>: (This is the introduction to a scenario of six slides in a multi-step discussion illustrating how interview information can guide the investigation. Total activity including discussion of all 6 slides should take ~20-25 minutes). This activity can either be done as a breakout group or large group activity per instructor preference and time constraints:</a:t>
            </a:r>
          </a:p>
          <a:p>
            <a:endParaRPr lang="en-US" dirty="0"/>
          </a:p>
          <a:p>
            <a:r>
              <a:rPr lang="en-US" b="1" dirty="0"/>
              <a:t>Option 1: Breakout Group Activity (~8 min in breakout groups/~15 min report out)</a:t>
            </a:r>
          </a:p>
          <a:p>
            <a:pPr marL="228600" indent="-228600">
              <a:buAutoNum type="arabicPeriod"/>
            </a:pPr>
            <a:r>
              <a:rPr lang="en-US" dirty="0"/>
              <a:t>Send groups to their breakout groups for ~8 minutes and instruct them to view images and answer questions for Activity 6.1 in the participant guide. </a:t>
            </a:r>
          </a:p>
          <a:p>
            <a:pPr marL="228600" indent="-228600">
              <a:buAutoNum type="arabicPeriod"/>
            </a:pPr>
            <a:r>
              <a:rPr lang="en-US" dirty="0"/>
              <a:t>Each group should select a spokesperson to report out during large group discussion.  </a:t>
            </a:r>
          </a:p>
          <a:p>
            <a:pPr marL="228600" indent="-228600">
              <a:buAutoNum type="arabicPeriod"/>
            </a:pPr>
            <a:r>
              <a:rPr lang="en-US" dirty="0"/>
              <a:t>Instructor should walk through slides 6-18 through 6-21 and ask groups to respond to the questions in the Participant Guide. </a:t>
            </a:r>
          </a:p>
          <a:p>
            <a:pPr marL="228600" indent="-228600">
              <a:buAutoNum type="arabicPeriod"/>
            </a:pPr>
            <a:r>
              <a:rPr lang="en-US" dirty="0"/>
              <a:t>Slide 6-22 and 6-23 should be delivered in a large group setting (not breakout room) to wrap up the scenario.</a:t>
            </a:r>
          </a:p>
          <a:p>
            <a:pPr marL="228600" indent="-228600">
              <a:buAutoNum type="arabicPeriod"/>
            </a:pPr>
            <a:endParaRPr lang="en-US" dirty="0"/>
          </a:p>
          <a:p>
            <a:r>
              <a:rPr lang="en-US" b="1" dirty="0"/>
              <a:t>Option 2: Large Group Activity (~20 min total time)</a:t>
            </a:r>
          </a:p>
          <a:p>
            <a:pPr marL="228600" indent="-228600">
              <a:buAutoNum type="arabicPeriod"/>
            </a:pPr>
            <a:r>
              <a:rPr lang="en-US" dirty="0"/>
              <a:t>Facilitate a large group discussion of each of the scenario slides and encourage robust discussion of investigational decision making based on the suggested questions and answers in the instructor hints. </a:t>
            </a:r>
          </a:p>
          <a:p>
            <a:endParaRPr lang="en-US" dirty="0"/>
          </a:p>
        </p:txBody>
      </p:sp>
      <p:sp>
        <p:nvSpPr>
          <p:cNvPr id="4" name="Slide Number Placeholder 3"/>
          <p:cNvSpPr>
            <a:spLocks noGrp="1"/>
          </p:cNvSpPr>
          <p:nvPr>
            <p:ph type="sldNum" sz="quarter" idx="5"/>
          </p:nvPr>
        </p:nvSpPr>
        <p:spPr/>
        <p:txBody>
          <a:bodyPr/>
          <a:lstStyle/>
          <a:p>
            <a:fld id="{7085972C-33B8-4435-BD67-F037EB6E04DA}" type="slidenum">
              <a:rPr lang="en-US" smtClean="0"/>
              <a:t>17</a:t>
            </a:fld>
            <a:endParaRPr lang="en-US"/>
          </a:p>
        </p:txBody>
      </p:sp>
    </p:spTree>
    <p:extLst>
      <p:ext uri="{BB962C8B-B14F-4D97-AF65-F5344CB8AC3E}">
        <p14:creationId xmlns:p14="http://schemas.microsoft.com/office/powerpoint/2010/main" val="18715281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*This is an animated slide.</a:t>
            </a:r>
          </a:p>
          <a:p>
            <a:endParaRPr lang="en-US" i="1" dirty="0"/>
          </a:p>
          <a:p>
            <a:r>
              <a:rPr lang="en-US" i="1" dirty="0"/>
              <a:t>This is a return to the scenario introduced in Module 1. </a:t>
            </a:r>
          </a:p>
          <a:p>
            <a:endParaRPr lang="en-US" dirty="0"/>
          </a:p>
          <a:p>
            <a:r>
              <a:rPr lang="en-US" b="1" u="sng" dirty="0"/>
              <a:t>Activity 6.1</a:t>
            </a:r>
            <a:r>
              <a:rPr lang="en-US" b="1" dirty="0"/>
              <a:t>: </a:t>
            </a:r>
            <a:r>
              <a:rPr lang="en-US" dirty="0"/>
              <a:t>(This is the first of six slides in a multi-step discussion. Total activity including discussion of all 6 slides should take ~20 minutes). This activity can either be done as a breakout group or large group activity per instructor preference and time constraints.</a:t>
            </a:r>
          </a:p>
          <a:p>
            <a:endParaRPr lang="en-US" dirty="0"/>
          </a:p>
          <a:p>
            <a:r>
              <a:rPr lang="en-US" b="1" dirty="0"/>
              <a:t>Option 1: Breakout Group Activity</a:t>
            </a:r>
          </a:p>
          <a:p>
            <a:pPr marL="0" indent="0">
              <a:buNone/>
            </a:pPr>
            <a:r>
              <a:rPr lang="en-US" dirty="0"/>
              <a:t>The breakout group will have used the image in the Participant Guide to answer the following questions. Ask for a report out from the groups about their findings. </a:t>
            </a:r>
          </a:p>
          <a:p>
            <a:pPr marL="228600" indent="-228600">
              <a:buAutoNum type="arabicPeriod"/>
            </a:pPr>
            <a:r>
              <a:rPr lang="en-US" dirty="0"/>
              <a:t>What potential commonalities do you see in the case demographics of these patients from Memorial Hospital? (connection to a college—student from a dorm, professor and likely fraternity member)</a:t>
            </a:r>
            <a:r>
              <a:rPr lang="en-US" i="1" dirty="0"/>
              <a:t>.  </a:t>
            </a:r>
          </a:p>
          <a:p>
            <a:pPr marL="228600" indent="-228600">
              <a:buAutoNum type="arabicPeriod"/>
            </a:pPr>
            <a:r>
              <a:rPr lang="en-US" i="0" dirty="0"/>
              <a:t>Will these commonalities potentially change the questionnaire? If so, how? (adding on campus dining facilities; large events related to college; exposures in town frequented by college students and staff; perhaps collecting student meal card numbers to evaluate purchase history. Note: questions on the currently used questionnaire </a:t>
            </a:r>
            <a:r>
              <a:rPr lang="en-US" i="1" dirty="0"/>
              <a:t>may</a:t>
            </a:r>
            <a:r>
              <a:rPr lang="en-US" i="0" dirty="0"/>
              <a:t> already address these things but brainstorming any other college specific questions and working with college administration to identify recent events held on campus would be useful.) </a:t>
            </a:r>
          </a:p>
          <a:p>
            <a:endParaRPr lang="en-US" b="1" dirty="0"/>
          </a:p>
          <a:p>
            <a:r>
              <a:rPr lang="en-US" b="1" dirty="0"/>
              <a:t>Option 2: Large Group Activity</a:t>
            </a:r>
          </a:p>
          <a:p>
            <a:pPr marL="0" indent="0">
              <a:buNone/>
            </a:pPr>
            <a:r>
              <a:rPr lang="en-US" dirty="0"/>
              <a:t>Facilitate a large group discussion of the following questions. Also, consider using the </a:t>
            </a:r>
            <a:r>
              <a:rPr lang="en-US" i="1" dirty="0"/>
              <a:t>Virtual Suggestion </a:t>
            </a:r>
            <a:r>
              <a:rPr lang="en-US" dirty="0"/>
              <a:t>below to further engage online audiences. </a:t>
            </a:r>
            <a:endParaRPr lang="en-US" b="1" dirty="0"/>
          </a:p>
          <a:p>
            <a:pPr marL="228600" indent="-228600">
              <a:buAutoNum type="arabicPeriod"/>
            </a:pPr>
            <a:r>
              <a:rPr lang="en-US" b="1" dirty="0"/>
              <a:t>ASK: </a:t>
            </a:r>
            <a:r>
              <a:rPr lang="en-US" dirty="0"/>
              <a:t>What potential commonalities do you see in the case demographics of these patients from Memorial Hospital? (connection to a college—student from a dorm, professor and likely fraternity member)</a:t>
            </a:r>
            <a:r>
              <a:rPr lang="en-US" i="1" dirty="0"/>
              <a:t>.  </a:t>
            </a:r>
          </a:p>
          <a:p>
            <a:pPr marL="228600" indent="-228600">
              <a:buAutoNum type="arabicPeriod"/>
            </a:pPr>
            <a:r>
              <a:rPr lang="en-US" b="1" i="0" dirty="0"/>
              <a:t>ASK: </a:t>
            </a:r>
            <a:r>
              <a:rPr lang="en-US" i="0" dirty="0"/>
              <a:t>Will these commonalities potentially change the questionnaire? If so, how? (adding on campus dining facilities; large events related to college; exposures in town frequented by college students and staff; perhaps collecting student meal card numbers to evaluate purchase history. Note: questions on the currently used questionnaire </a:t>
            </a:r>
            <a:r>
              <a:rPr lang="en-US" i="1" dirty="0"/>
              <a:t>may</a:t>
            </a:r>
            <a:r>
              <a:rPr lang="en-US" i="0" dirty="0"/>
              <a:t> already address these things but brainstorming any other college specific questions and working with college administration to identify recent events held on campus would be useful.) </a:t>
            </a:r>
          </a:p>
          <a:p>
            <a:pPr marL="228600" indent="-228600">
              <a:buAutoNum type="arabicPeriod"/>
            </a:pPr>
            <a:endParaRPr lang="en-US" i="0" dirty="0"/>
          </a:p>
          <a:p>
            <a:pPr marL="0" indent="0">
              <a:buFont typeface="Arial" panose="020B0604020202020204" pitchFamily="34" charset="0"/>
              <a:buNone/>
            </a:pPr>
            <a:r>
              <a:rPr lang="en-US" b="1" i="0" dirty="0"/>
              <a:t>VIRTUAL SUGGESTION:</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Ask learners to use the chat feature to chat potential ideas for what types of common exposures might occur related to college that could lead to an outbreak of gastrointestinal illness. (contaminated food at a large event; ill food worker at area or on campus eatery; person-to-person transmission of illness in the college community; contaminated drinking or recreational water source; etc.) </a:t>
            </a:r>
            <a:endParaRPr lang="en-US" i="0" dirty="0"/>
          </a:p>
        </p:txBody>
      </p:sp>
      <p:sp>
        <p:nvSpPr>
          <p:cNvPr id="4" name="Slide Number Placeholder 3"/>
          <p:cNvSpPr>
            <a:spLocks noGrp="1"/>
          </p:cNvSpPr>
          <p:nvPr>
            <p:ph type="sldNum" sz="quarter" idx="5"/>
          </p:nvPr>
        </p:nvSpPr>
        <p:spPr/>
        <p:txBody>
          <a:bodyPr/>
          <a:lstStyle/>
          <a:p>
            <a:fld id="{7085972C-33B8-4435-BD67-F037EB6E04DA}" type="slidenum">
              <a:rPr lang="en-US" smtClean="0"/>
              <a:t>18</a:t>
            </a:fld>
            <a:endParaRPr lang="en-US"/>
          </a:p>
        </p:txBody>
      </p:sp>
    </p:spTree>
    <p:extLst>
      <p:ext uri="{BB962C8B-B14F-4D97-AF65-F5344CB8AC3E}">
        <p14:creationId xmlns:p14="http://schemas.microsoft.com/office/powerpoint/2010/main" val="18231103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*This is an animated slide.</a:t>
            </a:r>
          </a:p>
          <a:p>
            <a:endParaRPr lang="en-US" u="sng" dirty="0"/>
          </a:p>
          <a:p>
            <a:r>
              <a:rPr lang="en-US" b="1" u="sng" dirty="0"/>
              <a:t>Activity 6.1</a:t>
            </a:r>
            <a:r>
              <a:rPr lang="en-US" b="1" dirty="0"/>
              <a:t>: </a:t>
            </a:r>
            <a:r>
              <a:rPr lang="en-US" dirty="0"/>
              <a:t>(This is the second of six slides in a multi-step discussion. Total discussion of all 6 slides should take ~20-25 minutes)</a:t>
            </a:r>
          </a:p>
          <a:p>
            <a:r>
              <a:rPr lang="en-US" dirty="0"/>
              <a:t>Lead a large group classroom discussion about the completed questionnaires coming in:</a:t>
            </a:r>
          </a:p>
          <a:p>
            <a:endParaRPr lang="en-US" dirty="0"/>
          </a:p>
          <a:p>
            <a:r>
              <a:rPr lang="en-US" b="1" dirty="0"/>
              <a:t>Option 1: Breakout Group Activity</a:t>
            </a:r>
            <a:endParaRPr lang="en-US" b="0" dirty="0"/>
          </a:p>
          <a:p>
            <a:pPr marL="0" indent="0">
              <a:buNone/>
            </a:pPr>
            <a:r>
              <a:rPr lang="en-US" b="0" dirty="0"/>
              <a:t>The breakout group will have used the image in the Participant Guide to answer the following questions. Ask for a report from the groups about their findings. </a:t>
            </a:r>
          </a:p>
          <a:p>
            <a:pPr marL="228600" indent="-228600">
              <a:buAutoNum type="arabicPeriod"/>
            </a:pPr>
            <a:r>
              <a:rPr lang="en-US" b="0" dirty="0"/>
              <a:t>Are there any large events of interest? </a:t>
            </a:r>
          </a:p>
          <a:p>
            <a:pPr marL="0" indent="0">
              <a:buNone/>
            </a:pPr>
            <a:r>
              <a:rPr lang="en-US" b="0" dirty="0"/>
              <a:t>(Not in these three questionnaires, but it’s worth looking at more questionnaires. Actually, these three individuals seem quite </a:t>
            </a:r>
            <a:r>
              <a:rPr lang="en-US" dirty="0"/>
              <a:t>diverse: one dorm room dweller who does not report much social activity; one professor who lives off campus but had some on campus events and a very socially active member of a fraternity. We may want to consider something more basic that they might have in common, such as common dining experience.)</a:t>
            </a:r>
            <a:r>
              <a:rPr lang="en-US" i="1" dirty="0"/>
              <a:t>  </a:t>
            </a:r>
          </a:p>
          <a:p>
            <a:pPr marL="228600" indent="-228600">
              <a:buAutoNum type="arabicPeriod"/>
            </a:pPr>
            <a:endParaRPr lang="en-US" i="1" dirty="0"/>
          </a:p>
          <a:p>
            <a:r>
              <a:rPr lang="en-US" b="1" dirty="0"/>
              <a:t>Option 2: Large Group Activity</a:t>
            </a:r>
          </a:p>
          <a:p>
            <a:pPr marL="0" indent="0">
              <a:buNone/>
            </a:pPr>
            <a:r>
              <a:rPr lang="en-US" dirty="0"/>
              <a:t>Facilitate a large group discussion of the following questions.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b="1" dirty="0"/>
              <a:t>ASK: </a:t>
            </a:r>
            <a:r>
              <a:rPr lang="en-US" b="0" dirty="0"/>
              <a:t>Are there any large events of interest?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 in these three questionnaires, but it’s worth looking at more questionnaires. Actually, these three individuals seem quite </a:t>
            </a:r>
            <a:r>
              <a:rPr lang="en-US" dirty="0"/>
              <a:t>diverse: one dorm room dweller who does not report much social activity; one professor who lives off campus but had some on campus events and a very socially active member of a fraternity. We may want to consider something more basic that they might have in common, such as common dining experience.)</a:t>
            </a:r>
            <a:r>
              <a:rPr lang="en-US" i="1" dirty="0"/>
              <a:t>  </a:t>
            </a:r>
          </a:p>
          <a:p>
            <a:endParaRPr lang="en-US" i="1" dirty="0"/>
          </a:p>
        </p:txBody>
      </p:sp>
      <p:sp>
        <p:nvSpPr>
          <p:cNvPr id="4" name="Slide Number Placeholder 3"/>
          <p:cNvSpPr>
            <a:spLocks noGrp="1"/>
          </p:cNvSpPr>
          <p:nvPr>
            <p:ph type="sldNum" sz="quarter" idx="5"/>
          </p:nvPr>
        </p:nvSpPr>
        <p:spPr/>
        <p:txBody>
          <a:bodyPr/>
          <a:lstStyle/>
          <a:p>
            <a:fld id="{7085972C-33B8-4435-BD67-F037EB6E04DA}" type="slidenum">
              <a:rPr lang="en-US" smtClean="0"/>
              <a:t>19</a:t>
            </a:fld>
            <a:endParaRPr lang="en-US"/>
          </a:p>
        </p:txBody>
      </p:sp>
    </p:spTree>
    <p:extLst>
      <p:ext uri="{BB962C8B-B14F-4D97-AF65-F5344CB8AC3E}">
        <p14:creationId xmlns:p14="http://schemas.microsoft.com/office/powerpoint/2010/main" val="23960717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Briefly state the module objectives.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ENGAGEMENT OPTION(S):</a:t>
            </a:r>
          </a:p>
          <a:p>
            <a:pPr marL="171450" indent="-171450">
              <a:buFont typeface="Arial" panose="020B0604020202020204" pitchFamily="34" charset="0"/>
              <a:buChar char="•"/>
            </a:pPr>
            <a:r>
              <a:rPr lang="en-US" dirty="0"/>
              <a:t>Task a breakout group by providing a 30 second summary of one of the learning objectives at the end of the module. Tell them you will remind them when you get to that part of the lesson. </a:t>
            </a:r>
            <a:r>
              <a:rPr lang="en-US" i="1" dirty="0"/>
              <a:t>(Suggest choosing only 1-2 objectives to have participants summarize. However, ensure that no objective is left out of the selection.)</a:t>
            </a:r>
          </a:p>
          <a:p>
            <a:pPr marL="0" indent="0">
              <a:buFont typeface="Arial" panose="020B0604020202020204" pitchFamily="34" charset="0"/>
              <a:buNone/>
            </a:pPr>
            <a:endParaRPr lang="en-US" dirty="0"/>
          </a:p>
          <a:p>
            <a:pPr marL="0" indent="0">
              <a:buFont typeface="Arial" panose="020B0604020202020204" pitchFamily="34" charset="0"/>
              <a:buNone/>
            </a:pPr>
            <a:r>
              <a:rPr lang="en-US" sz="1800" i="1" dirty="0"/>
              <a:t>* Breakout groups apply to both classroom and virtual settings.</a:t>
            </a:r>
          </a:p>
          <a:p>
            <a:endParaRPr lang="en-US" dirty="0"/>
          </a:p>
          <a:p>
            <a:pPr marL="0" marR="0">
              <a:spcBef>
                <a:spcPts val="1800"/>
              </a:spcBef>
              <a:spcAft>
                <a:spcPts val="600"/>
              </a:spcAft>
            </a:pPr>
            <a:r>
              <a:rPr lang="en-US" sz="1200" b="1" u="sng" dirty="0">
                <a:effectLst/>
                <a:latin typeface="Arial" panose="020B0604020202020204" pitchFamily="34" charset="0"/>
                <a:ea typeface="Times New Roman" panose="02020603050405020304" pitchFamily="18" charset="0"/>
                <a:cs typeface="Times New Roman" panose="02020603050405020304" pitchFamily="18" charset="0"/>
              </a:rPr>
              <a:t>vILT Delivery</a:t>
            </a:r>
            <a:endParaRPr lang="en-US" sz="12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7F7B21-FE9E-4B74-8D94-05BDDA346B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4419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*This is an animated slide.</a:t>
            </a:r>
          </a:p>
          <a:p>
            <a:endParaRPr lang="en-US" i="1" dirty="0"/>
          </a:p>
          <a:p>
            <a:r>
              <a:rPr lang="en-US" u="sng" dirty="0"/>
              <a:t>Activity 6.1</a:t>
            </a:r>
            <a:r>
              <a:rPr lang="en-US" dirty="0"/>
              <a:t>: (This is the third of five slides in a multi-step discussion. Total discussion of all 6 slides should take ~20-25 minutes)</a:t>
            </a:r>
          </a:p>
          <a:p>
            <a:r>
              <a:rPr lang="en-US" dirty="0"/>
              <a:t>Lead a large group classroom discussion about the completed questionnaires coming in:</a:t>
            </a:r>
          </a:p>
          <a:p>
            <a:endParaRPr lang="en-US" dirty="0"/>
          </a:p>
          <a:p>
            <a:r>
              <a:rPr lang="en-US" b="1" dirty="0"/>
              <a:t>Option 1: Breakout Group Activity</a:t>
            </a:r>
            <a:endParaRPr lang="en-US" b="0" dirty="0"/>
          </a:p>
          <a:p>
            <a:pPr marL="0" indent="0">
              <a:buNone/>
            </a:pPr>
            <a:r>
              <a:rPr lang="en-US" b="0" dirty="0"/>
              <a:t>The breakout group will have used the image in the Participant Guide to answer the following questions. Ask for a report from the groups about their findings. </a:t>
            </a:r>
          </a:p>
          <a:p>
            <a:pPr marL="228600" indent="-228600">
              <a:buAutoNum type="arabicPeriod"/>
            </a:pPr>
            <a:r>
              <a:rPr lang="en-US" dirty="0"/>
              <a:t>Are there any common meals of interest? (Not a specific meal but all three-report eating at Groce Dining Hall. This may not be unusual as many people likely eat at the dining hall, so be cautious about making assumptions. Looking at foods reported there are multiple mentions of salad. Professor Bouring did not specify what he consumed from the salad bar but the other two mention both romaine lettuce and croutons in common.)</a:t>
            </a:r>
            <a:r>
              <a:rPr lang="en-US" i="1" dirty="0"/>
              <a:t>  </a:t>
            </a:r>
          </a:p>
          <a:p>
            <a:pPr marL="228600" indent="-228600">
              <a:buAutoNum type="arabicPeriod"/>
            </a:pPr>
            <a:r>
              <a:rPr lang="en-US" b="0" i="0" dirty="0"/>
              <a:t>What actions would you take based on this information? (Definitely we would want to review more questionnaires to see if other cases reported Groce Dining Hall and salad items; may want to work with college to determine if any food handlers have been ill recently and interview Groce kitchen staff)  </a:t>
            </a:r>
          </a:p>
          <a:p>
            <a:endParaRPr lang="en-US" b="0" i="0" dirty="0"/>
          </a:p>
          <a:p>
            <a:r>
              <a:rPr lang="en-US" b="1" dirty="0"/>
              <a:t>Option 2: Large Group Activity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Facilitate a large group discussion of the following questions. Also, consider using the </a:t>
            </a:r>
            <a:r>
              <a:rPr lang="en-US" i="1" dirty="0"/>
              <a:t>Virtual Suggestion </a:t>
            </a:r>
            <a:r>
              <a:rPr lang="en-US" dirty="0"/>
              <a:t>below to further engage online audiences. </a:t>
            </a:r>
            <a:endParaRPr lang="en-US" b="1" dirty="0"/>
          </a:p>
          <a:p>
            <a:pPr marL="228600" indent="-228600">
              <a:buAutoNum type="arabicPeriod"/>
            </a:pPr>
            <a:r>
              <a:rPr lang="en-US" b="1" dirty="0"/>
              <a:t>ASK: </a:t>
            </a:r>
            <a:r>
              <a:rPr lang="en-US" dirty="0"/>
              <a:t>Are there any common meals of interest? (Not a specific meal but all three-report eating at Groce Dining Hall. This may not be unusual as many people likely eat at the dining hall, so be cautious about making assumptions. Looking at foods reported there are multiple mentions of salad. Professor Bouring did not specify what he consumed from the salad bar but the other two mention both romaine lettuce and croutons in common.)</a:t>
            </a:r>
            <a:r>
              <a:rPr lang="en-US" i="1" dirty="0"/>
              <a:t>  </a:t>
            </a:r>
          </a:p>
          <a:p>
            <a:pPr marL="228600" indent="-228600">
              <a:buAutoNum type="arabicPeriod"/>
            </a:pPr>
            <a:r>
              <a:rPr lang="en-US" b="1" i="0" dirty="0"/>
              <a:t>ASK: </a:t>
            </a:r>
            <a:r>
              <a:rPr lang="en-US" b="0" i="0" dirty="0"/>
              <a:t>What actions would you take based on this information? (Definitely we would want to review more questionnaires to see if other cases reported Groce Dining Hall and salad items; may want to work with college to determine if any food handlers have been ill recently and interview Groce kitchen staff)  </a:t>
            </a:r>
          </a:p>
          <a:p>
            <a:pPr marL="0" indent="0">
              <a:buFont typeface="Arial" panose="020B0604020202020204" pitchFamily="34" charset="0"/>
              <a:buNone/>
            </a:pPr>
            <a:endParaRPr lang="en-US" b="1" i="0" dirty="0"/>
          </a:p>
          <a:p>
            <a:pPr marL="0" indent="0">
              <a:buFont typeface="Arial" panose="020B0604020202020204" pitchFamily="34" charset="0"/>
              <a:buNone/>
            </a:pPr>
            <a:r>
              <a:rPr lang="en-US" b="1" i="0" dirty="0"/>
              <a:t>VIRTUAL SUGGESTION</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Ask learners to use the chat feature to chat potential ideas for next actions based on these initial interviews. (additional interviews needed; explore potential illness in food handlers at Groce dining hall; explore any computerized systems that record dining hall purchases for potential data retrieval if merited as investigation develops) </a:t>
            </a:r>
            <a:endParaRPr lang="en-US" i="0" dirty="0"/>
          </a:p>
          <a:p>
            <a:endParaRPr lang="en-US" b="0" i="0" dirty="0"/>
          </a:p>
          <a:p>
            <a:endParaRPr lang="en-US" b="0" i="0" dirty="0"/>
          </a:p>
          <a:p>
            <a:endParaRPr lang="en-US" b="1" i="0" dirty="0"/>
          </a:p>
        </p:txBody>
      </p:sp>
      <p:sp>
        <p:nvSpPr>
          <p:cNvPr id="4" name="Slide Number Placeholder 3"/>
          <p:cNvSpPr>
            <a:spLocks noGrp="1"/>
          </p:cNvSpPr>
          <p:nvPr>
            <p:ph type="sldNum" sz="quarter" idx="5"/>
          </p:nvPr>
        </p:nvSpPr>
        <p:spPr/>
        <p:txBody>
          <a:bodyPr/>
          <a:lstStyle/>
          <a:p>
            <a:fld id="{7085972C-33B8-4435-BD67-F037EB6E04DA}" type="slidenum">
              <a:rPr lang="en-US" smtClean="0"/>
              <a:t>20</a:t>
            </a:fld>
            <a:endParaRPr lang="en-US"/>
          </a:p>
        </p:txBody>
      </p:sp>
    </p:spTree>
    <p:extLst>
      <p:ext uri="{BB962C8B-B14F-4D97-AF65-F5344CB8AC3E}">
        <p14:creationId xmlns:p14="http://schemas.microsoft.com/office/powerpoint/2010/main" val="37901676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*This is an animated slide.</a:t>
            </a:r>
          </a:p>
          <a:p>
            <a:endParaRPr lang="en-US" i="1" dirty="0"/>
          </a:p>
          <a:p>
            <a:r>
              <a:rPr lang="en-US" u="sng" dirty="0"/>
              <a:t>Activity 6.1</a:t>
            </a:r>
            <a:r>
              <a:rPr lang="en-US" dirty="0"/>
              <a:t>: (This is the fourth of six slides in a multi-step discussion. Total discussion of all 6 slides should take ~20-25 minutes)</a:t>
            </a:r>
          </a:p>
          <a:p>
            <a:r>
              <a:rPr lang="en-US" dirty="0"/>
              <a:t>Lead a large group classroom discussion about the completed questionnaires coming in:</a:t>
            </a:r>
          </a:p>
          <a:p>
            <a:endParaRPr lang="en-US" dirty="0"/>
          </a:p>
          <a:p>
            <a:r>
              <a:rPr lang="en-US" b="1" dirty="0"/>
              <a:t>Option 1: Breakout Group Activity</a:t>
            </a:r>
            <a:endParaRPr lang="en-US" b="0" dirty="0"/>
          </a:p>
          <a:p>
            <a:pPr marL="0" indent="0">
              <a:buNone/>
            </a:pPr>
            <a:r>
              <a:rPr lang="en-US" b="0" dirty="0"/>
              <a:t>The breakout group will have used the image in the Participant Guide to answer the following questions. Ask for a report from the groups about their findings. </a:t>
            </a:r>
          </a:p>
          <a:p>
            <a:pPr marL="228600" indent="-228600">
              <a:buAutoNum type="arabicPeriod"/>
            </a:pPr>
            <a:r>
              <a:rPr lang="en-US" dirty="0"/>
              <a:t>Is there a hypothesis emerging? (Lettuce stands out as a potential hypothesis. But we need to keep an open mind.)</a:t>
            </a:r>
            <a:r>
              <a:rPr lang="en-US" i="1" dirty="0"/>
              <a:t>  </a:t>
            </a:r>
          </a:p>
          <a:p>
            <a:pPr marL="228600" indent="-228600">
              <a:buAutoNum type="arabicPeriod"/>
            </a:pPr>
            <a:r>
              <a:rPr lang="en-US" b="0" i="0" dirty="0"/>
              <a:t>What questions do you still have and how will the investigation team get the answers? (Need more numbers—how many sick people ate romaine lettuce? How many did not? Have we talked to any well people?) </a:t>
            </a:r>
          </a:p>
          <a:p>
            <a:endParaRPr lang="en-US" b="0" i="0" dirty="0"/>
          </a:p>
          <a:p>
            <a:r>
              <a:rPr lang="en-US" b="1" dirty="0"/>
              <a:t>Option 2: Large Group Activity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Facilitate a large group discussion of the following questions. Also, consider using the </a:t>
            </a:r>
            <a:r>
              <a:rPr lang="en-US" i="1" dirty="0"/>
              <a:t>Virtual Suggestion </a:t>
            </a:r>
            <a:r>
              <a:rPr lang="en-US" dirty="0"/>
              <a:t>below to further engage online audiences. </a:t>
            </a:r>
            <a:endParaRPr lang="en-US" b="1" dirty="0"/>
          </a:p>
          <a:p>
            <a:pPr marL="228600" indent="-228600">
              <a:buAutoNum type="arabicPeriod"/>
            </a:pPr>
            <a:r>
              <a:rPr lang="en-US" b="1" dirty="0"/>
              <a:t>ASK: </a:t>
            </a:r>
            <a:r>
              <a:rPr lang="en-US" dirty="0"/>
              <a:t>Is there a hypothesis emerging? (Lettuce stands out as a potential hypothesis. But we need to keep an open mind.)</a:t>
            </a:r>
            <a:r>
              <a:rPr lang="en-US" i="1" dirty="0"/>
              <a:t>  </a:t>
            </a:r>
          </a:p>
          <a:p>
            <a:pPr marL="228600" indent="-228600">
              <a:buAutoNum type="arabicPeriod"/>
            </a:pPr>
            <a:r>
              <a:rPr lang="en-US" b="1" i="0" dirty="0"/>
              <a:t>ASK: </a:t>
            </a:r>
            <a:r>
              <a:rPr lang="en-US" b="0" i="0" dirty="0"/>
              <a:t>What questions do you still have and how will the investigation team get the answers? (Need more numbers—how many sick people ate romaine lettuce? How many did not? Have we talked to any well people?) </a:t>
            </a:r>
          </a:p>
          <a:p>
            <a:pPr marL="228600" indent="-228600">
              <a:buAutoNum type="arabicPeriod"/>
            </a:pPr>
            <a:endParaRPr lang="en-US" b="1" dirty="0"/>
          </a:p>
          <a:p>
            <a:pPr marL="228600" indent="-228600">
              <a:buAutoNum type="arabicPeriod"/>
            </a:pPr>
            <a:endParaRPr lang="en-US" b="1" i="0" dirty="0"/>
          </a:p>
          <a:p>
            <a:pPr marL="0" indent="0">
              <a:buNone/>
            </a:pPr>
            <a:r>
              <a:rPr lang="en-US" b="1" i="0" dirty="0"/>
              <a:t>VIRTUAL SUGGESTION:</a:t>
            </a:r>
          </a:p>
          <a:p>
            <a:r>
              <a:rPr lang="en-US" dirty="0"/>
              <a:t>Instruct learners to use the green checkmark to denote “Yes” and the red X to denote “No” for the following questions:</a:t>
            </a:r>
          </a:p>
          <a:p>
            <a:pPr marL="228600" indent="-228600">
              <a:buAutoNum type="arabicPeriod"/>
            </a:pPr>
            <a:r>
              <a:rPr lang="en-US" dirty="0"/>
              <a:t>Is a potential hypothesis emerging? (Yes--lettuce)</a:t>
            </a:r>
          </a:p>
          <a:p>
            <a:pPr marL="228600" indent="-228600">
              <a:buAutoNum type="arabicPeriod"/>
            </a:pPr>
            <a:r>
              <a:rPr lang="en-US" dirty="0"/>
              <a:t>Does this merit collecting lettuce for testing at the lab? (Yes—not a bad idea)</a:t>
            </a:r>
          </a:p>
          <a:p>
            <a:pPr marL="228600" indent="-228600">
              <a:buAutoNum type="arabicPeriod"/>
            </a:pPr>
            <a:r>
              <a:rPr lang="en-US" dirty="0"/>
              <a:t>Is it time to issue a public warning or recall of lettuce? (Not yet—we need more data. More interviews of sick and well people to compare.)</a:t>
            </a:r>
          </a:p>
          <a:p>
            <a:pPr marL="0" indent="0">
              <a:buNone/>
            </a:pPr>
            <a:endParaRPr lang="en-US" dirty="0"/>
          </a:p>
          <a:p>
            <a:endParaRPr lang="en-US" b="1" i="0" dirty="0"/>
          </a:p>
        </p:txBody>
      </p:sp>
      <p:sp>
        <p:nvSpPr>
          <p:cNvPr id="4" name="Slide Number Placeholder 3"/>
          <p:cNvSpPr>
            <a:spLocks noGrp="1"/>
          </p:cNvSpPr>
          <p:nvPr>
            <p:ph type="sldNum" sz="quarter" idx="5"/>
          </p:nvPr>
        </p:nvSpPr>
        <p:spPr/>
        <p:txBody>
          <a:bodyPr/>
          <a:lstStyle/>
          <a:p>
            <a:fld id="{7085972C-33B8-4435-BD67-F037EB6E04DA}" type="slidenum">
              <a:rPr lang="en-US" smtClean="0"/>
              <a:t>21</a:t>
            </a:fld>
            <a:endParaRPr lang="en-US"/>
          </a:p>
        </p:txBody>
      </p:sp>
    </p:spTree>
    <p:extLst>
      <p:ext uri="{BB962C8B-B14F-4D97-AF65-F5344CB8AC3E}">
        <p14:creationId xmlns:p14="http://schemas.microsoft.com/office/powerpoint/2010/main" val="28640858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This is a return to the scenario introduced in Module 1. </a:t>
            </a:r>
          </a:p>
          <a:p>
            <a:endParaRPr lang="en-US" dirty="0"/>
          </a:p>
          <a:p>
            <a:r>
              <a:rPr lang="en-US" b="1" u="sng" dirty="0"/>
              <a:t>Activity 6.1</a:t>
            </a:r>
            <a:r>
              <a:rPr lang="en-US" dirty="0"/>
              <a:t>: (This is the fifth of six slides in a multi-step discussion. Total discussion of all 6 slides should take ~20-25 minutes)</a:t>
            </a:r>
          </a:p>
          <a:p>
            <a:r>
              <a:rPr lang="en-US" dirty="0"/>
              <a:t>Lead a large group classroom discussion about the update email:</a:t>
            </a:r>
          </a:p>
          <a:p>
            <a:r>
              <a:rPr lang="en-US" dirty="0"/>
              <a:t>*Note: breakout groups have not yet discussed or seen this material—this is now a large group wrap up of the scenario.</a:t>
            </a:r>
          </a:p>
          <a:p>
            <a:endParaRPr lang="en-US" dirty="0"/>
          </a:p>
          <a:p>
            <a:r>
              <a:rPr lang="en-US" b="1" dirty="0"/>
              <a:t>ASK</a:t>
            </a:r>
            <a:r>
              <a:rPr lang="en-US" dirty="0"/>
              <a:t>: What new information is in the summary? (State Lab confirmed E. coli O104 in clinical specimens; 86% of respondents ate romaine at Groce Dining Hall over a 5-day period; new cases continue). </a:t>
            </a:r>
          </a:p>
          <a:p>
            <a:endParaRPr lang="en-US" i="1" dirty="0"/>
          </a:p>
          <a:p>
            <a:r>
              <a:rPr lang="en-US" b="1" i="0" dirty="0"/>
              <a:t>ASK: </a:t>
            </a:r>
            <a:r>
              <a:rPr lang="en-US" b="0" i="0" dirty="0"/>
              <a:t>What have we (the outbreak response team) done? (collected lettuce for testing; done an env assessment; interviewed food handlers; assisted the college in alerting students/case finding efforts; notified state partners—who in turn gave federal partners a heads up since this is potentially an issue with a widely distributed product)</a:t>
            </a:r>
            <a:endParaRPr lang="en-US" dirty="0"/>
          </a:p>
          <a:p>
            <a:endParaRPr lang="en-US" dirty="0"/>
          </a:p>
          <a:p>
            <a:r>
              <a:rPr lang="en-US" b="1" dirty="0"/>
              <a:t>ASK</a:t>
            </a:r>
            <a:r>
              <a:rPr lang="en-US" dirty="0"/>
              <a:t>: What do we still need to do? (keep interviewing and analyzing results; get lettuce test results; find out more info about where the lettuce came from and went, aka, “product tracing”) </a:t>
            </a:r>
          </a:p>
          <a:p>
            <a:endParaRPr lang="en-US" i="0" dirty="0"/>
          </a:p>
          <a:p>
            <a:pPr marL="0" marR="0">
              <a:spcBef>
                <a:spcPts val="1800"/>
              </a:spcBef>
              <a:spcAft>
                <a:spcPts val="600"/>
              </a:spcAft>
            </a:pPr>
            <a:r>
              <a:rPr lang="en-US" sz="1200" b="1" u="sng" dirty="0" err="1">
                <a:effectLst/>
                <a:latin typeface="Arial" panose="020B0604020202020204" pitchFamily="34" charset="0"/>
                <a:ea typeface="Times New Roman" panose="02020603050405020304" pitchFamily="18" charset="0"/>
                <a:cs typeface="Times New Roman" panose="02020603050405020304" pitchFamily="18" charset="0"/>
              </a:rPr>
              <a:t>vILT</a:t>
            </a:r>
            <a:r>
              <a:rPr lang="en-US" sz="1200" b="1" u="sng" dirty="0">
                <a:effectLst/>
                <a:latin typeface="Arial" panose="020B0604020202020204" pitchFamily="34" charset="0"/>
                <a:ea typeface="Times New Roman" panose="02020603050405020304" pitchFamily="18" charset="0"/>
                <a:cs typeface="Times New Roman" panose="02020603050405020304" pitchFamily="18" charset="0"/>
              </a:rPr>
              <a:t> Delivery</a:t>
            </a:r>
            <a:endParaRPr lang="en-US" sz="12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i="0" dirty="0"/>
          </a:p>
          <a:p>
            <a:pPr marL="0" lv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7085972C-33B8-4435-BD67-F037EB6E04DA}" type="slidenum">
              <a:rPr lang="en-US" smtClean="0"/>
              <a:t>22</a:t>
            </a:fld>
            <a:endParaRPr lang="en-US"/>
          </a:p>
        </p:txBody>
      </p:sp>
    </p:spTree>
    <p:extLst>
      <p:ext uri="{BB962C8B-B14F-4D97-AF65-F5344CB8AC3E}">
        <p14:creationId xmlns:p14="http://schemas.microsoft.com/office/powerpoint/2010/main" val="33987660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This is a return to the scenario introduced in Module 1. </a:t>
            </a:r>
          </a:p>
          <a:p>
            <a:endParaRPr lang="en-US" dirty="0"/>
          </a:p>
          <a:p>
            <a:r>
              <a:rPr lang="en-US" b="1" u="sng" dirty="0"/>
              <a:t>Activity 6.1</a:t>
            </a:r>
            <a:r>
              <a:rPr lang="en-US" b="1" dirty="0"/>
              <a:t>: </a:t>
            </a:r>
            <a:r>
              <a:rPr lang="en-US" dirty="0"/>
              <a:t>(This is the last of six slides in a multi-step discussion. Total discussion of all 6 slides should take ~20-25 minutes)</a:t>
            </a:r>
          </a:p>
          <a:p>
            <a:r>
              <a:rPr lang="en-US" dirty="0"/>
              <a:t>Lead a large group classroom discussion about the update email:</a:t>
            </a:r>
          </a:p>
          <a:p>
            <a:endParaRPr lang="en-US" dirty="0"/>
          </a:p>
          <a:p>
            <a:r>
              <a:rPr lang="en-US" b="1" dirty="0"/>
              <a:t>ASK</a:t>
            </a:r>
            <a:r>
              <a:rPr lang="en-US" dirty="0"/>
              <a:t>: How did interviewing impact this investigation? (critical in identifying the source of illness; identified the date/time and place of product consumption as well as interviewing well persons to test the hypothesis). </a:t>
            </a:r>
          </a:p>
          <a:p>
            <a:endParaRPr lang="en-US" i="0" dirty="0"/>
          </a:p>
          <a:p>
            <a:r>
              <a:rPr lang="en-US" b="1" i="0" dirty="0"/>
              <a:t>ENGAGEMENT OPTION(S):</a:t>
            </a:r>
          </a:p>
          <a:p>
            <a:r>
              <a:rPr lang="en-US" i="0" dirty="0"/>
              <a:t>Ask participants if they have been involved in case interviewing that led to the identification of an illness source? If so, describe the situation.  </a:t>
            </a:r>
          </a:p>
          <a:p>
            <a:endParaRPr lang="en-US" i="0" dirty="0"/>
          </a:p>
          <a:p>
            <a:pPr marL="0" marR="0">
              <a:spcBef>
                <a:spcPts val="1800"/>
              </a:spcBef>
              <a:spcAft>
                <a:spcPts val="600"/>
              </a:spcAft>
            </a:pPr>
            <a:r>
              <a:rPr lang="en-US" sz="1200" b="1" u="sng" dirty="0" err="1">
                <a:effectLst/>
                <a:latin typeface="Arial" panose="020B0604020202020204" pitchFamily="34" charset="0"/>
                <a:ea typeface="Times New Roman" panose="02020603050405020304" pitchFamily="18" charset="0"/>
                <a:cs typeface="Times New Roman" panose="02020603050405020304" pitchFamily="18" charset="0"/>
              </a:rPr>
              <a:t>vILT</a:t>
            </a:r>
            <a:r>
              <a:rPr lang="en-US" sz="1200" b="1" u="sng" dirty="0">
                <a:effectLst/>
                <a:latin typeface="Arial" panose="020B0604020202020204" pitchFamily="34" charset="0"/>
                <a:ea typeface="Times New Roman" panose="02020603050405020304" pitchFamily="18" charset="0"/>
                <a:cs typeface="Times New Roman" panose="02020603050405020304" pitchFamily="18" charset="0"/>
              </a:rPr>
              <a:t> Delivery</a:t>
            </a:r>
            <a:endParaRPr lang="en-US" sz="12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i="0" dirty="0"/>
          </a:p>
          <a:p>
            <a:pPr marL="0" lv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7085972C-33B8-4435-BD67-F037EB6E04DA}" type="slidenum">
              <a:rPr lang="en-US" smtClean="0"/>
              <a:t>23</a:t>
            </a:fld>
            <a:endParaRPr lang="en-US"/>
          </a:p>
        </p:txBody>
      </p:sp>
    </p:spTree>
    <p:extLst>
      <p:ext uri="{BB962C8B-B14F-4D97-AF65-F5344CB8AC3E}">
        <p14:creationId xmlns:p14="http://schemas.microsoft.com/office/powerpoint/2010/main" val="26302159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Briefly review the module objectives.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ENGAGEMENT OPTION(S):</a:t>
            </a:r>
          </a:p>
          <a:p>
            <a:pPr marL="171450" indent="-171450">
              <a:buFont typeface="Arial" panose="020B0604020202020204" pitchFamily="34" charset="0"/>
              <a:buChar char="•"/>
            </a:pPr>
            <a:r>
              <a:rPr lang="en-US" dirty="0"/>
              <a:t>If a breakout group was tasked with providing a 30 second summary of one of the learning objectives at the end of the module, have them report out. </a:t>
            </a:r>
          </a:p>
          <a:p>
            <a:pPr marL="0" indent="0">
              <a:buFont typeface="Arial" panose="020B0604020202020204" pitchFamily="34" charset="0"/>
              <a:buNone/>
            </a:pPr>
            <a:r>
              <a:rPr lang="en-US" sz="1800" i="1" dirty="0"/>
              <a:t>* Breakout groups apply to both classroom and virtual settings.</a:t>
            </a:r>
          </a:p>
          <a:p>
            <a:pPr marL="0" marR="0">
              <a:spcBef>
                <a:spcPts val="1800"/>
              </a:spcBef>
              <a:spcAft>
                <a:spcPts val="600"/>
              </a:spcAft>
            </a:pPr>
            <a:endParaRPr lang="en-US" sz="1800" b="1" u="sng"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spcBef>
                <a:spcPts val="1800"/>
              </a:spcBef>
              <a:spcAft>
                <a:spcPts val="600"/>
              </a:spcAft>
            </a:pPr>
            <a:r>
              <a:rPr lang="en-US" sz="1800" b="1" u="sng" dirty="0" err="1">
                <a:effectLst/>
                <a:latin typeface="Arial" panose="020B0604020202020204" pitchFamily="34" charset="0"/>
                <a:ea typeface="Times New Roman" panose="02020603050405020304" pitchFamily="18" charset="0"/>
                <a:cs typeface="Times New Roman" panose="02020603050405020304" pitchFamily="18" charset="0"/>
              </a:rPr>
              <a:t>vILT</a:t>
            </a:r>
            <a:r>
              <a:rPr lang="en-US" sz="1800" b="1" u="sng" dirty="0">
                <a:effectLst/>
                <a:latin typeface="Arial" panose="020B0604020202020204" pitchFamily="34" charset="0"/>
                <a:ea typeface="Times New Roman" panose="02020603050405020304" pitchFamily="18" charset="0"/>
                <a:cs typeface="Times New Roman" panose="02020603050405020304" pitchFamily="18" charset="0"/>
              </a:rPr>
              <a:t> Delivery</a:t>
            </a:r>
            <a:endParaRPr lang="en-US" sz="18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4C6D0787-8D7F-4F00-8F66-C280C3E20C56}" type="slidenum">
              <a:rPr lang="en-US" smtClean="0"/>
              <a:t>24</a:t>
            </a:fld>
            <a:endParaRPr lang="en-US"/>
          </a:p>
        </p:txBody>
      </p:sp>
    </p:spTree>
    <p:extLst>
      <p:ext uri="{BB962C8B-B14F-4D97-AF65-F5344CB8AC3E}">
        <p14:creationId xmlns:p14="http://schemas.microsoft.com/office/powerpoint/2010/main" val="23061090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Reemphasize that effective interviewing can help solve foodborne illness investigations and thus, prevent additional illness.</a:t>
            </a:r>
          </a:p>
          <a:p>
            <a:r>
              <a:rPr lang="en-US" dirty="0"/>
              <a:t>Be sure to bring out the prevention of illness part stronger in the upcoming discussion to reinforce the importance to the learner.</a:t>
            </a:r>
          </a:p>
          <a:p>
            <a:endParaRPr lang="en-US" dirty="0"/>
          </a:p>
          <a:p>
            <a:r>
              <a:rPr lang="en-US" b="1" dirty="0"/>
              <a:t>ENGAGEMENT OPTION(S):</a:t>
            </a:r>
          </a:p>
          <a:p>
            <a:pPr marL="171450" indent="-171450">
              <a:buFont typeface="Arial" panose="020B0604020202020204" pitchFamily="34" charset="0"/>
              <a:buChar char="•"/>
            </a:pPr>
            <a:r>
              <a:rPr lang="en-US" dirty="0"/>
              <a:t>What have you learned in this course that you plan to use in future interviewing?</a:t>
            </a:r>
          </a:p>
          <a:p>
            <a:pPr marL="171450" indent="-171450">
              <a:buFont typeface="Arial" panose="020B0604020202020204" pitchFamily="34" charset="0"/>
              <a:buChar char="•"/>
            </a:pPr>
            <a:r>
              <a:rPr lang="en-US" dirty="0"/>
              <a:t>Did anything surprise you?</a:t>
            </a:r>
          </a:p>
          <a:p>
            <a:pPr marL="171450" indent="-171450">
              <a:buFont typeface="Arial" panose="020B0604020202020204" pitchFamily="34" charset="0"/>
              <a:buChar char="•"/>
            </a:pPr>
            <a:r>
              <a:rPr lang="en-US" dirty="0"/>
              <a:t>Do you plan to change anything in your interviewing process if you were already doing interviews?  </a:t>
            </a:r>
          </a:p>
          <a:p>
            <a:endParaRPr lang="en-US" dirty="0"/>
          </a:p>
          <a:p>
            <a:pPr marL="0" marR="0">
              <a:spcBef>
                <a:spcPts val="1800"/>
              </a:spcBef>
              <a:spcAft>
                <a:spcPts val="600"/>
              </a:spcAft>
            </a:pPr>
            <a:r>
              <a:rPr lang="en-US" sz="1200" b="1" u="sng" dirty="0" err="1">
                <a:effectLst/>
                <a:latin typeface="Arial" panose="020B0604020202020204" pitchFamily="34" charset="0"/>
                <a:ea typeface="Times New Roman" panose="02020603050405020304" pitchFamily="18" charset="0"/>
                <a:cs typeface="Times New Roman" panose="02020603050405020304" pitchFamily="18" charset="0"/>
              </a:rPr>
              <a:t>vILT</a:t>
            </a:r>
            <a:r>
              <a:rPr lang="en-US" sz="1200" b="1" u="sng" dirty="0">
                <a:effectLst/>
                <a:latin typeface="Arial" panose="020B0604020202020204" pitchFamily="34" charset="0"/>
                <a:ea typeface="Times New Roman" panose="02020603050405020304" pitchFamily="18" charset="0"/>
                <a:cs typeface="Times New Roman" panose="02020603050405020304" pitchFamily="18" charset="0"/>
              </a:rPr>
              <a:t> Delivery</a:t>
            </a:r>
            <a:endParaRPr lang="en-US" sz="12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A57F7B21-FE9E-4B74-8D94-05BDDA346BDF}" type="slidenum">
              <a:rPr lang="en-US" smtClean="0"/>
              <a:t>25</a:t>
            </a:fld>
            <a:endParaRPr lang="en-US"/>
          </a:p>
        </p:txBody>
      </p:sp>
    </p:spTree>
    <p:extLst>
      <p:ext uri="{BB962C8B-B14F-4D97-AF65-F5344CB8AC3E}">
        <p14:creationId xmlns:p14="http://schemas.microsoft.com/office/powerpoint/2010/main" val="34360546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defRPr>
            </a:lvl1pPr>
            <a:lvl2pPr marL="728663" indent="-279400">
              <a:defRPr sz="2400">
                <a:solidFill>
                  <a:schemeClr val="tx1"/>
                </a:solidFill>
                <a:latin typeface="Times" panose="02020603050405020304" pitchFamily="18" charset="0"/>
              </a:defRPr>
            </a:lvl2pPr>
            <a:lvl3pPr marL="1120775" indent="-223838">
              <a:defRPr sz="2400">
                <a:solidFill>
                  <a:schemeClr val="tx1"/>
                </a:solidFill>
                <a:latin typeface="Times" panose="02020603050405020304" pitchFamily="18" charset="0"/>
              </a:defRPr>
            </a:lvl3pPr>
            <a:lvl4pPr marL="1570038" indent="-223838">
              <a:defRPr sz="2400">
                <a:solidFill>
                  <a:schemeClr val="tx1"/>
                </a:solidFill>
                <a:latin typeface="Times" panose="02020603050405020304" pitchFamily="18" charset="0"/>
              </a:defRPr>
            </a:lvl4pPr>
            <a:lvl5pPr marL="2017713" indent="-223838">
              <a:defRPr sz="2400">
                <a:solidFill>
                  <a:schemeClr val="tx1"/>
                </a:solidFill>
                <a:latin typeface="Times" panose="02020603050405020304" pitchFamily="18" charset="0"/>
              </a:defRPr>
            </a:lvl5pPr>
            <a:lvl6pPr marL="2474913" indent="-223838" eaLnBrk="0" fontAlgn="base" hangingPunct="0">
              <a:spcBef>
                <a:spcPct val="0"/>
              </a:spcBef>
              <a:spcAft>
                <a:spcPct val="0"/>
              </a:spcAft>
              <a:defRPr sz="2400">
                <a:solidFill>
                  <a:schemeClr val="tx1"/>
                </a:solidFill>
                <a:latin typeface="Times" panose="02020603050405020304" pitchFamily="18" charset="0"/>
              </a:defRPr>
            </a:lvl6pPr>
            <a:lvl7pPr marL="2932113" indent="-223838" eaLnBrk="0" fontAlgn="base" hangingPunct="0">
              <a:spcBef>
                <a:spcPct val="0"/>
              </a:spcBef>
              <a:spcAft>
                <a:spcPct val="0"/>
              </a:spcAft>
              <a:defRPr sz="2400">
                <a:solidFill>
                  <a:schemeClr val="tx1"/>
                </a:solidFill>
                <a:latin typeface="Times" panose="02020603050405020304" pitchFamily="18" charset="0"/>
              </a:defRPr>
            </a:lvl7pPr>
            <a:lvl8pPr marL="3389313" indent="-223838" eaLnBrk="0" fontAlgn="base" hangingPunct="0">
              <a:spcBef>
                <a:spcPct val="0"/>
              </a:spcBef>
              <a:spcAft>
                <a:spcPct val="0"/>
              </a:spcAft>
              <a:defRPr sz="2400">
                <a:solidFill>
                  <a:schemeClr val="tx1"/>
                </a:solidFill>
                <a:latin typeface="Times" panose="02020603050405020304" pitchFamily="18" charset="0"/>
              </a:defRPr>
            </a:lvl8pPr>
            <a:lvl9pPr marL="3846513" indent="-223838" eaLnBrk="0" fontAlgn="base" hangingPunct="0">
              <a:spcBef>
                <a:spcPct val="0"/>
              </a:spcBef>
              <a:spcAft>
                <a:spcPct val="0"/>
              </a:spcAft>
              <a:defRPr sz="2400">
                <a:solidFill>
                  <a:schemeClr val="tx1"/>
                </a:solidFill>
                <a:latin typeface="Times" panose="02020603050405020304" pitchFamily="18" charset="0"/>
              </a:defRPr>
            </a:lvl9pPr>
          </a:lstStyle>
          <a:p>
            <a:fld id="{7E77023C-2C57-440C-90B3-15BB4E41E69A}" type="slidenum">
              <a:rPr lang="en-US" altLang="en-US" sz="1200" smtClean="0">
                <a:latin typeface="Times New Roman" panose="02020603050405020304" pitchFamily="18" charset="0"/>
                <a:ea typeface="MS PGothic" panose="020B0600070205080204" pitchFamily="34" charset="-128"/>
              </a:rPr>
              <a:pPr/>
              <a:t>26</a:t>
            </a:fld>
            <a:endParaRPr lang="en-US" altLang="en-US" sz="1200">
              <a:latin typeface="Times New Roman" panose="02020603050405020304" pitchFamily="18" charset="0"/>
              <a:ea typeface="MS PGothic" panose="020B0600070205080204" pitchFamily="34" charset="-128"/>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t>Briefly review to conclude the training.</a:t>
            </a:r>
            <a:endParaRPr lang="en-US" altLang="en-US" dirty="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Facilitate a whole class discussion exploring the role of documentation in enteric interviewing. Ideas for discussion:</a:t>
            </a:r>
          </a:p>
          <a:p>
            <a:pPr marL="171450" indent="-171450">
              <a:buFont typeface="Arial" panose="020B0604020202020204" pitchFamily="34" charset="0"/>
              <a:buChar char="•"/>
            </a:pPr>
            <a:r>
              <a:rPr lang="en-US" dirty="0"/>
              <a:t>Documenting details can </a:t>
            </a:r>
            <a:r>
              <a:rPr lang="en-US" b="1" dirty="0"/>
              <a:t>lead to illness source identification</a:t>
            </a:r>
            <a:r>
              <a:rPr lang="en-US" dirty="0"/>
              <a:t>. </a:t>
            </a:r>
          </a:p>
          <a:p>
            <a:pPr marL="171450" indent="-171450">
              <a:buFont typeface="Arial" panose="020B0604020202020204" pitchFamily="34" charset="0"/>
              <a:buChar char="•"/>
            </a:pPr>
            <a:r>
              <a:rPr lang="en-US" dirty="0"/>
              <a:t>Each questionnaire is an </a:t>
            </a:r>
            <a:r>
              <a:rPr lang="en-US" b="1" dirty="0"/>
              <a:t>official document </a:t>
            </a:r>
            <a:r>
              <a:rPr lang="en-US" dirty="0"/>
              <a:t>and becomes part of the investigation file. </a:t>
            </a:r>
          </a:p>
          <a:p>
            <a:pPr marL="171450" indent="-171450">
              <a:buFont typeface="Arial" panose="020B0604020202020204" pitchFamily="34" charset="0"/>
              <a:buChar char="•"/>
            </a:pPr>
            <a:r>
              <a:rPr lang="en-US" dirty="0"/>
              <a:t>Sometimes enteric illness cases lead to </a:t>
            </a:r>
            <a:r>
              <a:rPr lang="en-US" b="1" dirty="0"/>
              <a:t>litigation</a:t>
            </a:r>
            <a:r>
              <a:rPr lang="en-US" dirty="0"/>
              <a:t> and the questionnaire (and even the investigator) may be deposed regarding the interview process. </a:t>
            </a:r>
          </a:p>
          <a:p>
            <a:pPr marL="171450" indent="-171450">
              <a:buFont typeface="Arial" panose="020B0604020202020204" pitchFamily="34" charset="0"/>
              <a:buChar char="•"/>
            </a:pPr>
            <a:r>
              <a:rPr lang="en-US" dirty="0"/>
              <a:t>Good documentation can </a:t>
            </a:r>
            <a:r>
              <a:rPr lang="en-US" b="1" dirty="0"/>
              <a:t>save the investigator from having to contact the case a second time </a:t>
            </a:r>
            <a:r>
              <a:rPr lang="en-US" dirty="0"/>
              <a:t>to answer outstanding questions.</a:t>
            </a:r>
          </a:p>
          <a:p>
            <a:pPr marL="171450" indent="-171450">
              <a:buFont typeface="Arial" panose="020B0604020202020204" pitchFamily="34" charset="0"/>
              <a:buChar char="•"/>
            </a:pPr>
            <a:r>
              <a:rPr lang="en-US" dirty="0"/>
              <a:t>Clear documentation allows for </a:t>
            </a:r>
            <a:r>
              <a:rPr lang="en-US" b="1" dirty="0"/>
              <a:t>clean analysis </a:t>
            </a:r>
            <a:r>
              <a:rPr lang="en-US" dirty="0"/>
              <a:t>with other questionnaires. </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i="1" dirty="0"/>
              <a:t>Emphasize that an interview that isn’t well documented is not useful, no matter how well conducted it was!  Only a well conducted and well documented interview is useful to the investigation. </a:t>
            </a:r>
          </a:p>
          <a:p>
            <a:pPr marL="0" indent="0">
              <a:buFont typeface="Arial" panose="020B0604020202020204" pitchFamily="34" charset="0"/>
              <a:buNone/>
            </a:pPr>
            <a:endParaRPr lang="en-US" dirty="0"/>
          </a:p>
          <a:p>
            <a:pPr marL="0" indent="0">
              <a:buFont typeface="Arial" panose="020B0604020202020204" pitchFamily="34" charset="0"/>
              <a:buNone/>
            </a:pPr>
            <a:r>
              <a:rPr lang="en-US" b="1" i="0" dirty="0"/>
              <a:t>VIRTUAL SUGGESTION:</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Ask learners to use the chat feature to chat one word or phrase that denotes a reason documentation is important (more likely to identify source; official government document; interviewer integrity; better analysis possible; etc.)</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Ask learners for clarification or more information as needed. Facilitate discussion on what the participants place in the chat. </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F8A786DB-9A68-4B20-9E57-C41C6A1D7BBC}" type="slidenum">
              <a:rPr lang="en-US" smtClean="0"/>
              <a:t>3</a:t>
            </a:fld>
            <a:endParaRPr lang="en-US"/>
          </a:p>
        </p:txBody>
      </p:sp>
    </p:spTree>
    <p:extLst>
      <p:ext uri="{BB962C8B-B14F-4D97-AF65-F5344CB8AC3E}">
        <p14:creationId xmlns:p14="http://schemas.microsoft.com/office/powerpoint/2010/main" val="1093527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this example of a blank response to ask participants how this response should be interpreted. (it should be excluded from analysis or, if critical the interviewer should attempt to contact the case again to get the answer)</a:t>
            </a:r>
          </a:p>
          <a:p>
            <a:endParaRPr lang="en-US" dirty="0"/>
          </a:p>
          <a:p>
            <a:r>
              <a:rPr lang="en-US" dirty="0"/>
              <a:t>Missing responses greatly impact the ability of interviewing to determine the source of illness and help prevent additional illness. </a:t>
            </a:r>
          </a:p>
          <a:p>
            <a:endParaRPr lang="en-US" dirty="0"/>
          </a:p>
          <a:p>
            <a:pPr marL="0" indent="0">
              <a:buFont typeface="Arial" panose="020B0604020202020204" pitchFamily="34" charset="0"/>
              <a:buNone/>
            </a:pPr>
            <a:r>
              <a:rPr lang="en-US" b="1" i="0" dirty="0"/>
              <a:t>VIRTUAL SUGGESTION:</a:t>
            </a:r>
          </a:p>
          <a:p>
            <a:r>
              <a:rPr lang="en-US" dirty="0"/>
              <a:t>Instruct learners to use the green checkmark to denote “Yes” and the red X to denote “No” for the following questions:</a:t>
            </a:r>
          </a:p>
          <a:p>
            <a:pPr marL="228600" indent="-228600">
              <a:buAutoNum type="arabicPeriod"/>
            </a:pPr>
            <a:r>
              <a:rPr lang="en-US" dirty="0"/>
              <a:t>Did the case consume fresh basil? (Yes)</a:t>
            </a:r>
          </a:p>
          <a:p>
            <a:pPr marL="228600" indent="-228600">
              <a:buAutoNum type="arabicPeriod"/>
            </a:pPr>
            <a:r>
              <a:rPr lang="en-US" dirty="0"/>
              <a:t>Did the case consume fresh cilantro? (No)</a:t>
            </a:r>
          </a:p>
          <a:p>
            <a:pPr marL="228600" indent="-228600">
              <a:buAutoNum type="arabicPeriod"/>
            </a:pPr>
            <a:r>
              <a:rPr lang="en-US" dirty="0"/>
              <a:t>Did the case consume any other fresh herbs? (Unknown!)</a:t>
            </a:r>
          </a:p>
          <a:p>
            <a:pPr marL="228600" indent="-228600">
              <a:buAutoNum type="arabicPeriod"/>
            </a:pPr>
            <a:r>
              <a:rPr lang="en-US" dirty="0"/>
              <a:t>Is it OK to assume that no other fresh herbs were consumed to simplify outbreak analysis? (No!)</a:t>
            </a:r>
          </a:p>
        </p:txBody>
      </p:sp>
      <p:sp>
        <p:nvSpPr>
          <p:cNvPr id="4" name="Slide Number Placeholder 3"/>
          <p:cNvSpPr>
            <a:spLocks noGrp="1"/>
          </p:cNvSpPr>
          <p:nvPr>
            <p:ph type="sldNum" sz="quarter" idx="5"/>
          </p:nvPr>
        </p:nvSpPr>
        <p:spPr/>
        <p:txBody>
          <a:bodyPr/>
          <a:lstStyle/>
          <a:p>
            <a:fld id="{4C6D0787-8D7F-4F00-8F66-C280C3E20C56}" type="slidenum">
              <a:rPr lang="en-US" smtClean="0"/>
              <a:t>4</a:t>
            </a:fld>
            <a:endParaRPr lang="en-US"/>
          </a:p>
        </p:txBody>
      </p:sp>
    </p:spTree>
    <p:extLst>
      <p:ext uri="{BB962C8B-B14F-4D97-AF65-F5344CB8AC3E}">
        <p14:creationId xmlns:p14="http://schemas.microsoft.com/office/powerpoint/2010/main" val="28119636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is animated. </a:t>
            </a:r>
          </a:p>
          <a:p>
            <a:endParaRPr lang="en-US" dirty="0"/>
          </a:p>
          <a:p>
            <a:r>
              <a:rPr lang="en-US" dirty="0"/>
              <a:t>Emphasize that when questions are skipped, and responses are left blank it can have major impact on the investigation. It can be tempting to assume that the blank exposure means that the exposure did not occur, but this is a dangerous assumption. </a:t>
            </a:r>
          </a:p>
          <a:p>
            <a:endParaRPr lang="en-US" dirty="0"/>
          </a:p>
          <a:p>
            <a:r>
              <a:rPr lang="en-US" dirty="0"/>
              <a:t>Use this example to illustrate the power of blank responses to derail analysis. </a:t>
            </a:r>
          </a:p>
          <a:p>
            <a:endParaRPr lang="en-US" dirty="0"/>
          </a:p>
          <a:p>
            <a:pPr marL="0" marR="0">
              <a:spcBef>
                <a:spcPts val="1800"/>
              </a:spcBef>
              <a:spcAft>
                <a:spcPts val="600"/>
              </a:spcAft>
            </a:pPr>
            <a:r>
              <a:rPr lang="en-US" sz="1200" b="1" u="sng" dirty="0" err="1">
                <a:effectLst/>
                <a:latin typeface="Arial" panose="020B0604020202020204" pitchFamily="34" charset="0"/>
                <a:ea typeface="Times New Roman" panose="02020603050405020304" pitchFamily="18" charset="0"/>
                <a:cs typeface="Times New Roman" panose="02020603050405020304" pitchFamily="18" charset="0"/>
              </a:rPr>
              <a:t>vILT</a:t>
            </a:r>
            <a:r>
              <a:rPr lang="en-US" sz="1200" b="1" u="sng" dirty="0">
                <a:effectLst/>
                <a:latin typeface="Arial" panose="020B0604020202020204" pitchFamily="34" charset="0"/>
                <a:ea typeface="Times New Roman" panose="02020603050405020304" pitchFamily="18" charset="0"/>
                <a:cs typeface="Times New Roman" panose="02020603050405020304" pitchFamily="18" charset="0"/>
              </a:rPr>
              <a:t> Delivery</a:t>
            </a:r>
            <a:endParaRPr lang="en-US" sz="12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4C6D0787-8D7F-4F00-8F66-C280C3E20C56}" type="slidenum">
              <a:rPr lang="en-US" smtClean="0"/>
              <a:t>5</a:t>
            </a:fld>
            <a:endParaRPr lang="en-US"/>
          </a:p>
        </p:txBody>
      </p:sp>
    </p:spTree>
    <p:extLst>
      <p:ext uri="{BB962C8B-B14F-4D97-AF65-F5344CB8AC3E}">
        <p14:creationId xmlns:p14="http://schemas.microsoft.com/office/powerpoint/2010/main" val="24129429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animated slide</a:t>
            </a:r>
          </a:p>
          <a:p>
            <a:endParaRPr lang="en-US" dirty="0"/>
          </a:p>
          <a:p>
            <a:r>
              <a:rPr lang="en-US" dirty="0"/>
              <a:t>Have a participant read aloud what the case consumed for lunch. </a:t>
            </a:r>
          </a:p>
          <a:p>
            <a:endParaRPr lang="en-US" dirty="0"/>
          </a:p>
          <a:p>
            <a:r>
              <a:rPr lang="en-US" b="1" dirty="0"/>
              <a:t>ASK: </a:t>
            </a:r>
            <a:r>
              <a:rPr lang="en-US" dirty="0"/>
              <a:t>Ask the participant to describe the #4 from the lunch menu (obviously they cannot because the detail is not present)</a:t>
            </a:r>
          </a:p>
          <a:p>
            <a:endParaRPr lang="en-US" dirty="0"/>
          </a:p>
          <a:p>
            <a:r>
              <a:rPr lang="en-US" dirty="0"/>
              <a:t>Use this example of an incoherent response to ask participants how this response should have been handled by the interviewer. (the interviewer should have asked the respondent for more detail about what the #4 lunch item was and if any choices or alterations were made, such as chicken or beef; no onions, etc.)</a:t>
            </a:r>
          </a:p>
          <a:p>
            <a:endParaRPr lang="en-US" dirty="0"/>
          </a:p>
          <a:p>
            <a:r>
              <a:rPr lang="en-US" i="1" dirty="0"/>
              <a:t>Click to show how the interviewer should have documented the response after clarifying. </a:t>
            </a:r>
          </a:p>
          <a:p>
            <a:endParaRPr lang="en-US" dirty="0"/>
          </a:p>
          <a:p>
            <a:r>
              <a:rPr lang="en-US" dirty="0"/>
              <a:t>Incoherent responses are not able to be compared with other respondents very easily. </a:t>
            </a:r>
          </a:p>
          <a:p>
            <a:endParaRPr lang="en-US" dirty="0"/>
          </a:p>
          <a:p>
            <a:pPr marL="0" marR="0">
              <a:spcBef>
                <a:spcPts val="1800"/>
              </a:spcBef>
              <a:spcAft>
                <a:spcPts val="600"/>
              </a:spcAft>
            </a:pPr>
            <a:r>
              <a:rPr lang="en-US" sz="1200" b="1" u="sng" dirty="0" err="1">
                <a:effectLst/>
                <a:latin typeface="Arial" panose="020B0604020202020204" pitchFamily="34" charset="0"/>
                <a:ea typeface="Times New Roman" panose="02020603050405020304" pitchFamily="18" charset="0"/>
                <a:cs typeface="Times New Roman" panose="02020603050405020304" pitchFamily="18" charset="0"/>
              </a:rPr>
              <a:t>vILT</a:t>
            </a:r>
            <a:r>
              <a:rPr lang="en-US" sz="1200" b="1" u="sng" dirty="0">
                <a:effectLst/>
                <a:latin typeface="Arial" panose="020B0604020202020204" pitchFamily="34" charset="0"/>
                <a:ea typeface="Times New Roman" panose="02020603050405020304" pitchFamily="18" charset="0"/>
                <a:cs typeface="Times New Roman" panose="02020603050405020304" pitchFamily="18" charset="0"/>
              </a:rPr>
              <a:t> Delivery</a:t>
            </a:r>
            <a:endParaRPr lang="en-US" sz="12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Same as for ILT.</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4C6D0787-8D7F-4F00-8F66-C280C3E20C56}" type="slidenum">
              <a:rPr lang="en-US" smtClean="0"/>
              <a:t>6</a:t>
            </a:fld>
            <a:endParaRPr lang="en-US"/>
          </a:p>
        </p:txBody>
      </p:sp>
    </p:spTree>
    <p:extLst>
      <p:ext uri="{BB962C8B-B14F-4D97-AF65-F5344CB8AC3E}">
        <p14:creationId xmlns:p14="http://schemas.microsoft.com/office/powerpoint/2010/main" val="1665599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ASK:</a:t>
            </a:r>
            <a:r>
              <a:rPr lang="en-US" dirty="0"/>
              <a:t> Is there inconsistent information on this questionnaire? (Yes, the case reported going to Frosty Guys for ice cream but later stated they consumed no ice cream products.)</a:t>
            </a:r>
          </a:p>
          <a:p>
            <a:endParaRPr lang="en-US" dirty="0"/>
          </a:p>
          <a:p>
            <a:r>
              <a:rPr lang="en-US" dirty="0"/>
              <a:t>Use this example of an inconsistent response to ask participants how this response should have been handled by the interviewer. (the interviewer should have asked the respondent for clarification whether ice cream was consumed or not, reminding the interviewee of the earlier reported trip to Frosty Guys Creamery)</a:t>
            </a:r>
          </a:p>
          <a:p>
            <a:endParaRPr lang="en-US" dirty="0"/>
          </a:p>
          <a:p>
            <a:r>
              <a:rPr lang="en-US" dirty="0"/>
              <a:t>An astute interviewer should always be listening for inconsistencies and the goal is for the interview as a whole to make sense. </a:t>
            </a:r>
          </a:p>
          <a:p>
            <a:endParaRPr lang="en-US" dirty="0"/>
          </a:p>
          <a:p>
            <a:pPr marL="0" indent="0">
              <a:buFont typeface="Arial" panose="020B0604020202020204" pitchFamily="34" charset="0"/>
              <a:buNone/>
            </a:pPr>
            <a:r>
              <a:rPr lang="en-US" b="1" i="0" dirty="0"/>
              <a:t>VIRTUAL SUGGESTION:</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Ask learners to use the chat feature to describe the inconsistency on this questionnaire (</a:t>
            </a:r>
            <a:r>
              <a:rPr lang="en-US" dirty="0"/>
              <a:t>case reported going to Frosty Guys for ice cream but later stated they consumed no ice cream products)</a:t>
            </a:r>
          </a:p>
        </p:txBody>
      </p:sp>
      <p:sp>
        <p:nvSpPr>
          <p:cNvPr id="4" name="Slide Number Placeholder 3"/>
          <p:cNvSpPr>
            <a:spLocks noGrp="1"/>
          </p:cNvSpPr>
          <p:nvPr>
            <p:ph type="sldNum" sz="quarter" idx="5"/>
          </p:nvPr>
        </p:nvSpPr>
        <p:spPr/>
        <p:txBody>
          <a:bodyPr/>
          <a:lstStyle/>
          <a:p>
            <a:fld id="{4C6D0787-8D7F-4F00-8F66-C280C3E20C56}" type="slidenum">
              <a:rPr lang="en-US" smtClean="0"/>
              <a:t>7</a:t>
            </a:fld>
            <a:endParaRPr lang="en-US"/>
          </a:p>
        </p:txBody>
      </p:sp>
    </p:spTree>
    <p:extLst>
      <p:ext uri="{BB962C8B-B14F-4D97-AF65-F5344CB8AC3E}">
        <p14:creationId xmlns:p14="http://schemas.microsoft.com/office/powerpoint/2010/main" val="39215233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ASK:</a:t>
            </a:r>
          </a:p>
          <a:p>
            <a:r>
              <a:rPr lang="en-US" dirty="0"/>
              <a:t>What should an interviewer do if the interviewee suddenly doesn’t want to continue the interview? </a:t>
            </a:r>
          </a:p>
          <a:p>
            <a:r>
              <a:rPr lang="en-US" dirty="0"/>
              <a:t>(It depends on </a:t>
            </a:r>
            <a:r>
              <a:rPr lang="en-US" i="1" dirty="0"/>
              <a:t>why</a:t>
            </a:r>
            <a:r>
              <a:rPr lang="en-US" dirty="0"/>
              <a:t> the interviewee wants to end the interview. If something has suddenly come up or they are out of time the interviewer can suggest finishing the interview at another time and make a plan to call back later. Perhaps the call was dropped, or the cell phone battery died—if that is the case the interviewer can call back after a few minutes and leave a message. But if the interviewee truly does not want to continue the interviewer should respect that decision and thank them for their time.)</a:t>
            </a:r>
          </a:p>
          <a:p>
            <a:endParaRPr lang="en-US" dirty="0"/>
          </a:p>
          <a:p>
            <a:r>
              <a:rPr lang="en-US" b="1" dirty="0"/>
              <a:t>ASK:</a:t>
            </a:r>
          </a:p>
          <a:p>
            <a:r>
              <a:rPr lang="en-US" dirty="0"/>
              <a:t>What should the interviewer do with the partially completed questionnaire?</a:t>
            </a:r>
          </a:p>
          <a:p>
            <a:r>
              <a:rPr lang="en-US" dirty="0"/>
              <a:t>(Ask your supervisor. However, there is likely some useful information on the partially completed questionnaire. For example, this CDC Vibrio CRF indicates that raw oysters were consumed in mid-August—that may be of some use to investigators.) </a:t>
            </a:r>
          </a:p>
          <a:p>
            <a:endParaRPr lang="en-US" dirty="0"/>
          </a:p>
          <a:p>
            <a:pPr marL="0" marR="0">
              <a:spcBef>
                <a:spcPts val="1800"/>
              </a:spcBef>
              <a:spcAft>
                <a:spcPts val="600"/>
              </a:spcAft>
            </a:pPr>
            <a:r>
              <a:rPr lang="en-US" sz="1200" b="1" u="sng" dirty="0" err="1">
                <a:effectLst/>
                <a:latin typeface="Arial" panose="020B0604020202020204" pitchFamily="34" charset="0"/>
                <a:ea typeface="Times New Roman" panose="02020603050405020304" pitchFamily="18" charset="0"/>
                <a:cs typeface="Times New Roman" panose="02020603050405020304" pitchFamily="18" charset="0"/>
              </a:rPr>
              <a:t>vILT</a:t>
            </a:r>
            <a:r>
              <a:rPr lang="en-US" sz="1200" b="1" u="sng" dirty="0">
                <a:effectLst/>
                <a:latin typeface="Arial" panose="020B0604020202020204" pitchFamily="34" charset="0"/>
                <a:ea typeface="Times New Roman" panose="02020603050405020304" pitchFamily="18" charset="0"/>
                <a:cs typeface="Times New Roman" panose="02020603050405020304" pitchFamily="18" charset="0"/>
              </a:rPr>
              <a:t> Delivery</a:t>
            </a:r>
            <a:endParaRPr lang="en-US" sz="1200" b="1"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Invite learners to respond using Chat.</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4C6D0787-8D7F-4F00-8F66-C280C3E20C56}" type="slidenum">
              <a:rPr lang="en-US" smtClean="0"/>
              <a:t>8</a:t>
            </a:fld>
            <a:endParaRPr lang="en-US"/>
          </a:p>
        </p:txBody>
      </p:sp>
    </p:spTree>
    <p:extLst>
      <p:ext uri="{BB962C8B-B14F-4D97-AF65-F5344CB8AC3E}">
        <p14:creationId xmlns:p14="http://schemas.microsoft.com/office/powerpoint/2010/main" val="31075914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will read the question-and-answer options to the class. Participants are asked to select an answer. For classroom training, the instructor has the option to ask participants for a show of hands or write down their answer option. Allow participants a moment to make a decision.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instructor then displays the question with the correct answer shown.</a:t>
            </a: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correct answer is </a:t>
            </a:r>
            <a:r>
              <a:rPr lang="en-US" sz="1200" b="1" kern="100" dirty="0">
                <a:effectLst/>
                <a:latin typeface="Arial" panose="020B0604020202020204" pitchFamily="34" charset="0"/>
                <a:ea typeface="Calibri" panose="020F0502020204030204" pitchFamily="34" charset="0"/>
                <a:cs typeface="Arial" panose="020B0604020202020204" pitchFamily="34" charset="0"/>
              </a:rPr>
              <a:t>C. The interviewee denied this exposure.</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After the results are shown, if there are a large number who selected an incorrect response, the instructor should be prepared to offer further explanation for the correct response.</a:t>
            </a:r>
          </a:p>
          <a:p>
            <a:pPr marL="0" marR="0">
              <a:lnSpc>
                <a:spcPct val="107000"/>
              </a:lnSpc>
              <a:spcBef>
                <a:spcPts val="1200"/>
              </a:spcBef>
              <a:spcAft>
                <a:spcPts val="600"/>
              </a:spcAft>
            </a:pPr>
            <a:endParaRPr lang="en-US" sz="1200" b="1" u="sng"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b="1" u="sng" kern="100" dirty="0">
                <a:effectLst/>
                <a:latin typeface="Arial" panose="020B0604020202020204" pitchFamily="34" charset="0"/>
                <a:ea typeface="Calibri" panose="020F0502020204030204" pitchFamily="34" charset="0"/>
                <a:cs typeface="Arial" panose="020B0604020202020204" pitchFamily="34" charset="0"/>
              </a:rPr>
              <a:t>vILT Delivery</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1200"/>
              </a:spcBef>
              <a:spcAft>
                <a:spcPts val="60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The course administrator may opt to use virtual polling option in chosen virtual platform (Zoom, Teams, etc.). If so, insert the knowledge check question and answer choices into virtual poll and administer per the platform guidance. Existing knowledge check slides can augment the virtual poll in this manner:</a:t>
            </a:r>
          </a:p>
          <a:p>
            <a:pPr marL="0" marR="0">
              <a:lnSpc>
                <a:spcPct val="107000"/>
              </a:lnSpc>
              <a:spcBef>
                <a:spcPts val="1200"/>
              </a:spcBef>
              <a:spcAft>
                <a:spcPts val="600"/>
              </a:spcAft>
            </a:pP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Show Knowledge Check slide and read question to participants</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Launch virtual poll and allow participants to answer; close virtual poll and share responses (optional)</a:t>
            </a:r>
          </a:p>
          <a:p>
            <a:pPr marL="171450" marR="0" indent="-171450">
              <a:lnSpc>
                <a:spcPct val="107000"/>
              </a:lnSpc>
              <a:spcBef>
                <a:spcPts val="1200"/>
              </a:spcBef>
              <a:spcAft>
                <a:spcPts val="600"/>
              </a:spcAft>
              <a:buFont typeface="Arial" panose="020B0604020202020204" pitchFamily="34" charset="0"/>
              <a:buChar char="•"/>
            </a:pPr>
            <a:r>
              <a:rPr lang="en-US" sz="1200" kern="100" dirty="0">
                <a:effectLst/>
                <a:latin typeface="Arial" panose="020B0604020202020204" pitchFamily="34" charset="0"/>
                <a:ea typeface="Calibri" panose="020F0502020204030204" pitchFamily="34" charset="0"/>
                <a:cs typeface="Arial" panose="020B0604020202020204" pitchFamily="34" charset="0"/>
              </a:rPr>
              <a:t>Advance slide to highlight the correct response and discuss as needed</a:t>
            </a:r>
          </a:p>
          <a:p>
            <a:endParaRPr lang="en-US" dirty="0"/>
          </a:p>
        </p:txBody>
      </p:sp>
      <p:sp>
        <p:nvSpPr>
          <p:cNvPr id="4" name="Slide Number Placeholder 3"/>
          <p:cNvSpPr>
            <a:spLocks noGrp="1"/>
          </p:cNvSpPr>
          <p:nvPr>
            <p:ph type="sldNum" sz="quarter" idx="5"/>
          </p:nvPr>
        </p:nvSpPr>
        <p:spPr/>
        <p:txBody>
          <a:bodyPr/>
          <a:lstStyle/>
          <a:p>
            <a:fld id="{4C6D0787-8D7F-4F00-8F66-C280C3E20C56}" type="slidenum">
              <a:rPr lang="en-US" smtClean="0"/>
              <a:t>9</a:t>
            </a:fld>
            <a:endParaRPr lang="en-US"/>
          </a:p>
        </p:txBody>
      </p:sp>
    </p:spTree>
    <p:extLst>
      <p:ext uri="{BB962C8B-B14F-4D97-AF65-F5344CB8AC3E}">
        <p14:creationId xmlns:p14="http://schemas.microsoft.com/office/powerpoint/2010/main" val="14016553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623B9-383C-A246-2581-D29689B1CCD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89C2CD6-5905-B306-903C-EF912E821E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A2071AB-A263-AE2C-5C7C-B3FE62CCCEB1}"/>
              </a:ext>
            </a:extLst>
          </p:cNvPr>
          <p:cNvSpPr>
            <a:spLocks noGrp="1"/>
          </p:cNvSpPr>
          <p:nvPr>
            <p:ph type="dt" sz="half" idx="10"/>
          </p:nvPr>
        </p:nvSpPr>
        <p:spPr/>
        <p:txBody>
          <a:bodyPr/>
          <a:lstStyle/>
          <a:p>
            <a:fld id="{DB0DCCFA-8932-4EBF-881D-226E2CC7E4B7}" type="datetimeFigureOut">
              <a:rPr lang="en-US" smtClean="0"/>
              <a:t>10/30/2023</a:t>
            </a:fld>
            <a:endParaRPr lang="en-US"/>
          </a:p>
        </p:txBody>
      </p:sp>
      <p:sp>
        <p:nvSpPr>
          <p:cNvPr id="5" name="Footer Placeholder 4">
            <a:extLst>
              <a:ext uri="{FF2B5EF4-FFF2-40B4-BE49-F238E27FC236}">
                <a16:creationId xmlns:a16="http://schemas.microsoft.com/office/drawing/2014/main" id="{A234FF6B-ECA1-E484-332D-61835E6C7D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7CB27D-97BA-1472-8E8F-556D9D3ADF78}"/>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1883138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47B8ACB-E22E-6333-E447-7E4A5C83C1D9}"/>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6A23D0-BF47-0C05-530B-56B8D55CEC2E}"/>
              </a:ext>
            </a:extLst>
          </p:cNvPr>
          <p:cNvSpPr>
            <a:spLocks noGrp="1"/>
          </p:cNvSpPr>
          <p:nvPr>
            <p:ph type="title"/>
          </p:nvPr>
        </p:nvSpPr>
        <p:spPr>
          <a:xfrm>
            <a:off x="838200" y="265542"/>
            <a:ext cx="10515600" cy="721291"/>
          </a:xfr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7EA16D1-332B-91D4-DC17-D75ECBA184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97B968-10E0-BD26-3138-4B84342D8921}"/>
              </a:ext>
            </a:extLst>
          </p:cNvPr>
          <p:cNvSpPr>
            <a:spLocks noGrp="1"/>
          </p:cNvSpPr>
          <p:nvPr>
            <p:ph type="dt" sz="half" idx="10"/>
          </p:nvPr>
        </p:nvSpPr>
        <p:spPr/>
        <p:txBody>
          <a:bodyPr/>
          <a:lstStyle/>
          <a:p>
            <a:fld id="{DB0DCCFA-8932-4EBF-881D-226E2CC7E4B7}" type="datetimeFigureOut">
              <a:rPr lang="en-US" smtClean="0"/>
              <a:t>10/30/2023</a:t>
            </a:fld>
            <a:endParaRPr lang="en-US"/>
          </a:p>
        </p:txBody>
      </p:sp>
      <p:sp>
        <p:nvSpPr>
          <p:cNvPr id="5" name="Footer Placeholder 4">
            <a:extLst>
              <a:ext uri="{FF2B5EF4-FFF2-40B4-BE49-F238E27FC236}">
                <a16:creationId xmlns:a16="http://schemas.microsoft.com/office/drawing/2014/main" id="{AFBF9F0B-C348-CAA4-BB96-B38BDD5BAF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BDA2A4-E4C3-B395-D5E3-237B98327D39}"/>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2786709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37B2418-70E8-B03C-C092-62EEB7CBCFF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FDAF613-36F1-43C6-A0F3-E752DF6323F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510C0C-3759-DA4B-4781-BB8A83606B01}"/>
              </a:ext>
            </a:extLst>
          </p:cNvPr>
          <p:cNvSpPr>
            <a:spLocks noGrp="1"/>
          </p:cNvSpPr>
          <p:nvPr>
            <p:ph type="dt" sz="half" idx="10"/>
          </p:nvPr>
        </p:nvSpPr>
        <p:spPr/>
        <p:txBody>
          <a:bodyPr/>
          <a:lstStyle/>
          <a:p>
            <a:fld id="{DB0DCCFA-8932-4EBF-881D-226E2CC7E4B7}" type="datetimeFigureOut">
              <a:rPr lang="en-US" smtClean="0"/>
              <a:t>10/30/2023</a:t>
            </a:fld>
            <a:endParaRPr lang="en-US"/>
          </a:p>
        </p:txBody>
      </p:sp>
      <p:sp>
        <p:nvSpPr>
          <p:cNvPr id="5" name="Footer Placeholder 4">
            <a:extLst>
              <a:ext uri="{FF2B5EF4-FFF2-40B4-BE49-F238E27FC236}">
                <a16:creationId xmlns:a16="http://schemas.microsoft.com/office/drawing/2014/main" id="{CA99213D-860B-20D0-2591-8A77CEB79E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1A91C3-2CE7-9D24-0C28-0CD8E856CE37}"/>
              </a:ext>
            </a:extLst>
          </p:cNvPr>
          <p:cNvSpPr>
            <a:spLocks noGrp="1"/>
          </p:cNvSpPr>
          <p:nvPr>
            <p:ph type="sldNum" sz="quarter" idx="12"/>
          </p:nvPr>
        </p:nvSpPr>
        <p:spPr/>
        <p:txBody>
          <a:bodyPr/>
          <a:lstStyle/>
          <a:p>
            <a:fld id="{EE36ED11-C060-4011-983F-41D885393F93}" type="slidenum">
              <a:rPr lang="en-US" smtClean="0"/>
              <a:t>‹#›</a:t>
            </a:fld>
            <a:endParaRPr lang="en-US"/>
          </a:p>
        </p:txBody>
      </p:sp>
    </p:spTree>
    <p:extLst>
      <p:ext uri="{BB962C8B-B14F-4D97-AF65-F5344CB8AC3E}">
        <p14:creationId xmlns:p14="http://schemas.microsoft.com/office/powerpoint/2010/main" val="15080475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CCAD9EA-8602-8D6F-1326-51C0184EBE1B}"/>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BC391DC-5A2B-D468-F015-B2F406420D83}"/>
              </a:ext>
            </a:extLst>
          </p:cNvPr>
          <p:cNvSpPr>
            <a:spLocks noGrp="1"/>
          </p:cNvSpPr>
          <p:nvPr>
            <p:ph type="title"/>
          </p:nvPr>
        </p:nvSpPr>
        <p:spPr>
          <a:xfrm>
            <a:off x="838200" y="274595"/>
            <a:ext cx="10515600" cy="73034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60F7E757-ACB8-7200-AADD-14E29E777DC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CE8630-F94D-B401-FC6C-351DC9E8EF51}"/>
              </a:ext>
            </a:extLst>
          </p:cNvPr>
          <p:cNvSpPr>
            <a:spLocks noGrp="1"/>
          </p:cNvSpPr>
          <p:nvPr>
            <p:ph type="dt" sz="half" idx="10"/>
          </p:nvPr>
        </p:nvSpPr>
        <p:spPr/>
        <p:txBody>
          <a:bodyPr/>
          <a:lstStyle/>
          <a:p>
            <a:fld id="{DB0DCCFA-8932-4EBF-881D-226E2CC7E4B7}" type="datetimeFigureOut">
              <a:rPr lang="en-US" smtClean="0"/>
              <a:t>10/30/2023</a:t>
            </a:fld>
            <a:endParaRPr lang="en-US"/>
          </a:p>
        </p:txBody>
      </p:sp>
      <p:sp>
        <p:nvSpPr>
          <p:cNvPr id="5" name="Footer Placeholder 4">
            <a:extLst>
              <a:ext uri="{FF2B5EF4-FFF2-40B4-BE49-F238E27FC236}">
                <a16:creationId xmlns:a16="http://schemas.microsoft.com/office/drawing/2014/main" id="{6EA13311-7DEB-2991-55CD-72C71F8601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F3818A-1DE0-6131-27F5-1750696046B4}"/>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2563053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EF59823-9EBB-82EE-5BA7-BDC05CBB1875}"/>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7C36211-0D71-BCF4-0212-4AB63832747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3E456A6-F3B2-9A7C-8EF2-236E769E5F5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1FB4FE9-F6C5-4F60-3B97-9418301340EE}"/>
              </a:ext>
            </a:extLst>
          </p:cNvPr>
          <p:cNvSpPr>
            <a:spLocks noGrp="1"/>
          </p:cNvSpPr>
          <p:nvPr>
            <p:ph type="dt" sz="half" idx="10"/>
          </p:nvPr>
        </p:nvSpPr>
        <p:spPr/>
        <p:txBody>
          <a:bodyPr/>
          <a:lstStyle/>
          <a:p>
            <a:fld id="{DB0DCCFA-8932-4EBF-881D-226E2CC7E4B7}" type="datetimeFigureOut">
              <a:rPr lang="en-US" smtClean="0"/>
              <a:t>10/30/2023</a:t>
            </a:fld>
            <a:endParaRPr lang="en-US"/>
          </a:p>
        </p:txBody>
      </p:sp>
      <p:sp>
        <p:nvSpPr>
          <p:cNvPr id="5" name="Footer Placeholder 4">
            <a:extLst>
              <a:ext uri="{FF2B5EF4-FFF2-40B4-BE49-F238E27FC236}">
                <a16:creationId xmlns:a16="http://schemas.microsoft.com/office/drawing/2014/main" id="{78324D89-F86E-FAD7-255C-949336517B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0EEAE4-6211-FB83-D250-BCB507A5FC8F}"/>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1493474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A731A51-3A30-E5F3-5F59-AE87C8CF734E}"/>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BFA4083-3603-CD25-A492-2E86CC8ECABB}"/>
              </a:ext>
            </a:extLst>
          </p:cNvPr>
          <p:cNvSpPr>
            <a:spLocks noGrp="1"/>
          </p:cNvSpPr>
          <p:nvPr>
            <p:ph type="title"/>
          </p:nvPr>
        </p:nvSpPr>
        <p:spPr>
          <a:xfrm>
            <a:off x="838200" y="208230"/>
            <a:ext cx="10515600" cy="71522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8A61439B-4DBB-7672-D60A-F7625B6838B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80CACB1-72D6-9450-2B75-F4781B67F05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FBD3412-4ED0-5C88-F2A5-9E6B54731703}"/>
              </a:ext>
            </a:extLst>
          </p:cNvPr>
          <p:cNvSpPr>
            <a:spLocks noGrp="1"/>
          </p:cNvSpPr>
          <p:nvPr>
            <p:ph type="dt" sz="half" idx="10"/>
          </p:nvPr>
        </p:nvSpPr>
        <p:spPr/>
        <p:txBody>
          <a:bodyPr/>
          <a:lstStyle/>
          <a:p>
            <a:fld id="{DB0DCCFA-8932-4EBF-881D-226E2CC7E4B7}" type="datetimeFigureOut">
              <a:rPr lang="en-US" smtClean="0"/>
              <a:t>10/30/2023</a:t>
            </a:fld>
            <a:endParaRPr lang="en-US"/>
          </a:p>
        </p:txBody>
      </p:sp>
      <p:sp>
        <p:nvSpPr>
          <p:cNvPr id="6" name="Footer Placeholder 5">
            <a:extLst>
              <a:ext uri="{FF2B5EF4-FFF2-40B4-BE49-F238E27FC236}">
                <a16:creationId xmlns:a16="http://schemas.microsoft.com/office/drawing/2014/main" id="{C5B81198-4F75-EE53-2BA7-40489BB0D0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4F31037-7DDE-C5AA-144A-B4BF50FC55CE}"/>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25079323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7137CF6-18D0-D5F1-AF6A-55F60753175F}"/>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27C3572-4D2B-688B-3710-060644924C94}"/>
              </a:ext>
            </a:extLst>
          </p:cNvPr>
          <p:cNvSpPr>
            <a:spLocks noGrp="1"/>
          </p:cNvSpPr>
          <p:nvPr>
            <p:ph type="title"/>
          </p:nvPr>
        </p:nvSpPr>
        <p:spPr>
          <a:xfrm>
            <a:off x="839788" y="253497"/>
            <a:ext cx="10515600" cy="68806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D5C87129-4030-4ADF-2631-BECE365DB92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76C931B-B98F-5607-3D7F-B08A44249CA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E3C3CF3-0A8F-3153-2423-27E9DEEAE7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D20A0E-86F2-0802-3636-679AE3F973C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C378D80-49E0-1B2D-C425-55C16E6109CA}"/>
              </a:ext>
            </a:extLst>
          </p:cNvPr>
          <p:cNvSpPr>
            <a:spLocks noGrp="1"/>
          </p:cNvSpPr>
          <p:nvPr>
            <p:ph type="dt" sz="half" idx="10"/>
          </p:nvPr>
        </p:nvSpPr>
        <p:spPr/>
        <p:txBody>
          <a:bodyPr/>
          <a:lstStyle/>
          <a:p>
            <a:fld id="{DB0DCCFA-8932-4EBF-881D-226E2CC7E4B7}" type="datetimeFigureOut">
              <a:rPr lang="en-US" smtClean="0"/>
              <a:t>10/30/2023</a:t>
            </a:fld>
            <a:endParaRPr lang="en-US"/>
          </a:p>
        </p:txBody>
      </p:sp>
      <p:sp>
        <p:nvSpPr>
          <p:cNvPr id="8" name="Footer Placeholder 7">
            <a:extLst>
              <a:ext uri="{FF2B5EF4-FFF2-40B4-BE49-F238E27FC236}">
                <a16:creationId xmlns:a16="http://schemas.microsoft.com/office/drawing/2014/main" id="{C661F1BD-51C8-5C7C-BE92-71F013FF0FE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2A32192-B085-F20D-92FC-86EC7466133D}"/>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3614783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018997D-81A2-8D5E-54A4-085C68317CDA}"/>
              </a:ext>
            </a:extLst>
          </p:cNvPr>
          <p:cNvSpPr/>
          <p:nvPr userDrawn="1"/>
        </p:nvSpPr>
        <p:spPr>
          <a:xfrm>
            <a:off x="0" y="0"/>
            <a:ext cx="12192000" cy="1086416"/>
          </a:xfrm>
          <a:prstGeom prst="rect">
            <a:avLst/>
          </a:prstGeom>
          <a:solidFill>
            <a:srgbClr val="3F86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E2A0151-3910-854E-60BA-0BAFFB0047C5}"/>
              </a:ext>
            </a:extLst>
          </p:cNvPr>
          <p:cNvSpPr>
            <a:spLocks noGrp="1"/>
          </p:cNvSpPr>
          <p:nvPr>
            <p:ph type="title"/>
          </p:nvPr>
        </p:nvSpPr>
        <p:spPr>
          <a:xfrm>
            <a:off x="838200" y="256489"/>
            <a:ext cx="10515600" cy="721291"/>
          </a:xfrm>
        </p:spPr>
        <p:txBody>
          <a:bodyPr/>
          <a:lstStyle/>
          <a:p>
            <a:r>
              <a:rPr lang="en-US"/>
              <a:t>Click to edit Master title style</a:t>
            </a:r>
          </a:p>
        </p:txBody>
      </p:sp>
      <p:sp>
        <p:nvSpPr>
          <p:cNvPr id="3" name="Date Placeholder 2">
            <a:extLst>
              <a:ext uri="{FF2B5EF4-FFF2-40B4-BE49-F238E27FC236}">
                <a16:creationId xmlns:a16="http://schemas.microsoft.com/office/drawing/2014/main" id="{8AD7B826-A61F-FCEA-24B9-2866A91A3DB0}"/>
              </a:ext>
            </a:extLst>
          </p:cNvPr>
          <p:cNvSpPr>
            <a:spLocks noGrp="1"/>
          </p:cNvSpPr>
          <p:nvPr>
            <p:ph type="dt" sz="half" idx="10"/>
          </p:nvPr>
        </p:nvSpPr>
        <p:spPr/>
        <p:txBody>
          <a:bodyPr/>
          <a:lstStyle/>
          <a:p>
            <a:fld id="{DB0DCCFA-8932-4EBF-881D-226E2CC7E4B7}" type="datetimeFigureOut">
              <a:rPr lang="en-US" smtClean="0"/>
              <a:t>10/30/2023</a:t>
            </a:fld>
            <a:endParaRPr lang="en-US"/>
          </a:p>
        </p:txBody>
      </p:sp>
      <p:sp>
        <p:nvSpPr>
          <p:cNvPr id="4" name="Footer Placeholder 3">
            <a:extLst>
              <a:ext uri="{FF2B5EF4-FFF2-40B4-BE49-F238E27FC236}">
                <a16:creationId xmlns:a16="http://schemas.microsoft.com/office/drawing/2014/main" id="{9AC6E9C0-8559-A8D1-823F-677C4FAD482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C5D6497-E937-57F5-1F94-7B3FB838811B}"/>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37346652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826B90-43A1-E437-23DA-92CAA76E5DC5}"/>
              </a:ext>
            </a:extLst>
          </p:cNvPr>
          <p:cNvSpPr>
            <a:spLocks noGrp="1"/>
          </p:cNvSpPr>
          <p:nvPr>
            <p:ph type="dt" sz="half" idx="10"/>
          </p:nvPr>
        </p:nvSpPr>
        <p:spPr/>
        <p:txBody>
          <a:bodyPr/>
          <a:lstStyle/>
          <a:p>
            <a:fld id="{DB0DCCFA-8932-4EBF-881D-226E2CC7E4B7}" type="datetimeFigureOut">
              <a:rPr lang="en-US" smtClean="0"/>
              <a:t>10/30/2023</a:t>
            </a:fld>
            <a:endParaRPr lang="en-US"/>
          </a:p>
        </p:txBody>
      </p:sp>
      <p:sp>
        <p:nvSpPr>
          <p:cNvPr id="3" name="Footer Placeholder 2">
            <a:extLst>
              <a:ext uri="{FF2B5EF4-FFF2-40B4-BE49-F238E27FC236}">
                <a16:creationId xmlns:a16="http://schemas.microsoft.com/office/drawing/2014/main" id="{DE74F3B4-E231-31CA-1CBF-1BC2D21BB05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8891DD-C006-5AED-E3E8-9210B7979057}"/>
              </a:ext>
            </a:extLst>
          </p:cNvPr>
          <p:cNvSpPr>
            <a:spLocks noGrp="1"/>
          </p:cNvSpPr>
          <p:nvPr>
            <p:ph type="sldNum" sz="quarter" idx="12"/>
          </p:nvPr>
        </p:nvSpPr>
        <p:spPr/>
        <p:txBody>
          <a:bodyPr/>
          <a:lstStyle/>
          <a:p>
            <a:fld id="{EE36ED11-C060-4011-983F-41D885393F93}" type="slidenum">
              <a:rPr lang="en-US" smtClean="0"/>
              <a:t>‹#›</a:t>
            </a:fld>
            <a:endParaRPr lang="en-US"/>
          </a:p>
        </p:txBody>
      </p:sp>
    </p:spTree>
    <p:custDataLst>
      <p:tags r:id="rId1"/>
    </p:custDataLst>
    <p:extLst>
      <p:ext uri="{BB962C8B-B14F-4D97-AF65-F5344CB8AC3E}">
        <p14:creationId xmlns:p14="http://schemas.microsoft.com/office/powerpoint/2010/main" val="5591823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50321-CA5F-039E-DC22-970E637171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ED582F0-BE36-4C35-205C-905EA828B75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7B1E969-2D1A-E8ED-CAD2-EF8B2D2033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02151F0-D319-DDE6-BC5C-EFACD7523384}"/>
              </a:ext>
            </a:extLst>
          </p:cNvPr>
          <p:cNvSpPr>
            <a:spLocks noGrp="1"/>
          </p:cNvSpPr>
          <p:nvPr>
            <p:ph type="dt" sz="half" idx="10"/>
          </p:nvPr>
        </p:nvSpPr>
        <p:spPr/>
        <p:txBody>
          <a:bodyPr/>
          <a:lstStyle/>
          <a:p>
            <a:fld id="{DB0DCCFA-8932-4EBF-881D-226E2CC7E4B7}" type="datetimeFigureOut">
              <a:rPr lang="en-US" smtClean="0"/>
              <a:t>10/30/2023</a:t>
            </a:fld>
            <a:endParaRPr lang="en-US"/>
          </a:p>
        </p:txBody>
      </p:sp>
      <p:sp>
        <p:nvSpPr>
          <p:cNvPr id="6" name="Footer Placeholder 5">
            <a:extLst>
              <a:ext uri="{FF2B5EF4-FFF2-40B4-BE49-F238E27FC236}">
                <a16:creationId xmlns:a16="http://schemas.microsoft.com/office/drawing/2014/main" id="{A1EA6E5E-0D55-94C1-E01D-750236B3D31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2A197B-9239-141E-E574-485423E70FCB}"/>
              </a:ext>
            </a:extLst>
          </p:cNvPr>
          <p:cNvSpPr>
            <a:spLocks noGrp="1"/>
          </p:cNvSpPr>
          <p:nvPr>
            <p:ph type="sldNum" sz="quarter" idx="12"/>
          </p:nvPr>
        </p:nvSpPr>
        <p:spPr/>
        <p:txBody>
          <a:bodyPr/>
          <a:lstStyle/>
          <a:p>
            <a:fld id="{EE36ED11-C060-4011-983F-41D885393F93}" type="slidenum">
              <a:rPr lang="en-US" smtClean="0"/>
              <a:t>‹#›</a:t>
            </a:fld>
            <a:endParaRPr lang="en-US"/>
          </a:p>
        </p:txBody>
      </p:sp>
    </p:spTree>
    <p:extLst>
      <p:ext uri="{BB962C8B-B14F-4D97-AF65-F5344CB8AC3E}">
        <p14:creationId xmlns:p14="http://schemas.microsoft.com/office/powerpoint/2010/main" val="125612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C3DFA-F71D-2F58-D75F-B2EAD5E890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D2AE038-649C-6D58-C435-D3E45ED7E68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AEF1C1F-0483-9F92-DD53-9671637EAF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9D7793-076E-D991-6549-17786B48CB58}"/>
              </a:ext>
            </a:extLst>
          </p:cNvPr>
          <p:cNvSpPr>
            <a:spLocks noGrp="1"/>
          </p:cNvSpPr>
          <p:nvPr>
            <p:ph type="dt" sz="half" idx="10"/>
          </p:nvPr>
        </p:nvSpPr>
        <p:spPr/>
        <p:txBody>
          <a:bodyPr/>
          <a:lstStyle/>
          <a:p>
            <a:fld id="{DB0DCCFA-8932-4EBF-881D-226E2CC7E4B7}" type="datetimeFigureOut">
              <a:rPr lang="en-US" smtClean="0"/>
              <a:t>10/30/2023</a:t>
            </a:fld>
            <a:endParaRPr lang="en-US"/>
          </a:p>
        </p:txBody>
      </p:sp>
      <p:sp>
        <p:nvSpPr>
          <p:cNvPr id="6" name="Footer Placeholder 5">
            <a:extLst>
              <a:ext uri="{FF2B5EF4-FFF2-40B4-BE49-F238E27FC236}">
                <a16:creationId xmlns:a16="http://schemas.microsoft.com/office/drawing/2014/main" id="{E7BE2756-2A48-4DCF-3B55-D630BEFB46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47EA033-EBB4-8125-3CA2-5E315A189B0D}"/>
              </a:ext>
            </a:extLst>
          </p:cNvPr>
          <p:cNvSpPr>
            <a:spLocks noGrp="1"/>
          </p:cNvSpPr>
          <p:nvPr>
            <p:ph type="sldNum" sz="quarter" idx="12"/>
          </p:nvPr>
        </p:nvSpPr>
        <p:spPr/>
        <p:txBody>
          <a:bodyPr/>
          <a:lstStyle/>
          <a:p>
            <a:fld id="{EE36ED11-C060-4011-983F-41D885393F93}" type="slidenum">
              <a:rPr lang="en-US" smtClean="0"/>
              <a:t>‹#›</a:t>
            </a:fld>
            <a:endParaRPr lang="en-US"/>
          </a:p>
        </p:txBody>
      </p:sp>
    </p:spTree>
    <p:extLst>
      <p:ext uri="{BB962C8B-B14F-4D97-AF65-F5344CB8AC3E}">
        <p14:creationId xmlns:p14="http://schemas.microsoft.com/office/powerpoint/2010/main" val="4226329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C028E5-51E0-4F56-8095-2793DCC34EB6}"/>
              </a:ext>
            </a:extLst>
          </p:cNvPr>
          <p:cNvSpPr>
            <a:spLocks noGrp="1"/>
          </p:cNvSpPr>
          <p:nvPr>
            <p:ph type="title"/>
          </p:nvPr>
        </p:nvSpPr>
        <p:spPr>
          <a:xfrm>
            <a:off x="838200" y="365125"/>
            <a:ext cx="10515600" cy="721291"/>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F0CBA20A-920C-EF0F-4C09-D02FC531BE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301054-92D1-4064-FFFB-0133407AA3D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0DCCFA-8932-4EBF-881D-226E2CC7E4B7}" type="datetimeFigureOut">
              <a:rPr lang="en-US" smtClean="0"/>
              <a:t>10/30/2023</a:t>
            </a:fld>
            <a:endParaRPr lang="en-US"/>
          </a:p>
        </p:txBody>
      </p:sp>
      <p:sp>
        <p:nvSpPr>
          <p:cNvPr id="5" name="Footer Placeholder 4">
            <a:extLst>
              <a:ext uri="{FF2B5EF4-FFF2-40B4-BE49-F238E27FC236}">
                <a16:creationId xmlns:a16="http://schemas.microsoft.com/office/drawing/2014/main" id="{E4FBD965-B598-2973-3AEA-D6158BDF15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1699E0C-5ED6-A28D-B98E-06FC6EBE4E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36ED11-C060-4011-983F-41D885393F93}" type="slidenum">
              <a:rPr lang="en-US" smtClean="0"/>
              <a:t>‹#›</a:t>
            </a:fld>
            <a:endParaRPr lang="en-US"/>
          </a:p>
        </p:txBody>
      </p:sp>
    </p:spTree>
    <p:custDataLst>
      <p:tags r:id="rId13"/>
    </p:custDataLst>
    <p:extLst>
      <p:ext uri="{BB962C8B-B14F-4D97-AF65-F5344CB8AC3E}">
        <p14:creationId xmlns:p14="http://schemas.microsoft.com/office/powerpoint/2010/main" val="35441861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b="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1.xml"/><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6.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27.xml"/><Relationship Id="rId5" Type="http://schemas.openxmlformats.org/officeDocument/2006/relationships/image" Target="../media/image220.png"/><Relationship Id="rId4" Type="http://schemas.openxmlformats.org/officeDocument/2006/relationships/customXml" Target="../ink/ink1.xml"/></Relationships>
</file>

<file path=ppt/slides/_rels/slide1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notesSlide" Target="../notesSlides/notesSlide18.xml"/><Relationship Id="rId7" Type="http://schemas.openxmlformats.org/officeDocument/2006/relationships/image" Target="../media/image24.png"/><Relationship Id="rId2" Type="http://schemas.openxmlformats.org/officeDocument/2006/relationships/slideLayout" Target="../slideLayouts/slideLayout7.xml"/><Relationship Id="rId1" Type="http://schemas.openxmlformats.org/officeDocument/2006/relationships/tags" Target="../tags/tag28.xml"/><Relationship Id="rId6" Type="http://schemas.openxmlformats.org/officeDocument/2006/relationships/image" Target="../media/image23.png"/><Relationship Id="rId4" Type="http://schemas.openxmlformats.org/officeDocument/2006/relationships/customXml" Target="../ink/ink2.xml"/><Relationship Id="rId9" Type="http://schemas.openxmlformats.org/officeDocument/2006/relationships/image" Target="../media/image26.png"/></Relationships>
</file>

<file path=ppt/slides/_rels/slide1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notesSlide" Target="../notesSlides/notesSlide19.xml"/><Relationship Id="rId7" Type="http://schemas.openxmlformats.org/officeDocument/2006/relationships/image" Target="../media/image28.png"/><Relationship Id="rId2" Type="http://schemas.openxmlformats.org/officeDocument/2006/relationships/slideLayout" Target="../slideLayouts/slideLayout7.xml"/><Relationship Id="rId1" Type="http://schemas.openxmlformats.org/officeDocument/2006/relationships/tags" Target="../tags/tag29.xml"/><Relationship Id="rId6" Type="http://schemas.openxmlformats.org/officeDocument/2006/relationships/image" Target="../media/image27.png"/><Relationship Id="rId5" Type="http://schemas.openxmlformats.org/officeDocument/2006/relationships/image" Target="../media/image220.png"/><Relationship Id="rId4" Type="http://schemas.openxmlformats.org/officeDocument/2006/relationships/customXml" Target="../ink/ink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notesSlide" Target="../notesSlides/notesSlide20.xml"/><Relationship Id="rId7" Type="http://schemas.openxmlformats.org/officeDocument/2006/relationships/image" Target="../media/image31.png"/><Relationship Id="rId2" Type="http://schemas.openxmlformats.org/officeDocument/2006/relationships/slideLayout" Target="../slideLayouts/slideLayout7.xml"/><Relationship Id="rId1" Type="http://schemas.openxmlformats.org/officeDocument/2006/relationships/tags" Target="../tags/tag30.xml"/><Relationship Id="rId6" Type="http://schemas.openxmlformats.org/officeDocument/2006/relationships/image" Target="../media/image30.png"/><Relationship Id="rId5" Type="http://schemas.openxmlformats.org/officeDocument/2006/relationships/image" Target="../media/image220.png"/><Relationship Id="rId4" Type="http://schemas.openxmlformats.org/officeDocument/2006/relationships/customXml" Target="../ink/ink4.xml"/></Relationships>
</file>

<file path=ppt/slides/_rels/slide21.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3" Type="http://schemas.openxmlformats.org/officeDocument/2006/relationships/notesSlide" Target="../notesSlides/notesSlide21.xml"/><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slideLayout" Target="../slideLayouts/slideLayout7.xml"/><Relationship Id="rId1" Type="http://schemas.openxmlformats.org/officeDocument/2006/relationships/tags" Target="../tags/tag31.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220.png"/><Relationship Id="rId10" Type="http://schemas.openxmlformats.org/officeDocument/2006/relationships/image" Target="../media/image37.png"/><Relationship Id="rId4" Type="http://schemas.openxmlformats.org/officeDocument/2006/relationships/customXml" Target="../ink/ink5.xml"/><Relationship Id="rId9"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32.xml"/><Relationship Id="rId4" Type="http://schemas.openxmlformats.org/officeDocument/2006/relationships/image" Target="../media/image41.JP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33.xml"/><Relationship Id="rId5" Type="http://schemas.openxmlformats.org/officeDocument/2006/relationships/image" Target="../media/image43.png"/><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34.xml"/><Relationship Id="rId4" Type="http://schemas.openxmlformats.org/officeDocument/2006/relationships/image" Target="../media/image44.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tags" Target="../tags/tag35.xml"/><Relationship Id="rId6" Type="http://schemas.openxmlformats.org/officeDocument/2006/relationships/image" Target="../media/image47.png"/><Relationship Id="rId5" Type="http://schemas.openxmlformats.org/officeDocument/2006/relationships/image" Target="../media/image46.jpg"/><Relationship Id="rId4" Type="http://schemas.openxmlformats.org/officeDocument/2006/relationships/image" Target="../media/image45.jp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tags" Target="../tags/tag36.xml"/><Relationship Id="rId5" Type="http://schemas.openxmlformats.org/officeDocument/2006/relationships/image" Target="../media/image49.png"/><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13.xml"/><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4.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10.png"/><Relationship Id="rId2" Type="http://schemas.openxmlformats.org/officeDocument/2006/relationships/slideLayout" Target="../slideLayouts/slideLayout4.xml"/><Relationship Id="rId1" Type="http://schemas.openxmlformats.org/officeDocument/2006/relationships/tags" Target="../tags/tag1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7.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8546490-9EDE-3183-E2CE-48772AC81A3A}"/>
              </a:ext>
            </a:extLst>
          </p:cNvPr>
          <p:cNvPicPr>
            <a:picLocks noChangeAspect="1"/>
          </p:cNvPicPr>
          <p:nvPr/>
        </p:nvPicPr>
        <p:blipFill rotWithShape="1">
          <a:blip r:embed="rId4">
            <a:extLst>
              <a:ext uri="{28A0092B-C50C-407E-A947-70E740481C1C}">
                <a14:useLocalDpi xmlns:a14="http://schemas.microsoft.com/office/drawing/2010/main" val="0"/>
              </a:ext>
            </a:extLst>
          </a:blip>
          <a:srcRect l="14623" r="786"/>
          <a:stretch/>
        </p:blipFill>
        <p:spPr>
          <a:xfrm>
            <a:off x="2005" y="0"/>
            <a:ext cx="12187990" cy="6858000"/>
          </a:xfrm>
          <a:prstGeom prst="rect">
            <a:avLst/>
          </a:prstGeom>
        </p:spPr>
      </p:pic>
      <p:sp>
        <p:nvSpPr>
          <p:cNvPr id="3" name="Title 2">
            <a:extLst>
              <a:ext uri="{FF2B5EF4-FFF2-40B4-BE49-F238E27FC236}">
                <a16:creationId xmlns:a16="http://schemas.microsoft.com/office/drawing/2014/main" id="{6ADA9C58-2C04-4B57-B950-6070BE67041F}"/>
              </a:ext>
            </a:extLst>
          </p:cNvPr>
          <p:cNvSpPr>
            <a:spLocks noGrp="1"/>
          </p:cNvSpPr>
          <p:nvPr>
            <p:ph type="ctrTitle"/>
          </p:nvPr>
        </p:nvSpPr>
        <p:spPr>
          <a:xfrm>
            <a:off x="4764505" y="3022333"/>
            <a:ext cx="7428969" cy="1395664"/>
          </a:xfrm>
          <a:solidFill>
            <a:srgbClr val="FFFFFF">
              <a:alpha val="89804"/>
            </a:srgbClr>
          </a:solidFill>
        </p:spPr>
        <p:txBody>
          <a:bodyPr tIns="0" rIns="274320" bIns="0" anchor="ctr" anchorCtr="0">
            <a:normAutofit/>
          </a:bodyPr>
          <a:lstStyle/>
          <a:p>
            <a:pPr algn="r">
              <a:lnSpc>
                <a:spcPct val="100000"/>
              </a:lnSpc>
              <a:spcBef>
                <a:spcPts val="1200"/>
              </a:spcBef>
              <a:spcAft>
                <a:spcPts val="1200"/>
              </a:spcAft>
            </a:pPr>
            <a:r>
              <a:rPr lang="en-US" sz="3200" b="1" dirty="0">
                <a:solidFill>
                  <a:schemeClr val="tx1"/>
                </a:solidFill>
              </a:rPr>
              <a:t>Module 6: Documenting and Maximizing Effectiveness of Data</a:t>
            </a:r>
            <a:endParaRPr lang="en-US" sz="3600" b="1" dirty="0">
              <a:solidFill>
                <a:schemeClr val="tx1"/>
              </a:solidFill>
            </a:endParaRPr>
          </a:p>
        </p:txBody>
      </p:sp>
      <p:pic>
        <p:nvPicPr>
          <p:cNvPr id="5" name="Picture 4" descr="Graphical user interface, text&#10;&#10;Description automatically generated">
            <a:extLst>
              <a:ext uri="{FF2B5EF4-FFF2-40B4-BE49-F238E27FC236}">
                <a16:creationId xmlns:a16="http://schemas.microsoft.com/office/drawing/2014/main" id="{2A84504A-F9E6-BDB0-AC93-01EEDC912C1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7677" y="621792"/>
            <a:ext cx="3219458" cy="859536"/>
          </a:xfrm>
          <a:prstGeom prst="rect">
            <a:avLst/>
          </a:prstGeom>
        </p:spPr>
      </p:pic>
    </p:spTree>
    <p:custDataLst>
      <p:tags r:id="rId1"/>
    </p:custDataLst>
    <p:extLst>
      <p:ext uri="{BB962C8B-B14F-4D97-AF65-F5344CB8AC3E}">
        <p14:creationId xmlns:p14="http://schemas.microsoft.com/office/powerpoint/2010/main" val="11902466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Question">
            <a:extLst>
              <a:ext uri="{FF2B5EF4-FFF2-40B4-BE49-F238E27FC236}">
                <a16:creationId xmlns:a16="http://schemas.microsoft.com/office/drawing/2014/main" id="{BB7D480E-0517-F400-A552-09A1949DCA13}"/>
              </a:ext>
            </a:extLst>
          </p:cNvPr>
          <p:cNvSpPr>
            <a:spLocks noGrp="1"/>
          </p:cNvSpPr>
          <p:nvPr>
            <p:ph type="title"/>
          </p:nvPr>
        </p:nvSpPr>
        <p:spPr/>
        <p:txBody>
          <a:bodyPr>
            <a:normAutofit/>
          </a:bodyPr>
          <a:lstStyle/>
          <a:p>
            <a:r>
              <a:rPr lang="en-US" dirty="0"/>
              <a:t>Knowledge Check</a:t>
            </a:r>
          </a:p>
        </p:txBody>
      </p:sp>
      <p:sp>
        <p:nvSpPr>
          <p:cNvPr id="3" name="Content Placeholder 2">
            <a:extLst>
              <a:ext uri="{FF2B5EF4-FFF2-40B4-BE49-F238E27FC236}">
                <a16:creationId xmlns:a16="http://schemas.microsoft.com/office/drawing/2014/main" id="{CDF49002-B7CF-ACCB-612C-127BCB624EAD}"/>
              </a:ext>
            </a:extLst>
          </p:cNvPr>
          <p:cNvSpPr>
            <a:spLocks noGrp="1"/>
          </p:cNvSpPr>
          <p:nvPr>
            <p:ph idx="1"/>
          </p:nvPr>
        </p:nvSpPr>
        <p:spPr/>
        <p:txBody>
          <a:bodyPr>
            <a:normAutofit/>
          </a:bodyPr>
          <a:lstStyle/>
          <a:p>
            <a:pPr marL="0" indent="0">
              <a:spcAft>
                <a:spcPts val="1200"/>
              </a:spcAft>
              <a:buNone/>
            </a:pPr>
            <a:r>
              <a:rPr lang="en-US" dirty="0">
                <a:solidFill>
                  <a:schemeClr val="tx1"/>
                </a:solidFill>
              </a:rPr>
              <a:t>Which is an acceptable reason to mark “No” on a questionnaire:</a:t>
            </a:r>
          </a:p>
          <a:p>
            <a:pPr marL="514350" indent="-514350">
              <a:buFont typeface="+mj-lt"/>
              <a:buAutoNum type="alphaUcPeriod"/>
            </a:pPr>
            <a:r>
              <a:rPr lang="en-US" dirty="0"/>
              <a:t>You forgot to ask.</a:t>
            </a:r>
          </a:p>
          <a:p>
            <a:pPr marL="514350" indent="-514350">
              <a:buFont typeface="+mj-lt"/>
              <a:buAutoNum type="alphaUcPeriod"/>
            </a:pPr>
            <a:r>
              <a:rPr lang="en-US" dirty="0"/>
              <a:t>The interviewee refused to respond.</a:t>
            </a:r>
          </a:p>
          <a:p>
            <a:pPr marL="514350" indent="-514350">
              <a:buFont typeface="+mj-lt"/>
              <a:buAutoNum type="alphaUcPeriod"/>
            </a:pPr>
            <a:r>
              <a:rPr lang="en-US" dirty="0"/>
              <a:t>The interviewee denied this exposure.</a:t>
            </a:r>
          </a:p>
          <a:p>
            <a:pPr marL="514350" indent="-514350">
              <a:buFont typeface="+mj-lt"/>
              <a:buAutoNum type="alphaUcPeriod"/>
            </a:pPr>
            <a:r>
              <a:rPr lang="en-US" dirty="0"/>
              <a:t>All the others interviewed denied this exposure.</a:t>
            </a:r>
          </a:p>
        </p:txBody>
      </p:sp>
      <p:sp>
        <p:nvSpPr>
          <p:cNvPr id="4" name="Slide Number Placeholder 3">
            <a:extLst>
              <a:ext uri="{FF2B5EF4-FFF2-40B4-BE49-F238E27FC236}">
                <a16:creationId xmlns:a16="http://schemas.microsoft.com/office/drawing/2014/main" id="{59A58B86-230E-5756-C291-BD50D440F6B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2" name="Rectangle: Rounded Corners 1">
            <a:extLst>
              <a:ext uri="{FF2B5EF4-FFF2-40B4-BE49-F238E27FC236}">
                <a16:creationId xmlns:a16="http://schemas.microsoft.com/office/drawing/2014/main" id="{63A838DB-B289-9E00-C605-8DE4453AEDF7}"/>
              </a:ext>
            </a:extLst>
          </p:cNvPr>
          <p:cNvSpPr/>
          <p:nvPr/>
        </p:nvSpPr>
        <p:spPr>
          <a:xfrm>
            <a:off x="629182" y="3433913"/>
            <a:ext cx="10724618" cy="594359"/>
          </a:xfrm>
          <a:prstGeom prst="round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32481152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Question">
            <a:extLst>
              <a:ext uri="{FF2B5EF4-FFF2-40B4-BE49-F238E27FC236}">
                <a16:creationId xmlns:a16="http://schemas.microsoft.com/office/drawing/2014/main" id="{BB7D480E-0517-F400-A552-09A1949DCA13}"/>
              </a:ext>
            </a:extLst>
          </p:cNvPr>
          <p:cNvSpPr>
            <a:spLocks noGrp="1"/>
          </p:cNvSpPr>
          <p:nvPr>
            <p:ph type="title"/>
          </p:nvPr>
        </p:nvSpPr>
        <p:spPr/>
        <p:txBody>
          <a:bodyPr>
            <a:normAutofit/>
          </a:bodyPr>
          <a:lstStyle/>
          <a:p>
            <a:r>
              <a:rPr lang="en-US" dirty="0"/>
              <a:t>Knowledge Check</a:t>
            </a:r>
          </a:p>
        </p:txBody>
      </p:sp>
      <p:sp>
        <p:nvSpPr>
          <p:cNvPr id="3" name="Content Placeholder 2">
            <a:extLst>
              <a:ext uri="{FF2B5EF4-FFF2-40B4-BE49-F238E27FC236}">
                <a16:creationId xmlns:a16="http://schemas.microsoft.com/office/drawing/2014/main" id="{CDF49002-B7CF-ACCB-612C-127BCB624EAD}"/>
              </a:ext>
            </a:extLst>
          </p:cNvPr>
          <p:cNvSpPr>
            <a:spLocks noGrp="1"/>
          </p:cNvSpPr>
          <p:nvPr>
            <p:ph idx="1"/>
          </p:nvPr>
        </p:nvSpPr>
        <p:spPr/>
        <p:txBody>
          <a:bodyPr>
            <a:normAutofit/>
          </a:bodyPr>
          <a:lstStyle/>
          <a:p>
            <a:pPr marL="0" indent="0">
              <a:spcAft>
                <a:spcPts val="1200"/>
              </a:spcAft>
              <a:buNone/>
            </a:pPr>
            <a:r>
              <a:rPr lang="en-US" sz="2400" dirty="0">
                <a:solidFill>
                  <a:schemeClr val="tx1"/>
                </a:solidFill>
              </a:rPr>
              <a:t>Which of the following is the best way to handle inconsistent responses?</a:t>
            </a:r>
          </a:p>
          <a:p>
            <a:pPr marL="514350" indent="-514350">
              <a:buFont typeface="+mj-lt"/>
              <a:buAutoNum type="alphaUcPeriod"/>
            </a:pPr>
            <a:r>
              <a:rPr lang="en-US" sz="2400" dirty="0"/>
              <a:t>Choose the response that best fits your hypothesis </a:t>
            </a:r>
          </a:p>
          <a:p>
            <a:pPr marL="514350" indent="-514350">
              <a:buFont typeface="+mj-lt"/>
              <a:buAutoNum type="alphaUcPeriod"/>
            </a:pPr>
            <a:r>
              <a:rPr lang="en-US" sz="2400" dirty="0"/>
              <a:t>Ask the interviewee for clarification</a:t>
            </a:r>
          </a:p>
          <a:p>
            <a:pPr marL="514350" indent="-514350">
              <a:buFont typeface="+mj-lt"/>
              <a:buAutoNum type="alphaUcPeriod"/>
            </a:pPr>
            <a:r>
              <a:rPr lang="en-US" sz="2400" dirty="0"/>
              <a:t>Leave the inconsistency on the questionnaire to reflect the answers given by the interviewee</a:t>
            </a:r>
          </a:p>
          <a:p>
            <a:pPr marL="514350" indent="-514350">
              <a:buFont typeface="+mj-lt"/>
              <a:buAutoNum type="alphaUcPeriod"/>
            </a:pPr>
            <a:r>
              <a:rPr lang="en-US" sz="2400" dirty="0"/>
              <a:t>Change one of the inconsistent responses to match the other</a:t>
            </a:r>
          </a:p>
        </p:txBody>
      </p:sp>
      <p:sp>
        <p:nvSpPr>
          <p:cNvPr id="4" name="Slide Number Placeholder 3">
            <a:extLst>
              <a:ext uri="{FF2B5EF4-FFF2-40B4-BE49-F238E27FC236}">
                <a16:creationId xmlns:a16="http://schemas.microsoft.com/office/drawing/2014/main" id="{59A58B86-230E-5756-C291-BD50D440F6B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11602025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Question">
            <a:extLst>
              <a:ext uri="{FF2B5EF4-FFF2-40B4-BE49-F238E27FC236}">
                <a16:creationId xmlns:a16="http://schemas.microsoft.com/office/drawing/2014/main" id="{BB7D480E-0517-F400-A552-09A1949DCA13}"/>
              </a:ext>
            </a:extLst>
          </p:cNvPr>
          <p:cNvSpPr>
            <a:spLocks noGrp="1"/>
          </p:cNvSpPr>
          <p:nvPr>
            <p:ph type="title"/>
          </p:nvPr>
        </p:nvSpPr>
        <p:spPr/>
        <p:txBody>
          <a:bodyPr>
            <a:normAutofit/>
          </a:bodyPr>
          <a:lstStyle/>
          <a:p>
            <a:r>
              <a:rPr lang="en-US" dirty="0"/>
              <a:t>Knowledge Check</a:t>
            </a:r>
          </a:p>
        </p:txBody>
      </p:sp>
      <p:sp>
        <p:nvSpPr>
          <p:cNvPr id="3" name="Content Placeholder 2">
            <a:extLst>
              <a:ext uri="{FF2B5EF4-FFF2-40B4-BE49-F238E27FC236}">
                <a16:creationId xmlns:a16="http://schemas.microsoft.com/office/drawing/2014/main" id="{CDF49002-B7CF-ACCB-612C-127BCB624EAD}"/>
              </a:ext>
            </a:extLst>
          </p:cNvPr>
          <p:cNvSpPr>
            <a:spLocks noGrp="1"/>
          </p:cNvSpPr>
          <p:nvPr>
            <p:ph idx="1"/>
          </p:nvPr>
        </p:nvSpPr>
        <p:spPr/>
        <p:txBody>
          <a:bodyPr>
            <a:normAutofit/>
          </a:bodyPr>
          <a:lstStyle/>
          <a:p>
            <a:pPr marL="0" indent="0">
              <a:spcAft>
                <a:spcPts val="1200"/>
              </a:spcAft>
              <a:buNone/>
            </a:pPr>
            <a:r>
              <a:rPr lang="en-US" sz="2400" dirty="0">
                <a:solidFill>
                  <a:schemeClr val="tx1"/>
                </a:solidFill>
              </a:rPr>
              <a:t>Which of the following is the best way to handle inconsistent responses?</a:t>
            </a:r>
          </a:p>
          <a:p>
            <a:pPr marL="514350" indent="-514350">
              <a:buFont typeface="+mj-lt"/>
              <a:buAutoNum type="alphaUcPeriod"/>
            </a:pPr>
            <a:r>
              <a:rPr lang="en-US" sz="2400" dirty="0"/>
              <a:t>Choose the response that best fits your hypothesis </a:t>
            </a:r>
          </a:p>
          <a:p>
            <a:pPr marL="514350" indent="-514350">
              <a:buFont typeface="+mj-lt"/>
              <a:buAutoNum type="alphaUcPeriod"/>
            </a:pPr>
            <a:r>
              <a:rPr lang="en-US" sz="2400" dirty="0"/>
              <a:t>Ask the interviewee for clarification</a:t>
            </a:r>
          </a:p>
          <a:p>
            <a:pPr marL="514350" indent="-514350">
              <a:buFont typeface="+mj-lt"/>
              <a:buAutoNum type="alphaUcPeriod"/>
            </a:pPr>
            <a:r>
              <a:rPr lang="en-US" sz="2400" dirty="0"/>
              <a:t>Leave the inconsistency on the questionnaire to reflect the answers given by the interviewee</a:t>
            </a:r>
          </a:p>
          <a:p>
            <a:pPr marL="514350" indent="-514350">
              <a:buFont typeface="+mj-lt"/>
              <a:buAutoNum type="alphaUcPeriod"/>
            </a:pPr>
            <a:r>
              <a:rPr lang="en-US" sz="2400" dirty="0"/>
              <a:t>Change one of the inconsistent responses to match the other</a:t>
            </a:r>
          </a:p>
        </p:txBody>
      </p:sp>
      <p:sp>
        <p:nvSpPr>
          <p:cNvPr id="4" name="Slide Number Placeholder 3">
            <a:extLst>
              <a:ext uri="{FF2B5EF4-FFF2-40B4-BE49-F238E27FC236}">
                <a16:creationId xmlns:a16="http://schemas.microsoft.com/office/drawing/2014/main" id="{59A58B86-230E-5756-C291-BD50D440F6B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2" name="Rectangle: Rounded Corners 1">
            <a:extLst>
              <a:ext uri="{FF2B5EF4-FFF2-40B4-BE49-F238E27FC236}">
                <a16:creationId xmlns:a16="http://schemas.microsoft.com/office/drawing/2014/main" id="{63A838DB-B289-9E00-C605-8DE4453AEDF7}"/>
              </a:ext>
            </a:extLst>
          </p:cNvPr>
          <p:cNvSpPr/>
          <p:nvPr/>
        </p:nvSpPr>
        <p:spPr>
          <a:xfrm>
            <a:off x="838200" y="2832110"/>
            <a:ext cx="5526024" cy="554545"/>
          </a:xfrm>
          <a:prstGeom prst="round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12559691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D3AD6-F90F-24F6-269A-549640FB77B1}"/>
              </a:ext>
            </a:extLst>
          </p:cNvPr>
          <p:cNvSpPr>
            <a:spLocks noGrp="1"/>
          </p:cNvSpPr>
          <p:nvPr>
            <p:ph type="title"/>
          </p:nvPr>
        </p:nvSpPr>
        <p:spPr/>
        <p:txBody>
          <a:bodyPr/>
          <a:lstStyle/>
          <a:p>
            <a:r>
              <a:rPr lang="en-US" dirty="0"/>
              <a:t>Opportunity: Unique Responses </a:t>
            </a:r>
          </a:p>
        </p:txBody>
      </p:sp>
      <p:sp>
        <p:nvSpPr>
          <p:cNvPr id="16" name="TextBox 15">
            <a:extLst>
              <a:ext uri="{FF2B5EF4-FFF2-40B4-BE49-F238E27FC236}">
                <a16:creationId xmlns:a16="http://schemas.microsoft.com/office/drawing/2014/main" id="{9C88DC6F-A1A6-10D5-851E-6484CC3E90DA}"/>
              </a:ext>
            </a:extLst>
          </p:cNvPr>
          <p:cNvSpPr txBox="1"/>
          <p:nvPr/>
        </p:nvSpPr>
        <p:spPr>
          <a:xfrm>
            <a:off x="1252538" y="4846448"/>
            <a:ext cx="9686924" cy="954107"/>
          </a:xfrm>
          <a:prstGeom prst="rect">
            <a:avLst/>
          </a:prstGeom>
          <a:noFill/>
        </p:spPr>
        <p:txBody>
          <a:bodyPr wrap="square" rtlCol="0">
            <a:spAutoFit/>
          </a:bodyPr>
          <a:lstStyle/>
          <a:p>
            <a:pPr algn="ctr"/>
            <a:r>
              <a:rPr lang="en-US" sz="2800" b="1" i="1" dirty="0"/>
              <a:t>Capture unique responses even if you have to record in the questionnaire margins </a:t>
            </a:r>
          </a:p>
        </p:txBody>
      </p:sp>
      <p:grpSp>
        <p:nvGrpSpPr>
          <p:cNvPr id="22" name="Group 21">
            <a:extLst>
              <a:ext uri="{FF2B5EF4-FFF2-40B4-BE49-F238E27FC236}">
                <a16:creationId xmlns:a16="http://schemas.microsoft.com/office/drawing/2014/main" id="{E5C56D3C-5F6B-00CB-79C4-A42A91482EBF}"/>
              </a:ext>
            </a:extLst>
          </p:cNvPr>
          <p:cNvGrpSpPr/>
          <p:nvPr/>
        </p:nvGrpSpPr>
        <p:grpSpPr>
          <a:xfrm>
            <a:off x="105889" y="1534498"/>
            <a:ext cx="12812978" cy="1965314"/>
            <a:chOff x="105889" y="1534498"/>
            <a:chExt cx="12812978" cy="1965314"/>
          </a:xfrm>
        </p:grpSpPr>
        <p:grpSp>
          <p:nvGrpSpPr>
            <p:cNvPr id="8" name="Group 7">
              <a:extLst>
                <a:ext uri="{FF2B5EF4-FFF2-40B4-BE49-F238E27FC236}">
                  <a16:creationId xmlns:a16="http://schemas.microsoft.com/office/drawing/2014/main" id="{2D58AEC1-A316-6E6C-DC25-58EB428CB44A}"/>
                </a:ext>
              </a:extLst>
            </p:cNvPr>
            <p:cNvGrpSpPr/>
            <p:nvPr/>
          </p:nvGrpSpPr>
          <p:grpSpPr>
            <a:xfrm>
              <a:off x="105889" y="1534498"/>
              <a:ext cx="10940063" cy="1541657"/>
              <a:chOff x="105889" y="1534498"/>
              <a:chExt cx="10940063" cy="1541657"/>
            </a:xfrm>
          </p:grpSpPr>
          <p:pic>
            <p:nvPicPr>
              <p:cNvPr id="4" name="Picture 3">
                <a:extLst>
                  <a:ext uri="{FF2B5EF4-FFF2-40B4-BE49-F238E27FC236}">
                    <a16:creationId xmlns:a16="http://schemas.microsoft.com/office/drawing/2014/main" id="{FE9AD678-AEF2-0DA7-CC66-863C44051570}"/>
                  </a:ext>
                </a:extLst>
              </p:cNvPr>
              <p:cNvPicPr>
                <a:picLocks noChangeAspect="1"/>
              </p:cNvPicPr>
              <p:nvPr/>
            </p:nvPicPr>
            <p:blipFill>
              <a:blip r:embed="rId4"/>
              <a:stretch>
                <a:fillRect/>
              </a:stretch>
            </p:blipFill>
            <p:spPr>
              <a:xfrm>
                <a:off x="105889" y="1534498"/>
                <a:ext cx="10940063" cy="1541657"/>
              </a:xfrm>
              <a:prstGeom prst="rect">
                <a:avLst/>
              </a:prstGeom>
            </p:spPr>
          </p:pic>
          <p:pic>
            <p:nvPicPr>
              <p:cNvPr id="5" name="Graphic 4" descr="Checkmark with solid fill">
                <a:extLst>
                  <a:ext uri="{FF2B5EF4-FFF2-40B4-BE49-F238E27FC236}">
                    <a16:creationId xmlns:a16="http://schemas.microsoft.com/office/drawing/2014/main" id="{FA84E082-6EDD-8E1B-C747-FA385645AB8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41271" y="1804416"/>
                <a:ext cx="357692" cy="357692"/>
              </a:xfrm>
              <a:prstGeom prst="rect">
                <a:avLst/>
              </a:prstGeom>
            </p:spPr>
          </p:pic>
          <p:pic>
            <p:nvPicPr>
              <p:cNvPr id="6" name="Graphic 5" descr="Checkmark with solid fill">
                <a:extLst>
                  <a:ext uri="{FF2B5EF4-FFF2-40B4-BE49-F238E27FC236}">
                    <a16:creationId xmlns:a16="http://schemas.microsoft.com/office/drawing/2014/main" id="{FBBAB22B-5EFC-0868-9F42-4DE231392C3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41271" y="2431251"/>
                <a:ext cx="357692" cy="357692"/>
              </a:xfrm>
              <a:prstGeom prst="rect">
                <a:avLst/>
              </a:prstGeom>
            </p:spPr>
          </p:pic>
          <p:pic>
            <p:nvPicPr>
              <p:cNvPr id="7" name="Graphic 6" descr="Checkmark with solid fill">
                <a:extLst>
                  <a:ext uri="{FF2B5EF4-FFF2-40B4-BE49-F238E27FC236}">
                    <a16:creationId xmlns:a16="http://schemas.microsoft.com/office/drawing/2014/main" id="{1A4A636C-4D9B-93E0-BB7F-B3A75F340DC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86791" y="2677853"/>
                <a:ext cx="357692" cy="357692"/>
              </a:xfrm>
              <a:prstGeom prst="rect">
                <a:avLst/>
              </a:prstGeom>
            </p:spPr>
          </p:pic>
        </p:grpSp>
        <p:sp>
          <p:nvSpPr>
            <p:cNvPr id="19" name="TextBox 18">
              <a:extLst>
                <a:ext uri="{FF2B5EF4-FFF2-40B4-BE49-F238E27FC236}">
                  <a16:creationId xmlns:a16="http://schemas.microsoft.com/office/drawing/2014/main" id="{7CCA4B45-7A73-3271-F411-47540EC6573F}"/>
                </a:ext>
              </a:extLst>
            </p:cNvPr>
            <p:cNvSpPr txBox="1"/>
            <p:nvPr/>
          </p:nvSpPr>
          <p:spPr>
            <a:xfrm>
              <a:off x="6479695" y="2661074"/>
              <a:ext cx="4467159" cy="461665"/>
            </a:xfrm>
            <a:prstGeom prst="rect">
              <a:avLst/>
            </a:prstGeom>
            <a:noFill/>
          </p:spPr>
          <p:txBody>
            <a:bodyPr wrap="square" rtlCol="0">
              <a:spAutoFit/>
            </a:bodyPr>
            <a:lstStyle/>
            <a:p>
              <a:r>
                <a:rPr lang="en-US" sz="2400" b="1" dirty="0">
                  <a:solidFill>
                    <a:srgbClr val="0070C0"/>
                  </a:solidFill>
                  <a:latin typeface="Bradley Hand ITC" panose="03070402050302030203" pitchFamily="66" charset="0"/>
                </a:rPr>
                <a:t>Roasted &amp; glazed, from truck at </a:t>
              </a:r>
            </a:p>
          </p:txBody>
        </p:sp>
        <p:sp>
          <p:nvSpPr>
            <p:cNvPr id="20" name="TextBox 19">
              <a:extLst>
                <a:ext uri="{FF2B5EF4-FFF2-40B4-BE49-F238E27FC236}">
                  <a16:creationId xmlns:a16="http://schemas.microsoft.com/office/drawing/2014/main" id="{14FC8CB6-C27C-E343-0282-30E51929EF57}"/>
                </a:ext>
              </a:extLst>
            </p:cNvPr>
            <p:cNvSpPr txBox="1"/>
            <p:nvPr/>
          </p:nvSpPr>
          <p:spPr>
            <a:xfrm rot="19263944">
              <a:off x="10740603" y="2074492"/>
              <a:ext cx="2178264" cy="461665"/>
            </a:xfrm>
            <a:prstGeom prst="rect">
              <a:avLst/>
            </a:prstGeom>
            <a:noFill/>
          </p:spPr>
          <p:txBody>
            <a:bodyPr wrap="square" rtlCol="0">
              <a:spAutoFit/>
            </a:bodyPr>
            <a:lstStyle/>
            <a:p>
              <a:r>
                <a:rPr lang="en-US" sz="2400" b="1" dirty="0">
                  <a:solidFill>
                    <a:srgbClr val="0070C0"/>
                  </a:solidFill>
                  <a:latin typeface="Bradley Hand ITC" panose="03070402050302030203" pitchFamily="66" charset="0"/>
                </a:rPr>
                <a:t>Christmas</a:t>
              </a:r>
            </a:p>
          </p:txBody>
        </p:sp>
        <p:sp>
          <p:nvSpPr>
            <p:cNvPr id="21" name="TextBox 20">
              <a:extLst>
                <a:ext uri="{FF2B5EF4-FFF2-40B4-BE49-F238E27FC236}">
                  <a16:creationId xmlns:a16="http://schemas.microsoft.com/office/drawing/2014/main" id="{E3A26404-9884-58E5-56E8-3ECEC360283E}"/>
                </a:ext>
              </a:extLst>
            </p:cNvPr>
            <p:cNvSpPr txBox="1"/>
            <p:nvPr/>
          </p:nvSpPr>
          <p:spPr>
            <a:xfrm rot="19263944">
              <a:off x="10871910" y="2668815"/>
              <a:ext cx="1544872" cy="830997"/>
            </a:xfrm>
            <a:prstGeom prst="rect">
              <a:avLst/>
            </a:prstGeom>
            <a:noFill/>
          </p:spPr>
          <p:txBody>
            <a:bodyPr wrap="square" rtlCol="0">
              <a:spAutoFit/>
            </a:bodyPr>
            <a:lstStyle/>
            <a:p>
              <a:r>
                <a:rPr lang="en-US" sz="2400" b="1" dirty="0">
                  <a:solidFill>
                    <a:srgbClr val="0070C0"/>
                  </a:solidFill>
                  <a:latin typeface="Bradley Hand ITC" panose="03070402050302030203" pitchFamily="66" charset="0"/>
                </a:rPr>
                <a:t>Market 12/22</a:t>
              </a:r>
            </a:p>
          </p:txBody>
        </p:sp>
      </p:grpSp>
      <p:sp>
        <p:nvSpPr>
          <p:cNvPr id="3" name="Slide Number Placeholder 3">
            <a:extLst>
              <a:ext uri="{FF2B5EF4-FFF2-40B4-BE49-F238E27FC236}">
                <a16:creationId xmlns:a16="http://schemas.microsoft.com/office/drawing/2014/main" id="{E74A5344-ED2E-218D-E29C-5C159C6E1436}"/>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22242860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D3AD6-F90F-24F6-269A-549640FB77B1}"/>
              </a:ext>
            </a:extLst>
          </p:cNvPr>
          <p:cNvSpPr>
            <a:spLocks noGrp="1"/>
          </p:cNvSpPr>
          <p:nvPr>
            <p:ph type="title"/>
          </p:nvPr>
        </p:nvSpPr>
        <p:spPr/>
        <p:txBody>
          <a:bodyPr/>
          <a:lstStyle/>
          <a:p>
            <a:r>
              <a:rPr lang="en-US" dirty="0"/>
              <a:t>Opportunity: New Details</a:t>
            </a:r>
          </a:p>
        </p:txBody>
      </p:sp>
      <p:sp>
        <p:nvSpPr>
          <p:cNvPr id="16" name="TextBox 15">
            <a:extLst>
              <a:ext uri="{FF2B5EF4-FFF2-40B4-BE49-F238E27FC236}">
                <a16:creationId xmlns:a16="http://schemas.microsoft.com/office/drawing/2014/main" id="{9C88DC6F-A1A6-10D5-851E-6484CC3E90DA}"/>
              </a:ext>
            </a:extLst>
          </p:cNvPr>
          <p:cNvSpPr txBox="1"/>
          <p:nvPr/>
        </p:nvSpPr>
        <p:spPr>
          <a:xfrm>
            <a:off x="1684746" y="4637200"/>
            <a:ext cx="8822508" cy="954107"/>
          </a:xfrm>
          <a:prstGeom prst="rect">
            <a:avLst/>
          </a:prstGeom>
          <a:noFill/>
        </p:spPr>
        <p:txBody>
          <a:bodyPr wrap="square" rtlCol="0">
            <a:spAutoFit/>
          </a:bodyPr>
          <a:lstStyle/>
          <a:p>
            <a:pPr algn="ctr"/>
            <a:r>
              <a:rPr lang="en-US" sz="2800" b="1" i="1" dirty="0"/>
              <a:t>Interviews may reveal useful event details unknown to investigators</a:t>
            </a:r>
          </a:p>
        </p:txBody>
      </p:sp>
      <p:pic>
        <p:nvPicPr>
          <p:cNvPr id="9" name="Picture 8">
            <a:extLst>
              <a:ext uri="{FF2B5EF4-FFF2-40B4-BE49-F238E27FC236}">
                <a16:creationId xmlns:a16="http://schemas.microsoft.com/office/drawing/2014/main" id="{FC0CA0F2-F3AF-1F9F-0152-D559239E23ED}"/>
              </a:ext>
            </a:extLst>
          </p:cNvPr>
          <p:cNvPicPr>
            <a:picLocks noChangeAspect="1"/>
          </p:cNvPicPr>
          <p:nvPr/>
        </p:nvPicPr>
        <p:blipFill>
          <a:blip r:embed="rId4"/>
          <a:stretch>
            <a:fillRect/>
          </a:stretch>
        </p:blipFill>
        <p:spPr>
          <a:xfrm>
            <a:off x="6712" y="1266693"/>
            <a:ext cx="11974596" cy="1886213"/>
          </a:xfrm>
          <a:prstGeom prst="rect">
            <a:avLst/>
          </a:prstGeom>
        </p:spPr>
      </p:pic>
      <p:sp>
        <p:nvSpPr>
          <p:cNvPr id="3" name="Oval 2">
            <a:extLst>
              <a:ext uri="{FF2B5EF4-FFF2-40B4-BE49-F238E27FC236}">
                <a16:creationId xmlns:a16="http://schemas.microsoft.com/office/drawing/2014/main" id="{5494019E-915B-6822-7354-27FC6F0C5C3A}"/>
              </a:ext>
            </a:extLst>
          </p:cNvPr>
          <p:cNvSpPr/>
          <p:nvPr/>
        </p:nvSpPr>
        <p:spPr>
          <a:xfrm>
            <a:off x="7806562" y="1410788"/>
            <a:ext cx="4326474" cy="1358133"/>
          </a:xfrm>
          <a:prstGeom prst="ellipse">
            <a:avLst/>
          </a:prstGeom>
          <a:noFill/>
          <a:ln w="539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DF1DF0AC-A341-1228-FBD6-C56D59DE99C4}"/>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2019270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FC7DDBC-39B9-54C8-8BE6-CE36FB8E92A4}"/>
              </a:ext>
            </a:extLst>
          </p:cNvPr>
          <p:cNvSpPr>
            <a:spLocks noGrp="1"/>
          </p:cNvSpPr>
          <p:nvPr>
            <p:ph type="title"/>
          </p:nvPr>
        </p:nvSpPr>
        <p:spPr/>
        <p:txBody>
          <a:bodyPr/>
          <a:lstStyle/>
          <a:p>
            <a:r>
              <a:rPr lang="en-US" dirty="0"/>
              <a:t>Protocols: Completed Interviews</a:t>
            </a:r>
          </a:p>
        </p:txBody>
      </p:sp>
      <p:sp>
        <p:nvSpPr>
          <p:cNvPr id="6" name="Content Placeholder 5">
            <a:extLst>
              <a:ext uri="{FF2B5EF4-FFF2-40B4-BE49-F238E27FC236}">
                <a16:creationId xmlns:a16="http://schemas.microsoft.com/office/drawing/2014/main" id="{00394EAF-D540-A684-D2E8-267F36930A3B}"/>
              </a:ext>
            </a:extLst>
          </p:cNvPr>
          <p:cNvSpPr>
            <a:spLocks noGrp="1"/>
          </p:cNvSpPr>
          <p:nvPr>
            <p:ph idx="1"/>
          </p:nvPr>
        </p:nvSpPr>
        <p:spPr>
          <a:xfrm>
            <a:off x="838200" y="1825625"/>
            <a:ext cx="5257800" cy="4351338"/>
          </a:xfrm>
        </p:spPr>
        <p:txBody>
          <a:bodyPr/>
          <a:lstStyle/>
          <a:p>
            <a:r>
              <a:rPr lang="en-US" dirty="0">
                <a:sym typeface="Wingdings" panose="05000000000000000000" pitchFamily="2" charset="2"/>
              </a:rPr>
              <a:t>Analysis of multiple questionnaires to determine commonalities</a:t>
            </a:r>
          </a:p>
          <a:p>
            <a:r>
              <a:rPr lang="en-US" dirty="0"/>
              <a:t>Next steps may change as more information is gathered</a:t>
            </a:r>
          </a:p>
          <a:p>
            <a:r>
              <a:rPr lang="en-US" dirty="0"/>
              <a:t>Need for clear process</a:t>
            </a:r>
          </a:p>
          <a:p>
            <a:r>
              <a:rPr lang="en-US" dirty="0"/>
              <a:t>Internal team communication critical</a:t>
            </a:r>
          </a:p>
          <a:p>
            <a:pPr marL="0" indent="0">
              <a:buNone/>
            </a:pPr>
            <a:endParaRPr lang="en-US" dirty="0"/>
          </a:p>
          <a:p>
            <a:endParaRPr lang="en-US" dirty="0"/>
          </a:p>
        </p:txBody>
      </p:sp>
      <p:sp>
        <p:nvSpPr>
          <p:cNvPr id="4" name="Slide Number Placeholder 3">
            <a:extLst>
              <a:ext uri="{FF2B5EF4-FFF2-40B4-BE49-F238E27FC236}">
                <a16:creationId xmlns:a16="http://schemas.microsoft.com/office/drawing/2014/main" id="{DE12BBE7-67DE-6E6A-A612-7E2FD8FF47E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pic>
        <p:nvPicPr>
          <p:cNvPr id="7" name="Graphic 6">
            <a:extLst>
              <a:ext uri="{FF2B5EF4-FFF2-40B4-BE49-F238E27FC236}">
                <a16:creationId xmlns:a16="http://schemas.microsoft.com/office/drawing/2014/main" id="{EF9E4CBC-9456-753B-02B9-61E1AD6587C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47466" y="1297491"/>
            <a:ext cx="3685871" cy="5058859"/>
          </a:xfrm>
          <a:prstGeom prst="rect">
            <a:avLst/>
          </a:prstGeom>
          <a:effectLst>
            <a:outerShdw blurRad="63500" sx="102000" sy="102000" algn="ctr" rotWithShape="0">
              <a:prstClr val="black">
                <a:alpha val="40000"/>
              </a:prstClr>
            </a:outerShdw>
          </a:effectLst>
        </p:spPr>
      </p:pic>
      <p:sp>
        <p:nvSpPr>
          <p:cNvPr id="8" name="TextBox 7">
            <a:extLst>
              <a:ext uri="{FF2B5EF4-FFF2-40B4-BE49-F238E27FC236}">
                <a16:creationId xmlns:a16="http://schemas.microsoft.com/office/drawing/2014/main" id="{D4D22A4C-F07A-FB02-8E61-8750536A7396}"/>
              </a:ext>
            </a:extLst>
          </p:cNvPr>
          <p:cNvSpPr txBox="1"/>
          <p:nvPr/>
        </p:nvSpPr>
        <p:spPr>
          <a:xfrm>
            <a:off x="8125866" y="2083839"/>
            <a:ext cx="2553520" cy="830997"/>
          </a:xfrm>
          <a:prstGeom prst="rect">
            <a:avLst/>
          </a:prstGeom>
          <a:noFill/>
        </p:spPr>
        <p:txBody>
          <a:bodyPr wrap="none" rtlCol="0">
            <a:spAutoFit/>
          </a:bodyPr>
          <a:lstStyle/>
          <a:p>
            <a:pPr algn="ctr"/>
            <a:r>
              <a:rPr lang="en-US" sz="2400" b="1" dirty="0"/>
              <a:t>INVESTIGATION</a:t>
            </a:r>
          </a:p>
          <a:p>
            <a:pPr algn="ctr"/>
            <a:r>
              <a:rPr lang="en-US" sz="2400" b="1" dirty="0"/>
              <a:t>23-024</a:t>
            </a:r>
          </a:p>
        </p:txBody>
      </p:sp>
    </p:spTree>
    <p:custDataLst>
      <p:tags r:id="rId1"/>
    </p:custDataLst>
    <p:extLst>
      <p:ext uri="{BB962C8B-B14F-4D97-AF65-F5344CB8AC3E}">
        <p14:creationId xmlns:p14="http://schemas.microsoft.com/office/powerpoint/2010/main" val="28577087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FC7DDBC-39B9-54C8-8BE6-CE36FB8E92A4}"/>
              </a:ext>
            </a:extLst>
          </p:cNvPr>
          <p:cNvSpPr>
            <a:spLocks noGrp="1"/>
          </p:cNvSpPr>
          <p:nvPr>
            <p:ph type="title"/>
          </p:nvPr>
        </p:nvSpPr>
        <p:spPr/>
        <p:txBody>
          <a:bodyPr/>
          <a:lstStyle/>
          <a:p>
            <a:r>
              <a:rPr lang="en-US" dirty="0"/>
              <a:t>Protocols: Completed Interviews</a:t>
            </a:r>
          </a:p>
        </p:txBody>
      </p:sp>
      <p:sp>
        <p:nvSpPr>
          <p:cNvPr id="6" name="Content Placeholder 5">
            <a:extLst>
              <a:ext uri="{FF2B5EF4-FFF2-40B4-BE49-F238E27FC236}">
                <a16:creationId xmlns:a16="http://schemas.microsoft.com/office/drawing/2014/main" id="{00394EAF-D540-A684-D2E8-267F36930A3B}"/>
              </a:ext>
            </a:extLst>
          </p:cNvPr>
          <p:cNvSpPr>
            <a:spLocks noGrp="1"/>
          </p:cNvSpPr>
          <p:nvPr>
            <p:ph idx="1"/>
          </p:nvPr>
        </p:nvSpPr>
        <p:spPr>
          <a:xfrm>
            <a:off x="557784" y="1833137"/>
            <a:ext cx="7449891" cy="4351338"/>
          </a:xfrm>
        </p:spPr>
        <p:txBody>
          <a:bodyPr>
            <a:normAutofit/>
          </a:bodyPr>
          <a:lstStyle/>
          <a:p>
            <a:pPr lvl="1">
              <a:lnSpc>
                <a:spcPct val="100000"/>
              </a:lnSpc>
              <a:spcBef>
                <a:spcPts val="600"/>
              </a:spcBef>
              <a:spcAft>
                <a:spcPts val="600"/>
              </a:spcAft>
            </a:pPr>
            <a:r>
              <a:rPr lang="en-US" sz="2800" dirty="0"/>
              <a:t>When should interviews be complete?</a:t>
            </a:r>
          </a:p>
          <a:p>
            <a:pPr lvl="1">
              <a:lnSpc>
                <a:spcPct val="100000"/>
              </a:lnSpc>
              <a:spcBef>
                <a:spcPts val="600"/>
              </a:spcBef>
              <a:spcAft>
                <a:spcPts val="600"/>
              </a:spcAft>
            </a:pPr>
            <a:r>
              <a:rPr lang="en-US" sz="2800" dirty="0"/>
              <a:t>What do I do with completed interviews?</a:t>
            </a:r>
          </a:p>
          <a:p>
            <a:pPr lvl="1">
              <a:lnSpc>
                <a:spcPct val="100000"/>
              </a:lnSpc>
              <a:spcBef>
                <a:spcPts val="600"/>
              </a:spcBef>
              <a:spcAft>
                <a:spcPts val="600"/>
              </a:spcAft>
            </a:pPr>
            <a:r>
              <a:rPr lang="en-US" sz="2800" dirty="0"/>
              <a:t>Who should I tell if I learn something unique or that seems important?</a:t>
            </a:r>
          </a:p>
          <a:p>
            <a:pPr lvl="1">
              <a:lnSpc>
                <a:spcPct val="100000"/>
              </a:lnSpc>
              <a:spcBef>
                <a:spcPts val="600"/>
              </a:spcBef>
              <a:spcAft>
                <a:spcPts val="600"/>
              </a:spcAft>
            </a:pPr>
            <a:r>
              <a:rPr lang="en-US" sz="2800" dirty="0"/>
              <a:t>How will the team communicate if new questions are added, or others deleted?</a:t>
            </a:r>
          </a:p>
          <a:p>
            <a:pPr lvl="1">
              <a:lnSpc>
                <a:spcPct val="100000"/>
              </a:lnSpc>
              <a:spcBef>
                <a:spcPts val="600"/>
              </a:spcBef>
              <a:spcAft>
                <a:spcPts val="600"/>
              </a:spcAft>
            </a:pPr>
            <a:r>
              <a:rPr lang="en-US" sz="2800" dirty="0"/>
              <a:t>Any other special instructions?</a:t>
            </a:r>
          </a:p>
          <a:p>
            <a:pPr marL="0" indent="0">
              <a:buNone/>
            </a:pPr>
            <a:endParaRPr lang="en-US" dirty="0"/>
          </a:p>
          <a:p>
            <a:endParaRPr lang="en-US" dirty="0"/>
          </a:p>
        </p:txBody>
      </p:sp>
      <p:sp>
        <p:nvSpPr>
          <p:cNvPr id="4" name="Slide Number Placeholder 3">
            <a:extLst>
              <a:ext uri="{FF2B5EF4-FFF2-40B4-BE49-F238E27FC236}">
                <a16:creationId xmlns:a16="http://schemas.microsoft.com/office/drawing/2014/main" id="{DE12BBE7-67DE-6E6A-A612-7E2FD8FF47E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pic>
        <p:nvPicPr>
          <p:cNvPr id="2" name="Picture 1">
            <a:extLst>
              <a:ext uri="{FF2B5EF4-FFF2-40B4-BE49-F238E27FC236}">
                <a16:creationId xmlns:a16="http://schemas.microsoft.com/office/drawing/2014/main" id="{2BE8A34F-F9A6-5999-7186-B3C472DC06E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007675" y="1833137"/>
            <a:ext cx="3346125" cy="3426221"/>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435267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6445375-ABEF-2920-2330-CF87ABFA5534}"/>
              </a:ext>
            </a:extLst>
          </p:cNvPr>
          <p:cNvSpPr/>
          <p:nvPr/>
        </p:nvSpPr>
        <p:spPr>
          <a:xfrm>
            <a:off x="-1" y="0"/>
            <a:ext cx="914401" cy="6858000"/>
          </a:xfrm>
          <a:prstGeom prst="rect">
            <a:avLst/>
          </a:prstGeom>
          <a:solidFill>
            <a:srgbClr val="3A94B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4400" dirty="0">
                <a:latin typeface="+mj-lt"/>
              </a:rPr>
              <a:t>Activity 6.1</a:t>
            </a:r>
          </a:p>
        </p:txBody>
      </p:sp>
      <p:sp>
        <p:nvSpPr>
          <p:cNvPr id="3" name="Slide Number Placeholder 3">
            <a:extLst>
              <a:ext uri="{FF2B5EF4-FFF2-40B4-BE49-F238E27FC236}">
                <a16:creationId xmlns:a16="http://schemas.microsoft.com/office/drawing/2014/main" id="{3FB70831-8759-9E64-954B-E8FE49A8FA0F}"/>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mc:AlternateContent xmlns:mc="http://schemas.openxmlformats.org/markup-compatibility/2006" xmlns:p14="http://schemas.microsoft.com/office/powerpoint/2010/main">
        <mc:Choice Requires="p14">
          <p:contentPart p14:bwMode="auto" r:id="rId4">
            <p14:nvContentPartPr>
              <p14:cNvPr id="41" name="Ink 40">
                <a:extLst>
                  <a:ext uri="{FF2B5EF4-FFF2-40B4-BE49-F238E27FC236}">
                    <a16:creationId xmlns:a16="http://schemas.microsoft.com/office/drawing/2014/main" id="{99DA5F5C-F0FB-3352-ABF5-0FC8051B4041}"/>
                  </a:ext>
                </a:extLst>
              </p14:cNvPr>
              <p14:cNvContentPartPr/>
              <p14:nvPr/>
            </p14:nvContentPartPr>
            <p14:xfrm>
              <a:off x="12914014" y="6350060"/>
              <a:ext cx="360" cy="360"/>
            </p14:xfrm>
          </p:contentPart>
        </mc:Choice>
        <mc:Fallback xmlns="">
          <p:pic>
            <p:nvPicPr>
              <p:cNvPr id="41" name="Ink 40">
                <a:extLst>
                  <a:ext uri="{FF2B5EF4-FFF2-40B4-BE49-F238E27FC236}">
                    <a16:creationId xmlns:a16="http://schemas.microsoft.com/office/drawing/2014/main" id="{99DA5F5C-F0FB-3352-ABF5-0FC8051B4041}"/>
                  </a:ext>
                </a:extLst>
              </p:cNvPr>
              <p:cNvPicPr/>
              <p:nvPr/>
            </p:nvPicPr>
            <p:blipFill>
              <a:blip r:embed="rId5"/>
              <a:stretch>
                <a:fillRect/>
              </a:stretch>
            </p:blipFill>
            <p:spPr>
              <a:xfrm>
                <a:off x="12905014" y="6341420"/>
                <a:ext cx="18000" cy="18000"/>
              </a:xfrm>
              <a:prstGeom prst="rect">
                <a:avLst/>
              </a:prstGeom>
            </p:spPr>
          </p:pic>
        </mc:Fallback>
      </mc:AlternateContent>
      <p:sp>
        <p:nvSpPr>
          <p:cNvPr id="2" name="Content Placeholder 6">
            <a:extLst>
              <a:ext uri="{FF2B5EF4-FFF2-40B4-BE49-F238E27FC236}">
                <a16:creationId xmlns:a16="http://schemas.microsoft.com/office/drawing/2014/main" id="{7CCDD1D3-2F00-4DB0-FD3F-57C56820B7D0}"/>
              </a:ext>
            </a:extLst>
          </p:cNvPr>
          <p:cNvSpPr txBox="1">
            <a:spLocks/>
          </p:cNvSpPr>
          <p:nvPr/>
        </p:nvSpPr>
        <p:spPr>
          <a:xfrm>
            <a:off x="1426029" y="1253331"/>
            <a:ext cx="10515600" cy="435133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Recall the scenario from earlier modules. The interview team has interviewed several cases and is trying to determine next steps.</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Review the interview data and answer the questions in the Participant Guide. </a:t>
            </a:r>
          </a:p>
        </p:txBody>
      </p:sp>
    </p:spTree>
    <p:custDataLst>
      <p:tags r:id="rId1"/>
    </p:custDataLst>
    <p:extLst>
      <p:ext uri="{BB962C8B-B14F-4D97-AF65-F5344CB8AC3E}">
        <p14:creationId xmlns:p14="http://schemas.microsoft.com/office/powerpoint/2010/main" val="15025937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6445375-ABEF-2920-2330-CF87ABFA5534}"/>
              </a:ext>
            </a:extLst>
          </p:cNvPr>
          <p:cNvSpPr/>
          <p:nvPr/>
        </p:nvSpPr>
        <p:spPr>
          <a:xfrm>
            <a:off x="-1" y="0"/>
            <a:ext cx="914401" cy="6858000"/>
          </a:xfrm>
          <a:prstGeom prst="rect">
            <a:avLst/>
          </a:prstGeom>
          <a:solidFill>
            <a:srgbClr val="3A94B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4400" dirty="0">
                <a:latin typeface="+mj-lt"/>
              </a:rPr>
              <a:t>Activity 6.1</a:t>
            </a:r>
          </a:p>
        </p:txBody>
      </p:sp>
      <p:sp>
        <p:nvSpPr>
          <p:cNvPr id="3" name="Slide Number Placeholder 3">
            <a:extLst>
              <a:ext uri="{FF2B5EF4-FFF2-40B4-BE49-F238E27FC236}">
                <a16:creationId xmlns:a16="http://schemas.microsoft.com/office/drawing/2014/main" id="{3FB70831-8759-9E64-954B-E8FE49A8FA0F}"/>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mc:AlternateContent xmlns:mc="http://schemas.openxmlformats.org/markup-compatibility/2006" xmlns:p14="http://schemas.microsoft.com/office/powerpoint/2010/main">
        <mc:Choice Requires="p14">
          <p:contentPart p14:bwMode="auto" r:id="rId4">
            <p14:nvContentPartPr>
              <p14:cNvPr id="41" name="Ink 40">
                <a:extLst>
                  <a:ext uri="{FF2B5EF4-FFF2-40B4-BE49-F238E27FC236}">
                    <a16:creationId xmlns:a16="http://schemas.microsoft.com/office/drawing/2014/main" id="{99DA5F5C-F0FB-3352-ABF5-0FC8051B4041}"/>
                  </a:ext>
                </a:extLst>
              </p14:cNvPr>
              <p14:cNvContentPartPr/>
              <p14:nvPr/>
            </p14:nvContentPartPr>
            <p14:xfrm>
              <a:off x="12914014" y="6350060"/>
              <a:ext cx="360" cy="360"/>
            </p14:xfrm>
          </p:contentPart>
        </mc:Choice>
        <mc:Fallback xmlns="">
          <p:pic>
            <p:nvPicPr>
              <p:cNvPr id="41" name="Ink 40">
                <a:extLst>
                  <a:ext uri="{FF2B5EF4-FFF2-40B4-BE49-F238E27FC236}">
                    <a16:creationId xmlns:a16="http://schemas.microsoft.com/office/drawing/2014/main" id="{99DA5F5C-F0FB-3352-ABF5-0FC8051B4041}"/>
                  </a:ext>
                </a:extLst>
              </p:cNvPr>
              <p:cNvPicPr/>
              <p:nvPr/>
            </p:nvPicPr>
            <p:blipFill>
              <a:blip r:embed="rId6"/>
              <a:stretch>
                <a:fillRect/>
              </a:stretch>
            </p:blipFill>
            <p:spPr>
              <a:xfrm>
                <a:off x="12905014" y="6341060"/>
                <a:ext cx="18000" cy="18000"/>
              </a:xfrm>
              <a:prstGeom prst="rect">
                <a:avLst/>
              </a:prstGeom>
            </p:spPr>
          </p:pic>
        </mc:Fallback>
      </mc:AlternateContent>
      <p:grpSp>
        <p:nvGrpSpPr>
          <p:cNvPr id="51" name="Group 50">
            <a:extLst>
              <a:ext uri="{FF2B5EF4-FFF2-40B4-BE49-F238E27FC236}">
                <a16:creationId xmlns:a16="http://schemas.microsoft.com/office/drawing/2014/main" id="{8DE65985-9B33-A7F4-5361-2DFDBAEB6E35}"/>
              </a:ext>
            </a:extLst>
          </p:cNvPr>
          <p:cNvGrpSpPr/>
          <p:nvPr/>
        </p:nvGrpSpPr>
        <p:grpSpPr>
          <a:xfrm>
            <a:off x="1039662" y="136525"/>
            <a:ext cx="8179495" cy="1417955"/>
            <a:chOff x="914401" y="136524"/>
            <a:chExt cx="8179495" cy="1417955"/>
          </a:xfrm>
        </p:grpSpPr>
        <p:sp>
          <p:nvSpPr>
            <p:cNvPr id="50" name="Rectangle 49">
              <a:extLst>
                <a:ext uri="{FF2B5EF4-FFF2-40B4-BE49-F238E27FC236}">
                  <a16:creationId xmlns:a16="http://schemas.microsoft.com/office/drawing/2014/main" id="{A6CE7776-22D0-C472-B910-3111A4A2EF26}"/>
                </a:ext>
              </a:extLst>
            </p:cNvPr>
            <p:cNvSpPr/>
            <p:nvPr/>
          </p:nvSpPr>
          <p:spPr>
            <a:xfrm>
              <a:off x="914401" y="136524"/>
              <a:ext cx="8179495" cy="1417955"/>
            </a:xfrm>
            <a:prstGeom prst="rect">
              <a:avLst/>
            </a:prstGeom>
            <a:solidFill>
              <a:srgbClr val="409DB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9FFCAFD5-D34F-15EB-84A8-2912C618643B}"/>
                </a:ext>
              </a:extLst>
            </p:cNvPr>
            <p:cNvPicPr>
              <a:picLocks noChangeAspect="1"/>
            </p:cNvPicPr>
            <p:nvPr/>
          </p:nvPicPr>
          <p:blipFill>
            <a:blip r:embed="rId7"/>
            <a:stretch>
              <a:fillRect/>
            </a:stretch>
          </p:blipFill>
          <p:spPr>
            <a:xfrm>
              <a:off x="1038432" y="261092"/>
              <a:ext cx="7944959" cy="1190791"/>
            </a:xfrm>
            <a:prstGeom prst="rect">
              <a:avLst/>
            </a:prstGeom>
          </p:spPr>
        </p:pic>
      </p:grpSp>
      <p:grpSp>
        <p:nvGrpSpPr>
          <p:cNvPr id="52" name="Group 51">
            <a:extLst>
              <a:ext uri="{FF2B5EF4-FFF2-40B4-BE49-F238E27FC236}">
                <a16:creationId xmlns:a16="http://schemas.microsoft.com/office/drawing/2014/main" id="{32BF08AF-24C6-EA14-8BFD-AC263668EC96}"/>
              </a:ext>
            </a:extLst>
          </p:cNvPr>
          <p:cNvGrpSpPr/>
          <p:nvPr/>
        </p:nvGrpSpPr>
        <p:grpSpPr>
          <a:xfrm rot="21198142">
            <a:off x="2901350" y="1069353"/>
            <a:ext cx="9009890" cy="3362008"/>
            <a:chOff x="1548383" y="1941512"/>
            <a:chExt cx="9009890" cy="3362008"/>
          </a:xfrm>
        </p:grpSpPr>
        <p:sp>
          <p:nvSpPr>
            <p:cNvPr id="49" name="Rectangle 48">
              <a:extLst>
                <a:ext uri="{FF2B5EF4-FFF2-40B4-BE49-F238E27FC236}">
                  <a16:creationId xmlns:a16="http://schemas.microsoft.com/office/drawing/2014/main" id="{A7E24833-F5C2-73F4-C6B5-A91ED38DEC5E}"/>
                </a:ext>
              </a:extLst>
            </p:cNvPr>
            <p:cNvSpPr/>
            <p:nvPr/>
          </p:nvSpPr>
          <p:spPr>
            <a:xfrm>
              <a:off x="1548383" y="1941512"/>
              <a:ext cx="9009890" cy="3362008"/>
            </a:xfrm>
            <a:prstGeom prst="rect">
              <a:avLst/>
            </a:prstGeom>
            <a:solidFill>
              <a:srgbClr val="409DB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a:extLst>
                <a:ext uri="{FF2B5EF4-FFF2-40B4-BE49-F238E27FC236}">
                  <a16:creationId xmlns:a16="http://schemas.microsoft.com/office/drawing/2014/main" id="{21C27421-4203-9DA8-BFE7-84769B563114}"/>
                </a:ext>
              </a:extLst>
            </p:cNvPr>
            <p:cNvPicPr>
              <a:picLocks noChangeAspect="1"/>
            </p:cNvPicPr>
            <p:nvPr/>
          </p:nvPicPr>
          <p:blipFill>
            <a:blip r:embed="rId8"/>
            <a:stretch>
              <a:fillRect/>
            </a:stretch>
          </p:blipFill>
          <p:spPr>
            <a:xfrm>
              <a:off x="1756953" y="2026856"/>
              <a:ext cx="8592749" cy="3191320"/>
            </a:xfrm>
            <a:prstGeom prst="rect">
              <a:avLst/>
            </a:prstGeom>
          </p:spPr>
        </p:pic>
      </p:grpSp>
      <p:grpSp>
        <p:nvGrpSpPr>
          <p:cNvPr id="56" name="Group 55">
            <a:extLst>
              <a:ext uri="{FF2B5EF4-FFF2-40B4-BE49-F238E27FC236}">
                <a16:creationId xmlns:a16="http://schemas.microsoft.com/office/drawing/2014/main" id="{92A3B944-54B6-F583-5BB4-C76B9D3AE8E9}"/>
              </a:ext>
            </a:extLst>
          </p:cNvPr>
          <p:cNvGrpSpPr/>
          <p:nvPr/>
        </p:nvGrpSpPr>
        <p:grpSpPr>
          <a:xfrm rot="21154951">
            <a:off x="1468222" y="4621822"/>
            <a:ext cx="8171156" cy="2058007"/>
            <a:chOff x="1086219" y="4492012"/>
            <a:chExt cx="8171156" cy="2058007"/>
          </a:xfrm>
        </p:grpSpPr>
        <p:sp>
          <p:nvSpPr>
            <p:cNvPr id="55" name="Rectangle 54">
              <a:extLst>
                <a:ext uri="{FF2B5EF4-FFF2-40B4-BE49-F238E27FC236}">
                  <a16:creationId xmlns:a16="http://schemas.microsoft.com/office/drawing/2014/main" id="{60B6E87A-7316-C147-FFAA-661F0FFEAC09}"/>
                </a:ext>
              </a:extLst>
            </p:cNvPr>
            <p:cNvSpPr/>
            <p:nvPr/>
          </p:nvSpPr>
          <p:spPr>
            <a:xfrm rot="469483">
              <a:off x="1086219" y="4492012"/>
              <a:ext cx="8171156" cy="2058007"/>
            </a:xfrm>
            <a:prstGeom prst="rect">
              <a:avLst/>
            </a:prstGeom>
            <a:solidFill>
              <a:srgbClr val="409DB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4" name="Picture 53">
              <a:extLst>
                <a:ext uri="{FF2B5EF4-FFF2-40B4-BE49-F238E27FC236}">
                  <a16:creationId xmlns:a16="http://schemas.microsoft.com/office/drawing/2014/main" id="{67865B33-10BD-0559-79A2-6A435860C84D}"/>
                </a:ext>
              </a:extLst>
            </p:cNvPr>
            <p:cNvPicPr>
              <a:picLocks noChangeAspect="1"/>
            </p:cNvPicPr>
            <p:nvPr/>
          </p:nvPicPr>
          <p:blipFill>
            <a:blip r:embed="rId9"/>
            <a:stretch>
              <a:fillRect/>
            </a:stretch>
          </p:blipFill>
          <p:spPr>
            <a:xfrm rot="492346">
              <a:off x="1210142" y="4687461"/>
              <a:ext cx="7878274" cy="1667108"/>
            </a:xfrm>
            <a:prstGeom prst="rect">
              <a:avLst/>
            </a:prstGeom>
          </p:spPr>
        </p:pic>
      </p:grpSp>
    </p:spTree>
    <p:custDataLst>
      <p:tags r:id="rId1"/>
    </p:custDataLst>
    <p:extLst>
      <p:ext uri="{BB962C8B-B14F-4D97-AF65-F5344CB8AC3E}">
        <p14:creationId xmlns:p14="http://schemas.microsoft.com/office/powerpoint/2010/main" val="3293952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6445375-ABEF-2920-2330-CF87ABFA5534}"/>
              </a:ext>
            </a:extLst>
          </p:cNvPr>
          <p:cNvSpPr/>
          <p:nvPr/>
        </p:nvSpPr>
        <p:spPr>
          <a:xfrm>
            <a:off x="-1" y="0"/>
            <a:ext cx="914401" cy="6858000"/>
          </a:xfrm>
          <a:prstGeom prst="rect">
            <a:avLst/>
          </a:prstGeom>
          <a:solidFill>
            <a:srgbClr val="3A94B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4400" dirty="0">
                <a:latin typeface="+mj-lt"/>
              </a:rPr>
              <a:t>Activity 6.1</a:t>
            </a:r>
          </a:p>
        </p:txBody>
      </p:sp>
      <p:sp>
        <p:nvSpPr>
          <p:cNvPr id="3" name="Slide Number Placeholder 3">
            <a:extLst>
              <a:ext uri="{FF2B5EF4-FFF2-40B4-BE49-F238E27FC236}">
                <a16:creationId xmlns:a16="http://schemas.microsoft.com/office/drawing/2014/main" id="{3FB70831-8759-9E64-954B-E8FE49A8FA0F}"/>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mc:AlternateContent xmlns:mc="http://schemas.openxmlformats.org/markup-compatibility/2006" xmlns:p14="http://schemas.microsoft.com/office/powerpoint/2010/main">
        <mc:Choice Requires="p14">
          <p:contentPart p14:bwMode="auto" r:id="rId4">
            <p14:nvContentPartPr>
              <p14:cNvPr id="41" name="Ink 40">
                <a:extLst>
                  <a:ext uri="{FF2B5EF4-FFF2-40B4-BE49-F238E27FC236}">
                    <a16:creationId xmlns:a16="http://schemas.microsoft.com/office/drawing/2014/main" id="{99DA5F5C-F0FB-3352-ABF5-0FC8051B4041}"/>
                  </a:ext>
                </a:extLst>
              </p14:cNvPr>
              <p14:cNvContentPartPr/>
              <p14:nvPr/>
            </p14:nvContentPartPr>
            <p14:xfrm>
              <a:off x="12914014" y="6350060"/>
              <a:ext cx="360" cy="360"/>
            </p14:xfrm>
          </p:contentPart>
        </mc:Choice>
        <mc:Fallback xmlns="">
          <p:pic>
            <p:nvPicPr>
              <p:cNvPr id="41" name="Ink 40">
                <a:extLst>
                  <a:ext uri="{FF2B5EF4-FFF2-40B4-BE49-F238E27FC236}">
                    <a16:creationId xmlns:a16="http://schemas.microsoft.com/office/drawing/2014/main" id="{99DA5F5C-F0FB-3352-ABF5-0FC8051B4041}"/>
                  </a:ext>
                </a:extLst>
              </p:cNvPr>
              <p:cNvPicPr/>
              <p:nvPr/>
            </p:nvPicPr>
            <p:blipFill>
              <a:blip r:embed="rId5"/>
              <a:stretch>
                <a:fillRect/>
              </a:stretch>
            </p:blipFill>
            <p:spPr>
              <a:xfrm>
                <a:off x="12905014" y="6341420"/>
                <a:ext cx="18000" cy="18000"/>
              </a:xfrm>
              <a:prstGeom prst="rect">
                <a:avLst/>
              </a:prstGeom>
            </p:spPr>
          </p:pic>
        </mc:Fallback>
      </mc:AlternateContent>
      <p:grpSp>
        <p:nvGrpSpPr>
          <p:cNvPr id="18" name="Group 17">
            <a:extLst>
              <a:ext uri="{FF2B5EF4-FFF2-40B4-BE49-F238E27FC236}">
                <a16:creationId xmlns:a16="http://schemas.microsoft.com/office/drawing/2014/main" id="{5FCE5962-47EE-A06C-EC75-F211BEA9ADB2}"/>
              </a:ext>
            </a:extLst>
          </p:cNvPr>
          <p:cNvGrpSpPr/>
          <p:nvPr/>
        </p:nvGrpSpPr>
        <p:grpSpPr>
          <a:xfrm>
            <a:off x="1066867" y="136525"/>
            <a:ext cx="10058266" cy="1417955"/>
            <a:chOff x="1134522" y="136525"/>
            <a:chExt cx="10058266" cy="1417955"/>
          </a:xfrm>
        </p:grpSpPr>
        <p:grpSp>
          <p:nvGrpSpPr>
            <p:cNvPr id="11" name="Group 10">
              <a:extLst>
                <a:ext uri="{FF2B5EF4-FFF2-40B4-BE49-F238E27FC236}">
                  <a16:creationId xmlns:a16="http://schemas.microsoft.com/office/drawing/2014/main" id="{4E47648B-72A0-E44A-B5D7-8ACAD2A7C0FF}"/>
                </a:ext>
              </a:extLst>
            </p:cNvPr>
            <p:cNvGrpSpPr/>
            <p:nvPr/>
          </p:nvGrpSpPr>
          <p:grpSpPr>
            <a:xfrm>
              <a:off x="1134522" y="136525"/>
              <a:ext cx="8450306" cy="1417955"/>
              <a:chOff x="1134522" y="136525"/>
              <a:chExt cx="8450306" cy="1417955"/>
            </a:xfrm>
          </p:grpSpPr>
          <p:sp>
            <p:nvSpPr>
              <p:cNvPr id="50" name="Rectangle 49">
                <a:extLst>
                  <a:ext uri="{FF2B5EF4-FFF2-40B4-BE49-F238E27FC236}">
                    <a16:creationId xmlns:a16="http://schemas.microsoft.com/office/drawing/2014/main" id="{A6CE7776-22D0-C472-B910-3111A4A2EF26}"/>
                  </a:ext>
                </a:extLst>
              </p:cNvPr>
              <p:cNvSpPr/>
              <p:nvPr/>
            </p:nvSpPr>
            <p:spPr>
              <a:xfrm>
                <a:off x="1134522" y="136525"/>
                <a:ext cx="8450306" cy="1417955"/>
              </a:xfrm>
              <a:prstGeom prst="rect">
                <a:avLst/>
              </a:prstGeom>
              <a:solidFill>
                <a:srgbClr val="409DB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CF355812-FD9E-744E-1068-1906C663636A}"/>
                  </a:ext>
                </a:extLst>
              </p:cNvPr>
              <p:cNvPicPr>
                <a:picLocks noChangeAspect="1"/>
              </p:cNvPicPr>
              <p:nvPr/>
            </p:nvPicPr>
            <p:blipFill>
              <a:blip r:embed="rId6"/>
              <a:stretch>
                <a:fillRect/>
              </a:stretch>
            </p:blipFill>
            <p:spPr>
              <a:xfrm>
                <a:off x="1253827" y="265217"/>
                <a:ext cx="8211696" cy="1190791"/>
              </a:xfrm>
              <a:prstGeom prst="rect">
                <a:avLst/>
              </a:prstGeom>
            </p:spPr>
          </p:pic>
        </p:grpSp>
        <p:sp>
          <p:nvSpPr>
            <p:cNvPr id="15" name="TextBox 14">
              <a:extLst>
                <a:ext uri="{FF2B5EF4-FFF2-40B4-BE49-F238E27FC236}">
                  <a16:creationId xmlns:a16="http://schemas.microsoft.com/office/drawing/2014/main" id="{985063D9-D627-CB2F-64A7-A760785A040C}"/>
                </a:ext>
              </a:extLst>
            </p:cNvPr>
            <p:cNvSpPr txBox="1"/>
            <p:nvPr/>
          </p:nvSpPr>
          <p:spPr>
            <a:xfrm>
              <a:off x="9982200" y="438912"/>
              <a:ext cx="1210588" cy="369332"/>
            </a:xfrm>
            <a:prstGeom prst="rect">
              <a:avLst/>
            </a:prstGeom>
            <a:noFill/>
          </p:spPr>
          <p:txBody>
            <a:bodyPr wrap="none" rtlCol="0">
              <a:spAutoFit/>
            </a:bodyPr>
            <a:lstStyle/>
            <a:p>
              <a:r>
                <a:rPr lang="en-US" dirty="0"/>
                <a:t>Joe Smith</a:t>
              </a:r>
            </a:p>
          </p:txBody>
        </p:sp>
      </p:grpSp>
      <p:grpSp>
        <p:nvGrpSpPr>
          <p:cNvPr id="19" name="Group 18">
            <a:extLst>
              <a:ext uri="{FF2B5EF4-FFF2-40B4-BE49-F238E27FC236}">
                <a16:creationId xmlns:a16="http://schemas.microsoft.com/office/drawing/2014/main" id="{6DC664B8-C763-3618-0E54-36738F9C6FD5}"/>
              </a:ext>
            </a:extLst>
          </p:cNvPr>
          <p:cNvGrpSpPr/>
          <p:nvPr/>
        </p:nvGrpSpPr>
        <p:grpSpPr>
          <a:xfrm rot="303986">
            <a:off x="1142846" y="1148274"/>
            <a:ext cx="10820723" cy="2377956"/>
            <a:chOff x="1159369" y="1523160"/>
            <a:chExt cx="10820723" cy="2377956"/>
          </a:xfrm>
        </p:grpSpPr>
        <p:grpSp>
          <p:nvGrpSpPr>
            <p:cNvPr id="5" name="Group 4">
              <a:extLst>
                <a:ext uri="{FF2B5EF4-FFF2-40B4-BE49-F238E27FC236}">
                  <a16:creationId xmlns:a16="http://schemas.microsoft.com/office/drawing/2014/main" id="{337DE18C-065C-A40B-A255-E092BBAD83DF}"/>
                </a:ext>
              </a:extLst>
            </p:cNvPr>
            <p:cNvGrpSpPr/>
            <p:nvPr/>
          </p:nvGrpSpPr>
          <p:grpSpPr>
            <a:xfrm>
              <a:off x="2970202" y="1523160"/>
              <a:ext cx="9009890" cy="2377956"/>
              <a:chOff x="2844941" y="964596"/>
              <a:chExt cx="9009890" cy="2377956"/>
            </a:xfrm>
          </p:grpSpPr>
          <p:sp>
            <p:nvSpPr>
              <p:cNvPr id="49" name="Rectangle 48">
                <a:extLst>
                  <a:ext uri="{FF2B5EF4-FFF2-40B4-BE49-F238E27FC236}">
                    <a16:creationId xmlns:a16="http://schemas.microsoft.com/office/drawing/2014/main" id="{A7E24833-F5C2-73F4-C6B5-A91ED38DEC5E}"/>
                  </a:ext>
                </a:extLst>
              </p:cNvPr>
              <p:cNvSpPr/>
              <p:nvPr/>
            </p:nvSpPr>
            <p:spPr>
              <a:xfrm rot="21198142">
                <a:off x="2844941" y="964596"/>
                <a:ext cx="9009890" cy="2377956"/>
              </a:xfrm>
              <a:prstGeom prst="rect">
                <a:avLst/>
              </a:prstGeom>
              <a:solidFill>
                <a:srgbClr val="409DB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BB3B426C-30D4-9BB6-0DB3-489DED0C1FAD}"/>
                  </a:ext>
                </a:extLst>
              </p:cNvPr>
              <p:cNvPicPr>
                <a:picLocks noChangeAspect="1"/>
              </p:cNvPicPr>
              <p:nvPr/>
            </p:nvPicPr>
            <p:blipFill>
              <a:blip r:embed="rId7"/>
              <a:stretch>
                <a:fillRect/>
              </a:stretch>
            </p:blipFill>
            <p:spPr>
              <a:xfrm rot="21207543">
                <a:off x="3220223" y="1200940"/>
                <a:ext cx="8259328" cy="1905266"/>
              </a:xfrm>
              <a:prstGeom prst="rect">
                <a:avLst/>
              </a:prstGeom>
            </p:spPr>
          </p:pic>
        </p:grpSp>
        <p:sp>
          <p:nvSpPr>
            <p:cNvPr id="17" name="TextBox 16">
              <a:extLst>
                <a:ext uri="{FF2B5EF4-FFF2-40B4-BE49-F238E27FC236}">
                  <a16:creationId xmlns:a16="http://schemas.microsoft.com/office/drawing/2014/main" id="{417500CA-805B-3A66-028B-4B478CE6AA7E}"/>
                </a:ext>
              </a:extLst>
            </p:cNvPr>
            <p:cNvSpPr txBox="1"/>
            <p:nvPr/>
          </p:nvSpPr>
          <p:spPr>
            <a:xfrm rot="21296014">
              <a:off x="1159369" y="2990931"/>
              <a:ext cx="1646605" cy="369332"/>
            </a:xfrm>
            <a:prstGeom prst="rect">
              <a:avLst/>
            </a:prstGeom>
            <a:noFill/>
          </p:spPr>
          <p:txBody>
            <a:bodyPr wrap="none" rtlCol="0">
              <a:spAutoFit/>
            </a:bodyPr>
            <a:lstStyle/>
            <a:p>
              <a:r>
                <a:rPr lang="en-US" dirty="0"/>
                <a:t>Albert Bouring</a:t>
              </a:r>
            </a:p>
          </p:txBody>
        </p:sp>
      </p:grpSp>
      <p:grpSp>
        <p:nvGrpSpPr>
          <p:cNvPr id="20" name="Group 19">
            <a:extLst>
              <a:ext uri="{FF2B5EF4-FFF2-40B4-BE49-F238E27FC236}">
                <a16:creationId xmlns:a16="http://schemas.microsoft.com/office/drawing/2014/main" id="{D7E30F75-B6F3-C04A-801B-7CB3D6017F53}"/>
              </a:ext>
            </a:extLst>
          </p:cNvPr>
          <p:cNvGrpSpPr/>
          <p:nvPr/>
        </p:nvGrpSpPr>
        <p:grpSpPr>
          <a:xfrm>
            <a:off x="1405693" y="3429001"/>
            <a:ext cx="10079836" cy="3346848"/>
            <a:chOff x="1405693" y="3429001"/>
            <a:chExt cx="10079836" cy="3346848"/>
          </a:xfrm>
        </p:grpSpPr>
        <p:grpSp>
          <p:nvGrpSpPr>
            <p:cNvPr id="13" name="Group 12">
              <a:extLst>
                <a:ext uri="{FF2B5EF4-FFF2-40B4-BE49-F238E27FC236}">
                  <a16:creationId xmlns:a16="http://schemas.microsoft.com/office/drawing/2014/main" id="{F9986A7A-F94F-A6CD-1E85-F7497914BDE5}"/>
                </a:ext>
              </a:extLst>
            </p:cNvPr>
            <p:cNvGrpSpPr/>
            <p:nvPr/>
          </p:nvGrpSpPr>
          <p:grpSpPr>
            <a:xfrm>
              <a:off x="1405693" y="3429001"/>
              <a:ext cx="8179135" cy="3346848"/>
              <a:chOff x="1405693" y="3429001"/>
              <a:chExt cx="8179135" cy="3346848"/>
            </a:xfrm>
          </p:grpSpPr>
          <p:grpSp>
            <p:nvGrpSpPr>
              <p:cNvPr id="8" name="Group 7">
                <a:extLst>
                  <a:ext uri="{FF2B5EF4-FFF2-40B4-BE49-F238E27FC236}">
                    <a16:creationId xmlns:a16="http://schemas.microsoft.com/office/drawing/2014/main" id="{63B86991-7F5F-EB14-7122-F760DF949224}"/>
                  </a:ext>
                </a:extLst>
              </p:cNvPr>
              <p:cNvGrpSpPr/>
              <p:nvPr/>
            </p:nvGrpSpPr>
            <p:grpSpPr>
              <a:xfrm>
                <a:off x="1405693" y="3429001"/>
                <a:ext cx="8179135" cy="3346848"/>
                <a:chOff x="1405693" y="3429001"/>
                <a:chExt cx="8179135" cy="3346848"/>
              </a:xfrm>
            </p:grpSpPr>
            <p:sp>
              <p:nvSpPr>
                <p:cNvPr id="55" name="Rectangle 54">
                  <a:extLst>
                    <a:ext uri="{FF2B5EF4-FFF2-40B4-BE49-F238E27FC236}">
                      <a16:creationId xmlns:a16="http://schemas.microsoft.com/office/drawing/2014/main" id="{60B6E87A-7316-C147-FFAA-661F0FFEAC09}"/>
                    </a:ext>
                  </a:extLst>
                </p:cNvPr>
                <p:cNvSpPr/>
                <p:nvPr/>
              </p:nvSpPr>
              <p:spPr>
                <a:xfrm>
                  <a:off x="1405693" y="3429001"/>
                  <a:ext cx="8179135" cy="3346848"/>
                </a:xfrm>
                <a:prstGeom prst="rect">
                  <a:avLst/>
                </a:prstGeom>
                <a:solidFill>
                  <a:srgbClr val="409DB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C0BC0139-6704-ADAC-358E-0783D3FCF3E5}"/>
                    </a:ext>
                  </a:extLst>
                </p:cNvPr>
                <p:cNvPicPr>
                  <a:picLocks noChangeAspect="1"/>
                </p:cNvPicPr>
                <p:nvPr/>
              </p:nvPicPr>
              <p:blipFill>
                <a:blip r:embed="rId8"/>
                <a:stretch>
                  <a:fillRect/>
                </a:stretch>
              </p:blipFill>
              <p:spPr>
                <a:xfrm>
                  <a:off x="1688096" y="3567573"/>
                  <a:ext cx="7641629" cy="3089914"/>
                </a:xfrm>
                <a:prstGeom prst="rect">
                  <a:avLst/>
                </a:prstGeom>
              </p:spPr>
            </p:pic>
          </p:grpSp>
          <p:sp>
            <p:nvSpPr>
              <p:cNvPr id="12" name="TextBox 11">
                <a:extLst>
                  <a:ext uri="{FF2B5EF4-FFF2-40B4-BE49-F238E27FC236}">
                    <a16:creationId xmlns:a16="http://schemas.microsoft.com/office/drawing/2014/main" id="{A658E2B2-4F72-A4AA-3416-3E87CF41456F}"/>
                  </a:ext>
                </a:extLst>
              </p:cNvPr>
              <p:cNvSpPr txBox="1"/>
              <p:nvPr/>
            </p:nvSpPr>
            <p:spPr>
              <a:xfrm>
                <a:off x="1651924" y="6156706"/>
                <a:ext cx="7713971" cy="430887"/>
              </a:xfrm>
              <a:prstGeom prst="rect">
                <a:avLst/>
              </a:prstGeom>
              <a:noFill/>
            </p:spPr>
            <p:txBody>
              <a:bodyPr wrap="none" rtlCol="0">
                <a:spAutoFit/>
              </a:bodyPr>
              <a:lstStyle/>
              <a:p>
                <a:r>
                  <a:rPr lang="en-US" sz="2200" dirty="0">
                    <a:solidFill>
                      <a:srgbClr val="002060"/>
                    </a:solidFill>
                    <a:latin typeface="Lucida Handwriting" panose="03010101010101010101" pitchFamily="66" charset="0"/>
                  </a:rPr>
                  <a:t>**See pages 2-4 for additional parties attended</a:t>
                </a:r>
              </a:p>
            </p:txBody>
          </p:sp>
        </p:grpSp>
        <p:sp>
          <p:nvSpPr>
            <p:cNvPr id="16" name="TextBox 15">
              <a:extLst>
                <a:ext uri="{FF2B5EF4-FFF2-40B4-BE49-F238E27FC236}">
                  <a16:creationId xmlns:a16="http://schemas.microsoft.com/office/drawing/2014/main" id="{7875AA5A-4F41-177F-4AC1-0D8C68CF43F7}"/>
                </a:ext>
              </a:extLst>
            </p:cNvPr>
            <p:cNvSpPr txBox="1"/>
            <p:nvPr/>
          </p:nvSpPr>
          <p:spPr>
            <a:xfrm>
              <a:off x="10069757" y="5102425"/>
              <a:ext cx="1415772" cy="369332"/>
            </a:xfrm>
            <a:prstGeom prst="rect">
              <a:avLst/>
            </a:prstGeom>
            <a:noFill/>
          </p:spPr>
          <p:txBody>
            <a:bodyPr wrap="none" rtlCol="0">
              <a:spAutoFit/>
            </a:bodyPr>
            <a:lstStyle/>
            <a:p>
              <a:r>
                <a:rPr lang="en-US" dirty="0"/>
                <a:t>John Partay</a:t>
              </a:r>
            </a:p>
          </p:txBody>
        </p:sp>
      </p:grpSp>
    </p:spTree>
    <p:custDataLst>
      <p:tags r:id="rId1"/>
    </p:custDataLst>
    <p:extLst>
      <p:ext uri="{BB962C8B-B14F-4D97-AF65-F5344CB8AC3E}">
        <p14:creationId xmlns:p14="http://schemas.microsoft.com/office/powerpoint/2010/main" val="40808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9BEF2-48D4-4192-9544-24A91372A5F1}"/>
              </a:ext>
            </a:extLst>
          </p:cNvPr>
          <p:cNvSpPr>
            <a:spLocks noGrp="1"/>
          </p:cNvSpPr>
          <p:nvPr>
            <p:ph type="title"/>
          </p:nvPr>
        </p:nvSpPr>
        <p:spPr/>
        <p:txBody>
          <a:bodyPr/>
          <a:lstStyle/>
          <a:p>
            <a:r>
              <a:rPr lang="en-US" dirty="0"/>
              <a:t>Module 6 Objectives</a:t>
            </a:r>
          </a:p>
        </p:txBody>
      </p:sp>
      <p:sp>
        <p:nvSpPr>
          <p:cNvPr id="3" name="Content Placeholder 2">
            <a:extLst>
              <a:ext uri="{FF2B5EF4-FFF2-40B4-BE49-F238E27FC236}">
                <a16:creationId xmlns:a16="http://schemas.microsoft.com/office/drawing/2014/main" id="{A7CE33BB-E82E-4BE4-AD47-948861081021}"/>
              </a:ext>
            </a:extLst>
          </p:cNvPr>
          <p:cNvSpPr>
            <a:spLocks noGrp="1"/>
          </p:cNvSpPr>
          <p:nvPr>
            <p:ph idx="1"/>
          </p:nvPr>
        </p:nvSpPr>
        <p:spPr/>
        <p:txBody>
          <a:bodyPr>
            <a:normAutofit/>
          </a:bodyPr>
          <a:lstStyle/>
          <a:p>
            <a:pPr marL="0" indent="0">
              <a:buNone/>
            </a:pPr>
            <a:r>
              <a:rPr lang="en-US" dirty="0"/>
              <a:t>After completion of this module, you will be able to:</a:t>
            </a:r>
          </a:p>
          <a:p>
            <a:pPr marL="514350" indent="-514350">
              <a:buFont typeface="+mj-lt"/>
              <a:buAutoNum type="arabicPeriod"/>
            </a:pPr>
            <a:r>
              <a:rPr lang="en-US" dirty="0"/>
              <a:t>Recognize the importance of thorough documentation during the interview process. </a:t>
            </a:r>
          </a:p>
          <a:p>
            <a:pPr marL="514350" indent="-514350">
              <a:buFont typeface="+mj-lt"/>
              <a:buAutoNum type="arabicPeriod"/>
            </a:pPr>
            <a:r>
              <a:rPr lang="en-US" dirty="0"/>
              <a:t>Give examples of common documentation pitfalls during interviewing and how to address them.</a:t>
            </a:r>
          </a:p>
          <a:p>
            <a:pPr marL="514350" indent="-514350">
              <a:buFont typeface="+mj-lt"/>
              <a:buAutoNum type="arabicPeriod"/>
            </a:pPr>
            <a:r>
              <a:rPr lang="en-US" dirty="0"/>
              <a:t>Describe how to clarify the interviewing protocol with your team.</a:t>
            </a:r>
          </a:p>
        </p:txBody>
      </p:sp>
      <p:sp>
        <p:nvSpPr>
          <p:cNvPr id="4" name="Slide Number Placeholder 3">
            <a:extLst>
              <a:ext uri="{FF2B5EF4-FFF2-40B4-BE49-F238E27FC236}">
                <a16:creationId xmlns:a16="http://schemas.microsoft.com/office/drawing/2014/main" id="{F8FA1D0C-83A3-4836-929B-72BF64456F6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37170399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6445375-ABEF-2920-2330-CF87ABFA5534}"/>
              </a:ext>
            </a:extLst>
          </p:cNvPr>
          <p:cNvSpPr/>
          <p:nvPr/>
        </p:nvSpPr>
        <p:spPr>
          <a:xfrm>
            <a:off x="-1" y="0"/>
            <a:ext cx="914401" cy="6858000"/>
          </a:xfrm>
          <a:prstGeom prst="rect">
            <a:avLst/>
          </a:prstGeom>
          <a:solidFill>
            <a:srgbClr val="3A94B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4400" dirty="0">
                <a:latin typeface="+mj-lt"/>
              </a:rPr>
              <a:t>Activity 6.1</a:t>
            </a:r>
          </a:p>
        </p:txBody>
      </p:sp>
      <p:sp>
        <p:nvSpPr>
          <p:cNvPr id="3" name="Slide Number Placeholder 3">
            <a:extLst>
              <a:ext uri="{FF2B5EF4-FFF2-40B4-BE49-F238E27FC236}">
                <a16:creationId xmlns:a16="http://schemas.microsoft.com/office/drawing/2014/main" id="{3FB70831-8759-9E64-954B-E8FE49A8FA0F}"/>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mc:AlternateContent xmlns:mc="http://schemas.openxmlformats.org/markup-compatibility/2006" xmlns:p14="http://schemas.microsoft.com/office/powerpoint/2010/main">
        <mc:Choice Requires="p14">
          <p:contentPart p14:bwMode="auto" r:id="rId4">
            <p14:nvContentPartPr>
              <p14:cNvPr id="41" name="Ink 40">
                <a:extLst>
                  <a:ext uri="{FF2B5EF4-FFF2-40B4-BE49-F238E27FC236}">
                    <a16:creationId xmlns:a16="http://schemas.microsoft.com/office/drawing/2014/main" id="{99DA5F5C-F0FB-3352-ABF5-0FC8051B4041}"/>
                  </a:ext>
                </a:extLst>
              </p14:cNvPr>
              <p14:cNvContentPartPr/>
              <p14:nvPr/>
            </p14:nvContentPartPr>
            <p14:xfrm>
              <a:off x="12914014" y="6350060"/>
              <a:ext cx="360" cy="360"/>
            </p14:xfrm>
          </p:contentPart>
        </mc:Choice>
        <mc:Fallback xmlns="">
          <p:pic>
            <p:nvPicPr>
              <p:cNvPr id="41" name="Ink 40">
                <a:extLst>
                  <a:ext uri="{FF2B5EF4-FFF2-40B4-BE49-F238E27FC236}">
                    <a16:creationId xmlns:a16="http://schemas.microsoft.com/office/drawing/2014/main" id="{99DA5F5C-F0FB-3352-ABF5-0FC8051B4041}"/>
                  </a:ext>
                </a:extLst>
              </p:cNvPr>
              <p:cNvPicPr/>
              <p:nvPr/>
            </p:nvPicPr>
            <p:blipFill>
              <a:blip r:embed="rId5"/>
              <a:stretch>
                <a:fillRect/>
              </a:stretch>
            </p:blipFill>
            <p:spPr>
              <a:xfrm>
                <a:off x="12905014" y="6341420"/>
                <a:ext cx="18000" cy="18000"/>
              </a:xfrm>
              <a:prstGeom prst="rect">
                <a:avLst/>
              </a:prstGeom>
            </p:spPr>
          </p:pic>
        </mc:Fallback>
      </mc:AlternateContent>
      <p:sp>
        <p:nvSpPr>
          <p:cNvPr id="15" name="TextBox 14">
            <a:extLst>
              <a:ext uri="{FF2B5EF4-FFF2-40B4-BE49-F238E27FC236}">
                <a16:creationId xmlns:a16="http://schemas.microsoft.com/office/drawing/2014/main" id="{985063D9-D627-CB2F-64A7-A760785A040C}"/>
              </a:ext>
            </a:extLst>
          </p:cNvPr>
          <p:cNvSpPr txBox="1"/>
          <p:nvPr/>
        </p:nvSpPr>
        <p:spPr>
          <a:xfrm>
            <a:off x="10748506" y="102304"/>
            <a:ext cx="1210588" cy="369332"/>
          </a:xfrm>
          <a:prstGeom prst="rect">
            <a:avLst/>
          </a:prstGeom>
          <a:noFill/>
        </p:spPr>
        <p:txBody>
          <a:bodyPr wrap="none" rtlCol="0">
            <a:spAutoFit/>
          </a:bodyPr>
          <a:lstStyle/>
          <a:p>
            <a:r>
              <a:rPr lang="en-US" dirty="0"/>
              <a:t>Joe Smith</a:t>
            </a:r>
          </a:p>
        </p:txBody>
      </p:sp>
      <p:sp>
        <p:nvSpPr>
          <p:cNvPr id="17" name="TextBox 16">
            <a:extLst>
              <a:ext uri="{FF2B5EF4-FFF2-40B4-BE49-F238E27FC236}">
                <a16:creationId xmlns:a16="http://schemas.microsoft.com/office/drawing/2014/main" id="{417500CA-805B-3A66-028B-4B478CE6AA7E}"/>
              </a:ext>
            </a:extLst>
          </p:cNvPr>
          <p:cNvSpPr txBox="1"/>
          <p:nvPr/>
        </p:nvSpPr>
        <p:spPr>
          <a:xfrm>
            <a:off x="914400" y="35359"/>
            <a:ext cx="1646605" cy="369332"/>
          </a:xfrm>
          <a:prstGeom prst="rect">
            <a:avLst/>
          </a:prstGeom>
          <a:noFill/>
        </p:spPr>
        <p:txBody>
          <a:bodyPr wrap="none" rtlCol="0">
            <a:spAutoFit/>
          </a:bodyPr>
          <a:lstStyle/>
          <a:p>
            <a:r>
              <a:rPr lang="en-US" dirty="0"/>
              <a:t>Albert Bouring</a:t>
            </a:r>
          </a:p>
        </p:txBody>
      </p:sp>
      <p:sp>
        <p:nvSpPr>
          <p:cNvPr id="16" name="TextBox 15">
            <a:extLst>
              <a:ext uri="{FF2B5EF4-FFF2-40B4-BE49-F238E27FC236}">
                <a16:creationId xmlns:a16="http://schemas.microsoft.com/office/drawing/2014/main" id="{7875AA5A-4F41-177F-4AC1-0D8C68CF43F7}"/>
              </a:ext>
            </a:extLst>
          </p:cNvPr>
          <p:cNvSpPr txBox="1"/>
          <p:nvPr/>
        </p:nvSpPr>
        <p:spPr>
          <a:xfrm>
            <a:off x="10543322" y="4530044"/>
            <a:ext cx="1415772" cy="369332"/>
          </a:xfrm>
          <a:prstGeom prst="rect">
            <a:avLst/>
          </a:prstGeom>
          <a:noFill/>
        </p:spPr>
        <p:txBody>
          <a:bodyPr wrap="none" rtlCol="0">
            <a:spAutoFit/>
          </a:bodyPr>
          <a:lstStyle/>
          <a:p>
            <a:r>
              <a:rPr lang="en-US" dirty="0"/>
              <a:t>John Partay</a:t>
            </a:r>
          </a:p>
        </p:txBody>
      </p:sp>
      <p:grpSp>
        <p:nvGrpSpPr>
          <p:cNvPr id="32" name="Group 31">
            <a:extLst>
              <a:ext uri="{FF2B5EF4-FFF2-40B4-BE49-F238E27FC236}">
                <a16:creationId xmlns:a16="http://schemas.microsoft.com/office/drawing/2014/main" id="{2411B44F-EA40-EB2A-2C78-50F610247749}"/>
              </a:ext>
            </a:extLst>
          </p:cNvPr>
          <p:cNvGrpSpPr/>
          <p:nvPr/>
        </p:nvGrpSpPr>
        <p:grpSpPr>
          <a:xfrm>
            <a:off x="1163178" y="404691"/>
            <a:ext cx="4490111" cy="3317936"/>
            <a:chOff x="1163178" y="404691"/>
            <a:chExt cx="4490111" cy="3317936"/>
          </a:xfrm>
        </p:grpSpPr>
        <p:grpSp>
          <p:nvGrpSpPr>
            <p:cNvPr id="9" name="Group 8">
              <a:extLst>
                <a:ext uri="{FF2B5EF4-FFF2-40B4-BE49-F238E27FC236}">
                  <a16:creationId xmlns:a16="http://schemas.microsoft.com/office/drawing/2014/main" id="{239DF5E7-FF07-3790-F173-01A7C1B061FE}"/>
                </a:ext>
              </a:extLst>
            </p:cNvPr>
            <p:cNvGrpSpPr/>
            <p:nvPr/>
          </p:nvGrpSpPr>
          <p:grpSpPr>
            <a:xfrm>
              <a:off x="1163178" y="404691"/>
              <a:ext cx="4490111" cy="3317936"/>
              <a:chOff x="3580993" y="1583248"/>
              <a:chExt cx="4892251" cy="3597525"/>
            </a:xfrm>
          </p:grpSpPr>
          <p:sp>
            <p:nvSpPr>
              <p:cNvPr id="49" name="Rectangle 48">
                <a:extLst>
                  <a:ext uri="{FF2B5EF4-FFF2-40B4-BE49-F238E27FC236}">
                    <a16:creationId xmlns:a16="http://schemas.microsoft.com/office/drawing/2014/main" id="{A7E24833-F5C2-73F4-C6B5-A91ED38DEC5E}"/>
                  </a:ext>
                </a:extLst>
              </p:cNvPr>
              <p:cNvSpPr/>
              <p:nvPr/>
            </p:nvSpPr>
            <p:spPr>
              <a:xfrm rot="21429746">
                <a:off x="3580993" y="1583248"/>
                <a:ext cx="4892251" cy="3597525"/>
              </a:xfrm>
              <a:prstGeom prst="rect">
                <a:avLst/>
              </a:prstGeom>
              <a:solidFill>
                <a:srgbClr val="409DB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5A8A345-574D-83ED-539F-DC39D477BC0A}"/>
                  </a:ext>
                </a:extLst>
              </p:cNvPr>
              <p:cNvPicPr>
                <a:picLocks noChangeAspect="1"/>
              </p:cNvPicPr>
              <p:nvPr/>
            </p:nvPicPr>
            <p:blipFill>
              <a:blip r:embed="rId6"/>
              <a:stretch>
                <a:fillRect/>
              </a:stretch>
            </p:blipFill>
            <p:spPr>
              <a:xfrm rot="21444445">
                <a:off x="3712914" y="1667653"/>
                <a:ext cx="4591691" cy="3381847"/>
              </a:xfrm>
              <a:prstGeom prst="rect">
                <a:avLst/>
              </a:prstGeom>
            </p:spPr>
          </p:pic>
        </p:grpSp>
        <p:grpSp>
          <p:nvGrpSpPr>
            <p:cNvPr id="31" name="Group 30">
              <a:extLst>
                <a:ext uri="{FF2B5EF4-FFF2-40B4-BE49-F238E27FC236}">
                  <a16:creationId xmlns:a16="http://schemas.microsoft.com/office/drawing/2014/main" id="{B1184330-ACCA-EA6A-0ACF-2772B6F5FF98}"/>
                </a:ext>
              </a:extLst>
            </p:cNvPr>
            <p:cNvGrpSpPr/>
            <p:nvPr/>
          </p:nvGrpSpPr>
          <p:grpSpPr>
            <a:xfrm>
              <a:off x="1999488" y="1549833"/>
              <a:ext cx="673558" cy="2000746"/>
              <a:chOff x="1999488" y="1549833"/>
              <a:chExt cx="673558" cy="2000746"/>
            </a:xfrm>
          </p:grpSpPr>
          <p:sp>
            <p:nvSpPr>
              <p:cNvPr id="27" name="TextBox 26">
                <a:extLst>
                  <a:ext uri="{FF2B5EF4-FFF2-40B4-BE49-F238E27FC236}">
                    <a16:creationId xmlns:a16="http://schemas.microsoft.com/office/drawing/2014/main" id="{D24C488C-282C-4EC3-6703-7B4F57D76833}"/>
                  </a:ext>
                </a:extLst>
              </p:cNvPr>
              <p:cNvSpPr txBox="1"/>
              <p:nvPr/>
            </p:nvSpPr>
            <p:spPr>
              <a:xfrm rot="21251568">
                <a:off x="1999488" y="1568102"/>
                <a:ext cx="298480" cy="338554"/>
              </a:xfrm>
              <a:prstGeom prst="rect">
                <a:avLst/>
              </a:prstGeom>
              <a:noFill/>
            </p:spPr>
            <p:txBody>
              <a:bodyPr wrap="none" rtlCol="0">
                <a:spAutoFit/>
              </a:bodyPr>
              <a:lstStyle/>
              <a:p>
                <a:r>
                  <a:rPr lang="en-US" sz="1600" dirty="0"/>
                  <a:t>5</a:t>
                </a:r>
              </a:p>
            </p:txBody>
          </p:sp>
          <p:sp>
            <p:nvSpPr>
              <p:cNvPr id="28" name="TextBox 27">
                <a:extLst>
                  <a:ext uri="{FF2B5EF4-FFF2-40B4-BE49-F238E27FC236}">
                    <a16:creationId xmlns:a16="http://schemas.microsoft.com/office/drawing/2014/main" id="{DDBF311D-FEA0-DA96-986B-AC6309DB48E0}"/>
                  </a:ext>
                </a:extLst>
              </p:cNvPr>
              <p:cNvSpPr txBox="1"/>
              <p:nvPr/>
            </p:nvSpPr>
            <p:spPr>
              <a:xfrm rot="21251568">
                <a:off x="2180141" y="1549833"/>
                <a:ext cx="412292" cy="338554"/>
              </a:xfrm>
              <a:prstGeom prst="rect">
                <a:avLst/>
              </a:prstGeom>
              <a:noFill/>
            </p:spPr>
            <p:txBody>
              <a:bodyPr wrap="none" rtlCol="0">
                <a:spAutoFit/>
              </a:bodyPr>
              <a:lstStyle/>
              <a:p>
                <a:r>
                  <a:rPr lang="en-US" sz="1600" dirty="0"/>
                  <a:t>15</a:t>
                </a:r>
              </a:p>
            </p:txBody>
          </p:sp>
          <p:sp>
            <p:nvSpPr>
              <p:cNvPr id="29" name="TextBox 28">
                <a:extLst>
                  <a:ext uri="{FF2B5EF4-FFF2-40B4-BE49-F238E27FC236}">
                    <a16:creationId xmlns:a16="http://schemas.microsoft.com/office/drawing/2014/main" id="{42719C3D-AF6C-9A4A-166B-633FDC35E52F}"/>
                  </a:ext>
                </a:extLst>
              </p:cNvPr>
              <p:cNvSpPr txBox="1"/>
              <p:nvPr/>
            </p:nvSpPr>
            <p:spPr>
              <a:xfrm rot="21356631">
                <a:off x="2002700" y="3212025"/>
                <a:ext cx="397032" cy="338554"/>
              </a:xfrm>
              <a:prstGeom prst="rect">
                <a:avLst/>
              </a:prstGeom>
              <a:noFill/>
            </p:spPr>
            <p:txBody>
              <a:bodyPr wrap="none" rtlCol="0">
                <a:spAutoFit/>
              </a:bodyPr>
              <a:lstStyle/>
              <a:p>
                <a:r>
                  <a:rPr lang="en-US" sz="1600" dirty="0"/>
                  <a:t>11</a:t>
                </a:r>
              </a:p>
            </p:txBody>
          </p:sp>
          <p:sp>
            <p:nvSpPr>
              <p:cNvPr id="30" name="TextBox 29">
                <a:extLst>
                  <a:ext uri="{FF2B5EF4-FFF2-40B4-BE49-F238E27FC236}">
                    <a16:creationId xmlns:a16="http://schemas.microsoft.com/office/drawing/2014/main" id="{6A48C799-A0E4-1E61-5BFA-EC02733C103F}"/>
                  </a:ext>
                </a:extLst>
              </p:cNvPr>
              <p:cNvSpPr txBox="1"/>
              <p:nvPr/>
            </p:nvSpPr>
            <p:spPr>
              <a:xfrm rot="21356631">
                <a:off x="2260754" y="3212024"/>
                <a:ext cx="412292" cy="338554"/>
              </a:xfrm>
              <a:prstGeom prst="rect">
                <a:avLst/>
              </a:prstGeom>
              <a:noFill/>
            </p:spPr>
            <p:txBody>
              <a:bodyPr wrap="none" rtlCol="0">
                <a:spAutoFit/>
              </a:bodyPr>
              <a:lstStyle/>
              <a:p>
                <a:r>
                  <a:rPr lang="en-US" sz="1600" dirty="0"/>
                  <a:t>30</a:t>
                </a:r>
              </a:p>
            </p:txBody>
          </p:sp>
        </p:grpSp>
      </p:grpSp>
      <p:grpSp>
        <p:nvGrpSpPr>
          <p:cNvPr id="40" name="Group 39">
            <a:extLst>
              <a:ext uri="{FF2B5EF4-FFF2-40B4-BE49-F238E27FC236}">
                <a16:creationId xmlns:a16="http://schemas.microsoft.com/office/drawing/2014/main" id="{7A6C48A3-6DF1-373D-ECA7-55BD852B8BF0}"/>
              </a:ext>
            </a:extLst>
          </p:cNvPr>
          <p:cNvGrpSpPr/>
          <p:nvPr/>
        </p:nvGrpSpPr>
        <p:grpSpPr>
          <a:xfrm>
            <a:off x="5883182" y="136525"/>
            <a:ext cx="4894461" cy="3123176"/>
            <a:chOff x="5883182" y="136525"/>
            <a:chExt cx="4894461" cy="3123176"/>
          </a:xfrm>
        </p:grpSpPr>
        <p:grpSp>
          <p:nvGrpSpPr>
            <p:cNvPr id="23" name="Group 22">
              <a:extLst>
                <a:ext uri="{FF2B5EF4-FFF2-40B4-BE49-F238E27FC236}">
                  <a16:creationId xmlns:a16="http://schemas.microsoft.com/office/drawing/2014/main" id="{AE89D70B-8495-1129-6233-E05E35B33045}"/>
                </a:ext>
              </a:extLst>
            </p:cNvPr>
            <p:cNvGrpSpPr/>
            <p:nvPr/>
          </p:nvGrpSpPr>
          <p:grpSpPr>
            <a:xfrm>
              <a:off x="5883182" y="136525"/>
              <a:ext cx="4894461" cy="3123176"/>
              <a:chOff x="6459339" y="887992"/>
              <a:chExt cx="4894461" cy="3123176"/>
            </a:xfrm>
          </p:grpSpPr>
          <p:sp>
            <p:nvSpPr>
              <p:cNvPr id="50" name="Rectangle 49">
                <a:extLst>
                  <a:ext uri="{FF2B5EF4-FFF2-40B4-BE49-F238E27FC236}">
                    <a16:creationId xmlns:a16="http://schemas.microsoft.com/office/drawing/2014/main" id="{A6CE7776-22D0-C472-B910-3111A4A2EF26}"/>
                  </a:ext>
                </a:extLst>
              </p:cNvPr>
              <p:cNvSpPr/>
              <p:nvPr/>
            </p:nvSpPr>
            <p:spPr>
              <a:xfrm>
                <a:off x="6459339" y="887992"/>
                <a:ext cx="4894461" cy="3123176"/>
              </a:xfrm>
              <a:prstGeom prst="rect">
                <a:avLst/>
              </a:prstGeom>
              <a:solidFill>
                <a:srgbClr val="409DB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id="{16ADD1E4-69C3-1A45-4CC5-D79DCB421DAC}"/>
                  </a:ext>
                </a:extLst>
              </p:cNvPr>
              <p:cNvPicPr>
                <a:picLocks noChangeAspect="1"/>
              </p:cNvPicPr>
              <p:nvPr/>
            </p:nvPicPr>
            <p:blipFill>
              <a:blip r:embed="rId7"/>
              <a:stretch>
                <a:fillRect/>
              </a:stretch>
            </p:blipFill>
            <p:spPr>
              <a:xfrm>
                <a:off x="6582139" y="989901"/>
                <a:ext cx="4648859" cy="2943742"/>
              </a:xfrm>
              <a:prstGeom prst="rect">
                <a:avLst/>
              </a:prstGeom>
            </p:spPr>
          </p:pic>
        </p:grpSp>
        <p:sp>
          <p:nvSpPr>
            <p:cNvPr id="33" name="TextBox 32">
              <a:extLst>
                <a:ext uri="{FF2B5EF4-FFF2-40B4-BE49-F238E27FC236}">
                  <a16:creationId xmlns:a16="http://schemas.microsoft.com/office/drawing/2014/main" id="{7ABD8D83-E4FC-8777-3046-EDBE5BA993BE}"/>
                </a:ext>
              </a:extLst>
            </p:cNvPr>
            <p:cNvSpPr txBox="1"/>
            <p:nvPr/>
          </p:nvSpPr>
          <p:spPr>
            <a:xfrm>
              <a:off x="6522720" y="1097280"/>
              <a:ext cx="412292" cy="338554"/>
            </a:xfrm>
            <a:prstGeom prst="rect">
              <a:avLst/>
            </a:prstGeom>
            <a:noFill/>
          </p:spPr>
          <p:txBody>
            <a:bodyPr wrap="none" rtlCol="0">
              <a:spAutoFit/>
            </a:bodyPr>
            <a:lstStyle/>
            <a:p>
              <a:r>
                <a:rPr lang="en-US" sz="1600" dirty="0"/>
                <a:t>10</a:t>
              </a:r>
            </a:p>
          </p:txBody>
        </p:sp>
        <p:sp>
          <p:nvSpPr>
            <p:cNvPr id="34" name="TextBox 33">
              <a:extLst>
                <a:ext uri="{FF2B5EF4-FFF2-40B4-BE49-F238E27FC236}">
                  <a16:creationId xmlns:a16="http://schemas.microsoft.com/office/drawing/2014/main" id="{0B9A89D5-A571-5161-42A5-B9137FC7E1F3}"/>
                </a:ext>
              </a:extLst>
            </p:cNvPr>
            <p:cNvSpPr txBox="1"/>
            <p:nvPr/>
          </p:nvSpPr>
          <p:spPr>
            <a:xfrm>
              <a:off x="6790267" y="1103376"/>
              <a:ext cx="412292" cy="338554"/>
            </a:xfrm>
            <a:prstGeom prst="rect">
              <a:avLst/>
            </a:prstGeom>
            <a:noFill/>
          </p:spPr>
          <p:txBody>
            <a:bodyPr wrap="none" rtlCol="0">
              <a:spAutoFit/>
            </a:bodyPr>
            <a:lstStyle/>
            <a:p>
              <a:r>
                <a:rPr lang="en-US" sz="1600" dirty="0"/>
                <a:t>30</a:t>
              </a:r>
            </a:p>
          </p:txBody>
        </p:sp>
        <p:sp>
          <p:nvSpPr>
            <p:cNvPr id="35" name="TextBox 34">
              <a:extLst>
                <a:ext uri="{FF2B5EF4-FFF2-40B4-BE49-F238E27FC236}">
                  <a16:creationId xmlns:a16="http://schemas.microsoft.com/office/drawing/2014/main" id="{FA093CD6-9722-6419-7612-00F5D6D7BEF2}"/>
                </a:ext>
              </a:extLst>
            </p:cNvPr>
            <p:cNvSpPr txBox="1"/>
            <p:nvPr/>
          </p:nvSpPr>
          <p:spPr>
            <a:xfrm>
              <a:off x="6522720" y="2609028"/>
              <a:ext cx="412292" cy="338554"/>
            </a:xfrm>
            <a:prstGeom prst="rect">
              <a:avLst/>
            </a:prstGeom>
            <a:noFill/>
          </p:spPr>
          <p:txBody>
            <a:bodyPr wrap="none" rtlCol="0">
              <a:spAutoFit/>
            </a:bodyPr>
            <a:lstStyle/>
            <a:p>
              <a:r>
                <a:rPr lang="en-US" sz="1600" dirty="0"/>
                <a:t>12</a:t>
              </a:r>
            </a:p>
          </p:txBody>
        </p:sp>
        <p:sp>
          <p:nvSpPr>
            <p:cNvPr id="36" name="TextBox 35">
              <a:extLst>
                <a:ext uri="{FF2B5EF4-FFF2-40B4-BE49-F238E27FC236}">
                  <a16:creationId xmlns:a16="http://schemas.microsoft.com/office/drawing/2014/main" id="{61EBB386-EE37-99A4-C917-E74E4F98EE96}"/>
                </a:ext>
              </a:extLst>
            </p:cNvPr>
            <p:cNvSpPr txBox="1"/>
            <p:nvPr/>
          </p:nvSpPr>
          <p:spPr>
            <a:xfrm>
              <a:off x="6818771" y="2615124"/>
              <a:ext cx="412292" cy="338554"/>
            </a:xfrm>
            <a:prstGeom prst="rect">
              <a:avLst/>
            </a:prstGeom>
            <a:noFill/>
          </p:spPr>
          <p:txBody>
            <a:bodyPr wrap="none" rtlCol="0">
              <a:spAutoFit/>
            </a:bodyPr>
            <a:lstStyle/>
            <a:p>
              <a:r>
                <a:rPr lang="en-US" sz="1600" dirty="0"/>
                <a:t>00</a:t>
              </a:r>
            </a:p>
          </p:txBody>
        </p:sp>
      </p:grpSp>
      <p:grpSp>
        <p:nvGrpSpPr>
          <p:cNvPr id="39" name="Group 38">
            <a:extLst>
              <a:ext uri="{FF2B5EF4-FFF2-40B4-BE49-F238E27FC236}">
                <a16:creationId xmlns:a16="http://schemas.microsoft.com/office/drawing/2014/main" id="{4C6AC098-C8C3-BC04-EC2F-AA2C4106572F}"/>
              </a:ext>
            </a:extLst>
          </p:cNvPr>
          <p:cNvGrpSpPr/>
          <p:nvPr/>
        </p:nvGrpSpPr>
        <p:grpSpPr>
          <a:xfrm>
            <a:off x="5149110" y="3442401"/>
            <a:ext cx="5362767" cy="3215818"/>
            <a:chOff x="5149110" y="3442401"/>
            <a:chExt cx="5362767" cy="3215818"/>
          </a:xfrm>
        </p:grpSpPr>
        <p:grpSp>
          <p:nvGrpSpPr>
            <p:cNvPr id="26" name="Group 25">
              <a:extLst>
                <a:ext uri="{FF2B5EF4-FFF2-40B4-BE49-F238E27FC236}">
                  <a16:creationId xmlns:a16="http://schemas.microsoft.com/office/drawing/2014/main" id="{CC1082AE-8236-523E-9BCF-E48576B8C9E2}"/>
                </a:ext>
              </a:extLst>
            </p:cNvPr>
            <p:cNvGrpSpPr/>
            <p:nvPr/>
          </p:nvGrpSpPr>
          <p:grpSpPr>
            <a:xfrm>
              <a:off x="5149110" y="3442401"/>
              <a:ext cx="5362767" cy="3215818"/>
              <a:chOff x="5744709" y="3401947"/>
              <a:chExt cx="5362767" cy="3215818"/>
            </a:xfrm>
          </p:grpSpPr>
          <p:sp>
            <p:nvSpPr>
              <p:cNvPr id="55" name="Rectangle 54">
                <a:extLst>
                  <a:ext uri="{FF2B5EF4-FFF2-40B4-BE49-F238E27FC236}">
                    <a16:creationId xmlns:a16="http://schemas.microsoft.com/office/drawing/2014/main" id="{60B6E87A-7316-C147-FFAA-661F0FFEAC09}"/>
                  </a:ext>
                </a:extLst>
              </p:cNvPr>
              <p:cNvSpPr/>
              <p:nvPr/>
            </p:nvSpPr>
            <p:spPr>
              <a:xfrm>
                <a:off x="5744709" y="3401947"/>
                <a:ext cx="5362767" cy="3215818"/>
              </a:xfrm>
              <a:prstGeom prst="rect">
                <a:avLst/>
              </a:prstGeom>
              <a:solidFill>
                <a:srgbClr val="409DB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id="{405357CB-14BB-17D6-6B78-602863A1A9A3}"/>
                  </a:ext>
                </a:extLst>
              </p:cNvPr>
              <p:cNvPicPr>
                <a:picLocks noChangeAspect="1"/>
              </p:cNvPicPr>
              <p:nvPr/>
            </p:nvPicPr>
            <p:blipFill>
              <a:blip r:embed="rId8"/>
              <a:stretch>
                <a:fillRect/>
              </a:stretch>
            </p:blipFill>
            <p:spPr>
              <a:xfrm>
                <a:off x="5935197" y="3568285"/>
                <a:ext cx="4995183" cy="2888371"/>
              </a:xfrm>
              <a:prstGeom prst="rect">
                <a:avLst/>
              </a:prstGeom>
            </p:spPr>
          </p:pic>
        </p:grpSp>
        <p:sp>
          <p:nvSpPr>
            <p:cNvPr id="37" name="TextBox 36">
              <a:extLst>
                <a:ext uri="{FF2B5EF4-FFF2-40B4-BE49-F238E27FC236}">
                  <a16:creationId xmlns:a16="http://schemas.microsoft.com/office/drawing/2014/main" id="{F07AA188-FC5F-2924-5543-F458CF97CE4A}"/>
                </a:ext>
              </a:extLst>
            </p:cNvPr>
            <p:cNvSpPr txBox="1"/>
            <p:nvPr/>
          </p:nvSpPr>
          <p:spPr>
            <a:xfrm>
              <a:off x="5889854" y="6157085"/>
              <a:ext cx="412292" cy="338554"/>
            </a:xfrm>
            <a:prstGeom prst="rect">
              <a:avLst/>
            </a:prstGeom>
            <a:noFill/>
          </p:spPr>
          <p:txBody>
            <a:bodyPr wrap="none" rtlCol="0">
              <a:spAutoFit/>
            </a:bodyPr>
            <a:lstStyle/>
            <a:p>
              <a:r>
                <a:rPr lang="en-US" sz="1600" dirty="0"/>
                <a:t>12</a:t>
              </a:r>
            </a:p>
          </p:txBody>
        </p:sp>
        <p:sp>
          <p:nvSpPr>
            <p:cNvPr id="38" name="TextBox 37">
              <a:extLst>
                <a:ext uri="{FF2B5EF4-FFF2-40B4-BE49-F238E27FC236}">
                  <a16:creationId xmlns:a16="http://schemas.microsoft.com/office/drawing/2014/main" id="{840F3DBB-3642-EC9F-C367-AF07E3337196}"/>
                </a:ext>
              </a:extLst>
            </p:cNvPr>
            <p:cNvSpPr txBox="1"/>
            <p:nvPr/>
          </p:nvSpPr>
          <p:spPr>
            <a:xfrm>
              <a:off x="6218860" y="6164029"/>
              <a:ext cx="412292" cy="338554"/>
            </a:xfrm>
            <a:prstGeom prst="rect">
              <a:avLst/>
            </a:prstGeom>
            <a:noFill/>
          </p:spPr>
          <p:txBody>
            <a:bodyPr wrap="none" rtlCol="0">
              <a:spAutoFit/>
            </a:bodyPr>
            <a:lstStyle/>
            <a:p>
              <a:r>
                <a:rPr lang="en-US" sz="1600" dirty="0"/>
                <a:t>15</a:t>
              </a:r>
            </a:p>
          </p:txBody>
        </p:sp>
      </p:grpSp>
    </p:spTree>
    <p:custDataLst>
      <p:tags r:id="rId1"/>
    </p:custDataLst>
    <p:extLst>
      <p:ext uri="{BB962C8B-B14F-4D97-AF65-F5344CB8AC3E}">
        <p14:creationId xmlns:p14="http://schemas.microsoft.com/office/powerpoint/2010/main" val="2295287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6445375-ABEF-2920-2330-CF87ABFA5534}"/>
              </a:ext>
            </a:extLst>
          </p:cNvPr>
          <p:cNvSpPr/>
          <p:nvPr/>
        </p:nvSpPr>
        <p:spPr>
          <a:xfrm>
            <a:off x="-1" y="0"/>
            <a:ext cx="914401" cy="6858000"/>
          </a:xfrm>
          <a:prstGeom prst="rect">
            <a:avLst/>
          </a:prstGeom>
          <a:solidFill>
            <a:srgbClr val="3A94B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4400" dirty="0">
                <a:latin typeface="+mj-lt"/>
              </a:rPr>
              <a:t>Activity 6.1</a:t>
            </a:r>
          </a:p>
        </p:txBody>
      </p:sp>
      <p:sp>
        <p:nvSpPr>
          <p:cNvPr id="3" name="Slide Number Placeholder 3">
            <a:extLst>
              <a:ext uri="{FF2B5EF4-FFF2-40B4-BE49-F238E27FC236}">
                <a16:creationId xmlns:a16="http://schemas.microsoft.com/office/drawing/2014/main" id="{3FB70831-8759-9E64-954B-E8FE49A8FA0F}"/>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mc:AlternateContent xmlns:mc="http://schemas.openxmlformats.org/markup-compatibility/2006" xmlns:p14="http://schemas.microsoft.com/office/powerpoint/2010/main">
        <mc:Choice Requires="p14">
          <p:contentPart p14:bwMode="auto" r:id="rId4">
            <p14:nvContentPartPr>
              <p14:cNvPr id="41" name="Ink 40">
                <a:extLst>
                  <a:ext uri="{FF2B5EF4-FFF2-40B4-BE49-F238E27FC236}">
                    <a16:creationId xmlns:a16="http://schemas.microsoft.com/office/drawing/2014/main" id="{99DA5F5C-F0FB-3352-ABF5-0FC8051B4041}"/>
                  </a:ext>
                </a:extLst>
              </p14:cNvPr>
              <p14:cNvContentPartPr/>
              <p14:nvPr/>
            </p14:nvContentPartPr>
            <p14:xfrm>
              <a:off x="12914014" y="6350060"/>
              <a:ext cx="360" cy="360"/>
            </p14:xfrm>
          </p:contentPart>
        </mc:Choice>
        <mc:Fallback xmlns="">
          <p:pic>
            <p:nvPicPr>
              <p:cNvPr id="41" name="Ink 40">
                <a:extLst>
                  <a:ext uri="{FF2B5EF4-FFF2-40B4-BE49-F238E27FC236}">
                    <a16:creationId xmlns:a16="http://schemas.microsoft.com/office/drawing/2014/main" id="{99DA5F5C-F0FB-3352-ABF5-0FC8051B4041}"/>
                  </a:ext>
                </a:extLst>
              </p:cNvPr>
              <p:cNvPicPr/>
              <p:nvPr/>
            </p:nvPicPr>
            <p:blipFill>
              <a:blip r:embed="rId5"/>
              <a:stretch>
                <a:fillRect/>
              </a:stretch>
            </p:blipFill>
            <p:spPr>
              <a:xfrm>
                <a:off x="12905014" y="6341420"/>
                <a:ext cx="18000" cy="18000"/>
              </a:xfrm>
              <a:prstGeom prst="rect">
                <a:avLst/>
              </a:prstGeom>
            </p:spPr>
          </p:pic>
        </mc:Fallback>
      </mc:AlternateContent>
      <p:sp>
        <p:nvSpPr>
          <p:cNvPr id="5" name="Rectangle 4">
            <a:extLst>
              <a:ext uri="{FF2B5EF4-FFF2-40B4-BE49-F238E27FC236}">
                <a16:creationId xmlns:a16="http://schemas.microsoft.com/office/drawing/2014/main" id="{AD05069E-8AD9-64B0-C270-D9CCEA2B8B92}"/>
              </a:ext>
            </a:extLst>
          </p:cNvPr>
          <p:cNvSpPr/>
          <p:nvPr/>
        </p:nvSpPr>
        <p:spPr>
          <a:xfrm>
            <a:off x="1112915" y="335281"/>
            <a:ext cx="10545685" cy="5664280"/>
          </a:xfrm>
          <a:prstGeom prst="rect">
            <a:avLst/>
          </a:prstGeom>
          <a:solidFill>
            <a:srgbClr val="409DB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21D6064F-AF29-6D13-B73D-E5D3ADDC0DE3}"/>
              </a:ext>
            </a:extLst>
          </p:cNvPr>
          <p:cNvPicPr>
            <a:picLocks noChangeAspect="1"/>
          </p:cNvPicPr>
          <p:nvPr/>
        </p:nvPicPr>
        <p:blipFill>
          <a:blip r:embed="rId6"/>
          <a:stretch>
            <a:fillRect/>
          </a:stretch>
        </p:blipFill>
        <p:spPr>
          <a:xfrm rot="21418840">
            <a:off x="1215735" y="555193"/>
            <a:ext cx="5583728" cy="892137"/>
          </a:xfrm>
          <a:prstGeom prst="rect">
            <a:avLst/>
          </a:prstGeom>
          <a:ln w="12700">
            <a:solidFill>
              <a:schemeClr val="accent1">
                <a:shade val="50000"/>
              </a:schemeClr>
            </a:solidFill>
          </a:ln>
        </p:spPr>
      </p:pic>
      <p:pic>
        <p:nvPicPr>
          <p:cNvPr id="8" name="Picture 7">
            <a:extLst>
              <a:ext uri="{FF2B5EF4-FFF2-40B4-BE49-F238E27FC236}">
                <a16:creationId xmlns:a16="http://schemas.microsoft.com/office/drawing/2014/main" id="{71B670F6-603A-0B39-7765-86729F03CE42}"/>
              </a:ext>
            </a:extLst>
          </p:cNvPr>
          <p:cNvPicPr>
            <a:picLocks noChangeAspect="1"/>
          </p:cNvPicPr>
          <p:nvPr/>
        </p:nvPicPr>
        <p:blipFill>
          <a:blip r:embed="rId7"/>
          <a:stretch>
            <a:fillRect/>
          </a:stretch>
        </p:blipFill>
        <p:spPr>
          <a:xfrm>
            <a:off x="1433254" y="4798579"/>
            <a:ext cx="3883418" cy="955111"/>
          </a:xfrm>
          <a:prstGeom prst="rect">
            <a:avLst/>
          </a:prstGeom>
          <a:ln w="12700">
            <a:solidFill>
              <a:schemeClr val="accent1">
                <a:shade val="50000"/>
              </a:schemeClr>
            </a:solidFill>
          </a:ln>
        </p:spPr>
      </p:pic>
      <p:pic>
        <p:nvPicPr>
          <p:cNvPr id="11" name="Picture 10">
            <a:extLst>
              <a:ext uri="{FF2B5EF4-FFF2-40B4-BE49-F238E27FC236}">
                <a16:creationId xmlns:a16="http://schemas.microsoft.com/office/drawing/2014/main" id="{2CA9104C-3E07-CCBA-8F73-D14D7E855C58}"/>
              </a:ext>
            </a:extLst>
          </p:cNvPr>
          <p:cNvPicPr>
            <a:picLocks noChangeAspect="1"/>
          </p:cNvPicPr>
          <p:nvPr/>
        </p:nvPicPr>
        <p:blipFill>
          <a:blip r:embed="rId8"/>
          <a:stretch>
            <a:fillRect/>
          </a:stretch>
        </p:blipFill>
        <p:spPr>
          <a:xfrm rot="408838">
            <a:off x="6931799" y="663770"/>
            <a:ext cx="4513163" cy="766188"/>
          </a:xfrm>
          <a:prstGeom prst="rect">
            <a:avLst/>
          </a:prstGeom>
          <a:ln w="12700">
            <a:solidFill>
              <a:schemeClr val="accent1">
                <a:shade val="50000"/>
              </a:schemeClr>
            </a:solidFill>
          </a:ln>
        </p:spPr>
      </p:pic>
      <p:pic>
        <p:nvPicPr>
          <p:cNvPr id="13" name="Picture 12">
            <a:extLst>
              <a:ext uri="{FF2B5EF4-FFF2-40B4-BE49-F238E27FC236}">
                <a16:creationId xmlns:a16="http://schemas.microsoft.com/office/drawing/2014/main" id="{1D47FB0F-9030-10D8-EE8C-1E3BB6C430C7}"/>
              </a:ext>
            </a:extLst>
          </p:cNvPr>
          <p:cNvPicPr>
            <a:picLocks noChangeAspect="1"/>
          </p:cNvPicPr>
          <p:nvPr/>
        </p:nvPicPr>
        <p:blipFill>
          <a:blip r:embed="rId9"/>
          <a:stretch>
            <a:fillRect/>
          </a:stretch>
        </p:blipFill>
        <p:spPr>
          <a:xfrm>
            <a:off x="5637010" y="4681061"/>
            <a:ext cx="5636204" cy="1248991"/>
          </a:xfrm>
          <a:prstGeom prst="rect">
            <a:avLst/>
          </a:prstGeom>
          <a:ln w="12700">
            <a:solidFill>
              <a:schemeClr val="accent1">
                <a:shade val="50000"/>
              </a:schemeClr>
            </a:solidFill>
          </a:ln>
        </p:spPr>
      </p:pic>
      <p:pic>
        <p:nvPicPr>
          <p:cNvPr id="19" name="Picture 18">
            <a:extLst>
              <a:ext uri="{FF2B5EF4-FFF2-40B4-BE49-F238E27FC236}">
                <a16:creationId xmlns:a16="http://schemas.microsoft.com/office/drawing/2014/main" id="{414390CB-C1F5-38EF-614B-FB5C62207E2B}"/>
              </a:ext>
            </a:extLst>
          </p:cNvPr>
          <p:cNvPicPr>
            <a:picLocks noChangeAspect="1"/>
          </p:cNvPicPr>
          <p:nvPr/>
        </p:nvPicPr>
        <p:blipFill>
          <a:blip r:embed="rId10"/>
          <a:stretch>
            <a:fillRect/>
          </a:stretch>
        </p:blipFill>
        <p:spPr>
          <a:xfrm>
            <a:off x="5783508" y="1749605"/>
            <a:ext cx="5751659" cy="1186017"/>
          </a:xfrm>
          <a:prstGeom prst="rect">
            <a:avLst/>
          </a:prstGeom>
          <a:ln w="12700">
            <a:solidFill>
              <a:schemeClr val="accent1">
                <a:shade val="50000"/>
              </a:schemeClr>
            </a:solidFill>
          </a:ln>
        </p:spPr>
      </p:pic>
      <p:pic>
        <p:nvPicPr>
          <p:cNvPr id="21" name="Picture 20">
            <a:extLst>
              <a:ext uri="{FF2B5EF4-FFF2-40B4-BE49-F238E27FC236}">
                <a16:creationId xmlns:a16="http://schemas.microsoft.com/office/drawing/2014/main" id="{B4F223C1-F8E9-4393-A222-2965BCA66FFE}"/>
              </a:ext>
            </a:extLst>
          </p:cNvPr>
          <p:cNvPicPr>
            <a:picLocks noChangeAspect="1"/>
          </p:cNvPicPr>
          <p:nvPr/>
        </p:nvPicPr>
        <p:blipFill>
          <a:blip r:embed="rId11"/>
          <a:stretch>
            <a:fillRect/>
          </a:stretch>
        </p:blipFill>
        <p:spPr>
          <a:xfrm>
            <a:off x="5489627" y="3183364"/>
            <a:ext cx="6045540" cy="1186017"/>
          </a:xfrm>
          <a:prstGeom prst="rect">
            <a:avLst/>
          </a:prstGeom>
          <a:ln w="12700">
            <a:solidFill>
              <a:schemeClr val="accent1">
                <a:shade val="50000"/>
              </a:schemeClr>
            </a:solidFill>
          </a:ln>
        </p:spPr>
      </p:pic>
      <p:pic>
        <p:nvPicPr>
          <p:cNvPr id="42" name="Picture 41">
            <a:extLst>
              <a:ext uri="{FF2B5EF4-FFF2-40B4-BE49-F238E27FC236}">
                <a16:creationId xmlns:a16="http://schemas.microsoft.com/office/drawing/2014/main" id="{8A66D44D-8F12-3D7D-F798-EEC3AB57EAF7}"/>
              </a:ext>
            </a:extLst>
          </p:cNvPr>
          <p:cNvPicPr>
            <a:picLocks noChangeAspect="1"/>
          </p:cNvPicPr>
          <p:nvPr/>
        </p:nvPicPr>
        <p:blipFill>
          <a:blip r:embed="rId12"/>
          <a:stretch>
            <a:fillRect/>
          </a:stretch>
        </p:blipFill>
        <p:spPr>
          <a:xfrm rot="21353040">
            <a:off x="1196877" y="3599861"/>
            <a:ext cx="4208788" cy="913129"/>
          </a:xfrm>
          <a:prstGeom prst="rect">
            <a:avLst/>
          </a:prstGeom>
          <a:ln w="12700">
            <a:solidFill>
              <a:schemeClr val="accent1">
                <a:shade val="50000"/>
              </a:schemeClr>
            </a:solidFill>
          </a:ln>
        </p:spPr>
      </p:pic>
      <p:pic>
        <p:nvPicPr>
          <p:cNvPr id="45" name="Picture 44">
            <a:extLst>
              <a:ext uri="{FF2B5EF4-FFF2-40B4-BE49-F238E27FC236}">
                <a16:creationId xmlns:a16="http://schemas.microsoft.com/office/drawing/2014/main" id="{12F4C7C9-7F29-998A-08D8-203D96C891D9}"/>
              </a:ext>
            </a:extLst>
          </p:cNvPr>
          <p:cNvPicPr>
            <a:picLocks noChangeAspect="1"/>
          </p:cNvPicPr>
          <p:nvPr/>
        </p:nvPicPr>
        <p:blipFill>
          <a:blip r:embed="rId13"/>
          <a:stretch>
            <a:fillRect/>
          </a:stretch>
        </p:blipFill>
        <p:spPr>
          <a:xfrm>
            <a:off x="1438392" y="1694987"/>
            <a:ext cx="3770621" cy="1619285"/>
          </a:xfrm>
          <a:prstGeom prst="rect">
            <a:avLst/>
          </a:prstGeom>
          <a:ln w="12700">
            <a:solidFill>
              <a:schemeClr val="accent1">
                <a:shade val="50000"/>
              </a:schemeClr>
            </a:solidFill>
          </a:ln>
        </p:spPr>
      </p:pic>
    </p:spTree>
    <p:custDataLst>
      <p:tags r:id="rId1"/>
    </p:custDataLst>
    <p:extLst>
      <p:ext uri="{BB962C8B-B14F-4D97-AF65-F5344CB8AC3E}">
        <p14:creationId xmlns:p14="http://schemas.microsoft.com/office/powerpoint/2010/main" val="1472667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6445375-ABEF-2920-2330-CF87ABFA5534}"/>
              </a:ext>
            </a:extLst>
          </p:cNvPr>
          <p:cNvSpPr/>
          <p:nvPr/>
        </p:nvSpPr>
        <p:spPr>
          <a:xfrm>
            <a:off x="-1" y="0"/>
            <a:ext cx="914401" cy="6858000"/>
          </a:xfrm>
          <a:prstGeom prst="rect">
            <a:avLst/>
          </a:prstGeom>
          <a:solidFill>
            <a:srgbClr val="3A94B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4400" dirty="0">
                <a:latin typeface="+mj-lt"/>
              </a:rPr>
              <a:t>Activity 6.1</a:t>
            </a:r>
          </a:p>
        </p:txBody>
      </p:sp>
      <p:pic>
        <p:nvPicPr>
          <p:cNvPr id="11" name="Picture 10">
            <a:extLst>
              <a:ext uri="{FF2B5EF4-FFF2-40B4-BE49-F238E27FC236}">
                <a16:creationId xmlns:a16="http://schemas.microsoft.com/office/drawing/2014/main" id="{E8492F22-AAEE-E598-6A3F-6AF6538C3EFD}"/>
              </a:ext>
            </a:extLst>
          </p:cNvPr>
          <p:cNvPicPr>
            <a:picLocks noChangeAspect="1"/>
          </p:cNvPicPr>
          <p:nvPr/>
        </p:nvPicPr>
        <p:blipFill>
          <a:blip r:embed="rId4">
            <a:extLst>
              <a:ext uri="{28A0092B-C50C-407E-A947-70E740481C1C}">
                <a14:useLocalDpi xmlns:a14="http://schemas.microsoft.com/office/drawing/2010/main" val="0"/>
              </a:ext>
            </a:extLst>
          </a:blip>
          <a:srcRect l="148" r="148"/>
          <a:stretch/>
        </p:blipFill>
        <p:spPr>
          <a:xfrm>
            <a:off x="914642" y="-1"/>
            <a:ext cx="11204620" cy="6858000"/>
          </a:xfrm>
          <a:prstGeom prst="rect">
            <a:avLst/>
          </a:prstGeom>
        </p:spPr>
      </p:pic>
      <p:sp>
        <p:nvSpPr>
          <p:cNvPr id="2" name="Slide Number Placeholder 3">
            <a:extLst>
              <a:ext uri="{FF2B5EF4-FFF2-40B4-BE49-F238E27FC236}">
                <a16:creationId xmlns:a16="http://schemas.microsoft.com/office/drawing/2014/main" id="{22BBA3D2-8EA5-FE24-D885-11180D96D5DC}"/>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36473270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EC8BF43-386B-1AE1-C322-C1D1E2EF5699}"/>
              </a:ext>
            </a:extLst>
          </p:cNvPr>
          <p:cNvSpPr txBox="1"/>
          <p:nvPr/>
        </p:nvSpPr>
        <p:spPr>
          <a:xfrm>
            <a:off x="11077574" y="1251529"/>
            <a:ext cx="200025" cy="307777"/>
          </a:xfrm>
          <a:prstGeom prst="rect">
            <a:avLst/>
          </a:prstGeom>
          <a:solidFill>
            <a:schemeClr val="bg1"/>
          </a:solidFill>
        </p:spPr>
        <p:txBody>
          <a:bodyPr wrap="square" rtlCol="0">
            <a:spAutoFit/>
          </a:bodyPr>
          <a:lstStyle/>
          <a:p>
            <a:endParaRPr lang="en-US" dirty="0"/>
          </a:p>
        </p:txBody>
      </p:sp>
      <p:sp>
        <p:nvSpPr>
          <p:cNvPr id="10" name="TextBox 9">
            <a:extLst>
              <a:ext uri="{FF2B5EF4-FFF2-40B4-BE49-F238E27FC236}">
                <a16:creationId xmlns:a16="http://schemas.microsoft.com/office/drawing/2014/main" id="{F49906F3-66E9-7E99-E449-AD102BCDCF17}"/>
              </a:ext>
            </a:extLst>
          </p:cNvPr>
          <p:cNvSpPr txBox="1"/>
          <p:nvPr/>
        </p:nvSpPr>
        <p:spPr>
          <a:xfrm>
            <a:off x="10749007" y="808920"/>
            <a:ext cx="335902" cy="369332"/>
          </a:xfrm>
          <a:prstGeom prst="rect">
            <a:avLst/>
          </a:prstGeom>
          <a:solidFill>
            <a:schemeClr val="bg1"/>
          </a:solidFill>
        </p:spPr>
        <p:txBody>
          <a:bodyPr wrap="square" rtlCol="0">
            <a:spAutoFit/>
          </a:bodyPr>
          <a:lstStyle/>
          <a:p>
            <a:endParaRPr lang="en-US" dirty="0"/>
          </a:p>
        </p:txBody>
      </p:sp>
      <p:sp>
        <p:nvSpPr>
          <p:cNvPr id="14" name="Rectangle 13">
            <a:extLst>
              <a:ext uri="{FF2B5EF4-FFF2-40B4-BE49-F238E27FC236}">
                <a16:creationId xmlns:a16="http://schemas.microsoft.com/office/drawing/2014/main" id="{26445375-ABEF-2920-2330-CF87ABFA5534}"/>
              </a:ext>
            </a:extLst>
          </p:cNvPr>
          <p:cNvSpPr/>
          <p:nvPr/>
        </p:nvSpPr>
        <p:spPr>
          <a:xfrm>
            <a:off x="-1" y="0"/>
            <a:ext cx="914401" cy="6858000"/>
          </a:xfrm>
          <a:prstGeom prst="rect">
            <a:avLst/>
          </a:prstGeom>
          <a:solidFill>
            <a:srgbClr val="3A94B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4400" dirty="0">
                <a:latin typeface="+mj-lt"/>
              </a:rPr>
              <a:t>Activity 6.1</a:t>
            </a:r>
          </a:p>
        </p:txBody>
      </p:sp>
      <p:sp>
        <p:nvSpPr>
          <p:cNvPr id="3" name="Slide Number Placeholder 3">
            <a:extLst>
              <a:ext uri="{FF2B5EF4-FFF2-40B4-BE49-F238E27FC236}">
                <a16:creationId xmlns:a16="http://schemas.microsoft.com/office/drawing/2014/main" id="{3FB70831-8759-9E64-954B-E8FE49A8FA0F}"/>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pic>
        <p:nvPicPr>
          <p:cNvPr id="4" name="Picture 3">
            <a:extLst>
              <a:ext uri="{FF2B5EF4-FFF2-40B4-BE49-F238E27FC236}">
                <a16:creationId xmlns:a16="http://schemas.microsoft.com/office/drawing/2014/main" id="{1C736E4B-F09D-A36D-3015-1315A80DD3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8959" y="1178252"/>
            <a:ext cx="8271641" cy="4632119"/>
          </a:xfrm>
          <a:prstGeom prst="rect">
            <a:avLst/>
          </a:prstGeom>
        </p:spPr>
      </p:pic>
      <p:sp>
        <p:nvSpPr>
          <p:cNvPr id="18" name="TextBox 17">
            <a:extLst>
              <a:ext uri="{FF2B5EF4-FFF2-40B4-BE49-F238E27FC236}">
                <a16:creationId xmlns:a16="http://schemas.microsoft.com/office/drawing/2014/main" id="{434116D9-05ED-7D48-0941-8B8B2BDF3E79}"/>
              </a:ext>
            </a:extLst>
          </p:cNvPr>
          <p:cNvSpPr txBox="1"/>
          <p:nvPr/>
        </p:nvSpPr>
        <p:spPr>
          <a:xfrm>
            <a:off x="8221252" y="1724231"/>
            <a:ext cx="3521895" cy="2246769"/>
          </a:xfrm>
          <a:prstGeom prst="rect">
            <a:avLst/>
          </a:prstGeom>
          <a:noFill/>
        </p:spPr>
        <p:txBody>
          <a:bodyPr wrap="square" rtlCol="0">
            <a:spAutoFit/>
          </a:bodyPr>
          <a:lstStyle/>
          <a:p>
            <a:r>
              <a:rPr lang="en-US" sz="2800" dirty="0"/>
              <a:t>Romaine lettuce was traced to a regional grower where </a:t>
            </a:r>
          </a:p>
          <a:p>
            <a:r>
              <a:rPr lang="en-US" sz="2800" i="1" dirty="0"/>
              <a:t>E. coli </a:t>
            </a:r>
            <a:r>
              <a:rPr lang="en-US" sz="2800" dirty="0"/>
              <a:t>O104 was isolated in the field</a:t>
            </a:r>
          </a:p>
        </p:txBody>
      </p:sp>
      <p:pic>
        <p:nvPicPr>
          <p:cNvPr id="5" name="Picture 4" descr="Logo&#10;&#10;Description automatically generated">
            <a:extLst>
              <a:ext uri="{FF2B5EF4-FFF2-40B4-BE49-F238E27FC236}">
                <a16:creationId xmlns:a16="http://schemas.microsoft.com/office/drawing/2014/main" id="{E3D77E27-FF29-5615-466C-6478C6D6238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14733" y="697776"/>
            <a:ext cx="4489661" cy="1723059"/>
          </a:xfrm>
          <a:prstGeom prst="rect">
            <a:avLst/>
          </a:prstGeom>
        </p:spPr>
      </p:pic>
    </p:spTree>
    <p:custDataLst>
      <p:tags r:id="rId1"/>
    </p:custDataLst>
    <p:extLst>
      <p:ext uri="{BB962C8B-B14F-4D97-AF65-F5344CB8AC3E}">
        <p14:creationId xmlns:p14="http://schemas.microsoft.com/office/powerpoint/2010/main" val="12937876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5665E-CC88-7EDA-3FF7-3EAB6C09B2DE}"/>
              </a:ext>
            </a:extLst>
          </p:cNvPr>
          <p:cNvSpPr>
            <a:spLocks noGrp="1"/>
          </p:cNvSpPr>
          <p:nvPr>
            <p:ph type="title"/>
          </p:nvPr>
        </p:nvSpPr>
        <p:spPr/>
        <p:txBody>
          <a:bodyPr/>
          <a:lstStyle/>
          <a:p>
            <a:r>
              <a:rPr lang="en-US" dirty="0"/>
              <a:t>Module 6 Summary</a:t>
            </a:r>
          </a:p>
        </p:txBody>
      </p:sp>
      <p:sp>
        <p:nvSpPr>
          <p:cNvPr id="3" name="Content Placeholder 2">
            <a:extLst>
              <a:ext uri="{FF2B5EF4-FFF2-40B4-BE49-F238E27FC236}">
                <a16:creationId xmlns:a16="http://schemas.microsoft.com/office/drawing/2014/main" id="{6D9F3EF0-82C4-11BD-0388-0D0264E1DA76}"/>
              </a:ext>
            </a:extLst>
          </p:cNvPr>
          <p:cNvSpPr>
            <a:spLocks noGrp="1"/>
          </p:cNvSpPr>
          <p:nvPr>
            <p:ph idx="1"/>
          </p:nvPr>
        </p:nvSpPr>
        <p:spPr>
          <a:xfrm>
            <a:off x="838200" y="1825625"/>
            <a:ext cx="10515600" cy="3633343"/>
          </a:xfrm>
        </p:spPr>
        <p:txBody>
          <a:bodyPr>
            <a:normAutofit/>
          </a:bodyPr>
          <a:lstStyle/>
          <a:p>
            <a:pPr marL="514350" indent="-514350">
              <a:buFont typeface="+mj-lt"/>
              <a:buAutoNum type="arabicPeriod"/>
            </a:pPr>
            <a:r>
              <a:rPr lang="en-US" dirty="0"/>
              <a:t>Recognized the importance of through documentation during the interview process. </a:t>
            </a:r>
          </a:p>
          <a:p>
            <a:pPr marL="514350" indent="-514350">
              <a:buFont typeface="+mj-lt"/>
              <a:buAutoNum type="arabicPeriod"/>
            </a:pPr>
            <a:r>
              <a:rPr lang="en-US" dirty="0"/>
              <a:t>Gave examples of common documentation pitfalls during interviewing and how to address them.</a:t>
            </a:r>
          </a:p>
          <a:p>
            <a:pPr marL="514350" indent="-514350">
              <a:buFont typeface="+mj-lt"/>
              <a:buAutoNum type="arabicPeriod"/>
            </a:pPr>
            <a:r>
              <a:rPr lang="en-US" dirty="0"/>
              <a:t>Described how to clarify the interviewing protocol with your team.</a:t>
            </a:r>
          </a:p>
        </p:txBody>
      </p:sp>
      <p:sp>
        <p:nvSpPr>
          <p:cNvPr id="4" name="Slide Number Placeholder 3">
            <a:extLst>
              <a:ext uri="{FF2B5EF4-FFF2-40B4-BE49-F238E27FC236}">
                <a16:creationId xmlns:a16="http://schemas.microsoft.com/office/drawing/2014/main" id="{628BAD35-3C68-FB7B-A8BC-18D9321A3CB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pic>
        <p:nvPicPr>
          <p:cNvPr id="6" name="Picture 5" descr="Graphical user interface&#10;&#10;Description automatically generated">
            <a:extLst>
              <a:ext uri="{FF2B5EF4-FFF2-40B4-BE49-F238E27FC236}">
                <a16:creationId xmlns:a16="http://schemas.microsoft.com/office/drawing/2014/main" id="{6E4CBA8D-7E7B-03DC-F9D8-FCFDF70A68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626" y="5584880"/>
            <a:ext cx="2743200" cy="998525"/>
          </a:xfrm>
          <a:prstGeom prst="rect">
            <a:avLst/>
          </a:prstGeom>
        </p:spPr>
      </p:pic>
    </p:spTree>
    <p:custDataLst>
      <p:tags r:id="rId1"/>
    </p:custDataLst>
    <p:extLst>
      <p:ext uri="{BB962C8B-B14F-4D97-AF65-F5344CB8AC3E}">
        <p14:creationId xmlns:p14="http://schemas.microsoft.com/office/powerpoint/2010/main" val="14918945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D549702-4DEB-1FA5-23CD-346C4621A52A}"/>
              </a:ext>
            </a:extLst>
          </p:cNvPr>
          <p:cNvSpPr>
            <a:spLocks noGrp="1"/>
          </p:cNvSpPr>
          <p:nvPr>
            <p:ph type="title"/>
          </p:nvPr>
        </p:nvSpPr>
        <p:spPr/>
        <p:txBody>
          <a:bodyPr/>
          <a:lstStyle/>
          <a:p>
            <a:r>
              <a:rPr lang="en-US" dirty="0"/>
              <a:t>Course Goal</a:t>
            </a:r>
          </a:p>
        </p:txBody>
      </p:sp>
      <p:sp>
        <p:nvSpPr>
          <p:cNvPr id="2" name="Content Placeholder 1">
            <a:extLst>
              <a:ext uri="{FF2B5EF4-FFF2-40B4-BE49-F238E27FC236}">
                <a16:creationId xmlns:a16="http://schemas.microsoft.com/office/drawing/2014/main" id="{25F1E820-75B9-6A61-8437-172B6150FEC5}"/>
              </a:ext>
            </a:extLst>
          </p:cNvPr>
          <p:cNvSpPr>
            <a:spLocks noGrp="1"/>
          </p:cNvSpPr>
          <p:nvPr>
            <p:ph sz="half" idx="1"/>
          </p:nvPr>
        </p:nvSpPr>
        <p:spPr>
          <a:xfrm>
            <a:off x="838200" y="2408365"/>
            <a:ext cx="5069265" cy="3311398"/>
          </a:xfrm>
        </p:spPr>
        <p:txBody>
          <a:bodyPr/>
          <a:lstStyle/>
          <a:p>
            <a:pPr marL="0" indent="0">
              <a:buNone/>
            </a:pPr>
            <a:r>
              <a:rPr lang="en-US" dirty="0"/>
              <a:t>To apply interviewing skills and techniques to gather needed information to facilitate foodborne illness surveillance and outbreak investigation activities.</a:t>
            </a:r>
          </a:p>
        </p:txBody>
      </p:sp>
      <p:sp>
        <p:nvSpPr>
          <p:cNvPr id="4" name="Slide Number Placeholder 3">
            <a:extLst>
              <a:ext uri="{FF2B5EF4-FFF2-40B4-BE49-F238E27FC236}">
                <a16:creationId xmlns:a16="http://schemas.microsoft.com/office/drawing/2014/main" id="{FCE77B73-36DB-70E9-A2FA-620099A1D26A}"/>
              </a:ext>
            </a:extLst>
          </p:cNvPr>
          <p:cNvSpPr>
            <a:spLocks noGrp="1"/>
          </p:cNvSpPr>
          <p:nvPr>
            <p:ph type="sldNum" sz="quarter" idx="12"/>
          </p:nvPr>
        </p:nvSpPr>
        <p:spPr/>
        <p:txBody>
          <a:bodyPr/>
          <a:lstStyle/>
          <a:p>
            <a:fld id="{A36692EB-79DF-465C-A61E-AA737CE7901B}" type="slidenum">
              <a:rPr lang="en-US" smtClean="0"/>
              <a:pPr/>
              <a:t>25</a:t>
            </a:fld>
            <a:endParaRPr lang="en-US"/>
          </a:p>
        </p:txBody>
      </p:sp>
      <p:pic>
        <p:nvPicPr>
          <p:cNvPr id="17" name="Content Placeholder 16">
            <a:extLst>
              <a:ext uri="{FF2B5EF4-FFF2-40B4-BE49-F238E27FC236}">
                <a16:creationId xmlns:a16="http://schemas.microsoft.com/office/drawing/2014/main" id="{13D58780-9FFB-8873-2835-2AAC342B454A}"/>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rcRect/>
          <a:stretch/>
        </p:blipFill>
        <p:spPr>
          <a:xfrm>
            <a:off x="6763479" y="2713833"/>
            <a:ext cx="5428521" cy="3311398"/>
          </a:xfrm>
          <a:effectLst>
            <a:outerShdw blurRad="50800" dist="38100" dir="10800000" algn="r" rotWithShape="0">
              <a:prstClr val="black">
                <a:alpha val="40000"/>
              </a:prstClr>
            </a:outerShdw>
          </a:effectLst>
        </p:spPr>
      </p:pic>
      <p:pic>
        <p:nvPicPr>
          <p:cNvPr id="20" name="Picture 19" descr="A person with his hand on his chin&#10;&#10;Description automatically generated with medium confidence">
            <a:extLst>
              <a:ext uri="{FF2B5EF4-FFF2-40B4-BE49-F238E27FC236}">
                <a16:creationId xmlns:a16="http://schemas.microsoft.com/office/drawing/2014/main" id="{97A6BDC7-E556-E4A2-C1D3-0DDC510CABB1}"/>
              </a:ext>
            </a:extLst>
          </p:cNvPr>
          <p:cNvPicPr>
            <a:picLocks noChangeAspect="1"/>
          </p:cNvPicPr>
          <p:nvPr/>
        </p:nvPicPr>
        <p:blipFill rotWithShape="1">
          <a:blip r:embed="rId5">
            <a:extLst>
              <a:ext uri="{28A0092B-C50C-407E-A947-70E740481C1C}">
                <a14:useLocalDpi xmlns:a14="http://schemas.microsoft.com/office/drawing/2010/main" val="0"/>
              </a:ext>
            </a:extLst>
          </a:blip>
          <a:srcRect l="43791" t="2289" r="12140" b="31889"/>
          <a:stretch/>
        </p:blipFill>
        <p:spPr>
          <a:xfrm>
            <a:off x="6284536" y="1432253"/>
            <a:ext cx="2190325" cy="2179622"/>
          </a:xfrm>
          <a:prstGeom prst="ellipse">
            <a:avLst/>
          </a:prstGeom>
          <a:ln w="9525">
            <a:solidFill>
              <a:srgbClr val="3F86A8"/>
            </a:solidFill>
          </a:ln>
          <a:effectLst>
            <a:outerShdw blurRad="63500" sx="102000" sy="102000" algn="ctr" rotWithShape="0">
              <a:prstClr val="black">
                <a:alpha val="40000"/>
              </a:prstClr>
            </a:outerShdw>
          </a:effectLst>
        </p:spPr>
      </p:pic>
      <p:pic>
        <p:nvPicPr>
          <p:cNvPr id="22" name="Picture 21">
            <a:extLst>
              <a:ext uri="{FF2B5EF4-FFF2-40B4-BE49-F238E27FC236}">
                <a16:creationId xmlns:a16="http://schemas.microsoft.com/office/drawing/2014/main" id="{C0333975-3454-5B22-406D-B465A30B1CC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75549" y="1314383"/>
            <a:ext cx="998623" cy="998623"/>
          </a:xfrm>
          <a:prstGeom prst="rect">
            <a:avLst/>
          </a:prstGeom>
        </p:spPr>
      </p:pic>
    </p:spTree>
    <p:custDataLst>
      <p:tags r:id="rId1"/>
    </p:custDataLst>
    <p:extLst>
      <p:ext uri="{BB962C8B-B14F-4D97-AF65-F5344CB8AC3E}">
        <p14:creationId xmlns:p14="http://schemas.microsoft.com/office/powerpoint/2010/main" val="1730061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normAutofit/>
          </a:bodyPr>
          <a:lstStyle/>
          <a:p>
            <a:pPr eaLnBrk="1" hangingPunct="1">
              <a:defRPr/>
            </a:pPr>
            <a:r>
              <a:rPr lang="en-US" dirty="0">
                <a:latin typeface="+mn-lt"/>
              </a:rPr>
              <a:t>Course Post-Test and Evaluation </a:t>
            </a:r>
          </a:p>
        </p:txBody>
      </p:sp>
      <p:sp>
        <p:nvSpPr>
          <p:cNvPr id="19459" name="Rectangle 3"/>
          <p:cNvSpPr>
            <a:spLocks noGrp="1" noChangeArrowheads="1"/>
          </p:cNvSpPr>
          <p:nvPr>
            <p:ph sz="half" idx="1"/>
          </p:nvPr>
        </p:nvSpPr>
        <p:spPr>
          <a:xfrm>
            <a:off x="381001" y="1379762"/>
            <a:ext cx="5181600" cy="4351338"/>
          </a:xfrm>
        </p:spPr>
        <p:txBody>
          <a:bodyPr>
            <a:normAutofit/>
          </a:bodyPr>
          <a:lstStyle/>
          <a:p>
            <a:pPr eaLnBrk="1" hangingPunct="1">
              <a:spcBef>
                <a:spcPct val="35000"/>
              </a:spcBef>
              <a:defRPr/>
            </a:pPr>
            <a:r>
              <a:rPr lang="en-US" sz="3200" dirty="0">
                <a:solidFill>
                  <a:srgbClr val="000000"/>
                </a:solidFill>
              </a:rPr>
              <a:t>Complete the Post-Test and the course evaluation</a:t>
            </a:r>
          </a:p>
          <a:p>
            <a:pPr eaLnBrk="1" hangingPunct="1">
              <a:spcBef>
                <a:spcPct val="35000"/>
              </a:spcBef>
              <a:defRPr/>
            </a:pPr>
            <a:r>
              <a:rPr lang="en-US" sz="3200" dirty="0">
                <a:solidFill>
                  <a:srgbClr val="000000"/>
                </a:solidFill>
              </a:rPr>
              <a:t>Receive Certificate of Completion</a:t>
            </a:r>
          </a:p>
        </p:txBody>
      </p:sp>
      <p:sp>
        <p:nvSpPr>
          <p:cNvPr id="2" name="Slide Number Placeholder 1">
            <a:extLst>
              <a:ext uri="{FF2B5EF4-FFF2-40B4-BE49-F238E27FC236}">
                <a16:creationId xmlns:a16="http://schemas.microsoft.com/office/drawing/2014/main" id="{A878F9F9-D8FF-4ABB-A653-EA20B4931D14}"/>
              </a:ext>
            </a:extLst>
          </p:cNvPr>
          <p:cNvSpPr>
            <a:spLocks noGrp="1"/>
          </p:cNvSpPr>
          <p:nvPr>
            <p:ph type="sldNum" sz="quarter" idx="4"/>
          </p:nvPr>
        </p:nvSpPr>
        <p:spPr>
          <a:xfrm>
            <a:off x="6629400" y="6565392"/>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Times"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panose="02020603050405020304" pitchFamily="18" charset="0"/>
                <a:ea typeface="+mn-ea"/>
                <a:cs typeface="+mn-cs"/>
              </a:defRPr>
            </a:lvl5pPr>
            <a:lvl6pPr marL="2286000" algn="l" defTabSz="914400" rtl="0" eaLnBrk="1" latinLnBrk="0" hangingPunct="1">
              <a:defRPr sz="2400" kern="1200">
                <a:solidFill>
                  <a:schemeClr val="tx1"/>
                </a:solidFill>
                <a:latin typeface="Times" panose="02020603050405020304" pitchFamily="18" charset="0"/>
                <a:ea typeface="+mn-ea"/>
                <a:cs typeface="+mn-cs"/>
              </a:defRPr>
            </a:lvl6pPr>
            <a:lvl7pPr marL="2743200" algn="l" defTabSz="914400" rtl="0" eaLnBrk="1" latinLnBrk="0" hangingPunct="1">
              <a:defRPr sz="2400" kern="1200">
                <a:solidFill>
                  <a:schemeClr val="tx1"/>
                </a:solidFill>
                <a:latin typeface="Times" panose="02020603050405020304" pitchFamily="18" charset="0"/>
                <a:ea typeface="+mn-ea"/>
                <a:cs typeface="+mn-cs"/>
              </a:defRPr>
            </a:lvl7pPr>
            <a:lvl8pPr marL="3200400" algn="l" defTabSz="914400" rtl="0" eaLnBrk="1" latinLnBrk="0" hangingPunct="1">
              <a:defRPr sz="2400" kern="1200">
                <a:solidFill>
                  <a:schemeClr val="tx1"/>
                </a:solidFill>
                <a:latin typeface="Times" panose="02020603050405020304" pitchFamily="18" charset="0"/>
                <a:ea typeface="+mn-ea"/>
                <a:cs typeface="+mn-cs"/>
              </a:defRPr>
            </a:lvl8pPr>
            <a:lvl9pPr marL="3657600" algn="l" defTabSz="914400" rtl="0" eaLnBrk="1" latinLnBrk="0" hangingPunct="1">
              <a:defRPr sz="2400" kern="1200">
                <a:solidFill>
                  <a:schemeClr val="tx1"/>
                </a:solidFill>
                <a:latin typeface="Times" panose="02020603050405020304" pitchFamily="18" charset="0"/>
                <a:ea typeface="+mn-ea"/>
                <a:cs typeface="+mn-cs"/>
              </a:defRPr>
            </a:lvl9pPr>
          </a:lstStyle>
          <a:p>
            <a:fld id="{F3176BB8-8030-4CDB-B742-BBB1F385E833}" type="slidenum">
              <a:rPr lang="en-US" smtClean="0"/>
              <a:pPr/>
              <a:t>26</a:t>
            </a:fld>
            <a:endParaRPr lang="en-US"/>
          </a:p>
        </p:txBody>
      </p:sp>
      <p:pic>
        <p:nvPicPr>
          <p:cNvPr id="9" name="Picture 8">
            <a:extLst>
              <a:ext uri="{FF2B5EF4-FFF2-40B4-BE49-F238E27FC236}">
                <a16:creationId xmlns:a16="http://schemas.microsoft.com/office/drawing/2014/main" id="{82F981FD-C2CD-7B7A-7788-3306E395447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29400" y="1373536"/>
            <a:ext cx="4953692" cy="5106113"/>
          </a:xfrm>
          <a:prstGeom prst="rect">
            <a:avLst/>
          </a:prstGeom>
        </p:spPr>
      </p:pic>
      <p:pic>
        <p:nvPicPr>
          <p:cNvPr id="6" name="Picture 5">
            <a:extLst>
              <a:ext uri="{FF2B5EF4-FFF2-40B4-BE49-F238E27FC236}">
                <a16:creationId xmlns:a16="http://schemas.microsoft.com/office/drawing/2014/main" id="{2518D2EA-8A53-3169-89A4-D65606CD9EEF}"/>
              </a:ext>
            </a:extLst>
          </p:cNvPr>
          <p:cNvPicPr>
            <a:picLocks noChangeAspect="1"/>
          </p:cNvPicPr>
          <p:nvPr/>
        </p:nvPicPr>
        <p:blipFill>
          <a:blip r:embed="rId5"/>
          <a:stretch>
            <a:fillRect/>
          </a:stretch>
        </p:blipFill>
        <p:spPr>
          <a:xfrm>
            <a:off x="1813321" y="3252720"/>
            <a:ext cx="2946009" cy="2827378"/>
          </a:xfrm>
          <a:prstGeom prst="rect">
            <a:avLst/>
          </a:prstGeom>
        </p:spPr>
      </p:pic>
      <p:sp>
        <p:nvSpPr>
          <p:cNvPr id="8" name="TextBox 7">
            <a:extLst>
              <a:ext uri="{FF2B5EF4-FFF2-40B4-BE49-F238E27FC236}">
                <a16:creationId xmlns:a16="http://schemas.microsoft.com/office/drawing/2014/main" id="{75358392-4EF8-2D56-836D-D55641B1E4DB}"/>
              </a:ext>
            </a:extLst>
          </p:cNvPr>
          <p:cNvSpPr txBox="1"/>
          <p:nvPr/>
        </p:nvSpPr>
        <p:spPr>
          <a:xfrm>
            <a:off x="778067" y="6080098"/>
            <a:ext cx="5317934" cy="523220"/>
          </a:xfrm>
          <a:prstGeom prst="rect">
            <a:avLst/>
          </a:prstGeom>
          <a:noFill/>
        </p:spPr>
        <p:txBody>
          <a:bodyPr wrap="square">
            <a:spAutoFit/>
          </a:bodyPr>
          <a:lstStyle/>
          <a:p>
            <a:r>
              <a:rPr lang="en-US" sz="2800" u="sng" dirty="0"/>
              <a:t>https://redcap.link/interviewPTE</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person, person, window, desk&#10;&#10;Description automatically generated">
            <a:extLst>
              <a:ext uri="{FF2B5EF4-FFF2-40B4-BE49-F238E27FC236}">
                <a16:creationId xmlns:a16="http://schemas.microsoft.com/office/drawing/2014/main" id="{A4304CEC-4381-AEBD-2E66-8BFB528FC9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04486" y="1092970"/>
            <a:ext cx="5782966" cy="5765030"/>
          </a:xfrm>
          <a:prstGeom prst="rect">
            <a:avLst/>
          </a:prstGeom>
        </p:spPr>
      </p:pic>
      <p:sp>
        <p:nvSpPr>
          <p:cNvPr id="2" name="Title 1">
            <a:extLst>
              <a:ext uri="{FF2B5EF4-FFF2-40B4-BE49-F238E27FC236}">
                <a16:creationId xmlns:a16="http://schemas.microsoft.com/office/drawing/2014/main" id="{163A39C5-A5BD-EDC4-33AB-0CBF1C8C0C94}"/>
              </a:ext>
            </a:extLst>
          </p:cNvPr>
          <p:cNvSpPr>
            <a:spLocks noGrp="1"/>
          </p:cNvSpPr>
          <p:nvPr>
            <p:ph type="title"/>
          </p:nvPr>
        </p:nvSpPr>
        <p:spPr/>
        <p:txBody>
          <a:bodyPr/>
          <a:lstStyle/>
          <a:p>
            <a:r>
              <a:rPr lang="en-US" dirty="0"/>
              <a:t>Why Documentation Matters</a:t>
            </a:r>
          </a:p>
        </p:txBody>
      </p:sp>
      <p:sp>
        <p:nvSpPr>
          <p:cNvPr id="9" name="TextBox 8">
            <a:extLst>
              <a:ext uri="{FF2B5EF4-FFF2-40B4-BE49-F238E27FC236}">
                <a16:creationId xmlns:a16="http://schemas.microsoft.com/office/drawing/2014/main" id="{AAD2FE53-2B2F-86C7-E307-82F70C3D0DF0}"/>
              </a:ext>
            </a:extLst>
          </p:cNvPr>
          <p:cNvSpPr txBox="1"/>
          <p:nvPr/>
        </p:nvSpPr>
        <p:spPr>
          <a:xfrm>
            <a:off x="1224156" y="2736502"/>
            <a:ext cx="3929742" cy="1384995"/>
          </a:xfrm>
          <a:prstGeom prst="rect">
            <a:avLst/>
          </a:prstGeom>
          <a:noFill/>
        </p:spPr>
        <p:txBody>
          <a:bodyPr wrap="square" rtlCol="0">
            <a:spAutoFit/>
          </a:bodyPr>
          <a:lstStyle/>
          <a:p>
            <a:pPr algn="ctr"/>
            <a:r>
              <a:rPr lang="en-US" sz="2800" b="1" dirty="0"/>
              <a:t>Why is thorough documentation important?</a:t>
            </a:r>
          </a:p>
        </p:txBody>
      </p:sp>
      <p:sp>
        <p:nvSpPr>
          <p:cNvPr id="3" name="Slide Number Placeholder 3">
            <a:extLst>
              <a:ext uri="{FF2B5EF4-FFF2-40B4-BE49-F238E27FC236}">
                <a16:creationId xmlns:a16="http://schemas.microsoft.com/office/drawing/2014/main" id="{AE18F063-6889-E3E0-1E32-05102B74572C}"/>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schemeClr val="bg1"/>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schemeClr val="bg1"/>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2347055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D3AD6-F90F-24F6-269A-549640FB77B1}"/>
              </a:ext>
            </a:extLst>
          </p:cNvPr>
          <p:cNvSpPr>
            <a:spLocks noGrp="1"/>
          </p:cNvSpPr>
          <p:nvPr>
            <p:ph type="title"/>
          </p:nvPr>
        </p:nvSpPr>
        <p:spPr/>
        <p:txBody>
          <a:bodyPr/>
          <a:lstStyle/>
          <a:p>
            <a:r>
              <a:rPr lang="en-US" dirty="0"/>
              <a:t>Common Pitfall: Blank Responses </a:t>
            </a:r>
          </a:p>
        </p:txBody>
      </p:sp>
      <p:grpSp>
        <p:nvGrpSpPr>
          <p:cNvPr id="15" name="Group 14">
            <a:extLst>
              <a:ext uri="{FF2B5EF4-FFF2-40B4-BE49-F238E27FC236}">
                <a16:creationId xmlns:a16="http://schemas.microsoft.com/office/drawing/2014/main" id="{DE744087-E9AE-1EDC-4150-0F07992BDC4B}"/>
              </a:ext>
            </a:extLst>
          </p:cNvPr>
          <p:cNvGrpSpPr/>
          <p:nvPr/>
        </p:nvGrpSpPr>
        <p:grpSpPr>
          <a:xfrm>
            <a:off x="85808" y="1973091"/>
            <a:ext cx="11816408" cy="1728864"/>
            <a:chOff x="85808" y="1804911"/>
            <a:chExt cx="11816408" cy="1728864"/>
          </a:xfrm>
        </p:grpSpPr>
        <p:pic>
          <p:nvPicPr>
            <p:cNvPr id="11" name="Picture 10">
              <a:extLst>
                <a:ext uri="{FF2B5EF4-FFF2-40B4-BE49-F238E27FC236}">
                  <a16:creationId xmlns:a16="http://schemas.microsoft.com/office/drawing/2014/main" id="{4D20A696-E85D-6A9D-9D80-9FB404B630AF}"/>
                </a:ext>
              </a:extLst>
            </p:cNvPr>
            <p:cNvPicPr>
              <a:picLocks noChangeAspect="1"/>
            </p:cNvPicPr>
            <p:nvPr/>
          </p:nvPicPr>
          <p:blipFill>
            <a:blip r:embed="rId4"/>
            <a:stretch>
              <a:fillRect/>
            </a:stretch>
          </p:blipFill>
          <p:spPr>
            <a:xfrm>
              <a:off x="85808" y="1804911"/>
              <a:ext cx="11816408" cy="1728864"/>
            </a:xfrm>
            <a:prstGeom prst="rect">
              <a:avLst/>
            </a:prstGeom>
          </p:spPr>
        </p:pic>
        <p:pic>
          <p:nvPicPr>
            <p:cNvPr id="13" name="Graphic 12" descr="Checkmark with solid fill">
              <a:extLst>
                <a:ext uri="{FF2B5EF4-FFF2-40B4-BE49-F238E27FC236}">
                  <a16:creationId xmlns:a16="http://schemas.microsoft.com/office/drawing/2014/main" id="{64E02CF3-5572-9B0B-0F82-0374D7564E7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16396" y="2285999"/>
              <a:ext cx="490461" cy="490461"/>
            </a:xfrm>
            <a:prstGeom prst="rect">
              <a:avLst/>
            </a:prstGeom>
          </p:spPr>
        </p:pic>
        <p:pic>
          <p:nvPicPr>
            <p:cNvPr id="14" name="Graphic 13" descr="Checkmark with solid fill">
              <a:extLst>
                <a:ext uri="{FF2B5EF4-FFF2-40B4-BE49-F238E27FC236}">
                  <a16:creationId xmlns:a16="http://schemas.microsoft.com/office/drawing/2014/main" id="{3DD84626-6236-0481-6FFC-77D794770BA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7718" y="2662846"/>
              <a:ext cx="490461" cy="490461"/>
            </a:xfrm>
            <a:prstGeom prst="rect">
              <a:avLst/>
            </a:prstGeom>
          </p:spPr>
        </p:pic>
      </p:grpSp>
      <p:sp>
        <p:nvSpPr>
          <p:cNvPr id="16" name="TextBox 15">
            <a:extLst>
              <a:ext uri="{FF2B5EF4-FFF2-40B4-BE49-F238E27FC236}">
                <a16:creationId xmlns:a16="http://schemas.microsoft.com/office/drawing/2014/main" id="{9C88DC6F-A1A6-10D5-851E-6484CC3E90DA}"/>
              </a:ext>
            </a:extLst>
          </p:cNvPr>
          <p:cNvSpPr txBox="1"/>
          <p:nvPr/>
        </p:nvSpPr>
        <p:spPr>
          <a:xfrm>
            <a:off x="1252538" y="4687517"/>
            <a:ext cx="9686924" cy="523220"/>
          </a:xfrm>
          <a:prstGeom prst="rect">
            <a:avLst/>
          </a:prstGeom>
          <a:noFill/>
        </p:spPr>
        <p:txBody>
          <a:bodyPr wrap="square" rtlCol="0">
            <a:spAutoFit/>
          </a:bodyPr>
          <a:lstStyle/>
          <a:p>
            <a:pPr algn="ctr"/>
            <a:r>
              <a:rPr lang="en-US" sz="2800" b="1" i="1" dirty="0"/>
              <a:t>How do we interpret the “Other fresh herbs” question?</a:t>
            </a:r>
          </a:p>
        </p:txBody>
      </p:sp>
      <p:sp>
        <p:nvSpPr>
          <p:cNvPr id="3" name="Slide Number Placeholder 3">
            <a:extLst>
              <a:ext uri="{FF2B5EF4-FFF2-40B4-BE49-F238E27FC236}">
                <a16:creationId xmlns:a16="http://schemas.microsoft.com/office/drawing/2014/main" id="{C8947222-3F5E-C42C-0167-E73C179CB35A}"/>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27205770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2F524-793E-DA59-02BE-96946FEAA291}"/>
              </a:ext>
            </a:extLst>
          </p:cNvPr>
          <p:cNvSpPr>
            <a:spLocks noGrp="1"/>
          </p:cNvSpPr>
          <p:nvPr>
            <p:ph type="title"/>
          </p:nvPr>
        </p:nvSpPr>
        <p:spPr/>
        <p:txBody>
          <a:bodyPr/>
          <a:lstStyle/>
          <a:p>
            <a:r>
              <a:rPr lang="en-US" dirty="0"/>
              <a:t>Common Pitfall: Blank Exposures</a:t>
            </a:r>
          </a:p>
        </p:txBody>
      </p:sp>
      <p:pic>
        <p:nvPicPr>
          <p:cNvPr id="19" name="Content Placeholder 18" descr="Chart&#10;&#10;Description automatically generated with medium confidence">
            <a:extLst>
              <a:ext uri="{FF2B5EF4-FFF2-40B4-BE49-F238E27FC236}">
                <a16:creationId xmlns:a16="http://schemas.microsoft.com/office/drawing/2014/main" id="{21C43090-1FD9-A40B-6C41-938E55ACE22B}"/>
              </a:ext>
            </a:extLst>
          </p:cNvPr>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1966351" y="2766747"/>
            <a:ext cx="2853175" cy="2469094"/>
          </a:xfrm>
        </p:spPr>
      </p:pic>
      <p:pic>
        <p:nvPicPr>
          <p:cNvPr id="21" name="Content Placeholder 20" descr="Table&#10;&#10;Description automatically generated with medium confidence">
            <a:extLst>
              <a:ext uri="{FF2B5EF4-FFF2-40B4-BE49-F238E27FC236}">
                <a16:creationId xmlns:a16="http://schemas.microsoft.com/office/drawing/2014/main" id="{DF10166B-EE5C-4690-14E6-872342F20A7E}"/>
              </a:ext>
            </a:extLst>
          </p:cNvPr>
          <p:cNvPicPr>
            <a:picLocks noGrp="1" noChangeAspect="1"/>
          </p:cNvPicPr>
          <p:nvPr>
            <p:ph sz="half" idx="2"/>
          </p:nvPr>
        </p:nvPicPr>
        <p:blipFill>
          <a:blip r:embed="rId5">
            <a:extLst>
              <a:ext uri="{28A0092B-C50C-407E-A947-70E740481C1C}">
                <a14:useLocalDpi xmlns:a14="http://schemas.microsoft.com/office/drawing/2010/main" val="0"/>
              </a:ext>
            </a:extLst>
          </a:blip>
          <a:stretch>
            <a:fillRect/>
          </a:stretch>
        </p:blipFill>
        <p:spPr>
          <a:xfrm>
            <a:off x="7326740" y="2766747"/>
            <a:ext cx="2938527" cy="2469094"/>
          </a:xfrm>
        </p:spPr>
      </p:pic>
      <p:sp>
        <p:nvSpPr>
          <p:cNvPr id="4" name="Slide Number Placeholder 3">
            <a:extLst>
              <a:ext uri="{FF2B5EF4-FFF2-40B4-BE49-F238E27FC236}">
                <a16:creationId xmlns:a16="http://schemas.microsoft.com/office/drawing/2014/main" id="{48229DBE-1283-B4BE-E12B-8AD73702060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
        <p:nvSpPr>
          <p:cNvPr id="22" name="TextBox 21">
            <a:extLst>
              <a:ext uri="{FF2B5EF4-FFF2-40B4-BE49-F238E27FC236}">
                <a16:creationId xmlns:a16="http://schemas.microsoft.com/office/drawing/2014/main" id="{4A31D279-C046-2A8A-AA99-78AE6406F9CD}"/>
              </a:ext>
            </a:extLst>
          </p:cNvPr>
          <p:cNvSpPr txBox="1"/>
          <p:nvPr/>
        </p:nvSpPr>
        <p:spPr>
          <a:xfrm>
            <a:off x="981777" y="1530417"/>
            <a:ext cx="10039149" cy="954107"/>
          </a:xfrm>
          <a:prstGeom prst="rect">
            <a:avLst/>
          </a:prstGeom>
          <a:noFill/>
        </p:spPr>
        <p:txBody>
          <a:bodyPr wrap="square" rtlCol="0">
            <a:spAutoFit/>
          </a:bodyPr>
          <a:lstStyle/>
          <a:p>
            <a:pPr marL="285750" indent="-285750">
              <a:buFont typeface="Arial" panose="020B0604020202020204" pitchFamily="34" charset="0"/>
              <a:buChar char="•"/>
            </a:pPr>
            <a:r>
              <a:rPr lang="en-US" sz="2800" dirty="0"/>
              <a:t>Blank exposures are generally interpreted as “not exposed”</a:t>
            </a:r>
          </a:p>
          <a:p>
            <a:pPr marL="285750" indent="-285750">
              <a:buFont typeface="Arial" panose="020B0604020202020204" pitchFamily="34" charset="0"/>
              <a:buChar char="•"/>
            </a:pPr>
            <a:r>
              <a:rPr lang="en-US" sz="2800" dirty="0"/>
              <a:t>This issue can have a large impact on investigations</a:t>
            </a:r>
          </a:p>
        </p:txBody>
      </p:sp>
      <p:pic>
        <p:nvPicPr>
          <p:cNvPr id="23" name="Picture 22">
            <a:extLst>
              <a:ext uri="{FF2B5EF4-FFF2-40B4-BE49-F238E27FC236}">
                <a16:creationId xmlns:a16="http://schemas.microsoft.com/office/drawing/2014/main" id="{12911198-2A09-4C38-0021-C321020B1E4D}"/>
              </a:ext>
            </a:extLst>
          </p:cNvPr>
          <p:cNvPicPr>
            <a:picLocks noChangeAspect="1"/>
          </p:cNvPicPr>
          <p:nvPr/>
        </p:nvPicPr>
        <p:blipFill>
          <a:blip r:embed="rId6"/>
          <a:stretch>
            <a:fillRect/>
          </a:stretch>
        </p:blipFill>
        <p:spPr>
          <a:xfrm>
            <a:off x="992379" y="5235841"/>
            <a:ext cx="4801118" cy="954107"/>
          </a:xfrm>
          <a:prstGeom prst="rect">
            <a:avLst/>
          </a:prstGeom>
        </p:spPr>
      </p:pic>
      <p:pic>
        <p:nvPicPr>
          <p:cNvPr id="24" name="Picture 23">
            <a:extLst>
              <a:ext uri="{FF2B5EF4-FFF2-40B4-BE49-F238E27FC236}">
                <a16:creationId xmlns:a16="http://schemas.microsoft.com/office/drawing/2014/main" id="{3F248042-255E-3834-DBAA-910083BE11E2}"/>
              </a:ext>
            </a:extLst>
          </p:cNvPr>
          <p:cNvPicPr>
            <a:picLocks noChangeAspect="1"/>
          </p:cNvPicPr>
          <p:nvPr/>
        </p:nvPicPr>
        <p:blipFill>
          <a:blip r:embed="rId7"/>
          <a:stretch>
            <a:fillRect/>
          </a:stretch>
        </p:blipFill>
        <p:spPr>
          <a:xfrm>
            <a:off x="6398505" y="5235842"/>
            <a:ext cx="4794996" cy="954106"/>
          </a:xfrm>
          <a:prstGeom prst="rect">
            <a:avLst/>
          </a:prstGeom>
        </p:spPr>
      </p:pic>
      <p:cxnSp>
        <p:nvCxnSpPr>
          <p:cNvPr id="5" name="Straight Connector 4">
            <a:extLst>
              <a:ext uri="{FF2B5EF4-FFF2-40B4-BE49-F238E27FC236}">
                <a16:creationId xmlns:a16="http://schemas.microsoft.com/office/drawing/2014/main" id="{D9B70302-B0FA-6051-57BF-677C7A4598E5}"/>
              </a:ext>
            </a:extLst>
          </p:cNvPr>
          <p:cNvCxnSpPr>
            <a:cxnSpLocks/>
          </p:cNvCxnSpPr>
          <p:nvPr/>
        </p:nvCxnSpPr>
        <p:spPr>
          <a:xfrm>
            <a:off x="9405257" y="4140925"/>
            <a:ext cx="587829" cy="0"/>
          </a:xfrm>
          <a:prstGeom prst="line">
            <a:avLst/>
          </a:prstGeom>
          <a:ln w="603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1B4EA62C-1B0D-3347-48D9-3A1C3CC651DE}"/>
              </a:ext>
            </a:extLst>
          </p:cNvPr>
          <p:cNvCxnSpPr>
            <a:cxnSpLocks/>
          </p:cNvCxnSpPr>
          <p:nvPr/>
        </p:nvCxnSpPr>
        <p:spPr>
          <a:xfrm>
            <a:off x="9283337" y="5116285"/>
            <a:ext cx="587829" cy="0"/>
          </a:xfrm>
          <a:prstGeom prst="line">
            <a:avLst/>
          </a:prstGeom>
          <a:ln w="60325">
            <a:solidFill>
              <a:srgbClr val="C0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862933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D3AD6-F90F-24F6-269A-549640FB77B1}"/>
              </a:ext>
            </a:extLst>
          </p:cNvPr>
          <p:cNvSpPr>
            <a:spLocks noGrp="1"/>
          </p:cNvSpPr>
          <p:nvPr>
            <p:ph type="title"/>
          </p:nvPr>
        </p:nvSpPr>
        <p:spPr/>
        <p:txBody>
          <a:bodyPr/>
          <a:lstStyle/>
          <a:p>
            <a:r>
              <a:rPr lang="en-US" dirty="0"/>
              <a:t>Common Pitfall: Incoherent Responses </a:t>
            </a:r>
          </a:p>
        </p:txBody>
      </p:sp>
      <p:grpSp>
        <p:nvGrpSpPr>
          <p:cNvPr id="12" name="Group 11">
            <a:extLst>
              <a:ext uri="{FF2B5EF4-FFF2-40B4-BE49-F238E27FC236}">
                <a16:creationId xmlns:a16="http://schemas.microsoft.com/office/drawing/2014/main" id="{30C77573-5DBC-6593-E962-C03F91B7846F}"/>
              </a:ext>
            </a:extLst>
          </p:cNvPr>
          <p:cNvGrpSpPr/>
          <p:nvPr/>
        </p:nvGrpSpPr>
        <p:grpSpPr>
          <a:xfrm>
            <a:off x="125656" y="1264733"/>
            <a:ext cx="8286823" cy="5489360"/>
            <a:chOff x="113464" y="1252541"/>
            <a:chExt cx="8286823" cy="5489360"/>
          </a:xfrm>
        </p:grpSpPr>
        <p:pic>
          <p:nvPicPr>
            <p:cNvPr id="6" name="Picture 5">
              <a:extLst>
                <a:ext uri="{FF2B5EF4-FFF2-40B4-BE49-F238E27FC236}">
                  <a16:creationId xmlns:a16="http://schemas.microsoft.com/office/drawing/2014/main" id="{8F10EF7D-4873-7654-4074-1C95DC6B714A}"/>
                </a:ext>
              </a:extLst>
            </p:cNvPr>
            <p:cNvPicPr>
              <a:picLocks noChangeAspect="1"/>
            </p:cNvPicPr>
            <p:nvPr/>
          </p:nvPicPr>
          <p:blipFill>
            <a:blip r:embed="rId4"/>
            <a:stretch>
              <a:fillRect/>
            </a:stretch>
          </p:blipFill>
          <p:spPr>
            <a:xfrm>
              <a:off x="113464" y="1252541"/>
              <a:ext cx="8286823" cy="5489360"/>
            </a:xfrm>
            <a:prstGeom prst="rect">
              <a:avLst/>
            </a:prstGeom>
          </p:spPr>
        </p:pic>
        <p:sp>
          <p:nvSpPr>
            <p:cNvPr id="7" name="TextBox 6">
              <a:extLst>
                <a:ext uri="{FF2B5EF4-FFF2-40B4-BE49-F238E27FC236}">
                  <a16:creationId xmlns:a16="http://schemas.microsoft.com/office/drawing/2014/main" id="{98A204D9-D114-3CF6-6225-092867C95344}"/>
                </a:ext>
              </a:extLst>
            </p:cNvPr>
            <p:cNvSpPr txBox="1"/>
            <p:nvPr/>
          </p:nvSpPr>
          <p:spPr>
            <a:xfrm>
              <a:off x="1426464" y="3429000"/>
              <a:ext cx="356188" cy="461665"/>
            </a:xfrm>
            <a:prstGeom prst="rect">
              <a:avLst/>
            </a:prstGeom>
            <a:noFill/>
          </p:spPr>
          <p:txBody>
            <a:bodyPr wrap="none" rtlCol="0">
              <a:spAutoFit/>
            </a:bodyPr>
            <a:lstStyle/>
            <a:p>
              <a:r>
                <a:rPr lang="en-US" sz="2400" dirty="0"/>
                <a:t>6</a:t>
              </a:r>
            </a:p>
          </p:txBody>
        </p:sp>
        <p:sp>
          <p:nvSpPr>
            <p:cNvPr id="8" name="TextBox 7">
              <a:extLst>
                <a:ext uri="{FF2B5EF4-FFF2-40B4-BE49-F238E27FC236}">
                  <a16:creationId xmlns:a16="http://schemas.microsoft.com/office/drawing/2014/main" id="{9834262D-81F9-43B6-617A-C1D0D5EFE9D1}"/>
                </a:ext>
              </a:extLst>
            </p:cNvPr>
            <p:cNvSpPr txBox="1"/>
            <p:nvPr/>
          </p:nvSpPr>
          <p:spPr>
            <a:xfrm>
              <a:off x="1426464" y="5909443"/>
              <a:ext cx="356188" cy="461665"/>
            </a:xfrm>
            <a:prstGeom prst="rect">
              <a:avLst/>
            </a:prstGeom>
            <a:noFill/>
          </p:spPr>
          <p:txBody>
            <a:bodyPr wrap="none" rtlCol="0">
              <a:spAutoFit/>
            </a:bodyPr>
            <a:lstStyle/>
            <a:p>
              <a:r>
                <a:rPr lang="en-US" sz="2400" dirty="0"/>
                <a:t>1</a:t>
              </a:r>
            </a:p>
          </p:txBody>
        </p:sp>
        <p:sp>
          <p:nvSpPr>
            <p:cNvPr id="9" name="TextBox 8">
              <a:extLst>
                <a:ext uri="{FF2B5EF4-FFF2-40B4-BE49-F238E27FC236}">
                  <a16:creationId xmlns:a16="http://schemas.microsoft.com/office/drawing/2014/main" id="{D6C2D570-D70D-5276-D435-0315F8DFF6EF}"/>
                </a:ext>
              </a:extLst>
            </p:cNvPr>
            <p:cNvSpPr txBox="1"/>
            <p:nvPr/>
          </p:nvSpPr>
          <p:spPr>
            <a:xfrm>
              <a:off x="1733884" y="5909442"/>
              <a:ext cx="527709" cy="461665"/>
            </a:xfrm>
            <a:prstGeom prst="rect">
              <a:avLst/>
            </a:prstGeom>
            <a:noFill/>
          </p:spPr>
          <p:txBody>
            <a:bodyPr wrap="none" rtlCol="0">
              <a:spAutoFit/>
            </a:bodyPr>
            <a:lstStyle/>
            <a:p>
              <a:r>
                <a:rPr lang="en-US" sz="2400" dirty="0"/>
                <a:t>30</a:t>
              </a:r>
            </a:p>
          </p:txBody>
        </p:sp>
        <p:sp>
          <p:nvSpPr>
            <p:cNvPr id="10" name="TextBox 9">
              <a:extLst>
                <a:ext uri="{FF2B5EF4-FFF2-40B4-BE49-F238E27FC236}">
                  <a16:creationId xmlns:a16="http://schemas.microsoft.com/office/drawing/2014/main" id="{04A13F61-5F10-A2B7-185D-5C7FAA5CB472}"/>
                </a:ext>
              </a:extLst>
            </p:cNvPr>
            <p:cNvSpPr txBox="1"/>
            <p:nvPr/>
          </p:nvSpPr>
          <p:spPr>
            <a:xfrm>
              <a:off x="1703381" y="3429000"/>
              <a:ext cx="527709" cy="461665"/>
            </a:xfrm>
            <a:prstGeom prst="rect">
              <a:avLst/>
            </a:prstGeom>
            <a:noFill/>
          </p:spPr>
          <p:txBody>
            <a:bodyPr wrap="none" rtlCol="0">
              <a:spAutoFit/>
            </a:bodyPr>
            <a:lstStyle/>
            <a:p>
              <a:r>
                <a:rPr lang="en-US" sz="2400" dirty="0"/>
                <a:t>30</a:t>
              </a:r>
            </a:p>
          </p:txBody>
        </p:sp>
      </p:grpSp>
      <p:sp>
        <p:nvSpPr>
          <p:cNvPr id="17" name="TextBox 16">
            <a:extLst>
              <a:ext uri="{FF2B5EF4-FFF2-40B4-BE49-F238E27FC236}">
                <a16:creationId xmlns:a16="http://schemas.microsoft.com/office/drawing/2014/main" id="{F27B6D05-FAFB-4239-8EE0-7EE59FB835A0}"/>
              </a:ext>
            </a:extLst>
          </p:cNvPr>
          <p:cNvSpPr txBox="1"/>
          <p:nvPr/>
        </p:nvSpPr>
        <p:spPr>
          <a:xfrm>
            <a:off x="8412479" y="1613118"/>
            <a:ext cx="3267457" cy="1815882"/>
          </a:xfrm>
          <a:prstGeom prst="rect">
            <a:avLst/>
          </a:prstGeom>
          <a:noFill/>
        </p:spPr>
        <p:txBody>
          <a:bodyPr wrap="square" rtlCol="0">
            <a:spAutoFit/>
          </a:bodyPr>
          <a:lstStyle/>
          <a:p>
            <a:pPr algn="ctr"/>
            <a:r>
              <a:rPr lang="en-US" sz="2800" b="1" i="1" dirty="0"/>
              <a:t>How do we interpret the foods eaten at lunch?</a:t>
            </a:r>
          </a:p>
        </p:txBody>
      </p:sp>
      <p:sp>
        <p:nvSpPr>
          <p:cNvPr id="18" name="TextBox 17">
            <a:extLst>
              <a:ext uri="{FF2B5EF4-FFF2-40B4-BE49-F238E27FC236}">
                <a16:creationId xmlns:a16="http://schemas.microsoft.com/office/drawing/2014/main" id="{F1C7B9E6-775F-28DD-D0E8-CD657512DE63}"/>
              </a:ext>
            </a:extLst>
          </p:cNvPr>
          <p:cNvSpPr txBox="1"/>
          <p:nvPr/>
        </p:nvSpPr>
        <p:spPr>
          <a:xfrm>
            <a:off x="8425506" y="4644413"/>
            <a:ext cx="3640837" cy="1815882"/>
          </a:xfrm>
          <a:prstGeom prst="rect">
            <a:avLst/>
          </a:prstGeom>
          <a:noFill/>
        </p:spPr>
        <p:txBody>
          <a:bodyPr wrap="square" rtlCol="0">
            <a:spAutoFit/>
          </a:bodyPr>
          <a:lstStyle/>
          <a:p>
            <a:r>
              <a:rPr lang="en-US" sz="2800" b="1" dirty="0">
                <a:solidFill>
                  <a:srgbClr val="0070C0"/>
                </a:solidFill>
                <a:latin typeface="Bradley Hand ITC" panose="03070402050302030203" pitchFamily="66" charset="0"/>
              </a:rPr>
              <a:t>(#4=Chicken enchilada with rice and beans and guacamole on side)</a:t>
            </a:r>
          </a:p>
        </p:txBody>
      </p:sp>
      <p:sp>
        <p:nvSpPr>
          <p:cNvPr id="3" name="Slide Number Placeholder 3">
            <a:extLst>
              <a:ext uri="{FF2B5EF4-FFF2-40B4-BE49-F238E27FC236}">
                <a16:creationId xmlns:a16="http://schemas.microsoft.com/office/drawing/2014/main" id="{82C42B5C-96B7-2E39-37E7-CBE193FF5F2C}"/>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1026686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D3AD6-F90F-24F6-269A-549640FB77B1}"/>
              </a:ext>
            </a:extLst>
          </p:cNvPr>
          <p:cNvSpPr>
            <a:spLocks noGrp="1"/>
          </p:cNvSpPr>
          <p:nvPr>
            <p:ph type="title"/>
          </p:nvPr>
        </p:nvSpPr>
        <p:spPr/>
        <p:txBody>
          <a:bodyPr/>
          <a:lstStyle/>
          <a:p>
            <a:r>
              <a:rPr lang="en-US" dirty="0"/>
              <a:t>Common Pitfall: Inconsistent Responses </a:t>
            </a:r>
          </a:p>
        </p:txBody>
      </p:sp>
      <p:sp>
        <p:nvSpPr>
          <p:cNvPr id="17" name="TextBox 16">
            <a:extLst>
              <a:ext uri="{FF2B5EF4-FFF2-40B4-BE49-F238E27FC236}">
                <a16:creationId xmlns:a16="http://schemas.microsoft.com/office/drawing/2014/main" id="{F27B6D05-FAFB-4239-8EE0-7EE59FB835A0}"/>
              </a:ext>
            </a:extLst>
          </p:cNvPr>
          <p:cNvSpPr txBox="1"/>
          <p:nvPr/>
        </p:nvSpPr>
        <p:spPr>
          <a:xfrm>
            <a:off x="1487424" y="5508525"/>
            <a:ext cx="9217153" cy="523220"/>
          </a:xfrm>
          <a:prstGeom prst="rect">
            <a:avLst/>
          </a:prstGeom>
          <a:noFill/>
        </p:spPr>
        <p:txBody>
          <a:bodyPr wrap="square" rtlCol="0">
            <a:spAutoFit/>
          </a:bodyPr>
          <a:lstStyle/>
          <a:p>
            <a:pPr algn="ctr"/>
            <a:r>
              <a:rPr lang="en-US" sz="2800" b="1" i="1" dirty="0"/>
              <a:t>How do we interpret the inconsistency?</a:t>
            </a:r>
          </a:p>
        </p:txBody>
      </p:sp>
      <p:grpSp>
        <p:nvGrpSpPr>
          <p:cNvPr id="19" name="Group 18">
            <a:extLst>
              <a:ext uri="{FF2B5EF4-FFF2-40B4-BE49-F238E27FC236}">
                <a16:creationId xmlns:a16="http://schemas.microsoft.com/office/drawing/2014/main" id="{97601C86-989B-F9AD-5753-248BE339807D}"/>
              </a:ext>
            </a:extLst>
          </p:cNvPr>
          <p:cNvGrpSpPr/>
          <p:nvPr/>
        </p:nvGrpSpPr>
        <p:grpSpPr>
          <a:xfrm>
            <a:off x="92630" y="3826458"/>
            <a:ext cx="11855529" cy="911963"/>
            <a:chOff x="92630" y="1319173"/>
            <a:chExt cx="11855529" cy="911963"/>
          </a:xfrm>
        </p:grpSpPr>
        <p:pic>
          <p:nvPicPr>
            <p:cNvPr id="11" name="Picture 10">
              <a:extLst>
                <a:ext uri="{FF2B5EF4-FFF2-40B4-BE49-F238E27FC236}">
                  <a16:creationId xmlns:a16="http://schemas.microsoft.com/office/drawing/2014/main" id="{0E83E1E8-2DB5-8E50-FC0A-97AEEE273344}"/>
                </a:ext>
              </a:extLst>
            </p:cNvPr>
            <p:cNvPicPr>
              <a:picLocks noChangeAspect="1"/>
            </p:cNvPicPr>
            <p:nvPr/>
          </p:nvPicPr>
          <p:blipFill>
            <a:blip r:embed="rId4"/>
            <a:stretch>
              <a:fillRect/>
            </a:stretch>
          </p:blipFill>
          <p:spPr>
            <a:xfrm>
              <a:off x="92630" y="1319173"/>
              <a:ext cx="11855529" cy="911963"/>
            </a:xfrm>
            <a:prstGeom prst="rect">
              <a:avLst/>
            </a:prstGeom>
          </p:spPr>
        </p:pic>
        <p:pic>
          <p:nvPicPr>
            <p:cNvPr id="14" name="Graphic 13" descr="Checkmark with solid fill">
              <a:extLst>
                <a:ext uri="{FF2B5EF4-FFF2-40B4-BE49-F238E27FC236}">
                  <a16:creationId xmlns:a16="http://schemas.microsoft.com/office/drawing/2014/main" id="{3D68E648-0B63-9009-E20B-68DE18B5876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44496" y="1664208"/>
              <a:ext cx="566928" cy="566928"/>
            </a:xfrm>
            <a:prstGeom prst="rect">
              <a:avLst/>
            </a:prstGeom>
          </p:spPr>
        </p:pic>
      </p:grpSp>
      <p:sp>
        <p:nvSpPr>
          <p:cNvPr id="20" name="TextBox 19">
            <a:extLst>
              <a:ext uri="{FF2B5EF4-FFF2-40B4-BE49-F238E27FC236}">
                <a16:creationId xmlns:a16="http://schemas.microsoft.com/office/drawing/2014/main" id="{83A254BE-10A4-4FD0-4B48-D6063FF82DA8}"/>
              </a:ext>
            </a:extLst>
          </p:cNvPr>
          <p:cNvSpPr txBox="1"/>
          <p:nvPr/>
        </p:nvSpPr>
        <p:spPr>
          <a:xfrm>
            <a:off x="-134112" y="3031542"/>
            <a:ext cx="5724144" cy="523220"/>
          </a:xfrm>
          <a:prstGeom prst="rect">
            <a:avLst/>
          </a:prstGeom>
          <a:noFill/>
        </p:spPr>
        <p:txBody>
          <a:bodyPr wrap="square" rtlCol="0">
            <a:spAutoFit/>
          </a:bodyPr>
          <a:lstStyle/>
          <a:p>
            <a:pPr algn="ctr"/>
            <a:r>
              <a:rPr lang="en-US" sz="2800" b="1" i="1" dirty="0"/>
              <a:t>The respondent later said this:</a:t>
            </a:r>
          </a:p>
        </p:txBody>
      </p:sp>
      <p:grpSp>
        <p:nvGrpSpPr>
          <p:cNvPr id="33" name="Group 32">
            <a:extLst>
              <a:ext uri="{FF2B5EF4-FFF2-40B4-BE49-F238E27FC236}">
                <a16:creationId xmlns:a16="http://schemas.microsoft.com/office/drawing/2014/main" id="{3AA18F4E-495F-3842-319B-B91EF93C8219}"/>
              </a:ext>
            </a:extLst>
          </p:cNvPr>
          <p:cNvGrpSpPr/>
          <p:nvPr/>
        </p:nvGrpSpPr>
        <p:grpSpPr>
          <a:xfrm>
            <a:off x="34570" y="1087865"/>
            <a:ext cx="12122860" cy="1671981"/>
            <a:chOff x="0" y="1124709"/>
            <a:chExt cx="12122860" cy="1671981"/>
          </a:xfrm>
        </p:grpSpPr>
        <p:pic>
          <p:nvPicPr>
            <p:cNvPr id="16" name="Picture 15">
              <a:extLst>
                <a:ext uri="{FF2B5EF4-FFF2-40B4-BE49-F238E27FC236}">
                  <a16:creationId xmlns:a16="http://schemas.microsoft.com/office/drawing/2014/main" id="{310C1963-3987-1679-C597-9BE2FBDF703E}"/>
                </a:ext>
              </a:extLst>
            </p:cNvPr>
            <p:cNvPicPr>
              <a:picLocks noChangeAspect="1"/>
            </p:cNvPicPr>
            <p:nvPr/>
          </p:nvPicPr>
          <p:blipFill>
            <a:blip r:embed="rId7"/>
            <a:stretch>
              <a:fillRect/>
            </a:stretch>
          </p:blipFill>
          <p:spPr>
            <a:xfrm>
              <a:off x="0" y="1124709"/>
              <a:ext cx="12064210" cy="1671981"/>
            </a:xfrm>
            <a:prstGeom prst="rect">
              <a:avLst/>
            </a:prstGeom>
          </p:spPr>
        </p:pic>
        <p:sp>
          <p:nvSpPr>
            <p:cNvPr id="21" name="TextBox 20">
              <a:extLst>
                <a:ext uri="{FF2B5EF4-FFF2-40B4-BE49-F238E27FC236}">
                  <a16:creationId xmlns:a16="http://schemas.microsoft.com/office/drawing/2014/main" id="{B6778E8B-82B1-550D-CFAA-7FEE08F6A9DF}"/>
                </a:ext>
              </a:extLst>
            </p:cNvPr>
            <p:cNvSpPr txBox="1"/>
            <p:nvPr/>
          </p:nvSpPr>
          <p:spPr>
            <a:xfrm>
              <a:off x="127790" y="1776033"/>
              <a:ext cx="1552669" cy="369332"/>
            </a:xfrm>
            <a:prstGeom prst="rect">
              <a:avLst/>
            </a:prstGeom>
            <a:noFill/>
          </p:spPr>
          <p:txBody>
            <a:bodyPr wrap="none" rtlCol="0">
              <a:spAutoFit/>
            </a:bodyPr>
            <a:lstStyle/>
            <a:p>
              <a:r>
                <a:rPr lang="en-US" dirty="0"/>
                <a:t>Bobby’s BBQ</a:t>
              </a:r>
            </a:p>
          </p:txBody>
        </p:sp>
        <p:sp>
          <p:nvSpPr>
            <p:cNvPr id="23" name="TextBox 22">
              <a:extLst>
                <a:ext uri="{FF2B5EF4-FFF2-40B4-BE49-F238E27FC236}">
                  <a16:creationId xmlns:a16="http://schemas.microsoft.com/office/drawing/2014/main" id="{1588465F-FB55-BB78-E00F-55B2006CFA10}"/>
                </a:ext>
              </a:extLst>
            </p:cNvPr>
            <p:cNvSpPr txBox="1"/>
            <p:nvPr/>
          </p:nvSpPr>
          <p:spPr>
            <a:xfrm>
              <a:off x="127790" y="2081959"/>
              <a:ext cx="2505814" cy="369332"/>
            </a:xfrm>
            <a:prstGeom prst="rect">
              <a:avLst/>
            </a:prstGeom>
            <a:noFill/>
          </p:spPr>
          <p:txBody>
            <a:bodyPr wrap="none" rtlCol="0">
              <a:spAutoFit/>
            </a:bodyPr>
            <a:lstStyle/>
            <a:p>
              <a:r>
                <a:rPr lang="en-US" dirty="0">
                  <a:solidFill>
                    <a:srgbClr val="0070C0"/>
                  </a:solidFill>
                </a:rPr>
                <a:t>Frosty Guys Creamery</a:t>
              </a:r>
            </a:p>
          </p:txBody>
        </p:sp>
        <p:sp>
          <p:nvSpPr>
            <p:cNvPr id="24" name="TextBox 23">
              <a:extLst>
                <a:ext uri="{FF2B5EF4-FFF2-40B4-BE49-F238E27FC236}">
                  <a16:creationId xmlns:a16="http://schemas.microsoft.com/office/drawing/2014/main" id="{56456F1E-C36C-F41A-391E-7FB801926F28}"/>
                </a:ext>
              </a:extLst>
            </p:cNvPr>
            <p:cNvSpPr txBox="1"/>
            <p:nvPr/>
          </p:nvSpPr>
          <p:spPr>
            <a:xfrm>
              <a:off x="2661557" y="2091291"/>
              <a:ext cx="1479892" cy="369332"/>
            </a:xfrm>
            <a:prstGeom prst="rect">
              <a:avLst/>
            </a:prstGeom>
            <a:noFill/>
          </p:spPr>
          <p:txBody>
            <a:bodyPr wrap="none" rtlCol="0">
              <a:spAutoFit/>
            </a:bodyPr>
            <a:lstStyle/>
            <a:p>
              <a:r>
                <a:rPr lang="en-US" dirty="0">
                  <a:solidFill>
                    <a:srgbClr val="0070C0"/>
                  </a:solidFill>
                </a:rPr>
                <a:t>101 Main St.</a:t>
              </a:r>
            </a:p>
          </p:txBody>
        </p:sp>
        <p:sp>
          <p:nvSpPr>
            <p:cNvPr id="25" name="TextBox 24">
              <a:extLst>
                <a:ext uri="{FF2B5EF4-FFF2-40B4-BE49-F238E27FC236}">
                  <a16:creationId xmlns:a16="http://schemas.microsoft.com/office/drawing/2014/main" id="{1492D1CB-402D-1048-E173-6D6F9D1F988C}"/>
                </a:ext>
              </a:extLst>
            </p:cNvPr>
            <p:cNvSpPr txBox="1"/>
            <p:nvPr/>
          </p:nvSpPr>
          <p:spPr>
            <a:xfrm>
              <a:off x="2661557" y="1789199"/>
              <a:ext cx="1608133" cy="369332"/>
            </a:xfrm>
            <a:prstGeom prst="rect">
              <a:avLst/>
            </a:prstGeom>
            <a:noFill/>
          </p:spPr>
          <p:txBody>
            <a:bodyPr wrap="none" rtlCol="0">
              <a:spAutoFit/>
            </a:bodyPr>
            <a:lstStyle/>
            <a:p>
              <a:r>
                <a:rPr lang="en-US" dirty="0"/>
                <a:t>2513 Main St.</a:t>
              </a:r>
            </a:p>
          </p:txBody>
        </p:sp>
        <p:sp>
          <p:nvSpPr>
            <p:cNvPr id="26" name="TextBox 25">
              <a:extLst>
                <a:ext uri="{FF2B5EF4-FFF2-40B4-BE49-F238E27FC236}">
                  <a16:creationId xmlns:a16="http://schemas.microsoft.com/office/drawing/2014/main" id="{1C215730-BF7A-6B09-E21B-338F0631FF39}"/>
                </a:ext>
              </a:extLst>
            </p:cNvPr>
            <p:cNvSpPr txBox="1"/>
            <p:nvPr/>
          </p:nvSpPr>
          <p:spPr>
            <a:xfrm>
              <a:off x="6032105" y="1789199"/>
              <a:ext cx="1133644" cy="369332"/>
            </a:xfrm>
            <a:prstGeom prst="rect">
              <a:avLst/>
            </a:prstGeom>
            <a:noFill/>
          </p:spPr>
          <p:txBody>
            <a:bodyPr wrap="none" rtlCol="0">
              <a:spAutoFit/>
            </a:bodyPr>
            <a:lstStyle/>
            <a:p>
              <a:r>
                <a:rPr lang="en-US" dirty="0"/>
                <a:t>May 18th</a:t>
              </a:r>
            </a:p>
          </p:txBody>
        </p:sp>
        <p:sp>
          <p:nvSpPr>
            <p:cNvPr id="27" name="TextBox 26">
              <a:extLst>
                <a:ext uri="{FF2B5EF4-FFF2-40B4-BE49-F238E27FC236}">
                  <a16:creationId xmlns:a16="http://schemas.microsoft.com/office/drawing/2014/main" id="{C86DCE86-96ED-9BEA-5D6E-2C3CD7ECCF53}"/>
                </a:ext>
              </a:extLst>
            </p:cNvPr>
            <p:cNvSpPr txBox="1"/>
            <p:nvPr/>
          </p:nvSpPr>
          <p:spPr>
            <a:xfrm>
              <a:off x="6028162" y="2128135"/>
              <a:ext cx="1133644" cy="369332"/>
            </a:xfrm>
            <a:prstGeom prst="rect">
              <a:avLst/>
            </a:prstGeom>
            <a:noFill/>
          </p:spPr>
          <p:txBody>
            <a:bodyPr wrap="none" rtlCol="0">
              <a:spAutoFit/>
            </a:bodyPr>
            <a:lstStyle/>
            <a:p>
              <a:r>
                <a:rPr lang="en-US" dirty="0">
                  <a:solidFill>
                    <a:srgbClr val="0070C0"/>
                  </a:solidFill>
                </a:rPr>
                <a:t>May 19th</a:t>
              </a:r>
            </a:p>
          </p:txBody>
        </p:sp>
        <p:sp>
          <p:nvSpPr>
            <p:cNvPr id="28" name="TextBox 27">
              <a:extLst>
                <a:ext uri="{FF2B5EF4-FFF2-40B4-BE49-F238E27FC236}">
                  <a16:creationId xmlns:a16="http://schemas.microsoft.com/office/drawing/2014/main" id="{70FDD387-D2EC-2A68-D172-A4C357BD1FDE}"/>
                </a:ext>
              </a:extLst>
            </p:cNvPr>
            <p:cNvSpPr txBox="1"/>
            <p:nvPr/>
          </p:nvSpPr>
          <p:spPr>
            <a:xfrm>
              <a:off x="8727828" y="1787960"/>
              <a:ext cx="3018775" cy="369332"/>
            </a:xfrm>
            <a:prstGeom prst="rect">
              <a:avLst/>
            </a:prstGeom>
            <a:noFill/>
          </p:spPr>
          <p:txBody>
            <a:bodyPr wrap="none" rtlCol="0">
              <a:spAutoFit/>
            </a:bodyPr>
            <a:lstStyle/>
            <a:p>
              <a:r>
                <a:rPr lang="en-US" dirty="0"/>
                <a:t>BBQ sandwich, beans, fries</a:t>
              </a:r>
            </a:p>
          </p:txBody>
        </p:sp>
        <p:sp>
          <p:nvSpPr>
            <p:cNvPr id="29" name="TextBox 28">
              <a:extLst>
                <a:ext uri="{FF2B5EF4-FFF2-40B4-BE49-F238E27FC236}">
                  <a16:creationId xmlns:a16="http://schemas.microsoft.com/office/drawing/2014/main" id="{7DE8EEEB-6A94-D558-2B76-3A85D86D14E4}"/>
                </a:ext>
              </a:extLst>
            </p:cNvPr>
            <p:cNvSpPr txBox="1"/>
            <p:nvPr/>
          </p:nvSpPr>
          <p:spPr>
            <a:xfrm>
              <a:off x="8727828" y="2107659"/>
              <a:ext cx="3395032" cy="369332"/>
            </a:xfrm>
            <a:prstGeom prst="rect">
              <a:avLst/>
            </a:prstGeom>
            <a:noFill/>
          </p:spPr>
          <p:txBody>
            <a:bodyPr wrap="none" rtlCol="0">
              <a:spAutoFit/>
            </a:bodyPr>
            <a:lstStyle/>
            <a:p>
              <a:r>
                <a:rPr lang="en-US" dirty="0">
                  <a:solidFill>
                    <a:srgbClr val="0070C0"/>
                  </a:solidFill>
                </a:rPr>
                <a:t>Vanilla ice cream in waffle cone</a:t>
              </a:r>
            </a:p>
          </p:txBody>
        </p:sp>
      </p:grpSp>
      <p:sp>
        <p:nvSpPr>
          <p:cNvPr id="3" name="Slide Number Placeholder 3">
            <a:extLst>
              <a:ext uri="{FF2B5EF4-FFF2-40B4-BE49-F238E27FC236}">
                <a16:creationId xmlns:a16="http://schemas.microsoft.com/office/drawing/2014/main" id="{0F2432E8-3164-DE9A-058A-7214450F3189}"/>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20939202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6AE89D-D309-EC1C-A40B-AA95EC98C4A3}"/>
              </a:ext>
            </a:extLst>
          </p:cNvPr>
          <p:cNvSpPr>
            <a:spLocks noGrp="1"/>
          </p:cNvSpPr>
          <p:nvPr>
            <p:ph type="title"/>
          </p:nvPr>
        </p:nvSpPr>
        <p:spPr/>
        <p:txBody>
          <a:bodyPr/>
          <a:lstStyle/>
          <a:p>
            <a:r>
              <a:rPr lang="en-US" dirty="0"/>
              <a:t>Common Pitfall: Discontinued Interview</a:t>
            </a:r>
          </a:p>
        </p:txBody>
      </p:sp>
      <p:pic>
        <p:nvPicPr>
          <p:cNvPr id="5" name="Content Placeholder 4">
            <a:extLst>
              <a:ext uri="{FF2B5EF4-FFF2-40B4-BE49-F238E27FC236}">
                <a16:creationId xmlns:a16="http://schemas.microsoft.com/office/drawing/2014/main" id="{3342DE41-7860-BCC8-3502-C67BF6908739}"/>
              </a:ext>
            </a:extLst>
          </p:cNvPr>
          <p:cNvPicPr>
            <a:picLocks noGrp="1" noChangeAspect="1"/>
          </p:cNvPicPr>
          <p:nvPr>
            <p:ph idx="1"/>
          </p:nvPr>
        </p:nvPicPr>
        <p:blipFill>
          <a:blip r:embed="rId4"/>
          <a:stretch>
            <a:fillRect/>
          </a:stretch>
        </p:blipFill>
        <p:spPr>
          <a:xfrm>
            <a:off x="126532" y="1136502"/>
            <a:ext cx="9420158" cy="5446903"/>
          </a:xfrm>
        </p:spPr>
      </p:pic>
      <p:sp>
        <p:nvSpPr>
          <p:cNvPr id="6" name="Arrow: Left 5">
            <a:extLst>
              <a:ext uri="{FF2B5EF4-FFF2-40B4-BE49-F238E27FC236}">
                <a16:creationId xmlns:a16="http://schemas.microsoft.com/office/drawing/2014/main" id="{16A0A098-8129-1FFA-E168-F78BE64425FB}"/>
              </a:ext>
            </a:extLst>
          </p:cNvPr>
          <p:cNvSpPr/>
          <p:nvPr/>
        </p:nvSpPr>
        <p:spPr>
          <a:xfrm>
            <a:off x="9741408" y="5657088"/>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3">
            <a:extLst>
              <a:ext uri="{FF2B5EF4-FFF2-40B4-BE49-F238E27FC236}">
                <a16:creationId xmlns:a16="http://schemas.microsoft.com/office/drawing/2014/main" id="{B5CC9AD9-AC55-4970-B06C-8EAEDEF4517F}"/>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11434388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Question">
            <a:extLst>
              <a:ext uri="{FF2B5EF4-FFF2-40B4-BE49-F238E27FC236}">
                <a16:creationId xmlns:a16="http://schemas.microsoft.com/office/drawing/2014/main" id="{BB7D480E-0517-F400-A552-09A1949DCA13}"/>
              </a:ext>
            </a:extLst>
          </p:cNvPr>
          <p:cNvSpPr>
            <a:spLocks noGrp="1"/>
          </p:cNvSpPr>
          <p:nvPr>
            <p:ph type="title"/>
          </p:nvPr>
        </p:nvSpPr>
        <p:spPr/>
        <p:txBody>
          <a:bodyPr>
            <a:normAutofit/>
          </a:bodyPr>
          <a:lstStyle/>
          <a:p>
            <a:r>
              <a:rPr lang="en-US" dirty="0"/>
              <a:t>Knowledge Check</a:t>
            </a:r>
          </a:p>
        </p:txBody>
      </p:sp>
      <p:sp>
        <p:nvSpPr>
          <p:cNvPr id="3" name="Content Placeholder 2">
            <a:extLst>
              <a:ext uri="{FF2B5EF4-FFF2-40B4-BE49-F238E27FC236}">
                <a16:creationId xmlns:a16="http://schemas.microsoft.com/office/drawing/2014/main" id="{CDF49002-B7CF-ACCB-612C-127BCB624EAD}"/>
              </a:ext>
            </a:extLst>
          </p:cNvPr>
          <p:cNvSpPr>
            <a:spLocks noGrp="1"/>
          </p:cNvSpPr>
          <p:nvPr>
            <p:ph idx="1"/>
          </p:nvPr>
        </p:nvSpPr>
        <p:spPr/>
        <p:txBody>
          <a:bodyPr>
            <a:normAutofit/>
          </a:bodyPr>
          <a:lstStyle/>
          <a:p>
            <a:pPr marL="0" indent="0">
              <a:spcAft>
                <a:spcPts val="1200"/>
              </a:spcAft>
              <a:buNone/>
            </a:pPr>
            <a:r>
              <a:rPr lang="en-US" dirty="0">
                <a:solidFill>
                  <a:schemeClr val="tx1"/>
                </a:solidFill>
              </a:rPr>
              <a:t>Which is an acceptable reason to mark “No” on a questionnaire:</a:t>
            </a:r>
          </a:p>
          <a:p>
            <a:pPr marL="514350" indent="-514350">
              <a:buFont typeface="+mj-lt"/>
              <a:buAutoNum type="alphaUcPeriod"/>
            </a:pPr>
            <a:r>
              <a:rPr lang="en-US" dirty="0"/>
              <a:t>You forgot to ask.</a:t>
            </a:r>
          </a:p>
          <a:p>
            <a:pPr marL="514350" indent="-514350">
              <a:buFont typeface="+mj-lt"/>
              <a:buAutoNum type="alphaUcPeriod"/>
            </a:pPr>
            <a:r>
              <a:rPr lang="en-US" dirty="0"/>
              <a:t>The interviewee refused to respond.</a:t>
            </a:r>
          </a:p>
          <a:p>
            <a:pPr marL="514350" indent="-514350">
              <a:buFont typeface="+mj-lt"/>
              <a:buAutoNum type="alphaUcPeriod"/>
            </a:pPr>
            <a:r>
              <a:rPr lang="en-US" dirty="0"/>
              <a:t>The interviewee denied this exposure.</a:t>
            </a:r>
          </a:p>
          <a:p>
            <a:pPr marL="514350" indent="-514350">
              <a:buFont typeface="+mj-lt"/>
              <a:buAutoNum type="alphaUcPeriod"/>
            </a:pPr>
            <a:r>
              <a:rPr lang="en-US" dirty="0"/>
              <a:t>All the others interviewed denied this exposure.</a:t>
            </a:r>
          </a:p>
        </p:txBody>
      </p:sp>
      <p:sp>
        <p:nvSpPr>
          <p:cNvPr id="4" name="Slide Number Placeholder 3">
            <a:extLst>
              <a:ext uri="{FF2B5EF4-FFF2-40B4-BE49-F238E27FC236}">
                <a16:creationId xmlns:a16="http://schemas.microsoft.com/office/drawing/2014/main" id="{59A58B86-230E-5756-C291-BD50D440F6B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6692EB-79DF-465C-A61E-AA737CE7901B}"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42486112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7"/>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63dfca1f-5b76-44a3-86b1-68ad57a1e185">
      <Terms xmlns="http://schemas.microsoft.com/office/infopath/2007/PartnerControls"/>
    </lcf76f155ced4ddcb4097134ff3c332f>
    <TaxCatchAll xmlns="0b1f82d9-49b4-4fd8-82dc-6c84174d4d28"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BAB67D7990DAE46AD93875DFB5CADCE" ma:contentTypeVersion="14" ma:contentTypeDescription="Create a new document." ma:contentTypeScope="" ma:versionID="856f6bc05e20021dc5f173a50d5146a4">
  <xsd:schema xmlns:xsd="http://www.w3.org/2001/XMLSchema" xmlns:xs="http://www.w3.org/2001/XMLSchema" xmlns:p="http://schemas.microsoft.com/office/2006/metadata/properties" xmlns:ns2="63dfca1f-5b76-44a3-86b1-68ad57a1e185" xmlns:ns3="0b1f82d9-49b4-4fd8-82dc-6c84174d4d28" targetNamespace="http://schemas.microsoft.com/office/2006/metadata/properties" ma:root="true" ma:fieldsID="fb43b406d1908a466b93a802c803674d" ns2:_="" ns3:_="">
    <xsd:import namespace="63dfca1f-5b76-44a3-86b1-68ad57a1e185"/>
    <xsd:import namespace="0b1f82d9-49b4-4fd8-82dc-6c84174d4d2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Locatio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3dfca1f-5b76-44a3-86b1-68ad57a1e1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Location" ma:index="11" nillable="true" ma:displayName="Location" ma:indexed="true" ma:internalName="MediaServiceLocatio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c8ab95b9-39aa-4b9d-a2e7-0451eedf9b88"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b1f82d9-49b4-4fd8-82dc-6c84174d4d28"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0ad7dfb2-1e9b-47ab-8d8c-7e5bca93c499}" ma:internalName="TaxCatchAll" ma:showField="CatchAllData" ma:web="0b1f82d9-49b4-4fd8-82dc-6c84174d4d28">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D4C2F3B-CD71-4D80-B8F5-C6F0E3FFACD7}">
  <ds:schemaRefs>
    <ds:schemaRef ds:uri="http://schemas.microsoft.com/office/2006/metadata/properties"/>
    <ds:schemaRef ds:uri="http://schemas.microsoft.com/office/infopath/2007/PartnerControls"/>
    <ds:schemaRef ds:uri="63dfca1f-5b76-44a3-86b1-68ad57a1e185"/>
    <ds:schemaRef ds:uri="0b1f82d9-49b4-4fd8-82dc-6c84174d4d28"/>
  </ds:schemaRefs>
</ds:datastoreItem>
</file>

<file path=customXml/itemProps2.xml><?xml version="1.0" encoding="utf-8"?>
<ds:datastoreItem xmlns:ds="http://schemas.openxmlformats.org/officeDocument/2006/customXml" ds:itemID="{A426066C-800D-4A01-9D29-F2306EF11109}">
  <ds:schemaRefs>
    <ds:schemaRef ds:uri="http://schemas.microsoft.com/sharepoint/v3/contenttype/forms"/>
  </ds:schemaRefs>
</ds:datastoreItem>
</file>

<file path=customXml/itemProps3.xml><?xml version="1.0" encoding="utf-8"?>
<ds:datastoreItem xmlns:ds="http://schemas.openxmlformats.org/officeDocument/2006/customXml" ds:itemID="{2E11A886-99EE-471E-9BB3-32E553BCDAC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3dfca1f-5b76-44a3-86b1-68ad57a1e185"/>
    <ds:schemaRef ds:uri="0b1f82d9-49b4-4fd8-82dc-6c84174d4d2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3632</TotalTime>
  <Words>5418</Words>
  <Application>Microsoft Office PowerPoint</Application>
  <PresentationFormat>Widescreen</PresentationFormat>
  <Paragraphs>452</Paragraphs>
  <Slides>26</Slides>
  <Notes>26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Arial</vt:lpstr>
      <vt:lpstr>Bradley Hand ITC</vt:lpstr>
      <vt:lpstr>Calibri</vt:lpstr>
      <vt:lpstr>Lucida Handwriting</vt:lpstr>
      <vt:lpstr>Times</vt:lpstr>
      <vt:lpstr>Times New Roman</vt:lpstr>
      <vt:lpstr>Custom Design</vt:lpstr>
      <vt:lpstr>Module 6: Documenting and Maximizing Effectiveness of Data</vt:lpstr>
      <vt:lpstr>Module 6 Objectives</vt:lpstr>
      <vt:lpstr>Why Documentation Matters</vt:lpstr>
      <vt:lpstr>Common Pitfall: Blank Responses </vt:lpstr>
      <vt:lpstr>Common Pitfall: Blank Exposures</vt:lpstr>
      <vt:lpstr>Common Pitfall: Incoherent Responses </vt:lpstr>
      <vt:lpstr>Common Pitfall: Inconsistent Responses </vt:lpstr>
      <vt:lpstr>Common Pitfall: Discontinued Interview</vt:lpstr>
      <vt:lpstr>Knowledge Check</vt:lpstr>
      <vt:lpstr>Knowledge Check</vt:lpstr>
      <vt:lpstr>Knowledge Check</vt:lpstr>
      <vt:lpstr>Knowledge Check</vt:lpstr>
      <vt:lpstr>Opportunity: Unique Responses </vt:lpstr>
      <vt:lpstr>Opportunity: New Details</vt:lpstr>
      <vt:lpstr>Protocols: Completed Interviews</vt:lpstr>
      <vt:lpstr>Protocols: Completed Interviews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Module 6 Summary</vt:lpstr>
      <vt:lpstr>Course Goal</vt:lpstr>
      <vt:lpstr>Course Post-Test and Evaluation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6: Documenting and Conveying Case Data</dc:title>
  <dc:creator>Ortiz, Marie Ortega de</dc:creator>
  <cp:lastModifiedBy>Emily Kack</cp:lastModifiedBy>
  <cp:revision>183</cp:revision>
  <dcterms:created xsi:type="dcterms:W3CDTF">2023-02-05T22:05:41Z</dcterms:created>
  <dcterms:modified xsi:type="dcterms:W3CDTF">2023-10-30T16:18:10Z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62E234C1-5CBC-4D95-A750-241B01190B57</vt:lpwstr>
  </property>
  <property fmtid="{D5CDD505-2E9C-101B-9397-08002B2CF9AE}" pid="3" name="ArticulatePath">
    <vt:lpwstr>Presentation5</vt:lpwstr>
  </property>
  <property fmtid="{D5CDD505-2E9C-101B-9397-08002B2CF9AE}" pid="4" name="ContentTypeId">
    <vt:lpwstr>0x010100EBAB67D7990DAE46AD93875DFB5CADCE</vt:lpwstr>
  </property>
</Properties>
</file>