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tags/tag10.xml" ContentType="application/vnd.openxmlformats-officedocument.presentationml.tags+xml"/>
  <Override PartName="/ppt/notesSlides/notesSlide2.xml" ContentType="application/vnd.openxmlformats-officedocument.presentationml.notesSlide+xml"/>
  <Override PartName="/ppt/tags/tag11.xml" ContentType="application/vnd.openxmlformats-officedocument.presentationml.tags+xml"/>
  <Override PartName="/ppt/notesSlides/notesSlide3.xml" ContentType="application/vnd.openxmlformats-officedocument.presentationml.notesSlide+xml"/>
  <Override PartName="/ppt/tags/tag12.xml" ContentType="application/vnd.openxmlformats-officedocument.presentationml.tags+xml"/>
  <Override PartName="/ppt/notesSlides/notesSlide4.xml" ContentType="application/vnd.openxmlformats-officedocument.presentationml.notesSlide+xml"/>
  <Override PartName="/ppt/tags/tag13.xml" ContentType="application/vnd.openxmlformats-officedocument.presentationml.tags+xml"/>
  <Override PartName="/ppt/notesSlides/notesSlide5.xml" ContentType="application/vnd.openxmlformats-officedocument.presentationml.notesSlide+xml"/>
  <Override PartName="/ppt/tags/tag14.xml" ContentType="application/vnd.openxmlformats-officedocument.presentationml.tags+xml"/>
  <Override PartName="/ppt/notesSlides/notesSlide6.xml" ContentType="application/vnd.openxmlformats-officedocument.presentationml.notesSlide+xml"/>
  <Override PartName="/ppt/ink/ink1.xml" ContentType="application/inkml+xml"/>
  <Override PartName="/ppt/tags/tag15.xml" ContentType="application/vnd.openxmlformats-officedocument.presentationml.tags+xml"/>
  <Override PartName="/ppt/notesSlides/notesSlide7.xml" ContentType="application/vnd.openxmlformats-officedocument.presentationml.notesSlide+xml"/>
  <Override PartName="/ppt/ink/ink2.xml" ContentType="application/inkml+xml"/>
  <Override PartName="/ppt/tags/tag16.xml" ContentType="application/vnd.openxmlformats-officedocument.presentationml.tags+xml"/>
  <Override PartName="/ppt/notesSlides/notesSlide8.xml" ContentType="application/vnd.openxmlformats-officedocument.presentationml.notesSlide+xml"/>
  <Override PartName="/ppt/ink/ink3.xml" ContentType="application/inkml+xml"/>
  <Override PartName="/ppt/tags/tag17.xml" ContentType="application/vnd.openxmlformats-officedocument.presentationml.tags+xml"/>
  <Override PartName="/ppt/notesSlides/notesSlide9.xml" ContentType="application/vnd.openxmlformats-officedocument.presentationml.notesSlide+xml"/>
  <Override PartName="/ppt/ink/ink4.xml" ContentType="application/inkml+xml"/>
  <Override PartName="/ppt/tags/tag18.xml" ContentType="application/vnd.openxmlformats-officedocument.presentationml.tags+xml"/>
  <Override PartName="/ppt/notesSlides/notesSlide10.xml" ContentType="application/vnd.openxmlformats-officedocument.presentationml.notesSlide+xml"/>
  <Override PartName="/ppt/ink/ink5.xml" ContentType="application/inkml+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3"/>
  </p:notesMasterIdLst>
  <p:sldIdLst>
    <p:sldId id="256" r:id="rId3"/>
    <p:sldId id="539" r:id="rId4"/>
    <p:sldId id="536" r:id="rId5"/>
    <p:sldId id="629" r:id="rId6"/>
    <p:sldId id="630" r:id="rId7"/>
    <p:sldId id="631" r:id="rId8"/>
    <p:sldId id="725" r:id="rId9"/>
    <p:sldId id="719" r:id="rId10"/>
    <p:sldId id="720" r:id="rId11"/>
    <p:sldId id="721"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3F5FE4F-3956-E816-A4ED-8FA10A3E1CC4}" name="Ortiz, Marie Ortega de" initials="OMOd" userId="S::mortiz8@utk.edu::00a84a45-7afc-4e72-97e2-55b6b2d88137" providerId="AD"/>
  <p188:author id="{7CDD4B9D-E5DE-8755-13C4-1F9F6D205F97}" name="julieschlegel@me.com" initials="ju" userId="S::urn:spo:guest#julieschlegel@me.com::"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90" autoAdjust="0"/>
    <p:restoredTop sz="40071" autoAdjust="0"/>
  </p:normalViewPr>
  <p:slideViewPr>
    <p:cSldViewPr snapToGrid="0">
      <p:cViewPr varScale="1">
        <p:scale>
          <a:sx n="38" d="100"/>
          <a:sy n="38" d="100"/>
        </p:scale>
        <p:origin x="1032" y="4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microsoft.com/office/2018/10/relationships/authors" Target="author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01T01:14:05.421"/>
    </inkml:context>
    <inkml:brush xml:id="br0">
      <inkml:brushProperty name="width" value="0.05" units="cm"/>
      <inkml:brushProperty name="height" value="0.05" units="cm"/>
    </inkml:brush>
  </inkml:definitions>
  <inkml:trace contextRef="#ctx0" brushRef="#br0">0 1 24575,'0'0'-8191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01T01:14:05.421"/>
    </inkml:context>
    <inkml:brush xml:id="br0">
      <inkml:brushProperty name="width" value="0.05" units="cm"/>
      <inkml:brushProperty name="height" value="0.05" units="cm"/>
    </inkml:brush>
  </inkml:definitions>
  <inkml:trace contextRef="#ctx0" brushRef="#br0">0 1 24575,'0'0'-8191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01T01:14:05.421"/>
    </inkml:context>
    <inkml:brush xml:id="br0">
      <inkml:brushProperty name="width" value="0.05" units="cm"/>
      <inkml:brushProperty name="height" value="0.05" units="cm"/>
    </inkml:brush>
  </inkml:definitions>
  <inkml:trace contextRef="#ctx0" brushRef="#br0">0 1 24575,'0'0'-8191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01T01:14:05.421"/>
    </inkml:context>
    <inkml:brush xml:id="br0">
      <inkml:brushProperty name="width" value="0.05" units="cm"/>
      <inkml:brushProperty name="height" value="0.05" units="cm"/>
    </inkml:brush>
  </inkml:definitions>
  <inkml:trace contextRef="#ctx0" brushRef="#br0">0 1 24575,'0'0'-8191</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01T01:14:05.421"/>
    </inkml:context>
    <inkml:brush xml:id="br0">
      <inkml:brushProperty name="width" value="0.05" units="cm"/>
      <inkml:brushProperty name="height" value="0.05" units="cm"/>
    </inkml:brush>
  </inkml:definitions>
  <inkml:trace contextRef="#ctx0" brushRef="#br0">0 1 24575,'0'0'-8191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F3F975-2516-43A5-8794-E88F1BBFC06C}" type="datetimeFigureOut">
              <a:rPr lang="en-US" smtClean="0"/>
              <a:t>3/11/2024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5D0505-7DC0-45FA-84CA-D40B8D7ABFFB}" type="slidenum">
              <a:rPr lang="en-US" smtClean="0"/>
              <a:t>‹#›</a:t>
            </a:fld>
            <a:endParaRPr lang="en-US"/>
          </a:p>
        </p:txBody>
      </p:sp>
    </p:spTree>
    <p:extLst>
      <p:ext uri="{BB962C8B-B14F-4D97-AF65-F5344CB8AC3E}">
        <p14:creationId xmlns:p14="http://schemas.microsoft.com/office/powerpoint/2010/main" val="46266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95D0505-7DC0-45FA-84CA-D40B8D7ABFFB}" type="slidenum">
              <a:rPr lang="en-US" smtClean="0"/>
              <a:t>1</a:t>
            </a:fld>
            <a:endParaRPr lang="en-US"/>
          </a:p>
        </p:txBody>
      </p:sp>
    </p:spTree>
    <p:extLst>
      <p:ext uri="{BB962C8B-B14F-4D97-AF65-F5344CB8AC3E}">
        <p14:creationId xmlns:p14="http://schemas.microsoft.com/office/powerpoint/2010/main" val="38870574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This is the fourth of four slides in a multi-step discussion for this activity. Total discussion of all 4 slides should take ~8-10 minutes.</a:t>
            </a:r>
          </a:p>
          <a:p>
            <a:pPr marL="0" indent="0">
              <a:buNone/>
            </a:pPr>
            <a:endParaRPr lang="en-US" b="0" i="1" dirty="0"/>
          </a:p>
          <a:p>
            <a:pPr marL="0" indent="0">
              <a:buNone/>
            </a:pPr>
            <a:r>
              <a:rPr lang="en-US" b="1" dirty="0"/>
              <a:t>ASK PARTICIPANTS:</a:t>
            </a:r>
          </a:p>
          <a:p>
            <a:pPr marL="171450" indent="-171450">
              <a:buFont typeface="Arial" panose="020B0604020202020204" pitchFamily="34" charset="0"/>
              <a:buChar char="•"/>
            </a:pPr>
            <a:r>
              <a:rPr lang="en-US" i="1" dirty="0"/>
              <a:t>Is there a hypothesis emerging?</a:t>
            </a:r>
          </a:p>
          <a:p>
            <a:pPr marL="628650" lvl="1" indent="-171450">
              <a:buFont typeface="Arial" panose="020B0604020202020204" pitchFamily="34" charset="0"/>
              <a:buChar char="•"/>
            </a:pPr>
            <a:r>
              <a:rPr lang="en-US" b="1" i="1" dirty="0"/>
              <a:t>Answers: </a:t>
            </a:r>
            <a:r>
              <a:rPr lang="en-US" dirty="0"/>
              <a:t>Lettuce stands out as a potential hypothesis. But we need to keep an open mind.</a:t>
            </a:r>
          </a:p>
          <a:p>
            <a:pPr marL="628650" lvl="1" indent="-171450">
              <a:buFont typeface="Arial" panose="020B0604020202020204" pitchFamily="34" charset="0"/>
              <a:buChar char="•"/>
            </a:pPr>
            <a:endParaRPr lang="en-US" dirty="0"/>
          </a:p>
          <a:p>
            <a:pPr marL="171450" lvl="0" indent="-171450">
              <a:buFont typeface="Arial" panose="020B0604020202020204" pitchFamily="34" charset="0"/>
              <a:buChar char="•"/>
            </a:pPr>
            <a:r>
              <a:rPr lang="en-US" b="0" i="1" dirty="0"/>
              <a:t>What questions do you still have and how will the investigation team get the answers?</a:t>
            </a:r>
          </a:p>
          <a:p>
            <a:pPr marL="628650" lvl="1" indent="-171450">
              <a:buFont typeface="Arial" panose="020B0604020202020204" pitchFamily="34" charset="0"/>
              <a:buChar char="•"/>
            </a:pPr>
            <a:r>
              <a:rPr lang="en-US" b="1" i="1" dirty="0"/>
              <a:t>Answers: </a:t>
            </a:r>
            <a:r>
              <a:rPr lang="en-US" b="0" i="0" dirty="0"/>
              <a:t>Need more numbers—how many sick people ate romaine lettuce? How many did not? Have we talked to any well people?</a:t>
            </a:r>
            <a:endParaRPr lang="en-US" dirty="0"/>
          </a:p>
          <a:p>
            <a:pPr marL="628650" lvl="1" indent="-171450">
              <a:buFont typeface="Arial" panose="020B0604020202020204" pitchFamily="34" charset="0"/>
              <a:buChar char="•"/>
            </a:pPr>
            <a:endParaRPr lang="en-US" dirty="0"/>
          </a:p>
          <a:p>
            <a:pPr marL="171450" lvl="0" indent="-171450">
              <a:buFont typeface="Arial" panose="020B0604020202020204" pitchFamily="34" charset="0"/>
              <a:buChar char="•"/>
            </a:pPr>
            <a:r>
              <a:rPr lang="en-US" i="1" dirty="0"/>
              <a:t>Does this merit collecting lettuce for testing at the lab?</a:t>
            </a:r>
          </a:p>
          <a:p>
            <a:pPr marL="628650" lvl="1" indent="-171450">
              <a:buFont typeface="Arial" panose="020B0604020202020204" pitchFamily="34" charset="0"/>
              <a:buChar char="•"/>
            </a:pPr>
            <a:r>
              <a:rPr lang="en-US" b="1" i="1" dirty="0"/>
              <a:t>Answer</a:t>
            </a:r>
            <a:r>
              <a:rPr lang="en-US" b="1" dirty="0"/>
              <a:t>: </a:t>
            </a:r>
            <a:r>
              <a:rPr lang="en-US" dirty="0"/>
              <a:t>Yes—not a bad idea</a:t>
            </a:r>
          </a:p>
          <a:p>
            <a:pPr marL="628650" lvl="1" indent="-171450">
              <a:buFont typeface="Arial" panose="020B0604020202020204" pitchFamily="34" charset="0"/>
              <a:buChar char="•"/>
            </a:pPr>
            <a:endParaRPr lang="en-US" dirty="0"/>
          </a:p>
          <a:p>
            <a:pPr marL="171450" lvl="0" indent="-171450">
              <a:buFont typeface="Arial" panose="020B0604020202020204" pitchFamily="34" charset="0"/>
              <a:buChar char="•"/>
            </a:pPr>
            <a:r>
              <a:rPr lang="en-US" i="1" dirty="0"/>
              <a:t>Is it time to issue a public warning or recall of lettuce?</a:t>
            </a:r>
          </a:p>
          <a:p>
            <a:pPr marL="628650" lvl="1" indent="-171450">
              <a:buFont typeface="Arial" panose="020B0604020202020204" pitchFamily="34" charset="0"/>
              <a:buChar char="•"/>
            </a:pPr>
            <a:r>
              <a:rPr lang="en-US" b="1" i="1" dirty="0"/>
              <a:t>Answer: </a:t>
            </a:r>
            <a:r>
              <a:rPr lang="en-US" dirty="0"/>
              <a:t>Not yet—we need more data. More interviews of sick and well people to compare.</a:t>
            </a:r>
          </a:p>
          <a:p>
            <a:pPr marL="0" indent="0">
              <a:buNone/>
            </a:pPr>
            <a:endParaRPr lang="en-US" b="1" dirty="0"/>
          </a:p>
          <a:p>
            <a:pPr marL="0" indent="0">
              <a:buNone/>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sng" dirty="0"/>
              <a:t>When 8-10 minutes is up, instruct your breakout room participants to head back to the main group for report-outs.</a:t>
            </a:r>
          </a:p>
          <a:p>
            <a:endParaRPr lang="en-US" b="1" i="0" dirty="0"/>
          </a:p>
        </p:txBody>
      </p:sp>
      <p:sp>
        <p:nvSpPr>
          <p:cNvPr id="4" name="Slide Number Placeholder 3"/>
          <p:cNvSpPr>
            <a:spLocks noGrp="1"/>
          </p:cNvSpPr>
          <p:nvPr>
            <p:ph type="sldNum" sz="quarter" idx="5"/>
          </p:nvPr>
        </p:nvSpPr>
        <p:spPr/>
        <p:txBody>
          <a:bodyPr/>
          <a:lstStyle/>
          <a:p>
            <a:fld id="{7085972C-33B8-4435-BD67-F037EB6E04DA}" type="slidenum">
              <a:rPr lang="en-US" smtClean="0"/>
              <a:t>10</a:t>
            </a:fld>
            <a:endParaRPr lang="en-US"/>
          </a:p>
        </p:txBody>
      </p:sp>
    </p:spTree>
    <p:extLst>
      <p:ext uri="{BB962C8B-B14F-4D97-AF65-F5344CB8AC3E}">
        <p14:creationId xmlns:p14="http://schemas.microsoft.com/office/powerpoint/2010/main" val="28640858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dirty="0"/>
              <a:t>Group Activity: </a:t>
            </a:r>
            <a:r>
              <a:rPr lang="en-US" sz="1800" i="1" dirty="0"/>
              <a:t>This activity should take 5 minutes in the breakout room. Facilitate discussion within your breakout room.</a:t>
            </a:r>
          </a:p>
          <a:p>
            <a:pPr marL="0" marR="0">
              <a:lnSpc>
                <a:spcPct val="107000"/>
              </a:lnSpc>
              <a:spcBef>
                <a:spcPts val="0"/>
              </a:spcBef>
              <a:spcAft>
                <a:spcPts val="80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800" dirty="0"/>
              <a:t>Have your group select a spokesperson who will report out their responses following the exercise.</a:t>
            </a:r>
          </a:p>
          <a:p>
            <a:pPr marL="0" marR="0">
              <a:lnSpc>
                <a:spcPct val="107000"/>
              </a:lnSpc>
              <a:spcBef>
                <a:spcPts val="0"/>
              </a:spcBef>
              <a:spcAft>
                <a:spcPts val="800"/>
              </a:spcAft>
            </a:pPr>
            <a:endParaRPr lang="en-US"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Calibri" panose="020F0502020204030204" pitchFamily="34" charset="0"/>
                <a:cs typeface="Times New Roman" panose="02020603050405020304" pitchFamily="18" charset="0"/>
              </a:rPr>
              <a:t>ASK PARTICIPANTS: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sz="1800" i="1" kern="100" dirty="0">
                <a:effectLst/>
                <a:latin typeface="Calibri" panose="020F0502020204030204" pitchFamily="34" charset="0"/>
                <a:ea typeface="Calibri" panose="020F0502020204030204" pitchFamily="34" charset="0"/>
                <a:cs typeface="Times New Roman" panose="02020603050405020304" pitchFamily="18" charset="0"/>
              </a:rPr>
              <a:t>What type of surveillance detected this potential outbreak? </a:t>
            </a:r>
          </a:p>
          <a:p>
            <a:pPr marL="800100" marR="0" lvl="1" indent="-342900">
              <a:lnSpc>
                <a:spcPct val="107000"/>
              </a:lnSpc>
              <a:spcBef>
                <a:spcPts val="0"/>
              </a:spcBef>
              <a:spcAft>
                <a:spcPts val="800"/>
              </a:spcAft>
              <a:buFont typeface="Arial" panose="020B0604020202020204" pitchFamily="34" charset="0"/>
              <a:buChar char="•"/>
              <a:tabLst>
                <a:tab pos="457200" algn="l"/>
              </a:tabLst>
            </a:pPr>
            <a:r>
              <a:rPr lang="en-US" sz="1800" b="1" i="1" kern="100" dirty="0">
                <a:effectLst/>
                <a:latin typeface="Calibri" panose="020F0502020204030204" pitchFamily="34" charset="0"/>
                <a:ea typeface="Calibri" panose="020F0502020204030204" pitchFamily="34" charset="0"/>
                <a:cs typeface="Times New Roman" panose="02020603050405020304" pitchFamily="18" charset="0"/>
              </a:rPr>
              <a:t>Answers: </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community partner notification—from the emergency department. Emphasize the importance of maintaining good relationships with community partners)</a:t>
            </a:r>
          </a:p>
          <a:p>
            <a:pPr marL="342900" marR="0" lvl="0" indent="-342900">
              <a:lnSpc>
                <a:spcPct val="107000"/>
              </a:lnSpc>
              <a:spcBef>
                <a:spcPts val="0"/>
              </a:spcBef>
              <a:spcAft>
                <a:spcPts val="800"/>
              </a:spcAft>
              <a:buFont typeface="Arial" panose="020B0604020202020204" pitchFamily="34" charset="0"/>
              <a:buChar char="•"/>
              <a:tabLst>
                <a:tab pos="457200" algn="l"/>
              </a:tabLst>
            </a:pPr>
            <a:endParaRPr lang="en-US" sz="1800" i="1"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sz="1800" i="1" kern="100" dirty="0">
                <a:effectLst/>
                <a:latin typeface="Calibri" panose="020F0502020204030204" pitchFamily="34" charset="0"/>
                <a:ea typeface="Calibri" panose="020F0502020204030204" pitchFamily="34" charset="0"/>
                <a:cs typeface="Times New Roman" panose="02020603050405020304" pitchFamily="18" charset="0"/>
              </a:rPr>
              <a:t>What type of interview should be done?</a:t>
            </a:r>
          </a:p>
          <a:p>
            <a:pPr marL="800100" marR="0" lvl="1" indent="-342900">
              <a:lnSpc>
                <a:spcPct val="107000"/>
              </a:lnSpc>
              <a:spcBef>
                <a:spcPts val="0"/>
              </a:spcBef>
              <a:spcAft>
                <a:spcPts val="800"/>
              </a:spcAft>
              <a:buFont typeface="Arial" panose="020B0604020202020204" pitchFamily="34" charset="0"/>
              <a:buChar char="•"/>
              <a:tabLst>
                <a:tab pos="457200" algn="l"/>
              </a:tabLst>
            </a:pPr>
            <a:r>
              <a:rPr lang="en-US" sz="1800" b="1" i="1" kern="100" dirty="0">
                <a:effectLst/>
                <a:latin typeface="Calibri" panose="020F0502020204030204" pitchFamily="34" charset="0"/>
                <a:ea typeface="Calibri" panose="020F0502020204030204" pitchFamily="34" charset="0"/>
                <a:cs typeface="Times New Roman" panose="02020603050405020304" pitchFamily="18" charset="0"/>
              </a:rPr>
              <a:t>Answers: </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outbreak interviewing—with the goal of hypothesis generation; the agent causing illness is unknown and a group of people are ill, so it’s not a routine interview; at this point there is not a known common event—although early interviews may uncover something</a:t>
            </a:r>
          </a:p>
          <a:p>
            <a:pPr marL="342900" marR="0" lvl="0" indent="-342900">
              <a:lnSpc>
                <a:spcPct val="107000"/>
              </a:lnSpc>
              <a:spcBef>
                <a:spcPts val="0"/>
              </a:spcBef>
              <a:spcAft>
                <a:spcPts val="800"/>
              </a:spcAft>
              <a:buFont typeface="Arial" panose="020B0604020202020204" pitchFamily="34" charset="0"/>
              <a:buChar char="•"/>
              <a:tabLst>
                <a:tab pos="457200" algn="l"/>
              </a:tabLst>
            </a:pPr>
            <a:endParaRPr lang="en-US" sz="1800" i="1"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sz="1800" i="1" kern="100" dirty="0">
                <a:effectLst/>
                <a:latin typeface="Calibri" panose="020F0502020204030204" pitchFamily="34" charset="0"/>
                <a:ea typeface="Calibri" panose="020F0502020204030204" pitchFamily="34" charset="0"/>
                <a:cs typeface="Times New Roman" panose="02020603050405020304" pitchFamily="18" charset="0"/>
              </a:rPr>
              <a:t>Does your jurisdiction have a questionnaire that would likely be used for this situation?</a:t>
            </a:r>
          </a:p>
          <a:p>
            <a:pPr marL="800100" marR="0" lvl="1" indent="-342900">
              <a:lnSpc>
                <a:spcPct val="107000"/>
              </a:lnSpc>
              <a:spcBef>
                <a:spcPts val="0"/>
              </a:spcBef>
              <a:spcAft>
                <a:spcPts val="800"/>
              </a:spcAft>
              <a:buFont typeface="Arial" panose="020B0604020202020204" pitchFamily="34" charset="0"/>
              <a:buChar char="•"/>
              <a:tabLst>
                <a:tab pos="457200" algn="l"/>
              </a:tabLst>
            </a:pPr>
            <a:r>
              <a:rPr lang="en-US" sz="1800" b="1" i="1" kern="100" dirty="0">
                <a:effectLst/>
                <a:latin typeface="Calibri" panose="020F0502020204030204" pitchFamily="34" charset="0"/>
                <a:ea typeface="Calibri" panose="020F0502020204030204" pitchFamily="34" charset="0"/>
                <a:cs typeface="Times New Roman" panose="02020603050405020304" pitchFamily="18" charset="0"/>
              </a:rPr>
              <a:t>Answers</a:t>
            </a:r>
            <a:r>
              <a:rPr lang="en-US" sz="1800" i="1" kern="1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 pathogen-specific case report form wouldn’t be appropriate since we don’t know the pathogen; possibly a general enteric illness questionnaire to get the initial information needed to define the next steps for the investigation.</a:t>
            </a:r>
          </a:p>
          <a:p>
            <a:pPr marL="0" marR="0">
              <a:lnSpc>
                <a:spcPct val="107000"/>
              </a:lnSpc>
              <a:spcBef>
                <a:spcPts val="0"/>
              </a:spcBef>
              <a:spcAft>
                <a:spcPts val="80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Font typeface="Arial" panose="020B0604020202020204" pitchFamily="34" charset="0"/>
              <a:buNone/>
            </a:pPr>
            <a:r>
              <a:rPr lang="en-US" sz="1800" b="0" i="0" u="sng" dirty="0"/>
              <a:t>When 5 minutes is up, instruct your breakout room participants to head back to the main group for report-outs </a:t>
            </a:r>
          </a:p>
          <a:p>
            <a:endParaRPr lang="en-US" b="0" i="1" dirty="0"/>
          </a:p>
        </p:txBody>
      </p:sp>
      <p:sp>
        <p:nvSpPr>
          <p:cNvPr id="4" name="Slide Number Placeholder 3"/>
          <p:cNvSpPr>
            <a:spLocks noGrp="1"/>
          </p:cNvSpPr>
          <p:nvPr>
            <p:ph type="sldNum" sz="quarter" idx="5"/>
          </p:nvPr>
        </p:nvSpPr>
        <p:spPr/>
        <p:txBody>
          <a:bodyPr/>
          <a:lstStyle/>
          <a:p>
            <a:fld id="{F8A786DB-9A68-4B20-9E57-C41C6A1D7BBC}" type="slidenum">
              <a:rPr lang="en-US" smtClean="0"/>
              <a:t>2</a:t>
            </a:fld>
            <a:endParaRPr lang="en-US"/>
          </a:p>
        </p:txBody>
      </p:sp>
    </p:spTree>
    <p:extLst>
      <p:ext uri="{BB962C8B-B14F-4D97-AF65-F5344CB8AC3E}">
        <p14:creationId xmlns:p14="http://schemas.microsoft.com/office/powerpoint/2010/main" val="5165329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Group Activity: </a:t>
            </a:r>
            <a:r>
              <a:rPr lang="en-US" i="1" dirty="0"/>
              <a:t>This activity should take 3 minutes in the breakout room. </a:t>
            </a:r>
            <a:r>
              <a:rPr lang="en-US" sz="1200" i="1" dirty="0"/>
              <a:t>Facilitate discussion within your breakout 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171450" indent="-171450">
              <a:buFont typeface="Arial" panose="020B0604020202020204" pitchFamily="34" charset="0"/>
              <a:buChar char="•"/>
            </a:pPr>
            <a:r>
              <a:rPr lang="en-US" dirty="0"/>
              <a:t>Have your group select a spokesperson who will report out their responses following the exercise.</a:t>
            </a:r>
          </a:p>
          <a:p>
            <a:pPr marL="171450" indent="-171450">
              <a:buFont typeface="Arial" panose="020B0604020202020204" pitchFamily="34" charset="0"/>
              <a:buChar char="•"/>
            </a:pPr>
            <a:r>
              <a:rPr lang="en-US" dirty="0"/>
              <a:t>Your breakout group will be assigned one of the following categories: </a:t>
            </a:r>
            <a:r>
              <a:rPr lang="en-US" b="0" i="0" dirty="0"/>
              <a:t>Demographics, Clinical Info, or Exposures. </a:t>
            </a:r>
          </a:p>
          <a:p>
            <a:endParaRPr lang="en-US" b="0" i="0" dirty="0"/>
          </a:p>
          <a:p>
            <a:pPr marL="0" marR="0">
              <a:lnSpc>
                <a:spcPct val="107000"/>
              </a:lnSpc>
              <a:spcBef>
                <a:spcPts val="0"/>
              </a:spcBef>
              <a:spcAft>
                <a:spcPts val="800"/>
              </a:spcAft>
            </a:pPr>
            <a:r>
              <a:rPr lang="en-US" sz="1200" b="1" kern="100" dirty="0">
                <a:effectLst/>
                <a:latin typeface="Calibri" panose="020F0502020204030204" pitchFamily="34" charset="0"/>
                <a:ea typeface="Calibri" panose="020F0502020204030204" pitchFamily="34" charset="0"/>
                <a:cs typeface="Times New Roman" panose="02020603050405020304" pitchFamily="18" charset="0"/>
              </a:rPr>
              <a:t>ASK PARTICIPANTS:</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07000"/>
              </a:lnSpc>
              <a:spcBef>
                <a:spcPts val="0"/>
              </a:spcBef>
              <a:spcAft>
                <a:spcPts val="800"/>
              </a:spcAft>
              <a:buFont typeface="Arial" panose="020B0604020202020204" pitchFamily="34" charset="0"/>
              <a:buNone/>
              <a:tabLst>
                <a:tab pos="457200" algn="l"/>
              </a:tabLst>
            </a:pPr>
            <a:endParaRPr lang="en-US" sz="1200" i="1"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07000"/>
              </a:lnSpc>
              <a:spcBef>
                <a:spcPts val="0"/>
              </a:spcBef>
              <a:spcAft>
                <a:spcPts val="800"/>
              </a:spcAft>
              <a:buFont typeface="Arial" panose="020B0604020202020204" pitchFamily="34" charset="0"/>
              <a:buNone/>
              <a:tabLst>
                <a:tab pos="457200" algn="l"/>
              </a:tabLst>
            </a:pPr>
            <a:r>
              <a:rPr lang="en-US" sz="1200" i="1" kern="100" dirty="0">
                <a:effectLst/>
                <a:latin typeface="Calibri" panose="020F0502020204030204" pitchFamily="34" charset="0"/>
                <a:ea typeface="Calibri" panose="020F0502020204030204" pitchFamily="34" charset="0"/>
                <a:cs typeface="Times New Roman" panose="02020603050405020304" pitchFamily="18" charset="0"/>
              </a:rPr>
              <a:t>To Brainstorm a list of questions that would appear on a questionnaire in your assigned category </a:t>
            </a:r>
          </a:p>
          <a:p>
            <a:pPr marL="342900" marR="0" lvl="0" indent="-342900">
              <a:lnSpc>
                <a:spcPct val="107000"/>
              </a:lnSpc>
              <a:spcBef>
                <a:spcPts val="0"/>
              </a:spcBef>
              <a:spcAft>
                <a:spcPts val="800"/>
              </a:spcAft>
              <a:buFont typeface="Arial" panose="020B0604020202020204" pitchFamily="34" charset="0"/>
              <a:buChar char="•"/>
              <a:tabLst>
                <a:tab pos="457200" algn="l"/>
              </a:tabLst>
            </a:pPr>
            <a:endParaRPr lang="en-US" b="0" i="0" dirty="0"/>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b="0" i="1" dirty="0"/>
              <a:t>Demographics</a:t>
            </a:r>
          </a:p>
          <a:p>
            <a:pPr marL="800100" marR="0" lvl="1" indent="-342900">
              <a:lnSpc>
                <a:spcPct val="107000"/>
              </a:lnSpc>
              <a:spcBef>
                <a:spcPts val="0"/>
              </a:spcBef>
              <a:spcAft>
                <a:spcPts val="800"/>
              </a:spcAft>
              <a:buFont typeface="Arial" panose="020B0604020202020204" pitchFamily="34" charset="0"/>
              <a:buChar char="•"/>
              <a:tabLst>
                <a:tab pos="457200" algn="l"/>
              </a:tabLst>
            </a:pPr>
            <a:r>
              <a:rPr lang="en-US" b="1" i="1" dirty="0"/>
              <a:t>Answers: </a:t>
            </a:r>
            <a:r>
              <a:rPr lang="en-US" b="0" i="0" dirty="0"/>
              <a:t>age, gender, residence, workplace, contact info</a:t>
            </a:r>
          </a:p>
          <a:p>
            <a:pPr marL="342900" marR="0" lvl="0" indent="-342900">
              <a:lnSpc>
                <a:spcPct val="107000"/>
              </a:lnSpc>
              <a:spcBef>
                <a:spcPts val="0"/>
              </a:spcBef>
              <a:spcAft>
                <a:spcPts val="800"/>
              </a:spcAft>
              <a:buFont typeface="Arial" panose="020B0604020202020204" pitchFamily="34" charset="0"/>
              <a:buChar char="•"/>
              <a:tabLst>
                <a:tab pos="457200" algn="l"/>
              </a:tabLst>
            </a:pPr>
            <a:endParaRPr lang="en-US" b="0" i="0" dirty="0"/>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b="0" i="1" dirty="0"/>
              <a:t>Clinical Info</a:t>
            </a:r>
          </a:p>
          <a:p>
            <a:pPr marL="800100" marR="0" lvl="1" indent="-342900">
              <a:lnSpc>
                <a:spcPct val="107000"/>
              </a:lnSpc>
              <a:spcBef>
                <a:spcPts val="0"/>
              </a:spcBef>
              <a:spcAft>
                <a:spcPts val="800"/>
              </a:spcAft>
              <a:buFont typeface="Arial" panose="020B0604020202020204" pitchFamily="34" charset="0"/>
              <a:buChar char="•"/>
              <a:tabLst>
                <a:tab pos="457200" algn="l"/>
              </a:tabLst>
            </a:pPr>
            <a:r>
              <a:rPr lang="en-US" b="1" i="1" dirty="0"/>
              <a:t>Answers: </a:t>
            </a:r>
            <a:r>
              <a:rPr lang="en-US" b="0" i="0" dirty="0"/>
              <a:t>onset, symptoms, duration, hospitalization status, medical visit info</a:t>
            </a:r>
          </a:p>
          <a:p>
            <a:pPr marL="342900" marR="0" lvl="0" indent="-342900">
              <a:lnSpc>
                <a:spcPct val="107000"/>
              </a:lnSpc>
              <a:spcBef>
                <a:spcPts val="0"/>
              </a:spcBef>
              <a:spcAft>
                <a:spcPts val="800"/>
              </a:spcAft>
              <a:buFont typeface="Arial" panose="020B0604020202020204" pitchFamily="34" charset="0"/>
              <a:buChar char="•"/>
              <a:tabLst>
                <a:tab pos="457200" algn="l"/>
              </a:tabLst>
            </a:pPr>
            <a:endParaRPr lang="en-US" b="0" i="0" dirty="0"/>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b="0" i="1" dirty="0"/>
              <a:t>Exposures</a:t>
            </a:r>
          </a:p>
          <a:p>
            <a:pPr marL="800100" marR="0" lvl="1" indent="-342900">
              <a:lnSpc>
                <a:spcPct val="107000"/>
              </a:lnSpc>
              <a:spcBef>
                <a:spcPts val="0"/>
              </a:spcBef>
              <a:spcAft>
                <a:spcPts val="800"/>
              </a:spcAft>
              <a:buFont typeface="Arial" panose="020B0604020202020204" pitchFamily="34" charset="0"/>
              <a:buChar char="•"/>
              <a:tabLst>
                <a:tab pos="457200" algn="l"/>
              </a:tabLst>
            </a:pPr>
            <a:r>
              <a:rPr lang="en-US" b="1" i="1" dirty="0"/>
              <a:t>Answers</a:t>
            </a:r>
            <a:r>
              <a:rPr lang="en-US" b="0" i="0" dirty="0"/>
              <a:t>: food history, ill contacts, animal contact, group events, water source, travel history</a:t>
            </a:r>
            <a:endParaRPr lang="en-US" dirty="0"/>
          </a:p>
          <a:p>
            <a:pPr marL="0" marR="0">
              <a:lnSpc>
                <a:spcPct val="107000"/>
              </a:lnSpc>
              <a:spcBef>
                <a:spcPts val="0"/>
              </a:spcBef>
              <a:spcAft>
                <a:spcPts val="800"/>
              </a:spcAft>
            </a:pP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Font typeface="Arial" panose="020B0604020202020204" pitchFamily="34" charset="0"/>
              <a:buNone/>
            </a:pPr>
            <a:r>
              <a:rPr lang="en-US" sz="1200" b="0" i="0" u="sng" dirty="0"/>
              <a:t>When 3 minutes is up, instruct your breakout room participants to head back to the main group for report-outs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A786DB-9A68-4B20-9E57-C41C6A1D7BB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50485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Group Activity: </a:t>
            </a:r>
            <a:r>
              <a:rPr lang="en-US" sz="1200" i="1" dirty="0"/>
              <a:t>This activity should take 6 minutes in the breakout room. Facilitate discussion within your breakout room.</a:t>
            </a:r>
          </a:p>
          <a:p>
            <a:pPr marL="0" marR="0">
              <a:lnSpc>
                <a:spcPct val="107000"/>
              </a:lnSpc>
              <a:spcBef>
                <a:spcPts val="0"/>
              </a:spcBef>
              <a:spcAft>
                <a:spcPts val="800"/>
              </a:spcAft>
            </a:pP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t>Have your group select a spokesperson who will report out their responses following the exercise.</a:t>
            </a:r>
          </a:p>
          <a:p>
            <a:endParaRPr lang="en-US" i="1" dirty="0"/>
          </a:p>
          <a:p>
            <a:r>
              <a:rPr lang="en-US" i="1" dirty="0"/>
              <a:t>This is a return to the scenario introduced in Module 1. </a:t>
            </a:r>
          </a:p>
          <a:p>
            <a:endParaRPr lang="en-US" dirty="0"/>
          </a:p>
          <a:p>
            <a:r>
              <a:rPr lang="en-US" b="1" dirty="0"/>
              <a:t>ASK PARTICIPANTS</a:t>
            </a:r>
            <a:r>
              <a:rPr lang="en-US" dirty="0"/>
              <a:t>: </a:t>
            </a:r>
          </a:p>
          <a:p>
            <a:pPr marL="171450" indent="-171450">
              <a:buFont typeface="Arial" panose="020B0604020202020204" pitchFamily="34" charset="0"/>
              <a:buChar char="•"/>
            </a:pPr>
            <a:r>
              <a:rPr lang="en-US" i="1" dirty="0"/>
              <a:t>Who was this email from and who is the recipient? (</a:t>
            </a:r>
            <a:r>
              <a:rPr lang="en-US" i="0" dirty="0"/>
              <a:t>Emphasize that all course participants are Lake County Outbreak Response Team members responsible for interviewing) </a:t>
            </a:r>
          </a:p>
          <a:p>
            <a:pPr marL="628650" lvl="1" indent="-171450">
              <a:buFont typeface="Arial" panose="020B0604020202020204" pitchFamily="34" charset="0"/>
              <a:buChar char="•"/>
            </a:pPr>
            <a:r>
              <a:rPr lang="en-US" b="1" i="1" dirty="0"/>
              <a:t>Answers: </a:t>
            </a:r>
            <a:r>
              <a:rPr lang="en-US" dirty="0"/>
              <a:t>Lake County epidemiologist to the Outbreak Response Team) </a:t>
            </a:r>
            <a:endParaRPr lang="en-US" i="1" dirty="0"/>
          </a:p>
          <a:p>
            <a:pPr marL="0" indent="0">
              <a:buFont typeface="Arial" panose="020B0604020202020204" pitchFamily="34" charset="0"/>
              <a:buNone/>
            </a:pPr>
            <a:endParaRPr lang="en-US" i="0" dirty="0"/>
          </a:p>
          <a:p>
            <a:pPr marL="0" indent="0">
              <a:buFont typeface="Arial" panose="020B0604020202020204" pitchFamily="34" charset="0"/>
              <a:buNone/>
            </a:pPr>
            <a:r>
              <a:rPr lang="en-US" b="1" i="0" dirty="0"/>
              <a:t>ASK A VOLUNTEER TO READ THE “SUMMARY” SECTION</a:t>
            </a:r>
            <a:endParaRPr lang="en-US" i="0" dirty="0"/>
          </a:p>
          <a:p>
            <a:pPr marL="0" indent="0">
              <a:buFont typeface="Arial" panose="020B0604020202020204" pitchFamily="34" charset="0"/>
              <a:buNone/>
            </a:pPr>
            <a:endParaRPr lang="en-US" b="1" dirty="0"/>
          </a:p>
          <a:p>
            <a:pPr marL="0" indent="0">
              <a:buFont typeface="Arial" panose="020B0604020202020204" pitchFamily="34" charset="0"/>
              <a:buNone/>
            </a:pPr>
            <a:r>
              <a:rPr lang="en-US" b="1" dirty="0"/>
              <a:t>ASK PARTICIPANTS</a:t>
            </a:r>
            <a:endParaRPr lang="en-US" i="0" dirty="0"/>
          </a:p>
          <a:p>
            <a:pPr marL="628650" lvl="1" indent="-171450">
              <a:buFont typeface="Arial" panose="020B0604020202020204" pitchFamily="34" charset="0"/>
              <a:buChar char="•"/>
            </a:pPr>
            <a:r>
              <a:rPr lang="en-US" i="1" dirty="0"/>
              <a:t>What is going on?</a:t>
            </a:r>
          </a:p>
          <a:p>
            <a:pPr marL="1085850" lvl="2" indent="-171450">
              <a:buFont typeface="Arial" panose="020B0604020202020204" pitchFamily="34" charset="0"/>
              <a:buChar char="•"/>
            </a:pPr>
            <a:r>
              <a:rPr lang="en-US" b="1" i="1" dirty="0"/>
              <a:t>Answers: </a:t>
            </a:r>
            <a:r>
              <a:rPr lang="en-US" i="0" dirty="0"/>
              <a:t>the hospital is seeing 3-4x the expected number of diarrheal cases in ED; Outbreak response team activated</a:t>
            </a:r>
          </a:p>
          <a:p>
            <a:pPr marL="0" lvl="0" indent="0">
              <a:buFont typeface="Arial" panose="020B0604020202020204" pitchFamily="34" charset="0"/>
              <a:buNone/>
            </a:pPr>
            <a:endParaRPr lang="en-US" i="0" dirty="0"/>
          </a:p>
          <a:p>
            <a:pPr marL="171450" lvl="0" indent="-171450">
              <a:buFont typeface="Arial" panose="020B0604020202020204" pitchFamily="34" charset="0"/>
              <a:buChar char="•"/>
            </a:pPr>
            <a:r>
              <a:rPr lang="en-US" i="1" dirty="0"/>
              <a:t>What response actions have already been completed and what are the next steps?</a:t>
            </a:r>
          </a:p>
          <a:p>
            <a:pPr marL="628650" lvl="1" indent="-171450">
              <a:buFont typeface="Arial" panose="020B0604020202020204" pitchFamily="34" charset="0"/>
              <a:buChar char="•"/>
            </a:pPr>
            <a:r>
              <a:rPr lang="en-US" b="1" i="1" dirty="0"/>
              <a:t>Answers: </a:t>
            </a:r>
            <a:r>
              <a:rPr lang="en-US" i="0" dirty="0"/>
              <a:t>completed: line list of cases created; investigation folder created; next steps: interviews will be assigned; lead epidemiologist will get more info from hospital)</a:t>
            </a:r>
          </a:p>
          <a:p>
            <a:pPr marL="0" lvl="0" indent="0">
              <a:buFont typeface="Arial" panose="020B0604020202020204" pitchFamily="34" charset="0"/>
              <a:buNone/>
            </a:pPr>
            <a:endParaRPr lang="en-US" i="0" dirty="0"/>
          </a:p>
          <a:p>
            <a:pPr marL="171450" lvl="0" indent="-171450">
              <a:buFont typeface="Arial" panose="020B0604020202020204" pitchFamily="34" charset="0"/>
              <a:buChar char="•"/>
            </a:pPr>
            <a:r>
              <a:rPr lang="en-US" i="1" dirty="0"/>
              <a:t>What can the ORT interviewers do to prepare for their interviews?</a:t>
            </a:r>
          </a:p>
          <a:p>
            <a:pPr marL="628650" lvl="1" indent="-171450">
              <a:buFont typeface="Arial" panose="020B0604020202020204" pitchFamily="34" charset="0"/>
              <a:buChar char="•"/>
            </a:pPr>
            <a:r>
              <a:rPr lang="en-US" b="1" i="1" dirty="0"/>
              <a:t>Answers: </a:t>
            </a:r>
            <a:r>
              <a:rPr lang="en-US" i="0" dirty="0"/>
              <a:t>go to the investigation folder and review the questionnaire; make sure they understand all questions and there aren’t unfamiliar terms; practice the questionnaire; read the outbreak protocols and know where to place completed questionnaires; clear their schedules between now and noon tomorrow for interviewing; watch for case interview assignments</a:t>
            </a:r>
          </a:p>
          <a:p>
            <a:pPr marL="0" marR="0">
              <a:lnSpc>
                <a:spcPct val="107000"/>
              </a:lnSpc>
              <a:spcBef>
                <a:spcPts val="0"/>
              </a:spcBef>
              <a:spcAft>
                <a:spcPts val="800"/>
              </a:spcAft>
            </a:pP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Font typeface="Arial" panose="020B0604020202020204" pitchFamily="34" charset="0"/>
              <a:buNone/>
            </a:pPr>
            <a:r>
              <a:rPr lang="en-US" sz="1200" b="0" i="0" u="sng" dirty="0"/>
              <a:t>When 6 minutes is up, instruct your breakout room participants to head back to the main group for report-outs </a:t>
            </a:r>
          </a:p>
          <a:p>
            <a:pPr marL="0" lv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7085972C-33B8-4435-BD67-F037EB6E04DA}" type="slidenum">
              <a:rPr lang="en-US" smtClean="0"/>
              <a:t>4</a:t>
            </a:fld>
            <a:endParaRPr lang="en-US"/>
          </a:p>
        </p:txBody>
      </p:sp>
    </p:spTree>
    <p:extLst>
      <p:ext uri="{BB962C8B-B14F-4D97-AF65-F5344CB8AC3E}">
        <p14:creationId xmlns:p14="http://schemas.microsoft.com/office/powerpoint/2010/main" val="18715281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Group Activity: </a:t>
            </a:r>
            <a:r>
              <a:rPr lang="en-US" sz="1200" i="1" dirty="0"/>
              <a:t>This activity should take 10 minutes in the breakout room. Facilitate discussion within your breakout room.</a:t>
            </a:r>
          </a:p>
          <a:p>
            <a:pPr marL="0" marR="0">
              <a:lnSpc>
                <a:spcPct val="107000"/>
              </a:lnSpc>
              <a:spcBef>
                <a:spcPts val="0"/>
              </a:spcBef>
              <a:spcAft>
                <a:spcPts val="800"/>
              </a:spcAft>
            </a:pP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t>Have your group select a spokesperson who will report out their responses following the exercise.</a:t>
            </a:r>
          </a:p>
          <a:p>
            <a:pPr marL="171450" indent="-171450">
              <a:buFont typeface="Arial" panose="020B0604020202020204" pitchFamily="34" charset="0"/>
              <a:buChar char="•"/>
            </a:pPr>
            <a:r>
              <a:rPr lang="en-US" sz="1200" dirty="0"/>
              <a:t>Your Breakout room will be assigned 1 of 5 scenarios </a:t>
            </a:r>
          </a:p>
          <a:p>
            <a:endParaRPr lang="en-US" dirty="0"/>
          </a:p>
          <a:p>
            <a:r>
              <a:rPr lang="en-US" i="1" dirty="0"/>
              <a:t>Remind participants of the scenario threaded throughout the course (local ED reporting increased GI illness; outbreak response team deployed; interview team currently interviewing patients). </a:t>
            </a:r>
          </a:p>
          <a:p>
            <a:endParaRPr lang="en-US" dirty="0"/>
          </a:p>
          <a:p>
            <a:r>
              <a:rPr lang="en-US" b="1" dirty="0"/>
              <a:t>Challenges:</a:t>
            </a:r>
          </a:p>
          <a:p>
            <a:endParaRPr lang="en-US" dirty="0"/>
          </a:p>
          <a:p>
            <a:pPr marL="228600" indent="-228600">
              <a:buAutoNum type="arabicPeriod"/>
            </a:pPr>
            <a:r>
              <a:rPr lang="en-US" b="1" dirty="0"/>
              <a:t>Interviewer could not reach interviewee</a:t>
            </a:r>
            <a:r>
              <a:rPr lang="en-US" dirty="0"/>
              <a:t>: </a:t>
            </a:r>
          </a:p>
          <a:p>
            <a:pPr marL="685800" lvl="1" indent="-228600">
              <a:buFont typeface="Wingdings" panose="05000000000000000000" pitchFamily="2" charset="2"/>
              <a:buChar char="§"/>
            </a:pPr>
            <a:r>
              <a:rPr lang="en-US" dirty="0"/>
              <a:t>it may depend why (phone disconnected? Incorrect number? Straight to voicemail?) An incorrect number or disconnected line merits calling the healthcare provider for an alternate number; looking for patient in existing surveillance system; perhaps even using a phone directory like whitepages.com to look up phone number and as a last resort, sending a letter requesting a call back. Going straight to voicemail suggests calls are being screened. Leave a voicemail asking for a callback. Send a text message requesting a call back. Also, attempt calls are various times of day, including evenings in case the patient can’t answer during the workday. Most interview protocols include 3 documented interview attempts before marking “lost to follow up”. </a:t>
            </a:r>
          </a:p>
          <a:p>
            <a:pPr marL="685800" lvl="1" indent="-228600">
              <a:buFont typeface="Wingdings" panose="05000000000000000000" pitchFamily="2" charset="2"/>
              <a:buChar char="§"/>
            </a:pPr>
            <a:endParaRPr lang="en-US" dirty="0"/>
          </a:p>
          <a:p>
            <a:pPr marL="228600" indent="-228600">
              <a:buAutoNum type="arabicPeriod"/>
            </a:pPr>
            <a:r>
              <a:rPr lang="en-US" b="1" dirty="0"/>
              <a:t>Interviewee has very poor recall of exposures</a:t>
            </a:r>
            <a:r>
              <a:rPr lang="en-US" dirty="0"/>
              <a:t>: </a:t>
            </a:r>
          </a:p>
          <a:p>
            <a:pPr marL="685800" lvl="1" indent="-228600">
              <a:buFont typeface="Arial" panose="020B0604020202020204" pitchFamily="34" charset="0"/>
              <a:buChar char="•"/>
            </a:pPr>
            <a:r>
              <a:rPr lang="en-US" dirty="0"/>
              <a:t>anchor the interview around significant dates/holidays; ask about routines; ask about any special events during timeframe of interest; suggest interviewee look at calendar to jog memory; suggest having a significant other or family member assist if possible; review receipts/apps that might track meals or purchases; ask about special diets or allergies; if all else fails, ask what they know they did not eat/do (you may have lots of “No” and “Maybe” and few “Yes” answers but it may still be helpful to the team. </a:t>
            </a:r>
          </a:p>
          <a:p>
            <a:pPr marL="685800" lvl="1" indent="-228600">
              <a:buFont typeface="Arial" panose="020B0604020202020204" pitchFamily="34" charset="0"/>
              <a:buChar char="•"/>
            </a:pPr>
            <a:endParaRPr lang="en-US" dirty="0"/>
          </a:p>
          <a:p>
            <a:pPr marL="228600" indent="-228600">
              <a:buAutoNum type="arabicPeriod"/>
            </a:pPr>
            <a:r>
              <a:rPr lang="en-US" b="1" dirty="0"/>
              <a:t>Interviewee doesn’t have time to complete interview</a:t>
            </a:r>
            <a:r>
              <a:rPr lang="en-US" dirty="0"/>
              <a:t>:</a:t>
            </a:r>
          </a:p>
          <a:p>
            <a:pPr marL="685800" lvl="1" indent="-228600">
              <a:buFont typeface="Arial" panose="020B0604020202020204" pitchFamily="34" charset="0"/>
              <a:buChar char="•"/>
            </a:pPr>
            <a:r>
              <a:rPr lang="en-US" dirty="0"/>
              <a:t>if you know from the start that the interviewee is short on time you should attempt the highest priority sections first (symptoms, onset date/time, event attendance; suspect food items or exposures if hypothesis-testing); attempt to arrange a later time to complete interview; reiterate the power of interviews to uncover public health threats and prevent illness if you think interviewee doesn’t understand relevance; graciously thank them for their time. </a:t>
            </a:r>
          </a:p>
          <a:p>
            <a:pPr marL="685800" lvl="1" indent="-228600">
              <a:buFont typeface="Arial" panose="020B0604020202020204" pitchFamily="34" charset="0"/>
              <a:buChar char="•"/>
            </a:pPr>
            <a:endParaRPr lang="en-US" dirty="0"/>
          </a:p>
          <a:p>
            <a:pPr marL="228600" indent="-228600">
              <a:buAutoNum type="arabicPeriod"/>
            </a:pPr>
            <a:r>
              <a:rPr lang="en-US" b="1" dirty="0"/>
              <a:t>Interviewee reluctant to participate in interview</a:t>
            </a:r>
            <a:r>
              <a:rPr lang="en-US" dirty="0"/>
              <a:t>: </a:t>
            </a:r>
          </a:p>
          <a:p>
            <a:pPr marL="685800" lvl="1" indent="-228600">
              <a:buFont typeface="Arial" panose="020B0604020202020204" pitchFamily="34" charset="0"/>
              <a:buChar char="•"/>
            </a:pPr>
            <a:r>
              <a:rPr lang="en-US" dirty="0"/>
              <a:t>it’s important to understand </a:t>
            </a:r>
            <a:r>
              <a:rPr lang="en-US" i="1" dirty="0"/>
              <a:t>why</a:t>
            </a:r>
            <a:r>
              <a:rPr lang="en-US" dirty="0"/>
              <a:t> the interviewee doesn’t want to take part. Listen actively to the interviewee’s concern. It may be related to confidentiality, not comprehending the relevance, mistrust of public health or some unique reason. Do your best to answer questions and calm concerns. Clearly state the importance of interviews to determine the source of illness and protecting the public. Often building rapport by listening will help. Using empathy regarding the person’s recent illness to help the patient develop motivation to protect others from the same fate can help. </a:t>
            </a:r>
          </a:p>
          <a:p>
            <a:pPr marL="685800" lvl="1" indent="-228600">
              <a:buFont typeface="Arial" panose="020B0604020202020204" pitchFamily="34" charset="0"/>
              <a:buChar char="•"/>
            </a:pPr>
            <a:endParaRPr lang="en-US" dirty="0"/>
          </a:p>
          <a:p>
            <a:pPr marL="228600" indent="-228600">
              <a:buAutoNum type="arabicPeriod"/>
            </a:pPr>
            <a:r>
              <a:rPr lang="en-US" b="1" dirty="0"/>
              <a:t>Interviewee strays off topic during interview</a:t>
            </a:r>
            <a:r>
              <a:rPr lang="en-US" dirty="0"/>
              <a:t>: </a:t>
            </a:r>
          </a:p>
          <a:p>
            <a:pPr marL="685800" lvl="1" indent="-228600">
              <a:buFont typeface="Arial" panose="020B0604020202020204" pitchFamily="34" charset="0"/>
              <a:buChar char="•"/>
            </a:pPr>
            <a:r>
              <a:rPr lang="en-US" dirty="0"/>
              <a:t>some interviewees stray off topic out of loneliness and others stray because they are determined to tell you something they think is relevant. Find a balance of letting the interviewee feel heard and gently redirecting them back to the questionnaire. Connect their strayed topic to something on the questionnaire to help guide you back (Ex-wow, that does sound like an exciting trip! Did you eat at any restaurants during the trip?)</a:t>
            </a:r>
          </a:p>
          <a:p>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sng" dirty="0"/>
              <a:t>When 10 minutes is up, instruct your breakout room participants to head back to the main group for report-outs </a:t>
            </a:r>
          </a:p>
          <a:p>
            <a:endParaRPr lang="en-US" i="1" dirty="0"/>
          </a:p>
        </p:txBody>
      </p:sp>
      <p:sp>
        <p:nvSpPr>
          <p:cNvPr id="4" name="Slide Number Placeholder 3"/>
          <p:cNvSpPr>
            <a:spLocks noGrp="1"/>
          </p:cNvSpPr>
          <p:nvPr>
            <p:ph type="sldNum" sz="quarter" idx="5"/>
          </p:nvPr>
        </p:nvSpPr>
        <p:spPr/>
        <p:txBody>
          <a:bodyPr/>
          <a:lstStyle/>
          <a:p>
            <a:fld id="{F8A786DB-9A68-4B20-9E57-C41C6A1D7BBC}" type="slidenum">
              <a:rPr lang="en-US" smtClean="0"/>
              <a:t>5</a:t>
            </a:fld>
            <a:endParaRPr lang="en-US"/>
          </a:p>
        </p:txBody>
      </p:sp>
    </p:spTree>
    <p:extLst>
      <p:ext uri="{BB962C8B-B14F-4D97-AF65-F5344CB8AC3E}">
        <p14:creationId xmlns:p14="http://schemas.microsoft.com/office/powerpoint/2010/main" val="5165329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*This is an animated slide.</a:t>
            </a:r>
          </a:p>
          <a:p>
            <a:endParaRPr lang="en-US" sz="1200" b="1" dirty="0"/>
          </a:p>
          <a:p>
            <a:r>
              <a:rPr lang="en-US" sz="1200" b="1" dirty="0"/>
              <a:t>Group Activity: </a:t>
            </a:r>
            <a:r>
              <a:rPr lang="en-US" sz="1200" i="1" dirty="0"/>
              <a:t>This activity should take 8 minutes in the breakout room. Facilitate discussion within your breakout room.</a:t>
            </a:r>
          </a:p>
          <a:p>
            <a:pPr marL="0" marR="0">
              <a:lnSpc>
                <a:spcPct val="107000"/>
              </a:lnSpc>
              <a:spcBef>
                <a:spcPts val="0"/>
              </a:spcBef>
              <a:spcAft>
                <a:spcPts val="800"/>
              </a:spcAft>
            </a:pP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t>Have your group select a spokesperson who will report out their responses following the exercise.</a:t>
            </a:r>
          </a:p>
          <a:p>
            <a:pPr marL="171450" indent="-171450">
              <a:buFont typeface="Arial" panose="020B0604020202020204" pitchFamily="34" charset="0"/>
              <a:buChar char="•"/>
            </a:pPr>
            <a:r>
              <a:rPr lang="en-US" dirty="0"/>
              <a:t>Walk through slides 8 through 11 and ask groups to respond to the questions in the Participant Guide. </a:t>
            </a:r>
          </a:p>
          <a:p>
            <a:endParaRPr lang="en-US" i="1" dirty="0"/>
          </a:p>
          <a:p>
            <a:endParaRPr lang="en-US" i="1" dirty="0"/>
          </a:p>
          <a:p>
            <a:r>
              <a:rPr lang="en-US" i="1" dirty="0"/>
              <a:t>Reminder: this is a return to the scenario introduced in Module 1. </a:t>
            </a:r>
          </a:p>
          <a:p>
            <a:endParaRPr lang="en-US" dirty="0"/>
          </a:p>
          <a:p>
            <a:endParaRPr lang="en-US" dirty="0"/>
          </a:p>
          <a:p>
            <a:pPr marL="228600" indent="-228600">
              <a:buAutoNum type="arabicPeriod"/>
            </a:pP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085972C-33B8-4435-BD67-F037EB6E04D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15281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*This is an animated slide. Advance forward 3 times to show all 3 photos.</a:t>
            </a:r>
          </a:p>
          <a:p>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This is the first of four slides in a multi-step discussion for this activity. Total discussion of all 4 slides should take ~8-10 minutes.</a:t>
            </a:r>
          </a:p>
          <a:p>
            <a:endParaRPr lang="en-US" dirty="0"/>
          </a:p>
          <a:p>
            <a:pPr marL="0" indent="0">
              <a:buFont typeface="Arial" panose="020B0604020202020204" pitchFamily="34" charset="0"/>
              <a:buNone/>
            </a:pPr>
            <a:r>
              <a:rPr lang="en-US" b="1" dirty="0"/>
              <a:t>ASK PARTICIPANTS</a:t>
            </a:r>
            <a:endParaRPr lang="en-US" i="1" dirty="0"/>
          </a:p>
          <a:p>
            <a:pPr marL="628650" lvl="1" indent="-171450">
              <a:buFont typeface="Arial" panose="020B0604020202020204" pitchFamily="34" charset="0"/>
              <a:buChar char="•"/>
            </a:pPr>
            <a:r>
              <a:rPr lang="en-US" i="1" dirty="0"/>
              <a:t>What potential commonalities do you see in the case demographics of these patients from Memorial Hospital? </a:t>
            </a:r>
          </a:p>
          <a:p>
            <a:pPr marL="1085850" lvl="2" indent="-171450">
              <a:buFont typeface="Arial" panose="020B0604020202020204" pitchFamily="34" charset="0"/>
              <a:buChar char="•"/>
            </a:pPr>
            <a:r>
              <a:rPr lang="en-US" b="1" i="1" dirty="0"/>
              <a:t>Answers:</a:t>
            </a:r>
            <a:r>
              <a:rPr lang="en-US" b="1" dirty="0"/>
              <a:t> </a:t>
            </a:r>
            <a:r>
              <a:rPr lang="en-US" dirty="0"/>
              <a:t>connection to a college—student from a dorm, professor, and likely fraternity member)</a:t>
            </a:r>
            <a:r>
              <a:rPr lang="en-US" i="1" dirty="0"/>
              <a:t> </a:t>
            </a:r>
          </a:p>
          <a:p>
            <a:pPr marL="1085850" lvl="2" indent="-171450">
              <a:buFont typeface="Arial" panose="020B0604020202020204" pitchFamily="34" charset="0"/>
              <a:buChar char="•"/>
            </a:pPr>
            <a:endParaRPr lang="en-US" i="1" dirty="0"/>
          </a:p>
          <a:p>
            <a:pPr marL="628650" lvl="1" indent="-171450">
              <a:buFont typeface="Arial" panose="020B0604020202020204" pitchFamily="34" charset="0"/>
              <a:buChar char="•"/>
            </a:pPr>
            <a:r>
              <a:rPr lang="en-US" i="1" dirty="0"/>
              <a:t>Will these commonalities potentially change the questionnaire? If so, how? </a:t>
            </a:r>
          </a:p>
          <a:p>
            <a:pPr marL="1085850" lvl="2" indent="-171450">
              <a:buFont typeface="Arial" panose="020B0604020202020204" pitchFamily="34" charset="0"/>
              <a:buChar char="•"/>
            </a:pPr>
            <a:r>
              <a:rPr lang="en-US" b="1" i="1" dirty="0"/>
              <a:t>Answers</a:t>
            </a:r>
            <a:r>
              <a:rPr lang="en-US" i="0" dirty="0"/>
              <a:t>: adding on-campus dining facilities; large events related to college; exposures in town frequented by college students and staff; perhaps collecting student meal card numbers to evaluate purchase history.</a:t>
            </a:r>
          </a:p>
          <a:p>
            <a:pPr marL="1085850" lvl="2" indent="-171450">
              <a:buFont typeface="Arial" panose="020B0604020202020204" pitchFamily="34" charset="0"/>
              <a:buChar char="•"/>
            </a:pPr>
            <a:endParaRPr lang="en-US" b="1" i="1" dirty="0"/>
          </a:p>
          <a:p>
            <a:pPr marL="1085850" lvl="2" indent="-171450">
              <a:buFont typeface="Arial" panose="020B0604020202020204" pitchFamily="34" charset="0"/>
              <a:buChar char="•"/>
            </a:pPr>
            <a:r>
              <a:rPr lang="en-US" b="1" i="1" dirty="0"/>
              <a:t>Note: </a:t>
            </a:r>
            <a:r>
              <a:rPr lang="en-US" i="0" dirty="0"/>
              <a:t>questions on the currently used questionnaire </a:t>
            </a:r>
            <a:r>
              <a:rPr lang="en-US" i="1" dirty="0"/>
              <a:t>may</a:t>
            </a:r>
            <a:r>
              <a:rPr lang="en-US" i="0" dirty="0"/>
              <a:t> already address these things but brainstorming any other college-specific questions and working with college administration to identify recent events held on campus would be useful.</a:t>
            </a:r>
          </a:p>
          <a:p>
            <a:pPr marL="1085850" lvl="2" indent="-171450">
              <a:buFont typeface="Arial" panose="020B0604020202020204" pitchFamily="34" charset="0"/>
              <a:buChar char="•"/>
            </a:pPr>
            <a:endParaRPr lang="en-US" i="0" dirty="0"/>
          </a:p>
          <a:p>
            <a:pPr marL="628650" lvl="1" indent="-171450">
              <a:buFont typeface="Arial" panose="020B0604020202020204" pitchFamily="34" charset="0"/>
              <a:buChar char="•"/>
            </a:pPr>
            <a:r>
              <a:rPr lang="en-US" sz="1200" i="1" kern="100" dirty="0">
                <a:effectLst/>
                <a:latin typeface="Arial" panose="020B0604020202020204" pitchFamily="34" charset="0"/>
                <a:ea typeface="Calibri" panose="020F0502020204030204" pitchFamily="34" charset="0"/>
                <a:cs typeface="Times New Roman" panose="02020603050405020304" pitchFamily="18" charset="0"/>
              </a:rPr>
              <a:t>What types of common exposures might occur related to college that could lead to an outbreak of gastrointestinal illness?</a:t>
            </a:r>
          </a:p>
          <a:p>
            <a:pPr marL="1085850" lvl="2" indent="-171450">
              <a:buFont typeface="Arial" panose="020B0604020202020204" pitchFamily="34" charset="0"/>
              <a:buChar char="•"/>
            </a:pPr>
            <a:r>
              <a:rPr lang="en-US" sz="1200" b="1" i="1" kern="100" dirty="0">
                <a:effectLst/>
                <a:latin typeface="Arial" panose="020B0604020202020204" pitchFamily="34" charset="0"/>
                <a:ea typeface="Calibri" panose="020F0502020204030204" pitchFamily="34" charset="0"/>
                <a:cs typeface="Times New Roman" panose="02020603050405020304" pitchFamily="18" charset="0"/>
              </a:rPr>
              <a:t>Answers: </a:t>
            </a:r>
            <a:r>
              <a:rPr lang="en-US" sz="1200" kern="100" dirty="0">
                <a:effectLst/>
                <a:latin typeface="Arial" panose="020B0604020202020204" pitchFamily="34" charset="0"/>
                <a:ea typeface="Calibri" panose="020F0502020204030204" pitchFamily="34" charset="0"/>
                <a:cs typeface="Times New Roman" panose="02020603050405020304" pitchFamily="18" charset="0"/>
              </a:rPr>
              <a:t>contaminated food at a large event; ill food worker at an area or on-campus eatery; person-to-person transmission of illness in the college community; contaminated drinking or recreational water source; </a:t>
            </a:r>
            <a:r>
              <a:rPr lang="en-US" sz="1200" kern="100" dirty="0" err="1">
                <a:effectLst/>
                <a:latin typeface="Arial" panose="020B0604020202020204" pitchFamily="34" charset="0"/>
                <a:ea typeface="Calibri" panose="020F0502020204030204" pitchFamily="34" charset="0"/>
                <a:cs typeface="Times New Roman" panose="02020603050405020304" pitchFamily="18" charset="0"/>
              </a:rPr>
              <a:t>etc</a:t>
            </a:r>
            <a:endParaRPr lang="en-US" i="0" dirty="0"/>
          </a:p>
        </p:txBody>
      </p:sp>
      <p:sp>
        <p:nvSpPr>
          <p:cNvPr id="4" name="Slide Number Placeholder 3"/>
          <p:cNvSpPr>
            <a:spLocks noGrp="1"/>
          </p:cNvSpPr>
          <p:nvPr>
            <p:ph type="sldNum" sz="quarter" idx="5"/>
          </p:nvPr>
        </p:nvSpPr>
        <p:spPr/>
        <p:txBody>
          <a:bodyPr/>
          <a:lstStyle/>
          <a:p>
            <a:fld id="{7085972C-33B8-4435-BD67-F037EB6E04DA}" type="slidenum">
              <a:rPr lang="en-US" smtClean="0"/>
              <a:t>7</a:t>
            </a:fld>
            <a:endParaRPr lang="en-US"/>
          </a:p>
        </p:txBody>
      </p:sp>
    </p:spTree>
    <p:extLst>
      <p:ext uri="{BB962C8B-B14F-4D97-AF65-F5344CB8AC3E}">
        <p14:creationId xmlns:p14="http://schemas.microsoft.com/office/powerpoint/2010/main" val="18231103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*This is an animated slide. Advance forward 3 times to show all 3 photos.</a:t>
            </a:r>
          </a:p>
          <a:p>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This is the second of four slides in a multi-step discussion for this activity. Total discussion of all 4 slides should take ~8-10 minutes.</a:t>
            </a:r>
          </a:p>
          <a:p>
            <a:pPr marL="0" indent="0">
              <a:buFont typeface="Arial" panose="020B0604020202020204" pitchFamily="34" charset="0"/>
              <a:buNone/>
            </a:pPr>
            <a:endParaRPr lang="en-US" b="1" dirty="0"/>
          </a:p>
          <a:p>
            <a:pPr marL="0" indent="0">
              <a:buFont typeface="Arial" panose="020B0604020202020204" pitchFamily="34" charset="0"/>
              <a:buNone/>
            </a:pPr>
            <a:r>
              <a:rPr lang="en-US" b="1" dirty="0"/>
              <a:t>ASK PARTICIPANTS</a:t>
            </a:r>
            <a:endParaRPr lang="en-US" i="1" dirty="0"/>
          </a:p>
          <a:p>
            <a:pPr marL="628650" lvl="1" indent="-171450">
              <a:buFont typeface="Arial" panose="020B0604020202020204" pitchFamily="34" charset="0"/>
              <a:buChar char="•"/>
            </a:pPr>
            <a:r>
              <a:rPr lang="en-US" b="0" i="1" dirty="0"/>
              <a:t>Are there any large events of interest? </a:t>
            </a:r>
          </a:p>
          <a:p>
            <a:pPr marL="1085850" lvl="2" indent="-171450">
              <a:buFont typeface="Arial" panose="020B0604020202020204" pitchFamily="34" charset="0"/>
              <a:buChar char="•"/>
            </a:pPr>
            <a:r>
              <a:rPr lang="en-US" b="1" i="1" dirty="0"/>
              <a:t>Answers: </a:t>
            </a:r>
            <a:r>
              <a:rPr lang="en-US" b="0" dirty="0"/>
              <a:t>Not in these three questionnaires, but it’s worth looking at more questionnaires. Actually, these three individuals seem quite </a:t>
            </a:r>
            <a:r>
              <a:rPr lang="en-US" dirty="0"/>
              <a:t>diverse: one dorm room dweller who does not report much social activity; one professor who lives off campus but had some on campus events and a very socially active member of a fraternity. We may want to consider something more basic that they might have in common, such as common dining experience.</a:t>
            </a:r>
            <a:endParaRPr lang="en-US" i="1" dirty="0"/>
          </a:p>
          <a:p>
            <a:pPr marL="228600" indent="-228600">
              <a:buAutoNum type="arabicPeriod"/>
            </a:pPr>
            <a:endParaRPr lang="en-US" i="1" dirty="0"/>
          </a:p>
          <a:p>
            <a:endParaRPr lang="en-US" i="1" dirty="0"/>
          </a:p>
        </p:txBody>
      </p:sp>
      <p:sp>
        <p:nvSpPr>
          <p:cNvPr id="4" name="Slide Number Placeholder 3"/>
          <p:cNvSpPr>
            <a:spLocks noGrp="1"/>
          </p:cNvSpPr>
          <p:nvPr>
            <p:ph type="sldNum" sz="quarter" idx="5"/>
          </p:nvPr>
        </p:nvSpPr>
        <p:spPr/>
        <p:txBody>
          <a:bodyPr/>
          <a:lstStyle/>
          <a:p>
            <a:fld id="{7085972C-33B8-4435-BD67-F037EB6E04DA}" type="slidenum">
              <a:rPr lang="en-US" smtClean="0"/>
              <a:t>8</a:t>
            </a:fld>
            <a:endParaRPr lang="en-US"/>
          </a:p>
        </p:txBody>
      </p:sp>
    </p:spTree>
    <p:extLst>
      <p:ext uri="{BB962C8B-B14F-4D97-AF65-F5344CB8AC3E}">
        <p14:creationId xmlns:p14="http://schemas.microsoft.com/office/powerpoint/2010/main" val="23960717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*This is an animated slide. Advance forward 3 times to show all 3 photos.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This is the third of four slides in a multi-step discussion for this activity. Total discussion of all 4 slides should take ~8-10 minutes.</a:t>
            </a:r>
          </a:p>
          <a:p>
            <a:endParaRPr lang="en-US" i="1" dirty="0"/>
          </a:p>
          <a:p>
            <a:pPr marL="0" indent="0">
              <a:buNone/>
            </a:pPr>
            <a:r>
              <a:rPr lang="en-US" b="1" dirty="0"/>
              <a:t>ASK PARTICIPANTS:</a:t>
            </a:r>
          </a:p>
          <a:p>
            <a:pPr marL="171450" indent="-171450">
              <a:buFont typeface="Arial" panose="020B0604020202020204" pitchFamily="34" charset="0"/>
              <a:buChar char="•"/>
            </a:pPr>
            <a:r>
              <a:rPr lang="en-US" i="1" dirty="0"/>
              <a:t>Are there any common meals of interest?</a:t>
            </a:r>
          </a:p>
          <a:p>
            <a:pPr marL="628650" lvl="1" indent="-171450">
              <a:buFont typeface="Arial" panose="020B0604020202020204" pitchFamily="34" charset="0"/>
              <a:buChar char="•"/>
            </a:pPr>
            <a:r>
              <a:rPr lang="en-US" b="1" i="1" dirty="0"/>
              <a:t>Answer: </a:t>
            </a:r>
            <a:r>
              <a:rPr lang="en-US" dirty="0"/>
              <a:t>Not a specific meal but all three report eating at </a:t>
            </a:r>
            <a:r>
              <a:rPr lang="en-US" dirty="0" err="1"/>
              <a:t>Groce</a:t>
            </a:r>
            <a:r>
              <a:rPr lang="en-US" dirty="0"/>
              <a:t> Dining Hall. This may not be unusual as many people likely eat at the dining hall, so be cautious about making assumptions. Looking at foods reported there are multiple mentions of salad. Professor </a:t>
            </a:r>
            <a:r>
              <a:rPr lang="en-US" dirty="0" err="1"/>
              <a:t>Bouring</a:t>
            </a:r>
            <a:r>
              <a:rPr lang="en-US" dirty="0"/>
              <a:t> did not specify what he consumed from the salad bar but the other two mention both romaine lettuce and croutons in common.</a:t>
            </a:r>
          </a:p>
          <a:p>
            <a:pPr marL="628650" lvl="1" indent="-171450">
              <a:buFont typeface="Arial" panose="020B0604020202020204" pitchFamily="34" charset="0"/>
              <a:buChar char="•"/>
            </a:pPr>
            <a:endParaRPr lang="en-US" i="1" dirty="0"/>
          </a:p>
          <a:p>
            <a:pPr marL="171450" lvl="0" indent="-171450">
              <a:buFont typeface="Arial" panose="020B0604020202020204" pitchFamily="34" charset="0"/>
              <a:buChar char="•"/>
            </a:pPr>
            <a:r>
              <a:rPr lang="en-US" b="0" i="1" dirty="0"/>
              <a:t>What actions would you take based on this information? </a:t>
            </a:r>
          </a:p>
          <a:p>
            <a:pPr marL="628650" lvl="1" indent="-171450">
              <a:buFont typeface="Arial" panose="020B0604020202020204" pitchFamily="34" charset="0"/>
              <a:buChar char="•"/>
            </a:pPr>
            <a:r>
              <a:rPr lang="en-US" b="1" i="1" dirty="0"/>
              <a:t>Answers: </a:t>
            </a:r>
            <a:r>
              <a:rPr lang="en-US" b="0" i="0" dirty="0"/>
              <a:t>Definitely we would want to review more questionnaires to see if other cases reported Groce Dining Hall and salad items; may want to work with college to determine if any food handlers have been ill recently and interview Groce kitchen staff.</a:t>
            </a:r>
          </a:p>
          <a:p>
            <a:pPr marL="628650" lvl="1" indent="-171450">
              <a:buFont typeface="Arial" panose="020B0604020202020204" pitchFamily="34" charset="0"/>
              <a:buChar char="•"/>
            </a:pPr>
            <a:endParaRPr lang="en-US" b="0" i="0" dirty="0"/>
          </a:p>
          <a:p>
            <a:pPr marL="171450" lvl="0" indent="-171450">
              <a:buFont typeface="Arial" panose="020B0604020202020204" pitchFamily="34" charset="0"/>
              <a:buChar char="•"/>
            </a:pPr>
            <a:r>
              <a:rPr lang="en-US" b="0" i="1" dirty="0"/>
              <a:t>What are</a:t>
            </a:r>
            <a:r>
              <a:rPr lang="en-US" sz="1200" b="0" i="1" kern="1200" dirty="0">
                <a:effectLst/>
                <a:latin typeface="+mn-lt"/>
                <a:ea typeface="+mn-ea"/>
                <a:cs typeface="+mn-cs"/>
              </a:rPr>
              <a:t> </a:t>
            </a:r>
            <a:r>
              <a:rPr lang="en-US" sz="1200" i="1" kern="100" dirty="0">
                <a:effectLst/>
                <a:latin typeface="Arial" panose="020B0604020202020204" pitchFamily="34" charset="0"/>
                <a:ea typeface="Calibri" panose="020F0502020204030204" pitchFamily="34" charset="0"/>
                <a:cs typeface="Times New Roman" panose="02020603050405020304" pitchFamily="18" charset="0"/>
              </a:rPr>
              <a:t>potential ideas for next actions based on these initial interviews?</a:t>
            </a:r>
          </a:p>
          <a:p>
            <a:pPr marL="628650" lvl="1" indent="-171450">
              <a:buFont typeface="Arial" panose="020B0604020202020204" pitchFamily="34" charset="0"/>
              <a:buChar char="•"/>
            </a:pPr>
            <a:r>
              <a:rPr lang="en-US" sz="1200" b="1" i="1" kern="100" dirty="0">
                <a:effectLst/>
                <a:latin typeface="Arial" panose="020B0604020202020204" pitchFamily="34" charset="0"/>
                <a:ea typeface="Calibri" panose="020F0502020204030204" pitchFamily="34" charset="0"/>
                <a:cs typeface="Times New Roman" panose="02020603050405020304" pitchFamily="18" charset="0"/>
              </a:rPr>
              <a:t>Answers: </a:t>
            </a:r>
            <a:r>
              <a:rPr lang="en-US" sz="1200" kern="100" dirty="0">
                <a:effectLst/>
                <a:latin typeface="Arial" panose="020B0604020202020204" pitchFamily="34" charset="0"/>
                <a:ea typeface="Calibri" panose="020F0502020204030204" pitchFamily="34" charset="0"/>
                <a:cs typeface="Times New Roman" panose="02020603050405020304" pitchFamily="18" charset="0"/>
              </a:rPr>
              <a:t>additional interviews needed; explore potential illness in food handlers at Groce dining hall; explore any computerized systems that record dining hall purchases for potential data retrieval if merited as investigation develops</a:t>
            </a:r>
            <a:endParaRPr lang="en-US" i="0" dirty="0"/>
          </a:p>
          <a:p>
            <a:endParaRPr lang="en-US" b="0" i="0" dirty="0"/>
          </a:p>
          <a:p>
            <a:endParaRPr lang="en-US" b="0" i="0" dirty="0"/>
          </a:p>
          <a:p>
            <a:endParaRPr lang="en-US" b="1" i="0" dirty="0"/>
          </a:p>
        </p:txBody>
      </p:sp>
      <p:sp>
        <p:nvSpPr>
          <p:cNvPr id="4" name="Slide Number Placeholder 3"/>
          <p:cNvSpPr>
            <a:spLocks noGrp="1"/>
          </p:cNvSpPr>
          <p:nvPr>
            <p:ph type="sldNum" sz="quarter" idx="5"/>
          </p:nvPr>
        </p:nvSpPr>
        <p:spPr/>
        <p:txBody>
          <a:bodyPr/>
          <a:lstStyle/>
          <a:p>
            <a:fld id="{7085972C-33B8-4435-BD67-F037EB6E04DA}" type="slidenum">
              <a:rPr lang="en-US" smtClean="0"/>
              <a:t>9</a:t>
            </a:fld>
            <a:endParaRPr lang="en-US"/>
          </a:p>
        </p:txBody>
      </p:sp>
    </p:spTree>
    <p:extLst>
      <p:ext uri="{BB962C8B-B14F-4D97-AF65-F5344CB8AC3E}">
        <p14:creationId xmlns:p14="http://schemas.microsoft.com/office/powerpoint/2010/main" val="37901676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6.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7.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9.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8B23E-7C77-8849-8D26-E635D5BD874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45E0443-EF5D-CB52-B2A8-E4C6AB7A413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D3B4D7E-06EC-D189-830A-0BD08D696111}"/>
              </a:ext>
            </a:extLst>
          </p:cNvPr>
          <p:cNvSpPr>
            <a:spLocks noGrp="1"/>
          </p:cNvSpPr>
          <p:nvPr>
            <p:ph type="dt" sz="half" idx="10"/>
          </p:nvPr>
        </p:nvSpPr>
        <p:spPr/>
        <p:txBody>
          <a:bodyPr/>
          <a:lstStyle/>
          <a:p>
            <a:fld id="{1F3729C6-866A-4D3E-9CFE-B29EE7D601FC}" type="datetimeFigureOut">
              <a:rPr lang="en-US" smtClean="0"/>
              <a:t>3/11/2024</a:t>
            </a:fld>
            <a:endParaRPr lang="en-US"/>
          </a:p>
        </p:txBody>
      </p:sp>
      <p:sp>
        <p:nvSpPr>
          <p:cNvPr id="5" name="Footer Placeholder 4">
            <a:extLst>
              <a:ext uri="{FF2B5EF4-FFF2-40B4-BE49-F238E27FC236}">
                <a16:creationId xmlns:a16="http://schemas.microsoft.com/office/drawing/2014/main" id="{89CFF7D6-85BE-1557-4E23-940EF2AFF1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F0AE48-4E98-E2CC-7B11-55EE16B8A27F}"/>
              </a:ext>
            </a:extLst>
          </p:cNvPr>
          <p:cNvSpPr>
            <a:spLocks noGrp="1"/>
          </p:cNvSpPr>
          <p:nvPr>
            <p:ph type="sldNum" sz="quarter" idx="12"/>
          </p:nvPr>
        </p:nvSpPr>
        <p:spPr/>
        <p:txBody>
          <a:bodyPr/>
          <a:lstStyle/>
          <a:p>
            <a:fld id="{50E492DB-03BE-47DA-A74D-AA0B04FEFC68}" type="slidenum">
              <a:rPr lang="en-US" smtClean="0"/>
              <a:t>‹#›</a:t>
            </a:fld>
            <a:endParaRPr lang="en-US"/>
          </a:p>
        </p:txBody>
      </p:sp>
    </p:spTree>
    <p:extLst>
      <p:ext uri="{BB962C8B-B14F-4D97-AF65-F5344CB8AC3E}">
        <p14:creationId xmlns:p14="http://schemas.microsoft.com/office/powerpoint/2010/main" val="16473548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8DD23-7A57-54C1-69A9-C106832E386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85FD138-9AEB-E061-688E-95F0660720B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0A739D-CD9D-E73C-389E-1795A4E8D2A8}"/>
              </a:ext>
            </a:extLst>
          </p:cNvPr>
          <p:cNvSpPr>
            <a:spLocks noGrp="1"/>
          </p:cNvSpPr>
          <p:nvPr>
            <p:ph type="dt" sz="half" idx="10"/>
          </p:nvPr>
        </p:nvSpPr>
        <p:spPr/>
        <p:txBody>
          <a:bodyPr/>
          <a:lstStyle/>
          <a:p>
            <a:fld id="{1F3729C6-866A-4D3E-9CFE-B29EE7D601FC}" type="datetimeFigureOut">
              <a:rPr lang="en-US" smtClean="0"/>
              <a:t>3/11/2024</a:t>
            </a:fld>
            <a:endParaRPr lang="en-US"/>
          </a:p>
        </p:txBody>
      </p:sp>
      <p:sp>
        <p:nvSpPr>
          <p:cNvPr id="5" name="Footer Placeholder 4">
            <a:extLst>
              <a:ext uri="{FF2B5EF4-FFF2-40B4-BE49-F238E27FC236}">
                <a16:creationId xmlns:a16="http://schemas.microsoft.com/office/drawing/2014/main" id="{3D4A6468-D689-57E1-D01A-5D2A783034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9649AEC-6BB0-936A-3850-00D0317201F5}"/>
              </a:ext>
            </a:extLst>
          </p:cNvPr>
          <p:cNvSpPr>
            <a:spLocks noGrp="1"/>
          </p:cNvSpPr>
          <p:nvPr>
            <p:ph type="sldNum" sz="quarter" idx="12"/>
          </p:nvPr>
        </p:nvSpPr>
        <p:spPr/>
        <p:txBody>
          <a:bodyPr/>
          <a:lstStyle/>
          <a:p>
            <a:fld id="{50E492DB-03BE-47DA-A74D-AA0B04FEFC68}" type="slidenum">
              <a:rPr lang="en-US" smtClean="0"/>
              <a:t>‹#›</a:t>
            </a:fld>
            <a:endParaRPr lang="en-US"/>
          </a:p>
        </p:txBody>
      </p:sp>
    </p:spTree>
    <p:extLst>
      <p:ext uri="{BB962C8B-B14F-4D97-AF65-F5344CB8AC3E}">
        <p14:creationId xmlns:p14="http://schemas.microsoft.com/office/powerpoint/2010/main" val="21888897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B253446-8956-305A-D890-2ACA867876B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1FD4748-5C82-0A30-C660-A6D6DE3386E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99721E-8694-3A1A-0663-49CD44298A93}"/>
              </a:ext>
            </a:extLst>
          </p:cNvPr>
          <p:cNvSpPr>
            <a:spLocks noGrp="1"/>
          </p:cNvSpPr>
          <p:nvPr>
            <p:ph type="dt" sz="half" idx="10"/>
          </p:nvPr>
        </p:nvSpPr>
        <p:spPr/>
        <p:txBody>
          <a:bodyPr/>
          <a:lstStyle/>
          <a:p>
            <a:fld id="{1F3729C6-866A-4D3E-9CFE-B29EE7D601FC}" type="datetimeFigureOut">
              <a:rPr lang="en-US" smtClean="0"/>
              <a:t>3/11/2024</a:t>
            </a:fld>
            <a:endParaRPr lang="en-US"/>
          </a:p>
        </p:txBody>
      </p:sp>
      <p:sp>
        <p:nvSpPr>
          <p:cNvPr id="5" name="Footer Placeholder 4">
            <a:extLst>
              <a:ext uri="{FF2B5EF4-FFF2-40B4-BE49-F238E27FC236}">
                <a16:creationId xmlns:a16="http://schemas.microsoft.com/office/drawing/2014/main" id="{E8C2DD57-68F0-84B9-7BDB-B5E2C134273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90678C-06CD-A744-9D1E-B12B3F201256}"/>
              </a:ext>
            </a:extLst>
          </p:cNvPr>
          <p:cNvSpPr>
            <a:spLocks noGrp="1"/>
          </p:cNvSpPr>
          <p:nvPr>
            <p:ph type="sldNum" sz="quarter" idx="12"/>
          </p:nvPr>
        </p:nvSpPr>
        <p:spPr/>
        <p:txBody>
          <a:bodyPr/>
          <a:lstStyle/>
          <a:p>
            <a:fld id="{50E492DB-03BE-47DA-A74D-AA0B04FEFC68}" type="slidenum">
              <a:rPr lang="en-US" smtClean="0"/>
              <a:t>‹#›</a:t>
            </a:fld>
            <a:endParaRPr lang="en-US"/>
          </a:p>
        </p:txBody>
      </p:sp>
    </p:spTree>
    <p:extLst>
      <p:ext uri="{BB962C8B-B14F-4D97-AF65-F5344CB8AC3E}">
        <p14:creationId xmlns:p14="http://schemas.microsoft.com/office/powerpoint/2010/main" val="23307275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7623B9-383C-A246-2581-D29689B1CCD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89C2CD6-5905-B306-903C-EF912E821E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A2071AB-A263-AE2C-5C7C-B3FE62CCCEB1}"/>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5" name="Footer Placeholder 4">
            <a:extLst>
              <a:ext uri="{FF2B5EF4-FFF2-40B4-BE49-F238E27FC236}">
                <a16:creationId xmlns:a16="http://schemas.microsoft.com/office/drawing/2014/main" id="{A234FF6B-ECA1-E484-332D-61835E6C7D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7CB27D-97BA-1472-8E8F-556D9D3ADF78}"/>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42073561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CCAD9EA-8602-8D6F-1326-51C0184EBE1B}"/>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BC391DC-5A2B-D468-F015-B2F406420D83}"/>
              </a:ext>
            </a:extLst>
          </p:cNvPr>
          <p:cNvSpPr>
            <a:spLocks noGrp="1"/>
          </p:cNvSpPr>
          <p:nvPr>
            <p:ph type="title"/>
          </p:nvPr>
        </p:nvSpPr>
        <p:spPr>
          <a:xfrm>
            <a:off x="838200" y="274595"/>
            <a:ext cx="10515600" cy="73034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60F7E757-ACB8-7200-AADD-14E29E777DC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ACE8630-F94D-B401-FC6C-351DC9E8EF51}"/>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5" name="Footer Placeholder 4">
            <a:extLst>
              <a:ext uri="{FF2B5EF4-FFF2-40B4-BE49-F238E27FC236}">
                <a16:creationId xmlns:a16="http://schemas.microsoft.com/office/drawing/2014/main" id="{6EA13311-7DEB-2991-55CD-72C71F8601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F3818A-1DE0-6131-27F5-1750696046B4}"/>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28519768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EF59823-9EBB-82EE-5BA7-BDC05CBB1875}"/>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7C36211-0D71-BCF4-0212-4AB63832747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3E456A6-F3B2-9A7C-8EF2-236E769E5F5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1FB4FE9-F6C5-4F60-3B97-9418301340EE}"/>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5" name="Footer Placeholder 4">
            <a:extLst>
              <a:ext uri="{FF2B5EF4-FFF2-40B4-BE49-F238E27FC236}">
                <a16:creationId xmlns:a16="http://schemas.microsoft.com/office/drawing/2014/main" id="{78324D89-F86E-FAD7-255C-949336517B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0EEAE4-6211-FB83-D250-BCB507A5FC8F}"/>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25171190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A731A51-3A30-E5F3-5F59-AE87C8CF734E}"/>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BFA4083-3603-CD25-A492-2E86CC8ECABB}"/>
              </a:ext>
            </a:extLst>
          </p:cNvPr>
          <p:cNvSpPr>
            <a:spLocks noGrp="1"/>
          </p:cNvSpPr>
          <p:nvPr>
            <p:ph type="title"/>
          </p:nvPr>
        </p:nvSpPr>
        <p:spPr>
          <a:xfrm>
            <a:off x="838200" y="208230"/>
            <a:ext cx="10515600" cy="71522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8A61439B-4DBB-7672-D60A-F7625B6838B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80CACB1-72D6-9450-2B75-F4781B67F05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FBD3412-4ED0-5C88-F2A5-9E6B54731703}"/>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6" name="Footer Placeholder 5">
            <a:extLst>
              <a:ext uri="{FF2B5EF4-FFF2-40B4-BE49-F238E27FC236}">
                <a16:creationId xmlns:a16="http://schemas.microsoft.com/office/drawing/2014/main" id="{C5B81198-4F75-EE53-2BA7-40489BB0D0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4F31037-7DDE-C5AA-144A-B4BF50FC55CE}"/>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27182131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7137CF6-18D0-D5F1-AF6A-55F60753175F}"/>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27C3572-4D2B-688B-3710-060644924C94}"/>
              </a:ext>
            </a:extLst>
          </p:cNvPr>
          <p:cNvSpPr>
            <a:spLocks noGrp="1"/>
          </p:cNvSpPr>
          <p:nvPr>
            <p:ph type="title"/>
          </p:nvPr>
        </p:nvSpPr>
        <p:spPr>
          <a:xfrm>
            <a:off x="839788" y="253497"/>
            <a:ext cx="10515600" cy="688063"/>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D5C87129-4030-4ADF-2631-BECE365DB92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76C931B-B98F-5607-3D7F-B08A44249CA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E3C3CF3-0A8F-3153-2423-27E9DEEAE7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6D20A0E-86F2-0802-3636-679AE3F973C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C378D80-49E0-1B2D-C425-55C16E6109CA}"/>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8" name="Footer Placeholder 7">
            <a:extLst>
              <a:ext uri="{FF2B5EF4-FFF2-40B4-BE49-F238E27FC236}">
                <a16:creationId xmlns:a16="http://schemas.microsoft.com/office/drawing/2014/main" id="{C661F1BD-51C8-5C7C-BE92-71F013FF0FE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2A32192-B085-F20D-92FC-86EC7466133D}"/>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16479696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018997D-81A2-8D5E-54A4-085C68317CDA}"/>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E2A0151-3910-854E-60BA-0BAFFB0047C5}"/>
              </a:ext>
            </a:extLst>
          </p:cNvPr>
          <p:cNvSpPr>
            <a:spLocks noGrp="1"/>
          </p:cNvSpPr>
          <p:nvPr>
            <p:ph type="title"/>
          </p:nvPr>
        </p:nvSpPr>
        <p:spPr>
          <a:xfrm>
            <a:off x="838200" y="256489"/>
            <a:ext cx="10515600" cy="721291"/>
          </a:xfrm>
        </p:spPr>
        <p:txBody>
          <a:bodyPr/>
          <a:lstStyle/>
          <a:p>
            <a:r>
              <a:rPr lang="en-US"/>
              <a:t>Click to edit Master title style</a:t>
            </a:r>
          </a:p>
        </p:txBody>
      </p:sp>
      <p:sp>
        <p:nvSpPr>
          <p:cNvPr id="3" name="Date Placeholder 2">
            <a:extLst>
              <a:ext uri="{FF2B5EF4-FFF2-40B4-BE49-F238E27FC236}">
                <a16:creationId xmlns:a16="http://schemas.microsoft.com/office/drawing/2014/main" id="{8AD7B826-A61F-FCEA-24B9-2866A91A3DB0}"/>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4" name="Footer Placeholder 3">
            <a:extLst>
              <a:ext uri="{FF2B5EF4-FFF2-40B4-BE49-F238E27FC236}">
                <a16:creationId xmlns:a16="http://schemas.microsoft.com/office/drawing/2014/main" id="{9AC6E9C0-8559-A8D1-823F-677C4FAD482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C5D6497-E937-57F5-1F94-7B3FB838811B}"/>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19155467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826B90-43A1-E437-23DA-92CAA76E5DC5}"/>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3" name="Footer Placeholder 2">
            <a:extLst>
              <a:ext uri="{FF2B5EF4-FFF2-40B4-BE49-F238E27FC236}">
                <a16:creationId xmlns:a16="http://schemas.microsoft.com/office/drawing/2014/main" id="{DE74F3B4-E231-31CA-1CBF-1BC2D21BB05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28891DD-C006-5AED-E3E8-9210B7979057}"/>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6898286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50321-CA5F-039E-DC22-970E637171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ED582F0-BE36-4C35-205C-905EA828B75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7B1E969-2D1A-E8ED-CAD2-EF8B2D2033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02151F0-D319-DDE6-BC5C-EFACD7523384}"/>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6" name="Footer Placeholder 5">
            <a:extLst>
              <a:ext uri="{FF2B5EF4-FFF2-40B4-BE49-F238E27FC236}">
                <a16:creationId xmlns:a16="http://schemas.microsoft.com/office/drawing/2014/main" id="{A1EA6E5E-0D55-94C1-E01D-750236B3D31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2A197B-9239-141E-E574-485423E70FCB}"/>
              </a:ext>
            </a:extLst>
          </p:cNvPr>
          <p:cNvSpPr>
            <a:spLocks noGrp="1"/>
          </p:cNvSpPr>
          <p:nvPr>
            <p:ph type="sldNum" sz="quarter" idx="12"/>
          </p:nvPr>
        </p:nvSpPr>
        <p:spPr/>
        <p:txBody>
          <a:bodyPr/>
          <a:lstStyle/>
          <a:p>
            <a:fld id="{EE36ED11-C060-4011-983F-41D885393F93}" type="slidenum">
              <a:rPr lang="en-US" smtClean="0"/>
              <a:t>‹#›</a:t>
            </a:fld>
            <a:endParaRPr lang="en-US"/>
          </a:p>
        </p:txBody>
      </p:sp>
    </p:spTree>
    <p:extLst>
      <p:ext uri="{BB962C8B-B14F-4D97-AF65-F5344CB8AC3E}">
        <p14:creationId xmlns:p14="http://schemas.microsoft.com/office/powerpoint/2010/main" val="33565437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DB835-A701-E935-4721-C8B66D5154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C6C8245-3497-9FEF-4845-966289A4A49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AEF486-8A21-845D-B159-95E3AFF0AE56}"/>
              </a:ext>
            </a:extLst>
          </p:cNvPr>
          <p:cNvSpPr>
            <a:spLocks noGrp="1"/>
          </p:cNvSpPr>
          <p:nvPr>
            <p:ph type="dt" sz="half" idx="10"/>
          </p:nvPr>
        </p:nvSpPr>
        <p:spPr/>
        <p:txBody>
          <a:bodyPr/>
          <a:lstStyle/>
          <a:p>
            <a:fld id="{1F3729C6-866A-4D3E-9CFE-B29EE7D601FC}" type="datetimeFigureOut">
              <a:rPr lang="en-US" smtClean="0"/>
              <a:t>3/11/2024</a:t>
            </a:fld>
            <a:endParaRPr lang="en-US"/>
          </a:p>
        </p:txBody>
      </p:sp>
      <p:sp>
        <p:nvSpPr>
          <p:cNvPr id="5" name="Footer Placeholder 4">
            <a:extLst>
              <a:ext uri="{FF2B5EF4-FFF2-40B4-BE49-F238E27FC236}">
                <a16:creationId xmlns:a16="http://schemas.microsoft.com/office/drawing/2014/main" id="{43C51B29-EFCA-404E-3758-FD720DC88A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066E68-B0A9-1B20-A9E7-978EB8723C30}"/>
              </a:ext>
            </a:extLst>
          </p:cNvPr>
          <p:cNvSpPr>
            <a:spLocks noGrp="1"/>
          </p:cNvSpPr>
          <p:nvPr>
            <p:ph type="sldNum" sz="quarter" idx="12"/>
          </p:nvPr>
        </p:nvSpPr>
        <p:spPr/>
        <p:txBody>
          <a:bodyPr/>
          <a:lstStyle/>
          <a:p>
            <a:fld id="{50E492DB-03BE-47DA-A74D-AA0B04FEFC68}" type="slidenum">
              <a:rPr lang="en-US" smtClean="0"/>
              <a:t>‹#›</a:t>
            </a:fld>
            <a:endParaRPr lang="en-US"/>
          </a:p>
        </p:txBody>
      </p:sp>
    </p:spTree>
    <p:extLst>
      <p:ext uri="{BB962C8B-B14F-4D97-AF65-F5344CB8AC3E}">
        <p14:creationId xmlns:p14="http://schemas.microsoft.com/office/powerpoint/2010/main" val="28841149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0C3DFA-F71D-2F58-D75F-B2EAD5E8906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D2AE038-649C-6D58-C435-D3E45ED7E68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AEF1C1F-0483-9F92-DD53-9671637EAF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59D7793-076E-D991-6549-17786B48CB58}"/>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6" name="Footer Placeholder 5">
            <a:extLst>
              <a:ext uri="{FF2B5EF4-FFF2-40B4-BE49-F238E27FC236}">
                <a16:creationId xmlns:a16="http://schemas.microsoft.com/office/drawing/2014/main" id="{E7BE2756-2A48-4DCF-3B55-D630BEFB46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47EA033-EBB4-8125-3CA2-5E315A189B0D}"/>
              </a:ext>
            </a:extLst>
          </p:cNvPr>
          <p:cNvSpPr>
            <a:spLocks noGrp="1"/>
          </p:cNvSpPr>
          <p:nvPr>
            <p:ph type="sldNum" sz="quarter" idx="12"/>
          </p:nvPr>
        </p:nvSpPr>
        <p:spPr/>
        <p:txBody>
          <a:bodyPr/>
          <a:lstStyle/>
          <a:p>
            <a:fld id="{EE36ED11-C060-4011-983F-41D885393F93}" type="slidenum">
              <a:rPr lang="en-US" smtClean="0"/>
              <a:t>‹#›</a:t>
            </a:fld>
            <a:endParaRPr lang="en-US"/>
          </a:p>
        </p:txBody>
      </p:sp>
    </p:spTree>
    <p:extLst>
      <p:ext uri="{BB962C8B-B14F-4D97-AF65-F5344CB8AC3E}">
        <p14:creationId xmlns:p14="http://schemas.microsoft.com/office/powerpoint/2010/main" val="21662560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47B8ACB-E22E-6333-E447-7E4A5C83C1D9}"/>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86A23D0-BF47-0C05-530B-56B8D55CEC2E}"/>
              </a:ext>
            </a:extLst>
          </p:cNvPr>
          <p:cNvSpPr>
            <a:spLocks noGrp="1"/>
          </p:cNvSpPr>
          <p:nvPr>
            <p:ph type="title"/>
          </p:nvPr>
        </p:nvSpPr>
        <p:spPr>
          <a:xfrm>
            <a:off x="838200" y="265542"/>
            <a:ext cx="10515600" cy="721291"/>
          </a:xfr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7EA16D1-332B-91D4-DC17-D75ECBA1840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97B968-10E0-BD26-3138-4B84342D8921}"/>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5" name="Footer Placeholder 4">
            <a:extLst>
              <a:ext uri="{FF2B5EF4-FFF2-40B4-BE49-F238E27FC236}">
                <a16:creationId xmlns:a16="http://schemas.microsoft.com/office/drawing/2014/main" id="{AFBF9F0B-C348-CAA4-BB96-B38BDD5BAF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BDA2A4-E4C3-B395-D5E3-237B98327D39}"/>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20412758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37B2418-70E8-B03C-C092-62EEB7CBCFF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FDAF613-36F1-43C6-A0F3-E752DF6323F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510C0C-3759-DA4B-4781-BB8A83606B01}"/>
              </a:ext>
            </a:extLst>
          </p:cNvPr>
          <p:cNvSpPr>
            <a:spLocks noGrp="1"/>
          </p:cNvSpPr>
          <p:nvPr>
            <p:ph type="dt" sz="half" idx="10"/>
          </p:nvPr>
        </p:nvSpPr>
        <p:spPr/>
        <p:txBody>
          <a:bodyPr/>
          <a:lstStyle/>
          <a:p>
            <a:fld id="{DB0DCCFA-8932-4EBF-881D-226E2CC7E4B7}" type="datetimeFigureOut">
              <a:rPr lang="en-US" smtClean="0"/>
              <a:t>3/11/2024</a:t>
            </a:fld>
            <a:endParaRPr lang="en-US"/>
          </a:p>
        </p:txBody>
      </p:sp>
      <p:sp>
        <p:nvSpPr>
          <p:cNvPr id="5" name="Footer Placeholder 4">
            <a:extLst>
              <a:ext uri="{FF2B5EF4-FFF2-40B4-BE49-F238E27FC236}">
                <a16:creationId xmlns:a16="http://schemas.microsoft.com/office/drawing/2014/main" id="{CA99213D-860B-20D0-2591-8A77CEB79E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1A91C3-2CE7-9D24-0C28-0CD8E856CE37}"/>
              </a:ext>
            </a:extLst>
          </p:cNvPr>
          <p:cNvSpPr>
            <a:spLocks noGrp="1"/>
          </p:cNvSpPr>
          <p:nvPr>
            <p:ph type="sldNum" sz="quarter" idx="12"/>
          </p:nvPr>
        </p:nvSpPr>
        <p:spPr/>
        <p:txBody>
          <a:bodyPr/>
          <a:lstStyle/>
          <a:p>
            <a:fld id="{EE36ED11-C060-4011-983F-41D885393F93}" type="slidenum">
              <a:rPr lang="en-US" smtClean="0"/>
              <a:t>‹#›</a:t>
            </a:fld>
            <a:endParaRPr lang="en-US"/>
          </a:p>
        </p:txBody>
      </p:sp>
    </p:spTree>
    <p:extLst>
      <p:ext uri="{BB962C8B-B14F-4D97-AF65-F5344CB8AC3E}">
        <p14:creationId xmlns:p14="http://schemas.microsoft.com/office/powerpoint/2010/main" val="1481964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3B0B13-96F9-66AB-A05F-DBDF4473B2E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47C7B97-8241-1CD5-4FC5-D0EAD91EA1F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50DF451-03FD-7CBB-F656-70D5FBCF21AD}"/>
              </a:ext>
            </a:extLst>
          </p:cNvPr>
          <p:cNvSpPr>
            <a:spLocks noGrp="1"/>
          </p:cNvSpPr>
          <p:nvPr>
            <p:ph type="dt" sz="half" idx="10"/>
          </p:nvPr>
        </p:nvSpPr>
        <p:spPr/>
        <p:txBody>
          <a:bodyPr/>
          <a:lstStyle/>
          <a:p>
            <a:fld id="{1F3729C6-866A-4D3E-9CFE-B29EE7D601FC}" type="datetimeFigureOut">
              <a:rPr lang="en-US" smtClean="0"/>
              <a:t>3/11/2024</a:t>
            </a:fld>
            <a:endParaRPr lang="en-US"/>
          </a:p>
        </p:txBody>
      </p:sp>
      <p:sp>
        <p:nvSpPr>
          <p:cNvPr id="5" name="Footer Placeholder 4">
            <a:extLst>
              <a:ext uri="{FF2B5EF4-FFF2-40B4-BE49-F238E27FC236}">
                <a16:creationId xmlns:a16="http://schemas.microsoft.com/office/drawing/2014/main" id="{720A15BA-0ABC-5C34-5DC3-14BBCAE471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0B55CF-3BDE-0F9C-8454-C19DA30846BD}"/>
              </a:ext>
            </a:extLst>
          </p:cNvPr>
          <p:cNvSpPr>
            <a:spLocks noGrp="1"/>
          </p:cNvSpPr>
          <p:nvPr>
            <p:ph type="sldNum" sz="quarter" idx="12"/>
          </p:nvPr>
        </p:nvSpPr>
        <p:spPr/>
        <p:txBody>
          <a:bodyPr/>
          <a:lstStyle/>
          <a:p>
            <a:fld id="{50E492DB-03BE-47DA-A74D-AA0B04FEFC68}" type="slidenum">
              <a:rPr lang="en-US" smtClean="0"/>
              <a:t>‹#›</a:t>
            </a:fld>
            <a:endParaRPr lang="en-US"/>
          </a:p>
        </p:txBody>
      </p:sp>
    </p:spTree>
    <p:extLst>
      <p:ext uri="{BB962C8B-B14F-4D97-AF65-F5344CB8AC3E}">
        <p14:creationId xmlns:p14="http://schemas.microsoft.com/office/powerpoint/2010/main" val="2248250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E66A7-C5AE-D78C-6C84-352FAAE46D6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EEAC1F2-9FA3-E380-6F70-BBC66CFEA63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D4CA801-CB53-0AFC-B749-0A887D6729E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C0ED61F-3FDE-AD8E-0E31-956C89963EFB}"/>
              </a:ext>
            </a:extLst>
          </p:cNvPr>
          <p:cNvSpPr>
            <a:spLocks noGrp="1"/>
          </p:cNvSpPr>
          <p:nvPr>
            <p:ph type="dt" sz="half" idx="10"/>
          </p:nvPr>
        </p:nvSpPr>
        <p:spPr/>
        <p:txBody>
          <a:bodyPr/>
          <a:lstStyle/>
          <a:p>
            <a:fld id="{1F3729C6-866A-4D3E-9CFE-B29EE7D601FC}" type="datetimeFigureOut">
              <a:rPr lang="en-US" smtClean="0"/>
              <a:t>3/11/2024</a:t>
            </a:fld>
            <a:endParaRPr lang="en-US"/>
          </a:p>
        </p:txBody>
      </p:sp>
      <p:sp>
        <p:nvSpPr>
          <p:cNvPr id="6" name="Footer Placeholder 5">
            <a:extLst>
              <a:ext uri="{FF2B5EF4-FFF2-40B4-BE49-F238E27FC236}">
                <a16:creationId xmlns:a16="http://schemas.microsoft.com/office/drawing/2014/main" id="{524107C5-473E-CE47-0343-A3470E03FD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C8DD195-85F5-F017-AE53-C4DEFAB4861C}"/>
              </a:ext>
            </a:extLst>
          </p:cNvPr>
          <p:cNvSpPr>
            <a:spLocks noGrp="1"/>
          </p:cNvSpPr>
          <p:nvPr>
            <p:ph type="sldNum" sz="quarter" idx="12"/>
          </p:nvPr>
        </p:nvSpPr>
        <p:spPr/>
        <p:txBody>
          <a:bodyPr/>
          <a:lstStyle/>
          <a:p>
            <a:fld id="{50E492DB-03BE-47DA-A74D-AA0B04FEFC68}" type="slidenum">
              <a:rPr lang="en-US" smtClean="0"/>
              <a:t>‹#›</a:t>
            </a:fld>
            <a:endParaRPr lang="en-US"/>
          </a:p>
        </p:txBody>
      </p:sp>
    </p:spTree>
    <p:extLst>
      <p:ext uri="{BB962C8B-B14F-4D97-AF65-F5344CB8AC3E}">
        <p14:creationId xmlns:p14="http://schemas.microsoft.com/office/powerpoint/2010/main" val="13428930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04521D-7D84-814E-96EC-1C42EE11E8C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4061D57-27A5-988D-FFFF-09E5C70A29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814798B-7067-49C6-CD75-0D6290C918A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B9D5019-4E8F-AF66-28B0-F341A22721E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31E36BD-FB53-A864-C574-B2DA70B1BCD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CCECB83-6C2E-5687-C284-37DC696F74B7}"/>
              </a:ext>
            </a:extLst>
          </p:cNvPr>
          <p:cNvSpPr>
            <a:spLocks noGrp="1"/>
          </p:cNvSpPr>
          <p:nvPr>
            <p:ph type="dt" sz="half" idx="10"/>
          </p:nvPr>
        </p:nvSpPr>
        <p:spPr/>
        <p:txBody>
          <a:bodyPr/>
          <a:lstStyle/>
          <a:p>
            <a:fld id="{1F3729C6-866A-4D3E-9CFE-B29EE7D601FC}" type="datetimeFigureOut">
              <a:rPr lang="en-US" smtClean="0"/>
              <a:t>3/11/2024</a:t>
            </a:fld>
            <a:endParaRPr lang="en-US"/>
          </a:p>
        </p:txBody>
      </p:sp>
      <p:sp>
        <p:nvSpPr>
          <p:cNvPr id="8" name="Footer Placeholder 7">
            <a:extLst>
              <a:ext uri="{FF2B5EF4-FFF2-40B4-BE49-F238E27FC236}">
                <a16:creationId xmlns:a16="http://schemas.microsoft.com/office/drawing/2014/main" id="{76D85FBB-47AF-8CA1-1D85-EB839EF3D3F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A18392-E54B-B25E-79CD-9EF867C39352}"/>
              </a:ext>
            </a:extLst>
          </p:cNvPr>
          <p:cNvSpPr>
            <a:spLocks noGrp="1"/>
          </p:cNvSpPr>
          <p:nvPr>
            <p:ph type="sldNum" sz="quarter" idx="12"/>
          </p:nvPr>
        </p:nvSpPr>
        <p:spPr/>
        <p:txBody>
          <a:bodyPr/>
          <a:lstStyle/>
          <a:p>
            <a:fld id="{50E492DB-03BE-47DA-A74D-AA0B04FEFC68}" type="slidenum">
              <a:rPr lang="en-US" smtClean="0"/>
              <a:t>‹#›</a:t>
            </a:fld>
            <a:endParaRPr lang="en-US"/>
          </a:p>
        </p:txBody>
      </p:sp>
    </p:spTree>
    <p:extLst>
      <p:ext uri="{BB962C8B-B14F-4D97-AF65-F5344CB8AC3E}">
        <p14:creationId xmlns:p14="http://schemas.microsoft.com/office/powerpoint/2010/main" val="15995334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987B1-D337-EE04-DFEB-7B8CC7B7BCA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2B535A5-20E0-3700-371A-9B6C51E4275A}"/>
              </a:ext>
            </a:extLst>
          </p:cNvPr>
          <p:cNvSpPr>
            <a:spLocks noGrp="1"/>
          </p:cNvSpPr>
          <p:nvPr>
            <p:ph type="dt" sz="half" idx="10"/>
          </p:nvPr>
        </p:nvSpPr>
        <p:spPr/>
        <p:txBody>
          <a:bodyPr/>
          <a:lstStyle/>
          <a:p>
            <a:fld id="{1F3729C6-866A-4D3E-9CFE-B29EE7D601FC}" type="datetimeFigureOut">
              <a:rPr lang="en-US" smtClean="0"/>
              <a:t>3/11/2024</a:t>
            </a:fld>
            <a:endParaRPr lang="en-US"/>
          </a:p>
        </p:txBody>
      </p:sp>
      <p:sp>
        <p:nvSpPr>
          <p:cNvPr id="4" name="Footer Placeholder 3">
            <a:extLst>
              <a:ext uri="{FF2B5EF4-FFF2-40B4-BE49-F238E27FC236}">
                <a16:creationId xmlns:a16="http://schemas.microsoft.com/office/drawing/2014/main" id="{21B7C1AE-4533-F716-E7B2-21F00C3761B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5D70539-B912-E779-6462-A0F98A2CDEBD}"/>
              </a:ext>
            </a:extLst>
          </p:cNvPr>
          <p:cNvSpPr>
            <a:spLocks noGrp="1"/>
          </p:cNvSpPr>
          <p:nvPr>
            <p:ph type="sldNum" sz="quarter" idx="12"/>
          </p:nvPr>
        </p:nvSpPr>
        <p:spPr/>
        <p:txBody>
          <a:bodyPr/>
          <a:lstStyle/>
          <a:p>
            <a:fld id="{50E492DB-03BE-47DA-A74D-AA0B04FEFC68}" type="slidenum">
              <a:rPr lang="en-US" smtClean="0"/>
              <a:t>‹#›</a:t>
            </a:fld>
            <a:endParaRPr lang="en-US"/>
          </a:p>
        </p:txBody>
      </p:sp>
    </p:spTree>
    <p:extLst>
      <p:ext uri="{BB962C8B-B14F-4D97-AF65-F5344CB8AC3E}">
        <p14:creationId xmlns:p14="http://schemas.microsoft.com/office/powerpoint/2010/main" val="10619248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B0EAAD-9FAE-B907-D365-57BC15B7D16A}"/>
              </a:ext>
            </a:extLst>
          </p:cNvPr>
          <p:cNvSpPr>
            <a:spLocks noGrp="1"/>
          </p:cNvSpPr>
          <p:nvPr>
            <p:ph type="dt" sz="half" idx="10"/>
          </p:nvPr>
        </p:nvSpPr>
        <p:spPr/>
        <p:txBody>
          <a:bodyPr/>
          <a:lstStyle/>
          <a:p>
            <a:fld id="{1F3729C6-866A-4D3E-9CFE-B29EE7D601FC}" type="datetimeFigureOut">
              <a:rPr lang="en-US" smtClean="0"/>
              <a:t>3/11/2024</a:t>
            </a:fld>
            <a:endParaRPr lang="en-US"/>
          </a:p>
        </p:txBody>
      </p:sp>
      <p:sp>
        <p:nvSpPr>
          <p:cNvPr id="3" name="Footer Placeholder 2">
            <a:extLst>
              <a:ext uri="{FF2B5EF4-FFF2-40B4-BE49-F238E27FC236}">
                <a16:creationId xmlns:a16="http://schemas.microsoft.com/office/drawing/2014/main" id="{3CC05EC6-A524-AFE6-1709-A5807EA7B5F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D0462A1-770D-6106-C3FB-44C24AFA8256}"/>
              </a:ext>
            </a:extLst>
          </p:cNvPr>
          <p:cNvSpPr>
            <a:spLocks noGrp="1"/>
          </p:cNvSpPr>
          <p:nvPr>
            <p:ph type="sldNum" sz="quarter" idx="12"/>
          </p:nvPr>
        </p:nvSpPr>
        <p:spPr/>
        <p:txBody>
          <a:bodyPr/>
          <a:lstStyle/>
          <a:p>
            <a:fld id="{50E492DB-03BE-47DA-A74D-AA0B04FEFC68}" type="slidenum">
              <a:rPr lang="en-US" smtClean="0"/>
              <a:t>‹#›</a:t>
            </a:fld>
            <a:endParaRPr lang="en-US"/>
          </a:p>
        </p:txBody>
      </p:sp>
    </p:spTree>
    <p:extLst>
      <p:ext uri="{BB962C8B-B14F-4D97-AF65-F5344CB8AC3E}">
        <p14:creationId xmlns:p14="http://schemas.microsoft.com/office/powerpoint/2010/main" val="29236013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94BCB6-3B29-4133-4A55-A7578E115EC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A69DA6A-D7EF-99D1-205B-C13970CB9A3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E17524D-2DA1-B7CE-5631-4FBED42D6C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953078-AF97-6050-230F-D75A23124DE3}"/>
              </a:ext>
            </a:extLst>
          </p:cNvPr>
          <p:cNvSpPr>
            <a:spLocks noGrp="1"/>
          </p:cNvSpPr>
          <p:nvPr>
            <p:ph type="dt" sz="half" idx="10"/>
          </p:nvPr>
        </p:nvSpPr>
        <p:spPr/>
        <p:txBody>
          <a:bodyPr/>
          <a:lstStyle/>
          <a:p>
            <a:fld id="{1F3729C6-866A-4D3E-9CFE-B29EE7D601FC}" type="datetimeFigureOut">
              <a:rPr lang="en-US" smtClean="0"/>
              <a:t>3/11/2024</a:t>
            </a:fld>
            <a:endParaRPr lang="en-US"/>
          </a:p>
        </p:txBody>
      </p:sp>
      <p:sp>
        <p:nvSpPr>
          <p:cNvPr id="6" name="Footer Placeholder 5">
            <a:extLst>
              <a:ext uri="{FF2B5EF4-FFF2-40B4-BE49-F238E27FC236}">
                <a16:creationId xmlns:a16="http://schemas.microsoft.com/office/drawing/2014/main" id="{8A42157E-BF58-77A6-763A-62BB751CE89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40767CE-0D64-C5A0-975E-02F19CF85002}"/>
              </a:ext>
            </a:extLst>
          </p:cNvPr>
          <p:cNvSpPr>
            <a:spLocks noGrp="1"/>
          </p:cNvSpPr>
          <p:nvPr>
            <p:ph type="sldNum" sz="quarter" idx="12"/>
          </p:nvPr>
        </p:nvSpPr>
        <p:spPr/>
        <p:txBody>
          <a:bodyPr/>
          <a:lstStyle/>
          <a:p>
            <a:fld id="{50E492DB-03BE-47DA-A74D-AA0B04FEFC68}" type="slidenum">
              <a:rPr lang="en-US" smtClean="0"/>
              <a:t>‹#›</a:t>
            </a:fld>
            <a:endParaRPr lang="en-US"/>
          </a:p>
        </p:txBody>
      </p:sp>
    </p:spTree>
    <p:extLst>
      <p:ext uri="{BB962C8B-B14F-4D97-AF65-F5344CB8AC3E}">
        <p14:creationId xmlns:p14="http://schemas.microsoft.com/office/powerpoint/2010/main" val="36268149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0F7E9-289E-4564-5332-D9CC169D335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AE2A735-C1A4-2562-BF97-5CAA365840C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F921941-614F-89D5-D842-608F677F1A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E3B57D0-F8A2-9221-547E-9F8EECC84CAB}"/>
              </a:ext>
            </a:extLst>
          </p:cNvPr>
          <p:cNvSpPr>
            <a:spLocks noGrp="1"/>
          </p:cNvSpPr>
          <p:nvPr>
            <p:ph type="dt" sz="half" idx="10"/>
          </p:nvPr>
        </p:nvSpPr>
        <p:spPr/>
        <p:txBody>
          <a:bodyPr/>
          <a:lstStyle/>
          <a:p>
            <a:fld id="{1F3729C6-866A-4D3E-9CFE-B29EE7D601FC}" type="datetimeFigureOut">
              <a:rPr lang="en-US" smtClean="0"/>
              <a:t>3/11/2024</a:t>
            </a:fld>
            <a:endParaRPr lang="en-US"/>
          </a:p>
        </p:txBody>
      </p:sp>
      <p:sp>
        <p:nvSpPr>
          <p:cNvPr id="6" name="Footer Placeholder 5">
            <a:extLst>
              <a:ext uri="{FF2B5EF4-FFF2-40B4-BE49-F238E27FC236}">
                <a16:creationId xmlns:a16="http://schemas.microsoft.com/office/drawing/2014/main" id="{D9A19D2B-F80E-B9AC-D2DB-33347F797F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F1AB6F1-5F4A-EFD4-7DDF-BDC75E512F33}"/>
              </a:ext>
            </a:extLst>
          </p:cNvPr>
          <p:cNvSpPr>
            <a:spLocks noGrp="1"/>
          </p:cNvSpPr>
          <p:nvPr>
            <p:ph type="sldNum" sz="quarter" idx="12"/>
          </p:nvPr>
        </p:nvSpPr>
        <p:spPr/>
        <p:txBody>
          <a:bodyPr/>
          <a:lstStyle/>
          <a:p>
            <a:fld id="{50E492DB-03BE-47DA-A74D-AA0B04FEFC68}" type="slidenum">
              <a:rPr lang="en-US" smtClean="0"/>
              <a:t>‹#›</a:t>
            </a:fld>
            <a:endParaRPr lang="en-US"/>
          </a:p>
        </p:txBody>
      </p:sp>
    </p:spTree>
    <p:extLst>
      <p:ext uri="{BB962C8B-B14F-4D97-AF65-F5344CB8AC3E}">
        <p14:creationId xmlns:p14="http://schemas.microsoft.com/office/powerpoint/2010/main" val="1016666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1.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47FBAD2-DDB5-57D1-CFAD-D900C817870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27596D5-846F-A4B4-BE14-BF4E3A6EF3D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2630F7D-77CC-6A8C-6929-8D6D8680926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3729C6-866A-4D3E-9CFE-B29EE7D601FC}" type="datetimeFigureOut">
              <a:rPr lang="en-US" smtClean="0"/>
              <a:t>3/11/2024</a:t>
            </a:fld>
            <a:endParaRPr lang="en-US"/>
          </a:p>
        </p:txBody>
      </p:sp>
      <p:sp>
        <p:nvSpPr>
          <p:cNvPr id="5" name="Footer Placeholder 4">
            <a:extLst>
              <a:ext uri="{FF2B5EF4-FFF2-40B4-BE49-F238E27FC236}">
                <a16:creationId xmlns:a16="http://schemas.microsoft.com/office/drawing/2014/main" id="{C24A5842-80E3-8E4F-D147-CE70C9DC46B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246F085-8DE5-1085-9C73-1C820C89218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E492DB-03BE-47DA-A74D-AA0B04FEFC68}" type="slidenum">
              <a:rPr lang="en-US" smtClean="0"/>
              <a:t>‹#›</a:t>
            </a:fld>
            <a:endParaRPr lang="en-US"/>
          </a:p>
        </p:txBody>
      </p:sp>
    </p:spTree>
    <p:extLst>
      <p:ext uri="{BB962C8B-B14F-4D97-AF65-F5344CB8AC3E}">
        <p14:creationId xmlns:p14="http://schemas.microsoft.com/office/powerpoint/2010/main" val="33515049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8C028E5-51E0-4F56-8095-2793DCC34EB6}"/>
              </a:ext>
            </a:extLst>
          </p:cNvPr>
          <p:cNvSpPr>
            <a:spLocks noGrp="1"/>
          </p:cNvSpPr>
          <p:nvPr>
            <p:ph type="title"/>
          </p:nvPr>
        </p:nvSpPr>
        <p:spPr>
          <a:xfrm>
            <a:off x="838200" y="365125"/>
            <a:ext cx="10515600" cy="721291"/>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F0CBA20A-920C-EF0F-4C09-D02FC531BE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301054-92D1-4064-FFFB-0133407AA3D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0DCCFA-8932-4EBF-881D-226E2CC7E4B7}" type="datetimeFigureOut">
              <a:rPr lang="en-US" smtClean="0"/>
              <a:t>3/11/2024</a:t>
            </a:fld>
            <a:endParaRPr lang="en-US"/>
          </a:p>
        </p:txBody>
      </p:sp>
      <p:sp>
        <p:nvSpPr>
          <p:cNvPr id="5" name="Footer Placeholder 4">
            <a:extLst>
              <a:ext uri="{FF2B5EF4-FFF2-40B4-BE49-F238E27FC236}">
                <a16:creationId xmlns:a16="http://schemas.microsoft.com/office/drawing/2014/main" id="{E4FBD965-B598-2973-3AEA-D6158BDF15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1699E0C-5ED6-A28D-B98E-06FC6EBE4E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36ED11-C060-4011-983F-41D885393F93}" type="slidenum">
              <a:rPr lang="en-US" smtClean="0"/>
              <a:t>‹#›</a:t>
            </a:fld>
            <a:endParaRPr lang="en-US"/>
          </a:p>
        </p:txBody>
      </p:sp>
    </p:spTree>
    <p:custDataLst>
      <p:tags r:id="rId13"/>
    </p:custDataLst>
    <p:extLst>
      <p:ext uri="{BB962C8B-B14F-4D97-AF65-F5344CB8AC3E}">
        <p14:creationId xmlns:p14="http://schemas.microsoft.com/office/powerpoint/2010/main" val="10021812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b="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notesSlide" Target="../notesSlides/notesSlide10.xml"/><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slideLayout" Target="../slideLayouts/slideLayout18.xml"/><Relationship Id="rId1" Type="http://schemas.openxmlformats.org/officeDocument/2006/relationships/tags" Target="../tags/tag18.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220.png"/><Relationship Id="rId10" Type="http://schemas.openxmlformats.org/officeDocument/2006/relationships/image" Target="../media/image18.png"/><Relationship Id="rId4" Type="http://schemas.openxmlformats.org/officeDocument/2006/relationships/customXml" Target="../ink/ink5.xml"/><Relationship Id="rId9"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1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8.xml"/><Relationship Id="rId1" Type="http://schemas.openxmlformats.org/officeDocument/2006/relationships/tags" Target="../tags/tag14.xml"/><Relationship Id="rId5" Type="http://schemas.openxmlformats.org/officeDocument/2006/relationships/image" Target="../media/image220.png"/><Relationship Id="rId4" Type="http://schemas.openxmlformats.org/officeDocument/2006/relationships/customXml" Target="../ink/ink1.xml"/></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7.xml"/><Relationship Id="rId7" Type="http://schemas.openxmlformats.org/officeDocument/2006/relationships/image" Target="../media/image5.png"/><Relationship Id="rId2" Type="http://schemas.openxmlformats.org/officeDocument/2006/relationships/slideLayout" Target="../slideLayouts/slideLayout18.xml"/><Relationship Id="rId1" Type="http://schemas.openxmlformats.org/officeDocument/2006/relationships/tags" Target="../tags/tag15.xml"/><Relationship Id="rId6" Type="http://schemas.openxmlformats.org/officeDocument/2006/relationships/image" Target="../media/image23.png"/><Relationship Id="rId4" Type="http://schemas.openxmlformats.org/officeDocument/2006/relationships/customXml" Target="../ink/ink2.xml"/><Relationship Id="rId9" Type="http://schemas.openxmlformats.org/officeDocument/2006/relationships/image" Target="../media/image7.png"/></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notesSlide" Target="../notesSlides/notesSlide8.xml"/><Relationship Id="rId7" Type="http://schemas.openxmlformats.org/officeDocument/2006/relationships/image" Target="../media/image9.png"/><Relationship Id="rId2" Type="http://schemas.openxmlformats.org/officeDocument/2006/relationships/slideLayout" Target="../slideLayouts/slideLayout18.xml"/><Relationship Id="rId1" Type="http://schemas.openxmlformats.org/officeDocument/2006/relationships/tags" Target="../tags/tag16.xml"/><Relationship Id="rId6" Type="http://schemas.openxmlformats.org/officeDocument/2006/relationships/image" Target="../media/image8.png"/><Relationship Id="rId5" Type="http://schemas.openxmlformats.org/officeDocument/2006/relationships/image" Target="../media/image220.png"/><Relationship Id="rId4" Type="http://schemas.openxmlformats.org/officeDocument/2006/relationships/customXml" Target="../ink/ink3.xml"/></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notesSlide" Target="../notesSlides/notesSlide9.xml"/><Relationship Id="rId7" Type="http://schemas.openxmlformats.org/officeDocument/2006/relationships/image" Target="../media/image12.png"/><Relationship Id="rId2" Type="http://schemas.openxmlformats.org/officeDocument/2006/relationships/slideLayout" Target="../slideLayouts/slideLayout18.xml"/><Relationship Id="rId1" Type="http://schemas.openxmlformats.org/officeDocument/2006/relationships/tags" Target="../tags/tag17.xml"/><Relationship Id="rId6" Type="http://schemas.openxmlformats.org/officeDocument/2006/relationships/image" Target="../media/image11.png"/><Relationship Id="rId5" Type="http://schemas.openxmlformats.org/officeDocument/2006/relationships/image" Target="../media/image220.png"/><Relationship Id="rId4" Type="http://schemas.openxmlformats.org/officeDocument/2006/relationships/customXml" Target="../ink/ink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5198B1A-6FC9-E4DE-CB9B-3CC572C42EEB}"/>
              </a:ext>
            </a:extLst>
          </p:cNvPr>
          <p:cNvSpPr/>
          <p:nvPr/>
        </p:nvSpPr>
        <p:spPr>
          <a:xfrm rot="5400000">
            <a:off x="2155414" y="-2226084"/>
            <a:ext cx="7881171" cy="12192001"/>
          </a:xfrm>
          <a:prstGeom prst="rect">
            <a:avLst/>
          </a:prstGeom>
          <a:solidFill>
            <a:srgbClr val="3A94B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4400" dirty="0">
              <a:latin typeface="+mj-lt"/>
            </a:endParaRPr>
          </a:p>
        </p:txBody>
      </p:sp>
      <p:sp>
        <p:nvSpPr>
          <p:cNvPr id="2" name="Title 1">
            <a:extLst>
              <a:ext uri="{FF2B5EF4-FFF2-40B4-BE49-F238E27FC236}">
                <a16:creationId xmlns:a16="http://schemas.microsoft.com/office/drawing/2014/main" id="{88217BEE-661B-729B-31CB-0626C6FAF2F0}"/>
              </a:ext>
            </a:extLst>
          </p:cNvPr>
          <p:cNvSpPr>
            <a:spLocks noGrp="1"/>
          </p:cNvSpPr>
          <p:nvPr>
            <p:ph type="ctrTitle"/>
          </p:nvPr>
        </p:nvSpPr>
        <p:spPr/>
        <p:txBody>
          <a:bodyPr/>
          <a:lstStyle/>
          <a:p>
            <a:r>
              <a:rPr lang="en-US" dirty="0">
                <a:solidFill>
                  <a:schemeClr val="bg1"/>
                </a:solidFill>
                <a:latin typeface="Arial" panose="020B0604020202020204" pitchFamily="34" charset="0"/>
                <a:cs typeface="Arial" panose="020B0604020202020204" pitchFamily="34" charset="0"/>
              </a:rPr>
              <a:t>Interview Training</a:t>
            </a:r>
          </a:p>
        </p:txBody>
      </p:sp>
      <p:sp>
        <p:nvSpPr>
          <p:cNvPr id="3" name="Subtitle 2">
            <a:extLst>
              <a:ext uri="{FF2B5EF4-FFF2-40B4-BE49-F238E27FC236}">
                <a16:creationId xmlns:a16="http://schemas.microsoft.com/office/drawing/2014/main" id="{F15CB913-5808-15AA-3EDE-8B8176537AD3}"/>
              </a:ext>
            </a:extLst>
          </p:cNvPr>
          <p:cNvSpPr>
            <a:spLocks noGrp="1"/>
          </p:cNvSpPr>
          <p:nvPr>
            <p:ph type="subTitle" idx="1"/>
          </p:nvPr>
        </p:nvSpPr>
        <p:spPr>
          <a:xfrm>
            <a:off x="1523999" y="3790859"/>
            <a:ext cx="9144000" cy="1655762"/>
          </a:xfrm>
        </p:spPr>
        <p:txBody>
          <a:bodyPr>
            <a:normAutofit/>
          </a:bodyPr>
          <a:lstStyle/>
          <a:p>
            <a:r>
              <a:rPr lang="en-US" sz="3600" dirty="0">
                <a:latin typeface="Arial" panose="020B0604020202020204" pitchFamily="34" charset="0"/>
                <a:cs typeface="Arial" panose="020B0604020202020204" pitchFamily="34" charset="0"/>
              </a:rPr>
              <a:t>Breakout Room Facilitation</a:t>
            </a:r>
          </a:p>
        </p:txBody>
      </p:sp>
    </p:spTree>
    <p:extLst>
      <p:ext uri="{BB962C8B-B14F-4D97-AF65-F5344CB8AC3E}">
        <p14:creationId xmlns:p14="http://schemas.microsoft.com/office/powerpoint/2010/main" val="28751282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6445375-ABEF-2920-2330-CF87ABFA5534}"/>
              </a:ext>
            </a:extLst>
          </p:cNvPr>
          <p:cNvSpPr/>
          <p:nvPr/>
        </p:nvSpPr>
        <p:spPr>
          <a:xfrm>
            <a:off x="-1" y="0"/>
            <a:ext cx="914401" cy="6858000"/>
          </a:xfrm>
          <a:prstGeom prst="rect">
            <a:avLst/>
          </a:prstGeom>
          <a:solidFill>
            <a:srgbClr val="3A94B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4400" dirty="0">
                <a:latin typeface="+mj-lt"/>
              </a:rPr>
              <a:t>Activity 6.1</a:t>
            </a:r>
          </a:p>
        </p:txBody>
      </p:sp>
      <p:sp>
        <p:nvSpPr>
          <p:cNvPr id="3" name="Slide Number Placeholder 3">
            <a:extLst>
              <a:ext uri="{FF2B5EF4-FFF2-40B4-BE49-F238E27FC236}">
                <a16:creationId xmlns:a16="http://schemas.microsoft.com/office/drawing/2014/main" id="{3FB70831-8759-9E64-954B-E8FE49A8FA0F}"/>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mc:AlternateContent xmlns:mc="http://schemas.openxmlformats.org/markup-compatibility/2006" xmlns:p14="http://schemas.microsoft.com/office/powerpoint/2010/main">
        <mc:Choice Requires="p14">
          <p:contentPart p14:bwMode="auto" r:id="rId4">
            <p14:nvContentPartPr>
              <p14:cNvPr id="41" name="Ink 40">
                <a:extLst>
                  <a:ext uri="{FF2B5EF4-FFF2-40B4-BE49-F238E27FC236}">
                    <a16:creationId xmlns:a16="http://schemas.microsoft.com/office/drawing/2014/main" id="{99DA5F5C-F0FB-3352-ABF5-0FC8051B4041}"/>
                  </a:ext>
                </a:extLst>
              </p14:cNvPr>
              <p14:cNvContentPartPr/>
              <p14:nvPr/>
            </p14:nvContentPartPr>
            <p14:xfrm>
              <a:off x="12914014" y="6350060"/>
              <a:ext cx="360" cy="360"/>
            </p14:xfrm>
          </p:contentPart>
        </mc:Choice>
        <mc:Fallback xmlns="">
          <p:pic>
            <p:nvPicPr>
              <p:cNvPr id="41" name="Ink 40">
                <a:extLst>
                  <a:ext uri="{FF2B5EF4-FFF2-40B4-BE49-F238E27FC236}">
                    <a16:creationId xmlns:a16="http://schemas.microsoft.com/office/drawing/2014/main" id="{99DA5F5C-F0FB-3352-ABF5-0FC8051B4041}"/>
                  </a:ext>
                </a:extLst>
              </p:cNvPr>
              <p:cNvPicPr/>
              <p:nvPr/>
            </p:nvPicPr>
            <p:blipFill>
              <a:blip r:embed="rId5"/>
              <a:stretch>
                <a:fillRect/>
              </a:stretch>
            </p:blipFill>
            <p:spPr>
              <a:xfrm>
                <a:off x="12905014" y="6341420"/>
                <a:ext cx="18000" cy="18000"/>
              </a:xfrm>
              <a:prstGeom prst="rect">
                <a:avLst/>
              </a:prstGeom>
            </p:spPr>
          </p:pic>
        </mc:Fallback>
      </mc:AlternateContent>
      <p:sp>
        <p:nvSpPr>
          <p:cNvPr id="5" name="Rectangle 4">
            <a:extLst>
              <a:ext uri="{FF2B5EF4-FFF2-40B4-BE49-F238E27FC236}">
                <a16:creationId xmlns:a16="http://schemas.microsoft.com/office/drawing/2014/main" id="{AD05069E-8AD9-64B0-C270-D9CCEA2B8B92}"/>
              </a:ext>
            </a:extLst>
          </p:cNvPr>
          <p:cNvSpPr/>
          <p:nvPr/>
        </p:nvSpPr>
        <p:spPr>
          <a:xfrm>
            <a:off x="1112915" y="335281"/>
            <a:ext cx="10545685" cy="5664280"/>
          </a:xfrm>
          <a:prstGeom prst="rect">
            <a:avLst/>
          </a:prstGeom>
          <a:solidFill>
            <a:srgbClr val="409DB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21D6064F-AF29-6D13-B73D-E5D3ADDC0DE3}"/>
              </a:ext>
            </a:extLst>
          </p:cNvPr>
          <p:cNvPicPr>
            <a:picLocks noChangeAspect="1"/>
          </p:cNvPicPr>
          <p:nvPr/>
        </p:nvPicPr>
        <p:blipFill>
          <a:blip r:embed="rId6"/>
          <a:stretch>
            <a:fillRect/>
          </a:stretch>
        </p:blipFill>
        <p:spPr>
          <a:xfrm rot="21418840">
            <a:off x="1215735" y="555193"/>
            <a:ext cx="5583728" cy="892137"/>
          </a:xfrm>
          <a:prstGeom prst="rect">
            <a:avLst/>
          </a:prstGeom>
          <a:ln w="12700">
            <a:solidFill>
              <a:schemeClr val="accent1">
                <a:shade val="50000"/>
              </a:schemeClr>
            </a:solidFill>
          </a:ln>
        </p:spPr>
      </p:pic>
      <p:pic>
        <p:nvPicPr>
          <p:cNvPr id="8" name="Picture 7">
            <a:extLst>
              <a:ext uri="{FF2B5EF4-FFF2-40B4-BE49-F238E27FC236}">
                <a16:creationId xmlns:a16="http://schemas.microsoft.com/office/drawing/2014/main" id="{71B670F6-603A-0B39-7765-86729F03CE42}"/>
              </a:ext>
            </a:extLst>
          </p:cNvPr>
          <p:cNvPicPr>
            <a:picLocks noChangeAspect="1"/>
          </p:cNvPicPr>
          <p:nvPr/>
        </p:nvPicPr>
        <p:blipFill>
          <a:blip r:embed="rId7"/>
          <a:stretch>
            <a:fillRect/>
          </a:stretch>
        </p:blipFill>
        <p:spPr>
          <a:xfrm>
            <a:off x="1433254" y="4798579"/>
            <a:ext cx="3883418" cy="955111"/>
          </a:xfrm>
          <a:prstGeom prst="rect">
            <a:avLst/>
          </a:prstGeom>
          <a:ln w="12700">
            <a:solidFill>
              <a:schemeClr val="accent1">
                <a:shade val="50000"/>
              </a:schemeClr>
            </a:solidFill>
          </a:ln>
        </p:spPr>
      </p:pic>
      <p:pic>
        <p:nvPicPr>
          <p:cNvPr id="11" name="Picture 10">
            <a:extLst>
              <a:ext uri="{FF2B5EF4-FFF2-40B4-BE49-F238E27FC236}">
                <a16:creationId xmlns:a16="http://schemas.microsoft.com/office/drawing/2014/main" id="{2CA9104C-3E07-CCBA-8F73-D14D7E855C58}"/>
              </a:ext>
            </a:extLst>
          </p:cNvPr>
          <p:cNvPicPr>
            <a:picLocks noChangeAspect="1"/>
          </p:cNvPicPr>
          <p:nvPr/>
        </p:nvPicPr>
        <p:blipFill>
          <a:blip r:embed="rId8"/>
          <a:stretch>
            <a:fillRect/>
          </a:stretch>
        </p:blipFill>
        <p:spPr>
          <a:xfrm rot="408838">
            <a:off x="6931799" y="663770"/>
            <a:ext cx="4513163" cy="766188"/>
          </a:xfrm>
          <a:prstGeom prst="rect">
            <a:avLst/>
          </a:prstGeom>
          <a:ln w="12700">
            <a:solidFill>
              <a:schemeClr val="accent1">
                <a:shade val="50000"/>
              </a:schemeClr>
            </a:solidFill>
          </a:ln>
        </p:spPr>
      </p:pic>
      <p:pic>
        <p:nvPicPr>
          <p:cNvPr id="13" name="Picture 12">
            <a:extLst>
              <a:ext uri="{FF2B5EF4-FFF2-40B4-BE49-F238E27FC236}">
                <a16:creationId xmlns:a16="http://schemas.microsoft.com/office/drawing/2014/main" id="{1D47FB0F-9030-10D8-EE8C-1E3BB6C430C7}"/>
              </a:ext>
            </a:extLst>
          </p:cNvPr>
          <p:cNvPicPr>
            <a:picLocks noChangeAspect="1"/>
          </p:cNvPicPr>
          <p:nvPr/>
        </p:nvPicPr>
        <p:blipFill>
          <a:blip r:embed="rId9"/>
          <a:stretch>
            <a:fillRect/>
          </a:stretch>
        </p:blipFill>
        <p:spPr>
          <a:xfrm>
            <a:off x="5637010" y="4681061"/>
            <a:ext cx="5636204" cy="1248991"/>
          </a:xfrm>
          <a:prstGeom prst="rect">
            <a:avLst/>
          </a:prstGeom>
          <a:ln w="12700">
            <a:solidFill>
              <a:schemeClr val="accent1">
                <a:shade val="50000"/>
              </a:schemeClr>
            </a:solidFill>
          </a:ln>
        </p:spPr>
      </p:pic>
      <p:pic>
        <p:nvPicPr>
          <p:cNvPr id="19" name="Picture 18">
            <a:extLst>
              <a:ext uri="{FF2B5EF4-FFF2-40B4-BE49-F238E27FC236}">
                <a16:creationId xmlns:a16="http://schemas.microsoft.com/office/drawing/2014/main" id="{414390CB-C1F5-38EF-614B-FB5C62207E2B}"/>
              </a:ext>
            </a:extLst>
          </p:cNvPr>
          <p:cNvPicPr>
            <a:picLocks noChangeAspect="1"/>
          </p:cNvPicPr>
          <p:nvPr/>
        </p:nvPicPr>
        <p:blipFill>
          <a:blip r:embed="rId10"/>
          <a:stretch>
            <a:fillRect/>
          </a:stretch>
        </p:blipFill>
        <p:spPr>
          <a:xfrm>
            <a:off x="5783508" y="1749605"/>
            <a:ext cx="5751659" cy="1186017"/>
          </a:xfrm>
          <a:prstGeom prst="rect">
            <a:avLst/>
          </a:prstGeom>
          <a:ln w="12700">
            <a:solidFill>
              <a:schemeClr val="accent1">
                <a:shade val="50000"/>
              </a:schemeClr>
            </a:solidFill>
          </a:ln>
        </p:spPr>
      </p:pic>
      <p:pic>
        <p:nvPicPr>
          <p:cNvPr id="21" name="Picture 20">
            <a:extLst>
              <a:ext uri="{FF2B5EF4-FFF2-40B4-BE49-F238E27FC236}">
                <a16:creationId xmlns:a16="http://schemas.microsoft.com/office/drawing/2014/main" id="{B4F223C1-F8E9-4393-A222-2965BCA66FFE}"/>
              </a:ext>
            </a:extLst>
          </p:cNvPr>
          <p:cNvPicPr>
            <a:picLocks noChangeAspect="1"/>
          </p:cNvPicPr>
          <p:nvPr/>
        </p:nvPicPr>
        <p:blipFill>
          <a:blip r:embed="rId11"/>
          <a:stretch>
            <a:fillRect/>
          </a:stretch>
        </p:blipFill>
        <p:spPr>
          <a:xfrm>
            <a:off x="5489627" y="3183364"/>
            <a:ext cx="6045540" cy="1186017"/>
          </a:xfrm>
          <a:prstGeom prst="rect">
            <a:avLst/>
          </a:prstGeom>
          <a:ln w="12700">
            <a:solidFill>
              <a:schemeClr val="accent1">
                <a:shade val="50000"/>
              </a:schemeClr>
            </a:solidFill>
          </a:ln>
        </p:spPr>
      </p:pic>
      <p:pic>
        <p:nvPicPr>
          <p:cNvPr id="42" name="Picture 41">
            <a:extLst>
              <a:ext uri="{FF2B5EF4-FFF2-40B4-BE49-F238E27FC236}">
                <a16:creationId xmlns:a16="http://schemas.microsoft.com/office/drawing/2014/main" id="{8A66D44D-8F12-3D7D-F798-EEC3AB57EAF7}"/>
              </a:ext>
            </a:extLst>
          </p:cNvPr>
          <p:cNvPicPr>
            <a:picLocks noChangeAspect="1"/>
          </p:cNvPicPr>
          <p:nvPr/>
        </p:nvPicPr>
        <p:blipFill>
          <a:blip r:embed="rId12"/>
          <a:stretch>
            <a:fillRect/>
          </a:stretch>
        </p:blipFill>
        <p:spPr>
          <a:xfrm rot="21353040">
            <a:off x="1196877" y="3599861"/>
            <a:ext cx="4208788" cy="913129"/>
          </a:xfrm>
          <a:prstGeom prst="rect">
            <a:avLst/>
          </a:prstGeom>
          <a:ln w="12700">
            <a:solidFill>
              <a:schemeClr val="accent1">
                <a:shade val="50000"/>
              </a:schemeClr>
            </a:solidFill>
          </a:ln>
        </p:spPr>
      </p:pic>
      <p:pic>
        <p:nvPicPr>
          <p:cNvPr id="45" name="Picture 44">
            <a:extLst>
              <a:ext uri="{FF2B5EF4-FFF2-40B4-BE49-F238E27FC236}">
                <a16:creationId xmlns:a16="http://schemas.microsoft.com/office/drawing/2014/main" id="{12F4C7C9-7F29-998A-08D8-203D96C891D9}"/>
              </a:ext>
            </a:extLst>
          </p:cNvPr>
          <p:cNvPicPr>
            <a:picLocks noChangeAspect="1"/>
          </p:cNvPicPr>
          <p:nvPr/>
        </p:nvPicPr>
        <p:blipFill>
          <a:blip r:embed="rId13"/>
          <a:stretch>
            <a:fillRect/>
          </a:stretch>
        </p:blipFill>
        <p:spPr>
          <a:xfrm>
            <a:off x="1438392" y="1694987"/>
            <a:ext cx="3770621" cy="1619285"/>
          </a:xfrm>
          <a:prstGeom prst="rect">
            <a:avLst/>
          </a:prstGeom>
          <a:ln w="12700">
            <a:solidFill>
              <a:schemeClr val="accent1">
                <a:shade val="50000"/>
              </a:schemeClr>
            </a:solidFill>
          </a:ln>
        </p:spPr>
      </p:pic>
    </p:spTree>
    <p:custDataLst>
      <p:tags r:id="rId1"/>
    </p:custDataLst>
    <p:extLst>
      <p:ext uri="{BB962C8B-B14F-4D97-AF65-F5344CB8AC3E}">
        <p14:creationId xmlns:p14="http://schemas.microsoft.com/office/powerpoint/2010/main" val="1472667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43BE6E-5D61-B277-2F8F-BACC9F1D8C56}"/>
              </a:ext>
            </a:extLst>
          </p:cNvPr>
          <p:cNvSpPr/>
          <p:nvPr/>
        </p:nvSpPr>
        <p:spPr>
          <a:xfrm rot="5400000">
            <a:off x="5638800" y="-5638800"/>
            <a:ext cx="914401" cy="12192001"/>
          </a:xfrm>
          <a:prstGeom prst="rect">
            <a:avLst/>
          </a:prstGeom>
          <a:solidFill>
            <a:srgbClr val="3A94B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4400" dirty="0">
              <a:latin typeface="+mj-lt"/>
            </a:endParaRPr>
          </a:p>
        </p:txBody>
      </p:sp>
      <p:sp>
        <p:nvSpPr>
          <p:cNvPr id="2" name="Title 1">
            <a:extLst>
              <a:ext uri="{FF2B5EF4-FFF2-40B4-BE49-F238E27FC236}">
                <a16:creationId xmlns:a16="http://schemas.microsoft.com/office/drawing/2014/main" id="{163A39C5-A5BD-EDC4-33AB-0CBF1C8C0C94}"/>
              </a:ext>
            </a:extLst>
          </p:cNvPr>
          <p:cNvSpPr>
            <a:spLocks noGrp="1"/>
          </p:cNvSpPr>
          <p:nvPr>
            <p:ph type="title"/>
          </p:nvPr>
        </p:nvSpPr>
        <p:spPr>
          <a:xfrm>
            <a:off x="838200" y="136525"/>
            <a:ext cx="10515600" cy="670299"/>
          </a:xfrm>
        </p:spPr>
        <p:txBody>
          <a:bodyPr>
            <a:noAutofit/>
          </a:bodyPr>
          <a:lstStyle/>
          <a:p>
            <a:r>
              <a:rPr lang="en-US" dirty="0">
                <a:solidFill>
                  <a:schemeClr val="bg1"/>
                </a:solidFill>
                <a:latin typeface="Arial" panose="020B0604020202020204" pitchFamily="34" charset="0"/>
                <a:cs typeface="Arial" panose="020B0604020202020204" pitchFamily="34" charset="0"/>
              </a:rPr>
              <a:t>Activity 2.1</a:t>
            </a:r>
          </a:p>
        </p:txBody>
      </p:sp>
      <p:sp>
        <p:nvSpPr>
          <p:cNvPr id="7" name="Content Placeholder 6">
            <a:extLst>
              <a:ext uri="{FF2B5EF4-FFF2-40B4-BE49-F238E27FC236}">
                <a16:creationId xmlns:a16="http://schemas.microsoft.com/office/drawing/2014/main" id="{EC985D04-4A68-C678-E906-F4D494FD67C5}"/>
              </a:ext>
            </a:extLst>
          </p:cNvPr>
          <p:cNvSpPr>
            <a:spLocks noGrp="1"/>
          </p:cNvSpPr>
          <p:nvPr>
            <p:ph idx="1"/>
          </p:nvPr>
        </p:nvSpPr>
        <p:spPr/>
        <p:txBody>
          <a:bodyPr>
            <a:normAutofit/>
          </a:bodyPr>
          <a:lstStyle/>
          <a:p>
            <a:pPr marL="0" indent="0">
              <a:buNone/>
            </a:pPr>
            <a:r>
              <a:rPr lang="en-US" dirty="0">
                <a:latin typeface="Arial" panose="020B0604020202020204" pitchFamily="34" charset="0"/>
                <a:cs typeface="Arial" panose="020B0604020202020204" pitchFamily="34" charset="0"/>
              </a:rPr>
              <a:t>Recall the scenario from Module 1 with increased GI illness at the emergency department.</a:t>
            </a:r>
          </a:p>
          <a:p>
            <a:pPr marL="0" indent="0">
              <a:buNone/>
            </a:pPr>
            <a:endParaRPr lang="en-US" dirty="0">
              <a:latin typeface="Arial" panose="020B0604020202020204" pitchFamily="34" charset="0"/>
              <a:cs typeface="Arial" panose="020B0604020202020204" pitchFamily="34" charset="0"/>
            </a:endParaRPr>
          </a:p>
          <a:p>
            <a:pPr marL="514350" indent="-514350">
              <a:buAutoNum type="arabicPeriod"/>
            </a:pPr>
            <a:r>
              <a:rPr lang="en-US" dirty="0">
                <a:latin typeface="Arial" panose="020B0604020202020204" pitchFamily="34" charset="0"/>
                <a:cs typeface="Arial" panose="020B0604020202020204" pitchFamily="34" charset="0"/>
              </a:rPr>
              <a:t>What type of surveillance detected this potential outbreak? </a:t>
            </a:r>
          </a:p>
          <a:p>
            <a:pPr marL="514350" indent="-514350">
              <a:buAutoNum type="arabicPeriod"/>
            </a:pPr>
            <a:r>
              <a:rPr lang="en-US" dirty="0">
                <a:latin typeface="Arial" panose="020B0604020202020204" pitchFamily="34" charset="0"/>
                <a:cs typeface="Arial" panose="020B0604020202020204" pitchFamily="34" charset="0"/>
              </a:rPr>
              <a:t>What type of interviewing should be done?</a:t>
            </a:r>
          </a:p>
          <a:p>
            <a:pPr marL="514350" indent="-514350">
              <a:buAutoNum type="arabicPeriod"/>
            </a:pPr>
            <a:r>
              <a:rPr lang="en-US" dirty="0">
                <a:latin typeface="Arial" panose="020B0604020202020204" pitchFamily="34" charset="0"/>
                <a:cs typeface="Arial" panose="020B0604020202020204" pitchFamily="34" charset="0"/>
              </a:rPr>
              <a:t>Does your jurisdiction have a questionnaire that would likely be used for this situation?</a:t>
            </a:r>
          </a:p>
          <a:p>
            <a:pPr marL="514350" indent="-514350">
              <a:buAutoNum type="arabicPeriod"/>
            </a:pPr>
            <a:endParaRPr lang="en-US" dirty="0">
              <a:latin typeface="Arial" panose="020B0604020202020204" pitchFamily="34" charset="0"/>
              <a:cs typeface="Arial" panose="020B0604020202020204" pitchFamily="34" charset="0"/>
            </a:endParaRPr>
          </a:p>
          <a:p>
            <a:pPr marL="0" indent="0">
              <a:buNone/>
            </a:pPr>
            <a:r>
              <a:rPr lang="en-US" dirty="0">
                <a:latin typeface="Arial" panose="020B0604020202020204" pitchFamily="34" charset="0"/>
                <a:cs typeface="Arial" panose="020B0604020202020204" pitchFamily="34" charset="0"/>
              </a:rPr>
              <a:t>Choose a spokesperson to report out group findings.</a:t>
            </a:r>
          </a:p>
        </p:txBody>
      </p:sp>
      <p:sp>
        <p:nvSpPr>
          <p:cNvPr id="3" name="Slide Number Placeholder 3">
            <a:extLst>
              <a:ext uri="{FF2B5EF4-FFF2-40B4-BE49-F238E27FC236}">
                <a16:creationId xmlns:a16="http://schemas.microsoft.com/office/drawing/2014/main" id="{0C0D30BC-8702-503E-6C40-0C048E3F58A4}"/>
              </a:ext>
            </a:extLst>
          </p:cNvPr>
          <p:cNvSpPr>
            <a:spLocks noGrp="1"/>
          </p:cNvSpPr>
          <p:nvPr>
            <p:ph type="sldNum" sz="quarter" idx="12"/>
          </p:nvPr>
        </p:nvSpPr>
        <p:spPr>
          <a:xfrm>
            <a:off x="8610600" y="6356350"/>
            <a:ext cx="2743200" cy="365125"/>
          </a:xfrm>
        </p:spPr>
        <p:txBody>
          <a:bodyPr/>
          <a:lstStyle/>
          <a:p>
            <a:fld id="{A36692EB-79DF-465C-A61E-AA737CE7901B}" type="slidenum">
              <a:rPr lang="en-US"/>
              <a:pPr/>
              <a:t>2</a:t>
            </a:fld>
            <a:endParaRPr lang="en-US" dirty="0"/>
          </a:p>
        </p:txBody>
      </p:sp>
    </p:spTree>
    <p:custDataLst>
      <p:tags r:id="rId1"/>
    </p:custDataLst>
    <p:extLst>
      <p:ext uri="{BB962C8B-B14F-4D97-AF65-F5344CB8AC3E}">
        <p14:creationId xmlns:p14="http://schemas.microsoft.com/office/powerpoint/2010/main" val="5096787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A923B4A-992F-7961-A838-47E43261D2CA}"/>
              </a:ext>
            </a:extLst>
          </p:cNvPr>
          <p:cNvSpPr/>
          <p:nvPr/>
        </p:nvSpPr>
        <p:spPr>
          <a:xfrm rot="5400000">
            <a:off x="5638800" y="-5638800"/>
            <a:ext cx="914401" cy="12192001"/>
          </a:xfrm>
          <a:prstGeom prst="rect">
            <a:avLst/>
          </a:prstGeom>
          <a:solidFill>
            <a:srgbClr val="3A94B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4400" dirty="0">
              <a:latin typeface="+mj-lt"/>
            </a:endParaRPr>
          </a:p>
        </p:txBody>
      </p:sp>
      <p:pic>
        <p:nvPicPr>
          <p:cNvPr id="7" name="Picture 6" descr="A group of people standing on a circle&#10;&#10;Description automatically generated with low confidence">
            <a:extLst>
              <a:ext uri="{FF2B5EF4-FFF2-40B4-BE49-F238E27FC236}">
                <a16:creationId xmlns:a16="http://schemas.microsoft.com/office/drawing/2014/main" id="{C7740395-1581-7969-072C-A5CBBBFBD5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6285" y="1937851"/>
            <a:ext cx="3727030" cy="3727030"/>
          </a:xfrm>
          <a:prstGeom prst="rect">
            <a:avLst/>
          </a:prstGeom>
        </p:spPr>
      </p:pic>
      <p:sp>
        <p:nvSpPr>
          <p:cNvPr id="2" name="Title 1">
            <a:extLst>
              <a:ext uri="{FF2B5EF4-FFF2-40B4-BE49-F238E27FC236}">
                <a16:creationId xmlns:a16="http://schemas.microsoft.com/office/drawing/2014/main" id="{F3D54337-08AF-008A-2BE5-F464173ECA57}"/>
              </a:ext>
            </a:extLst>
          </p:cNvPr>
          <p:cNvSpPr>
            <a:spLocks noGrp="1"/>
          </p:cNvSpPr>
          <p:nvPr>
            <p:ph type="title"/>
          </p:nvPr>
        </p:nvSpPr>
        <p:spPr>
          <a:xfrm>
            <a:off x="776819" y="107425"/>
            <a:ext cx="10515600" cy="774210"/>
          </a:xfrm>
        </p:spPr>
        <p:txBody>
          <a:bodyPr/>
          <a:lstStyle/>
          <a:p>
            <a:r>
              <a:rPr lang="en-US" dirty="0">
                <a:solidFill>
                  <a:schemeClr val="bg1"/>
                </a:solidFill>
                <a:latin typeface="Arial" panose="020B0604020202020204" pitchFamily="34" charset="0"/>
                <a:cs typeface="Arial" panose="020B0604020202020204" pitchFamily="34" charset="0"/>
              </a:rPr>
              <a:t>Activity 3.1: Questionnaire Components</a:t>
            </a:r>
          </a:p>
        </p:txBody>
      </p:sp>
      <p:sp>
        <p:nvSpPr>
          <p:cNvPr id="4" name="Slide Number Placeholder 3">
            <a:extLst>
              <a:ext uri="{FF2B5EF4-FFF2-40B4-BE49-F238E27FC236}">
                <a16:creationId xmlns:a16="http://schemas.microsoft.com/office/drawing/2014/main" id="{705E0C94-F28A-6A5C-4C42-893AA6B68AA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
        <p:nvSpPr>
          <p:cNvPr id="20" name="Rectangle: Rounded Corners 19">
            <a:extLst>
              <a:ext uri="{FF2B5EF4-FFF2-40B4-BE49-F238E27FC236}">
                <a16:creationId xmlns:a16="http://schemas.microsoft.com/office/drawing/2014/main" id="{20344EE7-EF89-9BF8-3D9D-4D7A5DECA37F}"/>
              </a:ext>
            </a:extLst>
          </p:cNvPr>
          <p:cNvSpPr/>
          <p:nvPr/>
        </p:nvSpPr>
        <p:spPr>
          <a:xfrm>
            <a:off x="8380445" y="1583934"/>
            <a:ext cx="2743200" cy="620329"/>
          </a:xfrm>
          <a:prstGeom prst="roundRect">
            <a:avLst/>
          </a:prstGeom>
          <a:solidFill>
            <a:srgbClr val="506A7D"/>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prstClr val="white"/>
                </a:solidFill>
                <a:effectLst/>
                <a:uLnTx/>
                <a:uFillTx/>
                <a:latin typeface="Arial" panose="020B0604020202020204"/>
                <a:ea typeface="+mn-ea"/>
                <a:cs typeface="+mn-cs"/>
              </a:rPr>
              <a:t>Exposures</a:t>
            </a:r>
          </a:p>
        </p:txBody>
      </p:sp>
      <p:sp>
        <p:nvSpPr>
          <p:cNvPr id="5" name="Rectangle: Rounded Corners 4">
            <a:extLst>
              <a:ext uri="{FF2B5EF4-FFF2-40B4-BE49-F238E27FC236}">
                <a16:creationId xmlns:a16="http://schemas.microsoft.com/office/drawing/2014/main" id="{4609E7BD-675E-6A14-4582-8CE60C0B73EA}"/>
              </a:ext>
            </a:extLst>
          </p:cNvPr>
          <p:cNvSpPr/>
          <p:nvPr/>
        </p:nvSpPr>
        <p:spPr>
          <a:xfrm>
            <a:off x="4609322" y="1583934"/>
            <a:ext cx="2743200" cy="620329"/>
          </a:xfrm>
          <a:prstGeom prst="roundRect">
            <a:avLst/>
          </a:prstGeom>
          <a:solidFill>
            <a:srgbClr val="506A7D"/>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prstClr val="white"/>
                </a:solidFill>
                <a:effectLst/>
                <a:uLnTx/>
                <a:uFillTx/>
                <a:latin typeface="Arial" panose="020B0604020202020204"/>
                <a:ea typeface="+mn-ea"/>
                <a:cs typeface="+mn-cs"/>
              </a:rPr>
              <a:t>Clinical Info</a:t>
            </a:r>
          </a:p>
        </p:txBody>
      </p:sp>
      <p:sp>
        <p:nvSpPr>
          <p:cNvPr id="6" name="Rectangle: Rounded Corners 5">
            <a:extLst>
              <a:ext uri="{FF2B5EF4-FFF2-40B4-BE49-F238E27FC236}">
                <a16:creationId xmlns:a16="http://schemas.microsoft.com/office/drawing/2014/main" id="{758AEE18-33E4-917C-21C1-BA5CC58EC731}"/>
              </a:ext>
            </a:extLst>
          </p:cNvPr>
          <p:cNvSpPr/>
          <p:nvPr/>
        </p:nvSpPr>
        <p:spPr>
          <a:xfrm>
            <a:off x="838200" y="1583934"/>
            <a:ext cx="2743200" cy="621792"/>
          </a:xfrm>
          <a:prstGeom prst="roundRect">
            <a:avLst/>
          </a:prstGeom>
          <a:solidFill>
            <a:srgbClr val="506A7D"/>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prstClr val="white"/>
                </a:solidFill>
                <a:effectLst/>
                <a:uLnTx/>
                <a:uFillTx/>
                <a:latin typeface="Arial" panose="020B0604020202020204"/>
                <a:ea typeface="+mn-ea"/>
                <a:cs typeface="+mn-cs"/>
              </a:rPr>
              <a:t>Demographics</a:t>
            </a:r>
          </a:p>
        </p:txBody>
      </p:sp>
      <p:pic>
        <p:nvPicPr>
          <p:cNvPr id="11" name="Picture 10" descr="Diagram&#10;&#10;Description automatically generated">
            <a:extLst>
              <a:ext uri="{FF2B5EF4-FFF2-40B4-BE49-F238E27FC236}">
                <a16:creationId xmlns:a16="http://schemas.microsoft.com/office/drawing/2014/main" id="{8DCB408E-9BAB-02FD-04EA-EBAD0C5EC69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5826" y="2731494"/>
            <a:ext cx="3017586" cy="2613882"/>
          </a:xfrm>
          <a:prstGeom prst="rect">
            <a:avLst/>
          </a:prstGeom>
        </p:spPr>
      </p:pic>
      <p:pic>
        <p:nvPicPr>
          <p:cNvPr id="14" name="Picture 13" descr="A picture containing text, vector graphics&#10;&#10;Description automatically generated">
            <a:extLst>
              <a:ext uri="{FF2B5EF4-FFF2-40B4-BE49-F238E27FC236}">
                <a16:creationId xmlns:a16="http://schemas.microsoft.com/office/drawing/2014/main" id="{81736A38-A42F-F4E1-AD0D-5DF585FEB29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86134" y="2429197"/>
            <a:ext cx="2637511" cy="3218476"/>
          </a:xfrm>
          <a:prstGeom prst="rect">
            <a:avLst/>
          </a:prstGeom>
        </p:spPr>
      </p:pic>
    </p:spTree>
    <p:custDataLst>
      <p:tags r:id="rId1"/>
    </p:custDataLst>
    <p:extLst>
      <p:ext uri="{BB962C8B-B14F-4D97-AF65-F5344CB8AC3E}">
        <p14:creationId xmlns:p14="http://schemas.microsoft.com/office/powerpoint/2010/main" val="7213945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88BAC54-CE14-6197-417C-EA15A23D3FDC}"/>
              </a:ext>
            </a:extLst>
          </p:cNvPr>
          <p:cNvGrpSpPr/>
          <p:nvPr/>
        </p:nvGrpSpPr>
        <p:grpSpPr>
          <a:xfrm>
            <a:off x="1092123" y="141051"/>
            <a:ext cx="10969248" cy="6575898"/>
            <a:chOff x="1222752" y="282102"/>
            <a:chExt cx="10969248" cy="6575898"/>
          </a:xfrm>
        </p:grpSpPr>
        <p:pic>
          <p:nvPicPr>
            <p:cNvPr id="7" name="Picture 6">
              <a:extLst>
                <a:ext uri="{FF2B5EF4-FFF2-40B4-BE49-F238E27FC236}">
                  <a16:creationId xmlns:a16="http://schemas.microsoft.com/office/drawing/2014/main" id="{42423D80-E25E-7A28-62A5-2A71C1BB9911}"/>
                </a:ext>
              </a:extLst>
            </p:cNvPr>
            <p:cNvPicPr>
              <a:picLocks noChangeAspect="1"/>
            </p:cNvPicPr>
            <p:nvPr/>
          </p:nvPicPr>
          <p:blipFill>
            <a:blip r:embed="rId4"/>
            <a:stretch>
              <a:fillRect/>
            </a:stretch>
          </p:blipFill>
          <p:spPr>
            <a:xfrm>
              <a:off x="1222752" y="282102"/>
              <a:ext cx="10969248" cy="6575898"/>
            </a:xfrm>
            <a:prstGeom prst="rect">
              <a:avLst/>
            </a:prstGeom>
          </p:spPr>
        </p:pic>
        <p:sp>
          <p:nvSpPr>
            <p:cNvPr id="5" name="TextBox 4">
              <a:extLst>
                <a:ext uri="{FF2B5EF4-FFF2-40B4-BE49-F238E27FC236}">
                  <a16:creationId xmlns:a16="http://schemas.microsoft.com/office/drawing/2014/main" id="{B0D012C8-8FCF-B12C-A36B-742F42EAF643}"/>
                </a:ext>
              </a:extLst>
            </p:cNvPr>
            <p:cNvSpPr txBox="1"/>
            <p:nvPr/>
          </p:nvSpPr>
          <p:spPr>
            <a:xfrm>
              <a:off x="1933661" y="642194"/>
              <a:ext cx="1130552" cy="307777"/>
            </a:xfrm>
            <a:prstGeom prst="rect">
              <a:avLst/>
            </a:prstGeom>
            <a:solidFill>
              <a:schemeClr val="bg1"/>
            </a:solidFill>
          </p:spPr>
          <p:txBody>
            <a:bodyPr wrap="square" rtlCol="0">
              <a:spAutoFit/>
            </a:bodyPr>
            <a:lstStyle/>
            <a:p>
              <a:r>
                <a:rPr lang="en-US" sz="1400" dirty="0">
                  <a:latin typeface="Calibri" panose="020F0502020204030204" pitchFamily="34" charset="0"/>
                  <a:cs typeface="Calibri" panose="020F0502020204030204" pitchFamily="34" charset="0"/>
                </a:rPr>
                <a:t>Sully, Jane</a:t>
              </a:r>
            </a:p>
          </p:txBody>
        </p:sp>
      </p:grpSp>
      <p:sp>
        <p:nvSpPr>
          <p:cNvPr id="6" name="TextBox 5">
            <a:extLst>
              <a:ext uri="{FF2B5EF4-FFF2-40B4-BE49-F238E27FC236}">
                <a16:creationId xmlns:a16="http://schemas.microsoft.com/office/drawing/2014/main" id="{1EC8BF43-386B-1AE1-C322-C1D1E2EF5699}"/>
              </a:ext>
            </a:extLst>
          </p:cNvPr>
          <p:cNvSpPr txBox="1"/>
          <p:nvPr/>
        </p:nvSpPr>
        <p:spPr>
          <a:xfrm>
            <a:off x="11077574" y="1251529"/>
            <a:ext cx="200025" cy="307777"/>
          </a:xfrm>
          <a:prstGeom prst="rect">
            <a:avLst/>
          </a:prstGeom>
          <a:solidFill>
            <a:schemeClr val="bg1"/>
          </a:solidFill>
        </p:spPr>
        <p:txBody>
          <a:bodyPr wrap="square" rtlCol="0">
            <a:spAutoFit/>
          </a:bodyPr>
          <a:lstStyle/>
          <a:p>
            <a:endParaRPr lang="en-US" dirty="0"/>
          </a:p>
        </p:txBody>
      </p:sp>
      <p:sp>
        <p:nvSpPr>
          <p:cNvPr id="10" name="TextBox 9">
            <a:extLst>
              <a:ext uri="{FF2B5EF4-FFF2-40B4-BE49-F238E27FC236}">
                <a16:creationId xmlns:a16="http://schemas.microsoft.com/office/drawing/2014/main" id="{F49906F3-66E9-7E99-E449-AD102BCDCF17}"/>
              </a:ext>
            </a:extLst>
          </p:cNvPr>
          <p:cNvSpPr txBox="1"/>
          <p:nvPr/>
        </p:nvSpPr>
        <p:spPr>
          <a:xfrm>
            <a:off x="10749007" y="808920"/>
            <a:ext cx="335902" cy="369332"/>
          </a:xfrm>
          <a:prstGeom prst="rect">
            <a:avLst/>
          </a:prstGeom>
          <a:solidFill>
            <a:schemeClr val="bg1"/>
          </a:solidFill>
        </p:spPr>
        <p:txBody>
          <a:bodyPr wrap="square" rtlCol="0">
            <a:spAutoFit/>
          </a:bodyPr>
          <a:lstStyle/>
          <a:p>
            <a:endParaRPr lang="en-US" dirty="0"/>
          </a:p>
        </p:txBody>
      </p:sp>
      <p:sp>
        <p:nvSpPr>
          <p:cNvPr id="14" name="Rectangle 13">
            <a:extLst>
              <a:ext uri="{FF2B5EF4-FFF2-40B4-BE49-F238E27FC236}">
                <a16:creationId xmlns:a16="http://schemas.microsoft.com/office/drawing/2014/main" id="{26445375-ABEF-2920-2330-CF87ABFA5534}"/>
              </a:ext>
            </a:extLst>
          </p:cNvPr>
          <p:cNvSpPr/>
          <p:nvPr/>
        </p:nvSpPr>
        <p:spPr>
          <a:xfrm>
            <a:off x="-1" y="0"/>
            <a:ext cx="914401" cy="6858000"/>
          </a:xfrm>
          <a:prstGeom prst="rect">
            <a:avLst/>
          </a:prstGeom>
          <a:solidFill>
            <a:srgbClr val="3A94B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4400" dirty="0">
                <a:latin typeface="+mj-lt"/>
              </a:rPr>
              <a:t>Activity 3.2</a:t>
            </a:r>
          </a:p>
        </p:txBody>
      </p:sp>
      <p:sp>
        <p:nvSpPr>
          <p:cNvPr id="3" name="Slide Number Placeholder 3">
            <a:extLst>
              <a:ext uri="{FF2B5EF4-FFF2-40B4-BE49-F238E27FC236}">
                <a16:creationId xmlns:a16="http://schemas.microsoft.com/office/drawing/2014/main" id="{3FB70831-8759-9E64-954B-E8FE49A8FA0F}"/>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15025937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6257E7D-50AF-E2CA-E8EF-3778412492F3}"/>
              </a:ext>
            </a:extLst>
          </p:cNvPr>
          <p:cNvSpPr/>
          <p:nvPr/>
        </p:nvSpPr>
        <p:spPr>
          <a:xfrm rot="5400000">
            <a:off x="5638800" y="-5638802"/>
            <a:ext cx="914401" cy="12192001"/>
          </a:xfrm>
          <a:prstGeom prst="rect">
            <a:avLst/>
          </a:prstGeom>
          <a:solidFill>
            <a:srgbClr val="3A94B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4400" dirty="0">
              <a:latin typeface="+mj-lt"/>
            </a:endParaRPr>
          </a:p>
        </p:txBody>
      </p:sp>
      <p:sp>
        <p:nvSpPr>
          <p:cNvPr id="2" name="Title 1">
            <a:extLst>
              <a:ext uri="{FF2B5EF4-FFF2-40B4-BE49-F238E27FC236}">
                <a16:creationId xmlns:a16="http://schemas.microsoft.com/office/drawing/2014/main" id="{163A39C5-A5BD-EDC4-33AB-0CBF1C8C0C94}"/>
              </a:ext>
            </a:extLst>
          </p:cNvPr>
          <p:cNvSpPr>
            <a:spLocks noGrp="1"/>
          </p:cNvSpPr>
          <p:nvPr>
            <p:ph type="title"/>
          </p:nvPr>
        </p:nvSpPr>
        <p:spPr>
          <a:xfrm>
            <a:off x="956534" y="240902"/>
            <a:ext cx="10515600" cy="440136"/>
          </a:xfrm>
        </p:spPr>
        <p:txBody>
          <a:bodyPr>
            <a:noAutofit/>
          </a:bodyPr>
          <a:lstStyle/>
          <a:p>
            <a:r>
              <a:rPr lang="en-US" dirty="0">
                <a:solidFill>
                  <a:schemeClr val="bg1"/>
                </a:solidFill>
                <a:latin typeface="Arial" panose="020B0604020202020204" pitchFamily="34" charset="0"/>
                <a:cs typeface="Arial" panose="020B0604020202020204" pitchFamily="34" charset="0"/>
              </a:rPr>
              <a:t>Activity 5.1 – Addressing Challenges</a:t>
            </a:r>
          </a:p>
        </p:txBody>
      </p:sp>
      <p:sp>
        <p:nvSpPr>
          <p:cNvPr id="7" name="Content Placeholder 6">
            <a:extLst>
              <a:ext uri="{FF2B5EF4-FFF2-40B4-BE49-F238E27FC236}">
                <a16:creationId xmlns:a16="http://schemas.microsoft.com/office/drawing/2014/main" id="{EC985D04-4A68-C678-E906-F4D494FD67C5}"/>
              </a:ext>
            </a:extLst>
          </p:cNvPr>
          <p:cNvSpPr>
            <a:spLocks noGrp="1"/>
          </p:cNvSpPr>
          <p:nvPr>
            <p:ph idx="1"/>
          </p:nvPr>
        </p:nvSpPr>
        <p:spPr/>
        <p:txBody>
          <a:bodyPr>
            <a:normAutofit/>
          </a:bodyPr>
          <a:lstStyle/>
          <a:p>
            <a:pPr marL="0" indent="0">
              <a:buNone/>
            </a:pPr>
            <a:r>
              <a:rPr lang="en-US" dirty="0">
                <a:latin typeface="Arial" panose="020B0604020202020204" pitchFamily="34" charset="0"/>
                <a:cs typeface="Arial" panose="020B0604020202020204" pitchFamily="34" charset="0"/>
              </a:rPr>
              <a:t>Recall the scenario from earlier modules. The interview team has encountered the following challenges. In small groups, brainstorm potential solutions to your assigned challenge. </a:t>
            </a:r>
          </a:p>
          <a:p>
            <a:pPr marL="0" indent="0">
              <a:buNone/>
            </a:pPr>
            <a:endParaRPr lang="en-US" dirty="0">
              <a:latin typeface="Arial" panose="020B0604020202020204" pitchFamily="34" charset="0"/>
              <a:cs typeface="Arial" panose="020B0604020202020204" pitchFamily="34" charset="0"/>
            </a:endParaRPr>
          </a:p>
          <a:p>
            <a:pPr marL="971550" lvl="1" indent="-514350">
              <a:buAutoNum type="arabicPeriod"/>
            </a:pPr>
            <a:r>
              <a:rPr lang="en-US" sz="2800" dirty="0">
                <a:latin typeface="Arial" panose="020B0604020202020204" pitchFamily="34" charset="0"/>
                <a:cs typeface="Arial" panose="020B0604020202020204" pitchFamily="34" charset="0"/>
              </a:rPr>
              <a:t>Interviewer could not reach interviewee for interview.</a:t>
            </a:r>
          </a:p>
          <a:p>
            <a:pPr marL="971550" lvl="1" indent="-514350">
              <a:buAutoNum type="arabicPeriod"/>
            </a:pPr>
            <a:r>
              <a:rPr lang="en-US" sz="2800" dirty="0">
                <a:latin typeface="Arial" panose="020B0604020202020204" pitchFamily="34" charset="0"/>
                <a:cs typeface="Arial" panose="020B0604020202020204" pitchFamily="34" charset="0"/>
              </a:rPr>
              <a:t>Interviewee has very poor recall of exposures.</a:t>
            </a:r>
          </a:p>
          <a:p>
            <a:pPr marL="971550" lvl="1" indent="-514350">
              <a:buAutoNum type="arabicPeriod"/>
            </a:pPr>
            <a:r>
              <a:rPr lang="en-US" sz="2800" dirty="0">
                <a:latin typeface="Arial" panose="020B0604020202020204" pitchFamily="34" charset="0"/>
                <a:cs typeface="Arial" panose="020B0604020202020204" pitchFamily="34" charset="0"/>
              </a:rPr>
              <a:t>Interviewee doesn’t have time to finish interview. </a:t>
            </a:r>
          </a:p>
          <a:p>
            <a:pPr marL="971550" lvl="1" indent="-514350">
              <a:buAutoNum type="arabicPeriod"/>
            </a:pPr>
            <a:r>
              <a:rPr lang="en-US" sz="2800" dirty="0">
                <a:latin typeface="Arial" panose="020B0604020202020204" pitchFamily="34" charset="0"/>
                <a:cs typeface="Arial" panose="020B0604020202020204" pitchFamily="34" charset="0"/>
              </a:rPr>
              <a:t>Interviewee reluctant to participate. </a:t>
            </a:r>
          </a:p>
          <a:p>
            <a:pPr marL="971550" lvl="1" indent="-514350">
              <a:buAutoNum type="arabicPeriod"/>
            </a:pPr>
            <a:r>
              <a:rPr lang="en-US" sz="2800" dirty="0">
                <a:latin typeface="Arial" panose="020B0604020202020204" pitchFamily="34" charset="0"/>
                <a:cs typeface="Arial" panose="020B0604020202020204" pitchFamily="34" charset="0"/>
              </a:rPr>
              <a:t>Interviewee strays off topic during interview. </a:t>
            </a:r>
          </a:p>
          <a:p>
            <a:pPr marL="971550" lvl="1" indent="-514350">
              <a:buAutoNum type="arabicPeriod"/>
            </a:pPr>
            <a:endParaRPr lang="en-US" sz="2800" dirty="0"/>
          </a:p>
        </p:txBody>
      </p:sp>
      <p:sp>
        <p:nvSpPr>
          <p:cNvPr id="3" name="Slide Number Placeholder 3">
            <a:extLst>
              <a:ext uri="{FF2B5EF4-FFF2-40B4-BE49-F238E27FC236}">
                <a16:creationId xmlns:a16="http://schemas.microsoft.com/office/drawing/2014/main" id="{11313ED6-B398-EF94-D8AC-CA3F678E9DBA}"/>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2173799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6445375-ABEF-2920-2330-CF87ABFA5534}"/>
              </a:ext>
            </a:extLst>
          </p:cNvPr>
          <p:cNvSpPr/>
          <p:nvPr/>
        </p:nvSpPr>
        <p:spPr>
          <a:xfrm>
            <a:off x="-1" y="0"/>
            <a:ext cx="914401" cy="6858000"/>
          </a:xfrm>
          <a:prstGeom prst="rect">
            <a:avLst/>
          </a:prstGeom>
          <a:solidFill>
            <a:srgbClr val="3A94B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Arial" panose="020B0604020202020204"/>
                <a:ea typeface="+mn-ea"/>
                <a:cs typeface="+mn-cs"/>
              </a:rPr>
              <a:t>Activity 6.1</a:t>
            </a:r>
          </a:p>
        </p:txBody>
      </p:sp>
      <p:sp>
        <p:nvSpPr>
          <p:cNvPr id="3" name="Slide Number Placeholder 3">
            <a:extLst>
              <a:ext uri="{FF2B5EF4-FFF2-40B4-BE49-F238E27FC236}">
                <a16:creationId xmlns:a16="http://schemas.microsoft.com/office/drawing/2014/main" id="{3FB70831-8759-9E64-954B-E8FE49A8FA0F}"/>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mc:AlternateContent xmlns:mc="http://schemas.openxmlformats.org/markup-compatibility/2006" xmlns:p14="http://schemas.microsoft.com/office/powerpoint/2010/main">
        <mc:Choice Requires="p14">
          <p:contentPart p14:bwMode="auto" r:id="rId4">
            <p14:nvContentPartPr>
              <p14:cNvPr id="41" name="Ink 40">
                <a:extLst>
                  <a:ext uri="{FF2B5EF4-FFF2-40B4-BE49-F238E27FC236}">
                    <a16:creationId xmlns:a16="http://schemas.microsoft.com/office/drawing/2014/main" id="{99DA5F5C-F0FB-3352-ABF5-0FC8051B4041}"/>
                  </a:ext>
                </a:extLst>
              </p14:cNvPr>
              <p14:cNvContentPartPr/>
              <p14:nvPr/>
            </p14:nvContentPartPr>
            <p14:xfrm>
              <a:off x="12914014" y="6350060"/>
              <a:ext cx="360" cy="360"/>
            </p14:xfrm>
          </p:contentPart>
        </mc:Choice>
        <mc:Fallback xmlns="">
          <p:pic>
            <p:nvPicPr>
              <p:cNvPr id="41" name="Ink 40">
                <a:extLst>
                  <a:ext uri="{FF2B5EF4-FFF2-40B4-BE49-F238E27FC236}">
                    <a16:creationId xmlns:a16="http://schemas.microsoft.com/office/drawing/2014/main" id="{99DA5F5C-F0FB-3352-ABF5-0FC8051B4041}"/>
                  </a:ext>
                </a:extLst>
              </p:cNvPr>
              <p:cNvPicPr/>
              <p:nvPr/>
            </p:nvPicPr>
            <p:blipFill>
              <a:blip r:embed="rId5"/>
              <a:stretch>
                <a:fillRect/>
              </a:stretch>
            </p:blipFill>
            <p:spPr>
              <a:xfrm>
                <a:off x="12905014" y="6341420"/>
                <a:ext cx="18000" cy="18000"/>
              </a:xfrm>
              <a:prstGeom prst="rect">
                <a:avLst/>
              </a:prstGeom>
            </p:spPr>
          </p:pic>
        </mc:Fallback>
      </mc:AlternateContent>
      <p:sp>
        <p:nvSpPr>
          <p:cNvPr id="2" name="Content Placeholder 6">
            <a:extLst>
              <a:ext uri="{FF2B5EF4-FFF2-40B4-BE49-F238E27FC236}">
                <a16:creationId xmlns:a16="http://schemas.microsoft.com/office/drawing/2014/main" id="{7CCDD1D3-2F00-4DB0-FD3F-57C56820B7D0}"/>
              </a:ext>
            </a:extLst>
          </p:cNvPr>
          <p:cNvSpPr txBox="1">
            <a:spLocks/>
          </p:cNvSpPr>
          <p:nvPr/>
        </p:nvSpPr>
        <p:spPr>
          <a:xfrm>
            <a:off x="1426029" y="1253331"/>
            <a:ext cx="10515600" cy="435133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latin typeface="Arial" panose="020B0604020202020204"/>
                <a:ea typeface="+mn-ea"/>
                <a:cs typeface="+mn-cs"/>
              </a:rPr>
              <a:t>Recall the scenario from earlier modules. The interview team has interviewed several cases and is trying to determine next steps.</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latin typeface="Arial" panose="020B0604020202020204"/>
                <a:ea typeface="+mn-ea"/>
                <a:cs typeface="+mn-cs"/>
              </a:rPr>
              <a:t>Review the interview data and answer the questions in the Participant Guide. </a:t>
            </a:r>
          </a:p>
        </p:txBody>
      </p:sp>
    </p:spTree>
    <p:custDataLst>
      <p:tags r:id="rId1"/>
    </p:custDataLst>
    <p:extLst>
      <p:ext uri="{BB962C8B-B14F-4D97-AF65-F5344CB8AC3E}">
        <p14:creationId xmlns:p14="http://schemas.microsoft.com/office/powerpoint/2010/main" val="34328970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6445375-ABEF-2920-2330-CF87ABFA5534}"/>
              </a:ext>
            </a:extLst>
          </p:cNvPr>
          <p:cNvSpPr/>
          <p:nvPr/>
        </p:nvSpPr>
        <p:spPr>
          <a:xfrm>
            <a:off x="-1" y="0"/>
            <a:ext cx="914401" cy="6858000"/>
          </a:xfrm>
          <a:prstGeom prst="rect">
            <a:avLst/>
          </a:prstGeom>
          <a:solidFill>
            <a:srgbClr val="3A94B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4400" dirty="0">
                <a:latin typeface="+mj-lt"/>
              </a:rPr>
              <a:t>Activity 6.1</a:t>
            </a:r>
          </a:p>
        </p:txBody>
      </p:sp>
      <p:sp>
        <p:nvSpPr>
          <p:cNvPr id="3" name="Slide Number Placeholder 3">
            <a:extLst>
              <a:ext uri="{FF2B5EF4-FFF2-40B4-BE49-F238E27FC236}">
                <a16:creationId xmlns:a16="http://schemas.microsoft.com/office/drawing/2014/main" id="{3FB70831-8759-9E64-954B-E8FE49A8FA0F}"/>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mc:AlternateContent xmlns:mc="http://schemas.openxmlformats.org/markup-compatibility/2006" xmlns:p14="http://schemas.microsoft.com/office/powerpoint/2010/main">
        <mc:Choice Requires="p14">
          <p:contentPart p14:bwMode="auto" r:id="rId4">
            <p14:nvContentPartPr>
              <p14:cNvPr id="41" name="Ink 40">
                <a:extLst>
                  <a:ext uri="{FF2B5EF4-FFF2-40B4-BE49-F238E27FC236}">
                    <a16:creationId xmlns:a16="http://schemas.microsoft.com/office/drawing/2014/main" id="{99DA5F5C-F0FB-3352-ABF5-0FC8051B4041}"/>
                  </a:ext>
                </a:extLst>
              </p14:cNvPr>
              <p14:cNvContentPartPr/>
              <p14:nvPr/>
            </p14:nvContentPartPr>
            <p14:xfrm>
              <a:off x="12914014" y="6350060"/>
              <a:ext cx="360" cy="360"/>
            </p14:xfrm>
          </p:contentPart>
        </mc:Choice>
        <mc:Fallback xmlns="">
          <p:pic>
            <p:nvPicPr>
              <p:cNvPr id="41" name="Ink 40">
                <a:extLst>
                  <a:ext uri="{FF2B5EF4-FFF2-40B4-BE49-F238E27FC236}">
                    <a16:creationId xmlns:a16="http://schemas.microsoft.com/office/drawing/2014/main" id="{99DA5F5C-F0FB-3352-ABF5-0FC8051B4041}"/>
                  </a:ext>
                </a:extLst>
              </p:cNvPr>
              <p:cNvPicPr/>
              <p:nvPr/>
            </p:nvPicPr>
            <p:blipFill>
              <a:blip r:embed="rId6"/>
              <a:stretch>
                <a:fillRect/>
              </a:stretch>
            </p:blipFill>
            <p:spPr>
              <a:xfrm>
                <a:off x="12905014" y="6341060"/>
                <a:ext cx="18000" cy="18000"/>
              </a:xfrm>
              <a:prstGeom prst="rect">
                <a:avLst/>
              </a:prstGeom>
            </p:spPr>
          </p:pic>
        </mc:Fallback>
      </mc:AlternateContent>
      <p:grpSp>
        <p:nvGrpSpPr>
          <p:cNvPr id="51" name="Group 50">
            <a:extLst>
              <a:ext uri="{FF2B5EF4-FFF2-40B4-BE49-F238E27FC236}">
                <a16:creationId xmlns:a16="http://schemas.microsoft.com/office/drawing/2014/main" id="{8DE65985-9B33-A7F4-5361-2DFDBAEB6E35}"/>
              </a:ext>
            </a:extLst>
          </p:cNvPr>
          <p:cNvGrpSpPr/>
          <p:nvPr/>
        </p:nvGrpSpPr>
        <p:grpSpPr>
          <a:xfrm>
            <a:off x="1039662" y="136525"/>
            <a:ext cx="8179495" cy="1417955"/>
            <a:chOff x="914401" y="136524"/>
            <a:chExt cx="8179495" cy="1417955"/>
          </a:xfrm>
        </p:grpSpPr>
        <p:sp>
          <p:nvSpPr>
            <p:cNvPr id="50" name="Rectangle 49">
              <a:extLst>
                <a:ext uri="{FF2B5EF4-FFF2-40B4-BE49-F238E27FC236}">
                  <a16:creationId xmlns:a16="http://schemas.microsoft.com/office/drawing/2014/main" id="{A6CE7776-22D0-C472-B910-3111A4A2EF26}"/>
                </a:ext>
              </a:extLst>
            </p:cNvPr>
            <p:cNvSpPr/>
            <p:nvPr/>
          </p:nvSpPr>
          <p:spPr>
            <a:xfrm>
              <a:off x="914401" y="136524"/>
              <a:ext cx="8179495" cy="1417955"/>
            </a:xfrm>
            <a:prstGeom prst="rect">
              <a:avLst/>
            </a:prstGeom>
            <a:solidFill>
              <a:srgbClr val="409DB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9FFCAFD5-D34F-15EB-84A8-2912C618643B}"/>
                </a:ext>
              </a:extLst>
            </p:cNvPr>
            <p:cNvPicPr>
              <a:picLocks noChangeAspect="1"/>
            </p:cNvPicPr>
            <p:nvPr/>
          </p:nvPicPr>
          <p:blipFill>
            <a:blip r:embed="rId7"/>
            <a:stretch>
              <a:fillRect/>
            </a:stretch>
          </p:blipFill>
          <p:spPr>
            <a:xfrm>
              <a:off x="1038432" y="261092"/>
              <a:ext cx="7944959" cy="1190791"/>
            </a:xfrm>
            <a:prstGeom prst="rect">
              <a:avLst/>
            </a:prstGeom>
          </p:spPr>
        </p:pic>
      </p:grpSp>
      <p:grpSp>
        <p:nvGrpSpPr>
          <p:cNvPr id="52" name="Group 51">
            <a:extLst>
              <a:ext uri="{FF2B5EF4-FFF2-40B4-BE49-F238E27FC236}">
                <a16:creationId xmlns:a16="http://schemas.microsoft.com/office/drawing/2014/main" id="{32BF08AF-24C6-EA14-8BFD-AC263668EC96}"/>
              </a:ext>
            </a:extLst>
          </p:cNvPr>
          <p:cNvGrpSpPr/>
          <p:nvPr/>
        </p:nvGrpSpPr>
        <p:grpSpPr>
          <a:xfrm rot="21198142">
            <a:off x="2901350" y="1069353"/>
            <a:ext cx="9009890" cy="3362008"/>
            <a:chOff x="1548383" y="1941512"/>
            <a:chExt cx="9009890" cy="3362008"/>
          </a:xfrm>
        </p:grpSpPr>
        <p:sp>
          <p:nvSpPr>
            <p:cNvPr id="49" name="Rectangle 48">
              <a:extLst>
                <a:ext uri="{FF2B5EF4-FFF2-40B4-BE49-F238E27FC236}">
                  <a16:creationId xmlns:a16="http://schemas.microsoft.com/office/drawing/2014/main" id="{A7E24833-F5C2-73F4-C6B5-A91ED38DEC5E}"/>
                </a:ext>
              </a:extLst>
            </p:cNvPr>
            <p:cNvSpPr/>
            <p:nvPr/>
          </p:nvSpPr>
          <p:spPr>
            <a:xfrm>
              <a:off x="1548383" y="1941512"/>
              <a:ext cx="9009890" cy="3362008"/>
            </a:xfrm>
            <a:prstGeom prst="rect">
              <a:avLst/>
            </a:prstGeom>
            <a:solidFill>
              <a:srgbClr val="409DB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a:extLst>
                <a:ext uri="{FF2B5EF4-FFF2-40B4-BE49-F238E27FC236}">
                  <a16:creationId xmlns:a16="http://schemas.microsoft.com/office/drawing/2014/main" id="{21C27421-4203-9DA8-BFE7-84769B563114}"/>
                </a:ext>
              </a:extLst>
            </p:cNvPr>
            <p:cNvPicPr>
              <a:picLocks noChangeAspect="1"/>
            </p:cNvPicPr>
            <p:nvPr/>
          </p:nvPicPr>
          <p:blipFill>
            <a:blip r:embed="rId8"/>
            <a:stretch>
              <a:fillRect/>
            </a:stretch>
          </p:blipFill>
          <p:spPr>
            <a:xfrm>
              <a:off x="1756953" y="2026856"/>
              <a:ext cx="8592749" cy="3191320"/>
            </a:xfrm>
            <a:prstGeom prst="rect">
              <a:avLst/>
            </a:prstGeom>
          </p:spPr>
        </p:pic>
      </p:grpSp>
      <p:grpSp>
        <p:nvGrpSpPr>
          <p:cNvPr id="56" name="Group 55">
            <a:extLst>
              <a:ext uri="{FF2B5EF4-FFF2-40B4-BE49-F238E27FC236}">
                <a16:creationId xmlns:a16="http://schemas.microsoft.com/office/drawing/2014/main" id="{92A3B944-54B6-F583-5BB4-C76B9D3AE8E9}"/>
              </a:ext>
            </a:extLst>
          </p:cNvPr>
          <p:cNvGrpSpPr/>
          <p:nvPr/>
        </p:nvGrpSpPr>
        <p:grpSpPr>
          <a:xfrm rot="21154951">
            <a:off x="1468222" y="4621822"/>
            <a:ext cx="8171156" cy="2058007"/>
            <a:chOff x="1086219" y="4492012"/>
            <a:chExt cx="8171156" cy="2058007"/>
          </a:xfrm>
        </p:grpSpPr>
        <p:sp>
          <p:nvSpPr>
            <p:cNvPr id="55" name="Rectangle 54">
              <a:extLst>
                <a:ext uri="{FF2B5EF4-FFF2-40B4-BE49-F238E27FC236}">
                  <a16:creationId xmlns:a16="http://schemas.microsoft.com/office/drawing/2014/main" id="{60B6E87A-7316-C147-FFAA-661F0FFEAC09}"/>
                </a:ext>
              </a:extLst>
            </p:cNvPr>
            <p:cNvSpPr/>
            <p:nvPr/>
          </p:nvSpPr>
          <p:spPr>
            <a:xfrm rot="469483">
              <a:off x="1086219" y="4492012"/>
              <a:ext cx="8171156" cy="2058007"/>
            </a:xfrm>
            <a:prstGeom prst="rect">
              <a:avLst/>
            </a:prstGeom>
            <a:solidFill>
              <a:srgbClr val="409DB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4" name="Picture 53">
              <a:extLst>
                <a:ext uri="{FF2B5EF4-FFF2-40B4-BE49-F238E27FC236}">
                  <a16:creationId xmlns:a16="http://schemas.microsoft.com/office/drawing/2014/main" id="{67865B33-10BD-0559-79A2-6A435860C84D}"/>
                </a:ext>
              </a:extLst>
            </p:cNvPr>
            <p:cNvPicPr>
              <a:picLocks noChangeAspect="1"/>
            </p:cNvPicPr>
            <p:nvPr/>
          </p:nvPicPr>
          <p:blipFill>
            <a:blip r:embed="rId9"/>
            <a:stretch>
              <a:fillRect/>
            </a:stretch>
          </p:blipFill>
          <p:spPr>
            <a:xfrm rot="492346">
              <a:off x="1210142" y="4687461"/>
              <a:ext cx="7878274" cy="1667108"/>
            </a:xfrm>
            <a:prstGeom prst="rect">
              <a:avLst/>
            </a:prstGeom>
          </p:spPr>
        </p:pic>
      </p:grpSp>
    </p:spTree>
    <p:custDataLst>
      <p:tags r:id="rId1"/>
    </p:custDataLst>
    <p:extLst>
      <p:ext uri="{BB962C8B-B14F-4D97-AF65-F5344CB8AC3E}">
        <p14:creationId xmlns:p14="http://schemas.microsoft.com/office/powerpoint/2010/main" val="3293952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6445375-ABEF-2920-2330-CF87ABFA5534}"/>
              </a:ext>
            </a:extLst>
          </p:cNvPr>
          <p:cNvSpPr/>
          <p:nvPr/>
        </p:nvSpPr>
        <p:spPr>
          <a:xfrm>
            <a:off x="-1" y="0"/>
            <a:ext cx="914401" cy="6858000"/>
          </a:xfrm>
          <a:prstGeom prst="rect">
            <a:avLst/>
          </a:prstGeom>
          <a:solidFill>
            <a:srgbClr val="3A94B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4400" dirty="0">
                <a:latin typeface="+mj-lt"/>
              </a:rPr>
              <a:t>Activity 6.1</a:t>
            </a:r>
          </a:p>
        </p:txBody>
      </p:sp>
      <p:sp>
        <p:nvSpPr>
          <p:cNvPr id="3" name="Slide Number Placeholder 3">
            <a:extLst>
              <a:ext uri="{FF2B5EF4-FFF2-40B4-BE49-F238E27FC236}">
                <a16:creationId xmlns:a16="http://schemas.microsoft.com/office/drawing/2014/main" id="{3FB70831-8759-9E64-954B-E8FE49A8FA0F}"/>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mc:AlternateContent xmlns:mc="http://schemas.openxmlformats.org/markup-compatibility/2006" xmlns:p14="http://schemas.microsoft.com/office/powerpoint/2010/main">
        <mc:Choice Requires="p14">
          <p:contentPart p14:bwMode="auto" r:id="rId4">
            <p14:nvContentPartPr>
              <p14:cNvPr id="41" name="Ink 40">
                <a:extLst>
                  <a:ext uri="{FF2B5EF4-FFF2-40B4-BE49-F238E27FC236}">
                    <a16:creationId xmlns:a16="http://schemas.microsoft.com/office/drawing/2014/main" id="{99DA5F5C-F0FB-3352-ABF5-0FC8051B4041}"/>
                  </a:ext>
                </a:extLst>
              </p14:cNvPr>
              <p14:cNvContentPartPr/>
              <p14:nvPr/>
            </p14:nvContentPartPr>
            <p14:xfrm>
              <a:off x="12914014" y="6350060"/>
              <a:ext cx="360" cy="360"/>
            </p14:xfrm>
          </p:contentPart>
        </mc:Choice>
        <mc:Fallback xmlns="">
          <p:pic>
            <p:nvPicPr>
              <p:cNvPr id="41" name="Ink 40">
                <a:extLst>
                  <a:ext uri="{FF2B5EF4-FFF2-40B4-BE49-F238E27FC236}">
                    <a16:creationId xmlns:a16="http://schemas.microsoft.com/office/drawing/2014/main" id="{99DA5F5C-F0FB-3352-ABF5-0FC8051B4041}"/>
                  </a:ext>
                </a:extLst>
              </p:cNvPr>
              <p:cNvPicPr/>
              <p:nvPr/>
            </p:nvPicPr>
            <p:blipFill>
              <a:blip r:embed="rId5"/>
              <a:stretch>
                <a:fillRect/>
              </a:stretch>
            </p:blipFill>
            <p:spPr>
              <a:xfrm>
                <a:off x="12905014" y="6341420"/>
                <a:ext cx="18000" cy="18000"/>
              </a:xfrm>
              <a:prstGeom prst="rect">
                <a:avLst/>
              </a:prstGeom>
            </p:spPr>
          </p:pic>
        </mc:Fallback>
      </mc:AlternateContent>
      <p:grpSp>
        <p:nvGrpSpPr>
          <p:cNvPr id="18" name="Group 17">
            <a:extLst>
              <a:ext uri="{FF2B5EF4-FFF2-40B4-BE49-F238E27FC236}">
                <a16:creationId xmlns:a16="http://schemas.microsoft.com/office/drawing/2014/main" id="{5FCE5962-47EE-A06C-EC75-F211BEA9ADB2}"/>
              </a:ext>
            </a:extLst>
          </p:cNvPr>
          <p:cNvGrpSpPr/>
          <p:nvPr/>
        </p:nvGrpSpPr>
        <p:grpSpPr>
          <a:xfrm>
            <a:off x="1066867" y="136525"/>
            <a:ext cx="10058266" cy="1417955"/>
            <a:chOff x="1134522" y="136525"/>
            <a:chExt cx="10058266" cy="1417955"/>
          </a:xfrm>
        </p:grpSpPr>
        <p:grpSp>
          <p:nvGrpSpPr>
            <p:cNvPr id="11" name="Group 10">
              <a:extLst>
                <a:ext uri="{FF2B5EF4-FFF2-40B4-BE49-F238E27FC236}">
                  <a16:creationId xmlns:a16="http://schemas.microsoft.com/office/drawing/2014/main" id="{4E47648B-72A0-E44A-B5D7-8ACAD2A7C0FF}"/>
                </a:ext>
              </a:extLst>
            </p:cNvPr>
            <p:cNvGrpSpPr/>
            <p:nvPr/>
          </p:nvGrpSpPr>
          <p:grpSpPr>
            <a:xfrm>
              <a:off x="1134522" y="136525"/>
              <a:ext cx="8450306" cy="1417955"/>
              <a:chOff x="1134522" y="136525"/>
              <a:chExt cx="8450306" cy="1417955"/>
            </a:xfrm>
          </p:grpSpPr>
          <p:sp>
            <p:nvSpPr>
              <p:cNvPr id="50" name="Rectangle 49">
                <a:extLst>
                  <a:ext uri="{FF2B5EF4-FFF2-40B4-BE49-F238E27FC236}">
                    <a16:creationId xmlns:a16="http://schemas.microsoft.com/office/drawing/2014/main" id="{A6CE7776-22D0-C472-B910-3111A4A2EF26}"/>
                  </a:ext>
                </a:extLst>
              </p:cNvPr>
              <p:cNvSpPr/>
              <p:nvPr/>
            </p:nvSpPr>
            <p:spPr>
              <a:xfrm>
                <a:off x="1134522" y="136525"/>
                <a:ext cx="8450306" cy="1417955"/>
              </a:xfrm>
              <a:prstGeom prst="rect">
                <a:avLst/>
              </a:prstGeom>
              <a:solidFill>
                <a:srgbClr val="409DB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CF355812-FD9E-744E-1068-1906C663636A}"/>
                  </a:ext>
                </a:extLst>
              </p:cNvPr>
              <p:cNvPicPr>
                <a:picLocks noChangeAspect="1"/>
              </p:cNvPicPr>
              <p:nvPr/>
            </p:nvPicPr>
            <p:blipFill>
              <a:blip r:embed="rId6"/>
              <a:stretch>
                <a:fillRect/>
              </a:stretch>
            </p:blipFill>
            <p:spPr>
              <a:xfrm>
                <a:off x="1253827" y="265217"/>
                <a:ext cx="8211696" cy="1190791"/>
              </a:xfrm>
              <a:prstGeom prst="rect">
                <a:avLst/>
              </a:prstGeom>
            </p:spPr>
          </p:pic>
        </p:grpSp>
        <p:sp>
          <p:nvSpPr>
            <p:cNvPr id="15" name="TextBox 14">
              <a:extLst>
                <a:ext uri="{FF2B5EF4-FFF2-40B4-BE49-F238E27FC236}">
                  <a16:creationId xmlns:a16="http://schemas.microsoft.com/office/drawing/2014/main" id="{985063D9-D627-CB2F-64A7-A760785A040C}"/>
                </a:ext>
              </a:extLst>
            </p:cNvPr>
            <p:cNvSpPr txBox="1"/>
            <p:nvPr/>
          </p:nvSpPr>
          <p:spPr>
            <a:xfrm>
              <a:off x="9982200" y="438912"/>
              <a:ext cx="1210588" cy="369332"/>
            </a:xfrm>
            <a:prstGeom prst="rect">
              <a:avLst/>
            </a:prstGeom>
            <a:noFill/>
          </p:spPr>
          <p:txBody>
            <a:bodyPr wrap="none" rtlCol="0">
              <a:spAutoFit/>
            </a:bodyPr>
            <a:lstStyle/>
            <a:p>
              <a:r>
                <a:rPr lang="en-US" dirty="0"/>
                <a:t>Joe Smith</a:t>
              </a:r>
            </a:p>
          </p:txBody>
        </p:sp>
      </p:grpSp>
      <p:grpSp>
        <p:nvGrpSpPr>
          <p:cNvPr id="19" name="Group 18">
            <a:extLst>
              <a:ext uri="{FF2B5EF4-FFF2-40B4-BE49-F238E27FC236}">
                <a16:creationId xmlns:a16="http://schemas.microsoft.com/office/drawing/2014/main" id="{6DC664B8-C763-3618-0E54-36738F9C6FD5}"/>
              </a:ext>
            </a:extLst>
          </p:cNvPr>
          <p:cNvGrpSpPr/>
          <p:nvPr/>
        </p:nvGrpSpPr>
        <p:grpSpPr>
          <a:xfrm rot="303986">
            <a:off x="1142846" y="1148274"/>
            <a:ext cx="10820723" cy="2377956"/>
            <a:chOff x="1159369" y="1523160"/>
            <a:chExt cx="10820723" cy="2377956"/>
          </a:xfrm>
        </p:grpSpPr>
        <p:grpSp>
          <p:nvGrpSpPr>
            <p:cNvPr id="5" name="Group 4">
              <a:extLst>
                <a:ext uri="{FF2B5EF4-FFF2-40B4-BE49-F238E27FC236}">
                  <a16:creationId xmlns:a16="http://schemas.microsoft.com/office/drawing/2014/main" id="{337DE18C-065C-A40B-A255-E092BBAD83DF}"/>
                </a:ext>
              </a:extLst>
            </p:cNvPr>
            <p:cNvGrpSpPr/>
            <p:nvPr/>
          </p:nvGrpSpPr>
          <p:grpSpPr>
            <a:xfrm>
              <a:off x="2970202" y="1523160"/>
              <a:ext cx="9009890" cy="2377956"/>
              <a:chOff x="2844941" y="964596"/>
              <a:chExt cx="9009890" cy="2377956"/>
            </a:xfrm>
          </p:grpSpPr>
          <p:sp>
            <p:nvSpPr>
              <p:cNvPr id="49" name="Rectangle 48">
                <a:extLst>
                  <a:ext uri="{FF2B5EF4-FFF2-40B4-BE49-F238E27FC236}">
                    <a16:creationId xmlns:a16="http://schemas.microsoft.com/office/drawing/2014/main" id="{A7E24833-F5C2-73F4-C6B5-A91ED38DEC5E}"/>
                  </a:ext>
                </a:extLst>
              </p:cNvPr>
              <p:cNvSpPr/>
              <p:nvPr/>
            </p:nvSpPr>
            <p:spPr>
              <a:xfrm rot="21198142">
                <a:off x="2844941" y="964596"/>
                <a:ext cx="9009890" cy="2377956"/>
              </a:xfrm>
              <a:prstGeom prst="rect">
                <a:avLst/>
              </a:prstGeom>
              <a:solidFill>
                <a:srgbClr val="409DB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BB3B426C-30D4-9BB6-0DB3-489DED0C1FAD}"/>
                  </a:ext>
                </a:extLst>
              </p:cNvPr>
              <p:cNvPicPr>
                <a:picLocks noChangeAspect="1"/>
              </p:cNvPicPr>
              <p:nvPr/>
            </p:nvPicPr>
            <p:blipFill>
              <a:blip r:embed="rId7"/>
              <a:stretch>
                <a:fillRect/>
              </a:stretch>
            </p:blipFill>
            <p:spPr>
              <a:xfrm rot="21207543">
                <a:off x="3220223" y="1200940"/>
                <a:ext cx="8259328" cy="1905266"/>
              </a:xfrm>
              <a:prstGeom prst="rect">
                <a:avLst/>
              </a:prstGeom>
            </p:spPr>
          </p:pic>
        </p:grpSp>
        <p:sp>
          <p:nvSpPr>
            <p:cNvPr id="17" name="TextBox 16">
              <a:extLst>
                <a:ext uri="{FF2B5EF4-FFF2-40B4-BE49-F238E27FC236}">
                  <a16:creationId xmlns:a16="http://schemas.microsoft.com/office/drawing/2014/main" id="{417500CA-805B-3A66-028B-4B478CE6AA7E}"/>
                </a:ext>
              </a:extLst>
            </p:cNvPr>
            <p:cNvSpPr txBox="1"/>
            <p:nvPr/>
          </p:nvSpPr>
          <p:spPr>
            <a:xfrm rot="21296014">
              <a:off x="1159369" y="2990931"/>
              <a:ext cx="1646605" cy="369332"/>
            </a:xfrm>
            <a:prstGeom prst="rect">
              <a:avLst/>
            </a:prstGeom>
            <a:noFill/>
          </p:spPr>
          <p:txBody>
            <a:bodyPr wrap="none" rtlCol="0">
              <a:spAutoFit/>
            </a:bodyPr>
            <a:lstStyle/>
            <a:p>
              <a:r>
                <a:rPr lang="en-US" dirty="0"/>
                <a:t>Albert Bouring</a:t>
              </a:r>
            </a:p>
          </p:txBody>
        </p:sp>
      </p:grpSp>
      <p:grpSp>
        <p:nvGrpSpPr>
          <p:cNvPr id="20" name="Group 19">
            <a:extLst>
              <a:ext uri="{FF2B5EF4-FFF2-40B4-BE49-F238E27FC236}">
                <a16:creationId xmlns:a16="http://schemas.microsoft.com/office/drawing/2014/main" id="{D7E30F75-B6F3-C04A-801B-7CB3D6017F53}"/>
              </a:ext>
            </a:extLst>
          </p:cNvPr>
          <p:cNvGrpSpPr/>
          <p:nvPr/>
        </p:nvGrpSpPr>
        <p:grpSpPr>
          <a:xfrm>
            <a:off x="1405693" y="3429001"/>
            <a:ext cx="10079836" cy="3346848"/>
            <a:chOff x="1405693" y="3429001"/>
            <a:chExt cx="10079836" cy="3346848"/>
          </a:xfrm>
        </p:grpSpPr>
        <p:grpSp>
          <p:nvGrpSpPr>
            <p:cNvPr id="13" name="Group 12">
              <a:extLst>
                <a:ext uri="{FF2B5EF4-FFF2-40B4-BE49-F238E27FC236}">
                  <a16:creationId xmlns:a16="http://schemas.microsoft.com/office/drawing/2014/main" id="{F9986A7A-F94F-A6CD-1E85-F7497914BDE5}"/>
                </a:ext>
              </a:extLst>
            </p:cNvPr>
            <p:cNvGrpSpPr/>
            <p:nvPr/>
          </p:nvGrpSpPr>
          <p:grpSpPr>
            <a:xfrm>
              <a:off x="1405693" y="3429001"/>
              <a:ext cx="8179135" cy="3346848"/>
              <a:chOff x="1405693" y="3429001"/>
              <a:chExt cx="8179135" cy="3346848"/>
            </a:xfrm>
          </p:grpSpPr>
          <p:grpSp>
            <p:nvGrpSpPr>
              <p:cNvPr id="8" name="Group 7">
                <a:extLst>
                  <a:ext uri="{FF2B5EF4-FFF2-40B4-BE49-F238E27FC236}">
                    <a16:creationId xmlns:a16="http://schemas.microsoft.com/office/drawing/2014/main" id="{63B86991-7F5F-EB14-7122-F760DF949224}"/>
                  </a:ext>
                </a:extLst>
              </p:cNvPr>
              <p:cNvGrpSpPr/>
              <p:nvPr/>
            </p:nvGrpSpPr>
            <p:grpSpPr>
              <a:xfrm>
                <a:off x="1405693" y="3429001"/>
                <a:ext cx="8179135" cy="3346848"/>
                <a:chOff x="1405693" y="3429001"/>
                <a:chExt cx="8179135" cy="3346848"/>
              </a:xfrm>
            </p:grpSpPr>
            <p:sp>
              <p:nvSpPr>
                <p:cNvPr id="55" name="Rectangle 54">
                  <a:extLst>
                    <a:ext uri="{FF2B5EF4-FFF2-40B4-BE49-F238E27FC236}">
                      <a16:creationId xmlns:a16="http://schemas.microsoft.com/office/drawing/2014/main" id="{60B6E87A-7316-C147-FFAA-661F0FFEAC09}"/>
                    </a:ext>
                  </a:extLst>
                </p:cNvPr>
                <p:cNvSpPr/>
                <p:nvPr/>
              </p:nvSpPr>
              <p:spPr>
                <a:xfrm>
                  <a:off x="1405693" y="3429001"/>
                  <a:ext cx="8179135" cy="3346848"/>
                </a:xfrm>
                <a:prstGeom prst="rect">
                  <a:avLst/>
                </a:prstGeom>
                <a:solidFill>
                  <a:srgbClr val="409DB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C0BC0139-6704-ADAC-358E-0783D3FCF3E5}"/>
                    </a:ext>
                  </a:extLst>
                </p:cNvPr>
                <p:cNvPicPr>
                  <a:picLocks noChangeAspect="1"/>
                </p:cNvPicPr>
                <p:nvPr/>
              </p:nvPicPr>
              <p:blipFill>
                <a:blip r:embed="rId8"/>
                <a:stretch>
                  <a:fillRect/>
                </a:stretch>
              </p:blipFill>
              <p:spPr>
                <a:xfrm>
                  <a:off x="1688096" y="3567573"/>
                  <a:ext cx="7641629" cy="3089914"/>
                </a:xfrm>
                <a:prstGeom prst="rect">
                  <a:avLst/>
                </a:prstGeom>
              </p:spPr>
            </p:pic>
          </p:grpSp>
          <p:sp>
            <p:nvSpPr>
              <p:cNvPr id="12" name="TextBox 11">
                <a:extLst>
                  <a:ext uri="{FF2B5EF4-FFF2-40B4-BE49-F238E27FC236}">
                    <a16:creationId xmlns:a16="http://schemas.microsoft.com/office/drawing/2014/main" id="{A658E2B2-4F72-A4AA-3416-3E87CF41456F}"/>
                  </a:ext>
                </a:extLst>
              </p:cNvPr>
              <p:cNvSpPr txBox="1"/>
              <p:nvPr/>
            </p:nvSpPr>
            <p:spPr>
              <a:xfrm>
                <a:off x="1651924" y="6156706"/>
                <a:ext cx="7713971" cy="430887"/>
              </a:xfrm>
              <a:prstGeom prst="rect">
                <a:avLst/>
              </a:prstGeom>
              <a:noFill/>
            </p:spPr>
            <p:txBody>
              <a:bodyPr wrap="none" rtlCol="0">
                <a:spAutoFit/>
              </a:bodyPr>
              <a:lstStyle/>
              <a:p>
                <a:r>
                  <a:rPr lang="en-US" sz="2200" dirty="0">
                    <a:solidFill>
                      <a:srgbClr val="002060"/>
                    </a:solidFill>
                    <a:latin typeface="Lucida Handwriting" panose="03010101010101010101" pitchFamily="66" charset="0"/>
                  </a:rPr>
                  <a:t>**See pages 2-4 for additional parties attended</a:t>
                </a:r>
              </a:p>
            </p:txBody>
          </p:sp>
        </p:grpSp>
        <p:sp>
          <p:nvSpPr>
            <p:cNvPr id="16" name="TextBox 15">
              <a:extLst>
                <a:ext uri="{FF2B5EF4-FFF2-40B4-BE49-F238E27FC236}">
                  <a16:creationId xmlns:a16="http://schemas.microsoft.com/office/drawing/2014/main" id="{7875AA5A-4F41-177F-4AC1-0D8C68CF43F7}"/>
                </a:ext>
              </a:extLst>
            </p:cNvPr>
            <p:cNvSpPr txBox="1"/>
            <p:nvPr/>
          </p:nvSpPr>
          <p:spPr>
            <a:xfrm>
              <a:off x="10069757" y="5102425"/>
              <a:ext cx="1415772" cy="369332"/>
            </a:xfrm>
            <a:prstGeom prst="rect">
              <a:avLst/>
            </a:prstGeom>
            <a:noFill/>
          </p:spPr>
          <p:txBody>
            <a:bodyPr wrap="none" rtlCol="0">
              <a:spAutoFit/>
            </a:bodyPr>
            <a:lstStyle/>
            <a:p>
              <a:r>
                <a:rPr lang="en-US" dirty="0"/>
                <a:t>John Partay</a:t>
              </a:r>
            </a:p>
          </p:txBody>
        </p:sp>
      </p:grpSp>
    </p:spTree>
    <p:custDataLst>
      <p:tags r:id="rId1"/>
    </p:custDataLst>
    <p:extLst>
      <p:ext uri="{BB962C8B-B14F-4D97-AF65-F5344CB8AC3E}">
        <p14:creationId xmlns:p14="http://schemas.microsoft.com/office/powerpoint/2010/main" val="40808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6445375-ABEF-2920-2330-CF87ABFA5534}"/>
              </a:ext>
            </a:extLst>
          </p:cNvPr>
          <p:cNvSpPr/>
          <p:nvPr/>
        </p:nvSpPr>
        <p:spPr>
          <a:xfrm>
            <a:off x="-1" y="0"/>
            <a:ext cx="914401" cy="6858000"/>
          </a:xfrm>
          <a:prstGeom prst="rect">
            <a:avLst/>
          </a:prstGeom>
          <a:solidFill>
            <a:srgbClr val="3A94B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4400" dirty="0">
                <a:latin typeface="+mj-lt"/>
              </a:rPr>
              <a:t>Activity 6.1</a:t>
            </a:r>
          </a:p>
        </p:txBody>
      </p:sp>
      <p:sp>
        <p:nvSpPr>
          <p:cNvPr id="3" name="Slide Number Placeholder 3">
            <a:extLst>
              <a:ext uri="{FF2B5EF4-FFF2-40B4-BE49-F238E27FC236}">
                <a16:creationId xmlns:a16="http://schemas.microsoft.com/office/drawing/2014/main" id="{3FB70831-8759-9E64-954B-E8FE49A8FA0F}"/>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mc:AlternateContent xmlns:mc="http://schemas.openxmlformats.org/markup-compatibility/2006" xmlns:p14="http://schemas.microsoft.com/office/powerpoint/2010/main">
        <mc:Choice Requires="p14">
          <p:contentPart p14:bwMode="auto" r:id="rId4">
            <p14:nvContentPartPr>
              <p14:cNvPr id="41" name="Ink 40">
                <a:extLst>
                  <a:ext uri="{FF2B5EF4-FFF2-40B4-BE49-F238E27FC236}">
                    <a16:creationId xmlns:a16="http://schemas.microsoft.com/office/drawing/2014/main" id="{99DA5F5C-F0FB-3352-ABF5-0FC8051B4041}"/>
                  </a:ext>
                </a:extLst>
              </p14:cNvPr>
              <p14:cNvContentPartPr/>
              <p14:nvPr/>
            </p14:nvContentPartPr>
            <p14:xfrm>
              <a:off x="12914014" y="6350060"/>
              <a:ext cx="360" cy="360"/>
            </p14:xfrm>
          </p:contentPart>
        </mc:Choice>
        <mc:Fallback xmlns="">
          <p:pic>
            <p:nvPicPr>
              <p:cNvPr id="41" name="Ink 40">
                <a:extLst>
                  <a:ext uri="{FF2B5EF4-FFF2-40B4-BE49-F238E27FC236}">
                    <a16:creationId xmlns:a16="http://schemas.microsoft.com/office/drawing/2014/main" id="{99DA5F5C-F0FB-3352-ABF5-0FC8051B4041}"/>
                  </a:ext>
                </a:extLst>
              </p:cNvPr>
              <p:cNvPicPr/>
              <p:nvPr/>
            </p:nvPicPr>
            <p:blipFill>
              <a:blip r:embed="rId5"/>
              <a:stretch>
                <a:fillRect/>
              </a:stretch>
            </p:blipFill>
            <p:spPr>
              <a:xfrm>
                <a:off x="12905014" y="6341420"/>
                <a:ext cx="18000" cy="18000"/>
              </a:xfrm>
              <a:prstGeom prst="rect">
                <a:avLst/>
              </a:prstGeom>
            </p:spPr>
          </p:pic>
        </mc:Fallback>
      </mc:AlternateContent>
      <p:sp>
        <p:nvSpPr>
          <p:cNvPr id="15" name="TextBox 14">
            <a:extLst>
              <a:ext uri="{FF2B5EF4-FFF2-40B4-BE49-F238E27FC236}">
                <a16:creationId xmlns:a16="http://schemas.microsoft.com/office/drawing/2014/main" id="{985063D9-D627-CB2F-64A7-A760785A040C}"/>
              </a:ext>
            </a:extLst>
          </p:cNvPr>
          <p:cNvSpPr txBox="1"/>
          <p:nvPr/>
        </p:nvSpPr>
        <p:spPr>
          <a:xfrm>
            <a:off x="10748506" y="102304"/>
            <a:ext cx="1210588" cy="369332"/>
          </a:xfrm>
          <a:prstGeom prst="rect">
            <a:avLst/>
          </a:prstGeom>
          <a:noFill/>
        </p:spPr>
        <p:txBody>
          <a:bodyPr wrap="none" rtlCol="0">
            <a:spAutoFit/>
          </a:bodyPr>
          <a:lstStyle/>
          <a:p>
            <a:r>
              <a:rPr lang="en-US" dirty="0"/>
              <a:t>Joe Smith</a:t>
            </a:r>
          </a:p>
        </p:txBody>
      </p:sp>
      <p:sp>
        <p:nvSpPr>
          <p:cNvPr id="17" name="TextBox 16">
            <a:extLst>
              <a:ext uri="{FF2B5EF4-FFF2-40B4-BE49-F238E27FC236}">
                <a16:creationId xmlns:a16="http://schemas.microsoft.com/office/drawing/2014/main" id="{417500CA-805B-3A66-028B-4B478CE6AA7E}"/>
              </a:ext>
            </a:extLst>
          </p:cNvPr>
          <p:cNvSpPr txBox="1"/>
          <p:nvPr/>
        </p:nvSpPr>
        <p:spPr>
          <a:xfrm>
            <a:off x="914400" y="35359"/>
            <a:ext cx="1646605" cy="369332"/>
          </a:xfrm>
          <a:prstGeom prst="rect">
            <a:avLst/>
          </a:prstGeom>
          <a:noFill/>
        </p:spPr>
        <p:txBody>
          <a:bodyPr wrap="none" rtlCol="0">
            <a:spAutoFit/>
          </a:bodyPr>
          <a:lstStyle/>
          <a:p>
            <a:r>
              <a:rPr lang="en-US" dirty="0"/>
              <a:t>Albert Bouring</a:t>
            </a:r>
          </a:p>
        </p:txBody>
      </p:sp>
      <p:sp>
        <p:nvSpPr>
          <p:cNvPr id="16" name="TextBox 15">
            <a:extLst>
              <a:ext uri="{FF2B5EF4-FFF2-40B4-BE49-F238E27FC236}">
                <a16:creationId xmlns:a16="http://schemas.microsoft.com/office/drawing/2014/main" id="{7875AA5A-4F41-177F-4AC1-0D8C68CF43F7}"/>
              </a:ext>
            </a:extLst>
          </p:cNvPr>
          <p:cNvSpPr txBox="1"/>
          <p:nvPr/>
        </p:nvSpPr>
        <p:spPr>
          <a:xfrm>
            <a:off x="10543322" y="4530044"/>
            <a:ext cx="1415772" cy="369332"/>
          </a:xfrm>
          <a:prstGeom prst="rect">
            <a:avLst/>
          </a:prstGeom>
          <a:noFill/>
        </p:spPr>
        <p:txBody>
          <a:bodyPr wrap="none" rtlCol="0">
            <a:spAutoFit/>
          </a:bodyPr>
          <a:lstStyle/>
          <a:p>
            <a:r>
              <a:rPr lang="en-US" dirty="0"/>
              <a:t>John Partay</a:t>
            </a:r>
          </a:p>
        </p:txBody>
      </p:sp>
      <p:grpSp>
        <p:nvGrpSpPr>
          <p:cNvPr id="32" name="Group 31">
            <a:extLst>
              <a:ext uri="{FF2B5EF4-FFF2-40B4-BE49-F238E27FC236}">
                <a16:creationId xmlns:a16="http://schemas.microsoft.com/office/drawing/2014/main" id="{2411B44F-EA40-EB2A-2C78-50F610247749}"/>
              </a:ext>
            </a:extLst>
          </p:cNvPr>
          <p:cNvGrpSpPr/>
          <p:nvPr/>
        </p:nvGrpSpPr>
        <p:grpSpPr>
          <a:xfrm>
            <a:off x="1163178" y="404691"/>
            <a:ext cx="4490111" cy="3317936"/>
            <a:chOff x="1163178" y="404691"/>
            <a:chExt cx="4490111" cy="3317936"/>
          </a:xfrm>
        </p:grpSpPr>
        <p:grpSp>
          <p:nvGrpSpPr>
            <p:cNvPr id="9" name="Group 8">
              <a:extLst>
                <a:ext uri="{FF2B5EF4-FFF2-40B4-BE49-F238E27FC236}">
                  <a16:creationId xmlns:a16="http://schemas.microsoft.com/office/drawing/2014/main" id="{239DF5E7-FF07-3790-F173-01A7C1B061FE}"/>
                </a:ext>
              </a:extLst>
            </p:cNvPr>
            <p:cNvGrpSpPr/>
            <p:nvPr/>
          </p:nvGrpSpPr>
          <p:grpSpPr>
            <a:xfrm>
              <a:off x="1163178" y="404691"/>
              <a:ext cx="4490111" cy="3317936"/>
              <a:chOff x="3580993" y="1583248"/>
              <a:chExt cx="4892251" cy="3597525"/>
            </a:xfrm>
          </p:grpSpPr>
          <p:sp>
            <p:nvSpPr>
              <p:cNvPr id="49" name="Rectangle 48">
                <a:extLst>
                  <a:ext uri="{FF2B5EF4-FFF2-40B4-BE49-F238E27FC236}">
                    <a16:creationId xmlns:a16="http://schemas.microsoft.com/office/drawing/2014/main" id="{A7E24833-F5C2-73F4-C6B5-A91ED38DEC5E}"/>
                  </a:ext>
                </a:extLst>
              </p:cNvPr>
              <p:cNvSpPr/>
              <p:nvPr/>
            </p:nvSpPr>
            <p:spPr>
              <a:xfrm rot="21429746">
                <a:off x="3580993" y="1583248"/>
                <a:ext cx="4892251" cy="3597525"/>
              </a:xfrm>
              <a:prstGeom prst="rect">
                <a:avLst/>
              </a:prstGeom>
              <a:solidFill>
                <a:srgbClr val="409DB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5A8A345-574D-83ED-539F-DC39D477BC0A}"/>
                  </a:ext>
                </a:extLst>
              </p:cNvPr>
              <p:cNvPicPr>
                <a:picLocks noChangeAspect="1"/>
              </p:cNvPicPr>
              <p:nvPr/>
            </p:nvPicPr>
            <p:blipFill>
              <a:blip r:embed="rId6"/>
              <a:stretch>
                <a:fillRect/>
              </a:stretch>
            </p:blipFill>
            <p:spPr>
              <a:xfrm rot="21444445">
                <a:off x="3712914" y="1667653"/>
                <a:ext cx="4591691" cy="3381847"/>
              </a:xfrm>
              <a:prstGeom prst="rect">
                <a:avLst/>
              </a:prstGeom>
            </p:spPr>
          </p:pic>
        </p:grpSp>
        <p:grpSp>
          <p:nvGrpSpPr>
            <p:cNvPr id="31" name="Group 30">
              <a:extLst>
                <a:ext uri="{FF2B5EF4-FFF2-40B4-BE49-F238E27FC236}">
                  <a16:creationId xmlns:a16="http://schemas.microsoft.com/office/drawing/2014/main" id="{B1184330-ACCA-EA6A-0ACF-2772B6F5FF98}"/>
                </a:ext>
              </a:extLst>
            </p:cNvPr>
            <p:cNvGrpSpPr/>
            <p:nvPr/>
          </p:nvGrpSpPr>
          <p:grpSpPr>
            <a:xfrm>
              <a:off x="1999488" y="1549833"/>
              <a:ext cx="673558" cy="2000746"/>
              <a:chOff x="1999488" y="1549833"/>
              <a:chExt cx="673558" cy="2000746"/>
            </a:xfrm>
          </p:grpSpPr>
          <p:sp>
            <p:nvSpPr>
              <p:cNvPr id="27" name="TextBox 26">
                <a:extLst>
                  <a:ext uri="{FF2B5EF4-FFF2-40B4-BE49-F238E27FC236}">
                    <a16:creationId xmlns:a16="http://schemas.microsoft.com/office/drawing/2014/main" id="{D24C488C-282C-4EC3-6703-7B4F57D76833}"/>
                  </a:ext>
                </a:extLst>
              </p:cNvPr>
              <p:cNvSpPr txBox="1"/>
              <p:nvPr/>
            </p:nvSpPr>
            <p:spPr>
              <a:xfrm rot="21251568">
                <a:off x="1999488" y="1568102"/>
                <a:ext cx="298480" cy="338554"/>
              </a:xfrm>
              <a:prstGeom prst="rect">
                <a:avLst/>
              </a:prstGeom>
              <a:noFill/>
            </p:spPr>
            <p:txBody>
              <a:bodyPr wrap="none" rtlCol="0">
                <a:spAutoFit/>
              </a:bodyPr>
              <a:lstStyle/>
              <a:p>
                <a:r>
                  <a:rPr lang="en-US" sz="1600" dirty="0"/>
                  <a:t>5</a:t>
                </a:r>
              </a:p>
            </p:txBody>
          </p:sp>
          <p:sp>
            <p:nvSpPr>
              <p:cNvPr id="28" name="TextBox 27">
                <a:extLst>
                  <a:ext uri="{FF2B5EF4-FFF2-40B4-BE49-F238E27FC236}">
                    <a16:creationId xmlns:a16="http://schemas.microsoft.com/office/drawing/2014/main" id="{DDBF311D-FEA0-DA96-986B-AC6309DB48E0}"/>
                  </a:ext>
                </a:extLst>
              </p:cNvPr>
              <p:cNvSpPr txBox="1"/>
              <p:nvPr/>
            </p:nvSpPr>
            <p:spPr>
              <a:xfrm rot="21251568">
                <a:off x="2180141" y="1549833"/>
                <a:ext cx="412292" cy="338554"/>
              </a:xfrm>
              <a:prstGeom prst="rect">
                <a:avLst/>
              </a:prstGeom>
              <a:noFill/>
            </p:spPr>
            <p:txBody>
              <a:bodyPr wrap="none" rtlCol="0">
                <a:spAutoFit/>
              </a:bodyPr>
              <a:lstStyle/>
              <a:p>
                <a:r>
                  <a:rPr lang="en-US" sz="1600" dirty="0"/>
                  <a:t>15</a:t>
                </a:r>
              </a:p>
            </p:txBody>
          </p:sp>
          <p:sp>
            <p:nvSpPr>
              <p:cNvPr id="29" name="TextBox 28">
                <a:extLst>
                  <a:ext uri="{FF2B5EF4-FFF2-40B4-BE49-F238E27FC236}">
                    <a16:creationId xmlns:a16="http://schemas.microsoft.com/office/drawing/2014/main" id="{42719C3D-AF6C-9A4A-166B-633FDC35E52F}"/>
                  </a:ext>
                </a:extLst>
              </p:cNvPr>
              <p:cNvSpPr txBox="1"/>
              <p:nvPr/>
            </p:nvSpPr>
            <p:spPr>
              <a:xfrm rot="21356631">
                <a:off x="2002700" y="3212025"/>
                <a:ext cx="397032" cy="338554"/>
              </a:xfrm>
              <a:prstGeom prst="rect">
                <a:avLst/>
              </a:prstGeom>
              <a:noFill/>
            </p:spPr>
            <p:txBody>
              <a:bodyPr wrap="none" rtlCol="0">
                <a:spAutoFit/>
              </a:bodyPr>
              <a:lstStyle/>
              <a:p>
                <a:r>
                  <a:rPr lang="en-US" sz="1600" dirty="0"/>
                  <a:t>11</a:t>
                </a:r>
              </a:p>
            </p:txBody>
          </p:sp>
          <p:sp>
            <p:nvSpPr>
              <p:cNvPr id="30" name="TextBox 29">
                <a:extLst>
                  <a:ext uri="{FF2B5EF4-FFF2-40B4-BE49-F238E27FC236}">
                    <a16:creationId xmlns:a16="http://schemas.microsoft.com/office/drawing/2014/main" id="{6A48C799-A0E4-1E61-5BFA-EC02733C103F}"/>
                  </a:ext>
                </a:extLst>
              </p:cNvPr>
              <p:cNvSpPr txBox="1"/>
              <p:nvPr/>
            </p:nvSpPr>
            <p:spPr>
              <a:xfrm rot="21356631">
                <a:off x="2260754" y="3212024"/>
                <a:ext cx="412292" cy="338554"/>
              </a:xfrm>
              <a:prstGeom prst="rect">
                <a:avLst/>
              </a:prstGeom>
              <a:noFill/>
            </p:spPr>
            <p:txBody>
              <a:bodyPr wrap="none" rtlCol="0">
                <a:spAutoFit/>
              </a:bodyPr>
              <a:lstStyle/>
              <a:p>
                <a:r>
                  <a:rPr lang="en-US" sz="1600" dirty="0"/>
                  <a:t>30</a:t>
                </a:r>
              </a:p>
            </p:txBody>
          </p:sp>
        </p:grpSp>
      </p:grpSp>
      <p:grpSp>
        <p:nvGrpSpPr>
          <p:cNvPr id="40" name="Group 39">
            <a:extLst>
              <a:ext uri="{FF2B5EF4-FFF2-40B4-BE49-F238E27FC236}">
                <a16:creationId xmlns:a16="http://schemas.microsoft.com/office/drawing/2014/main" id="{7A6C48A3-6DF1-373D-ECA7-55BD852B8BF0}"/>
              </a:ext>
            </a:extLst>
          </p:cNvPr>
          <p:cNvGrpSpPr/>
          <p:nvPr/>
        </p:nvGrpSpPr>
        <p:grpSpPr>
          <a:xfrm>
            <a:off x="5883182" y="136525"/>
            <a:ext cx="4894461" cy="3123176"/>
            <a:chOff x="5883182" y="136525"/>
            <a:chExt cx="4894461" cy="3123176"/>
          </a:xfrm>
        </p:grpSpPr>
        <p:grpSp>
          <p:nvGrpSpPr>
            <p:cNvPr id="23" name="Group 22">
              <a:extLst>
                <a:ext uri="{FF2B5EF4-FFF2-40B4-BE49-F238E27FC236}">
                  <a16:creationId xmlns:a16="http://schemas.microsoft.com/office/drawing/2014/main" id="{AE89D70B-8495-1129-6233-E05E35B33045}"/>
                </a:ext>
              </a:extLst>
            </p:cNvPr>
            <p:cNvGrpSpPr/>
            <p:nvPr/>
          </p:nvGrpSpPr>
          <p:grpSpPr>
            <a:xfrm>
              <a:off x="5883182" y="136525"/>
              <a:ext cx="4894461" cy="3123176"/>
              <a:chOff x="6459339" y="887992"/>
              <a:chExt cx="4894461" cy="3123176"/>
            </a:xfrm>
          </p:grpSpPr>
          <p:sp>
            <p:nvSpPr>
              <p:cNvPr id="50" name="Rectangle 49">
                <a:extLst>
                  <a:ext uri="{FF2B5EF4-FFF2-40B4-BE49-F238E27FC236}">
                    <a16:creationId xmlns:a16="http://schemas.microsoft.com/office/drawing/2014/main" id="{A6CE7776-22D0-C472-B910-3111A4A2EF26}"/>
                  </a:ext>
                </a:extLst>
              </p:cNvPr>
              <p:cNvSpPr/>
              <p:nvPr/>
            </p:nvSpPr>
            <p:spPr>
              <a:xfrm>
                <a:off x="6459339" y="887992"/>
                <a:ext cx="4894461" cy="3123176"/>
              </a:xfrm>
              <a:prstGeom prst="rect">
                <a:avLst/>
              </a:prstGeom>
              <a:solidFill>
                <a:srgbClr val="409DB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id="{16ADD1E4-69C3-1A45-4CC5-D79DCB421DAC}"/>
                  </a:ext>
                </a:extLst>
              </p:cNvPr>
              <p:cNvPicPr>
                <a:picLocks noChangeAspect="1"/>
              </p:cNvPicPr>
              <p:nvPr/>
            </p:nvPicPr>
            <p:blipFill>
              <a:blip r:embed="rId7"/>
              <a:stretch>
                <a:fillRect/>
              </a:stretch>
            </p:blipFill>
            <p:spPr>
              <a:xfrm>
                <a:off x="6582139" y="989901"/>
                <a:ext cx="4648859" cy="2943742"/>
              </a:xfrm>
              <a:prstGeom prst="rect">
                <a:avLst/>
              </a:prstGeom>
            </p:spPr>
          </p:pic>
        </p:grpSp>
        <p:sp>
          <p:nvSpPr>
            <p:cNvPr id="33" name="TextBox 32">
              <a:extLst>
                <a:ext uri="{FF2B5EF4-FFF2-40B4-BE49-F238E27FC236}">
                  <a16:creationId xmlns:a16="http://schemas.microsoft.com/office/drawing/2014/main" id="{7ABD8D83-E4FC-8777-3046-EDBE5BA993BE}"/>
                </a:ext>
              </a:extLst>
            </p:cNvPr>
            <p:cNvSpPr txBox="1"/>
            <p:nvPr/>
          </p:nvSpPr>
          <p:spPr>
            <a:xfrm>
              <a:off x="6522720" y="1097280"/>
              <a:ext cx="412292" cy="338554"/>
            </a:xfrm>
            <a:prstGeom prst="rect">
              <a:avLst/>
            </a:prstGeom>
            <a:noFill/>
          </p:spPr>
          <p:txBody>
            <a:bodyPr wrap="none" rtlCol="0">
              <a:spAutoFit/>
            </a:bodyPr>
            <a:lstStyle/>
            <a:p>
              <a:r>
                <a:rPr lang="en-US" sz="1600" dirty="0"/>
                <a:t>10</a:t>
              </a:r>
            </a:p>
          </p:txBody>
        </p:sp>
        <p:sp>
          <p:nvSpPr>
            <p:cNvPr id="34" name="TextBox 33">
              <a:extLst>
                <a:ext uri="{FF2B5EF4-FFF2-40B4-BE49-F238E27FC236}">
                  <a16:creationId xmlns:a16="http://schemas.microsoft.com/office/drawing/2014/main" id="{0B9A89D5-A571-5161-42A5-B9137FC7E1F3}"/>
                </a:ext>
              </a:extLst>
            </p:cNvPr>
            <p:cNvSpPr txBox="1"/>
            <p:nvPr/>
          </p:nvSpPr>
          <p:spPr>
            <a:xfrm>
              <a:off x="6790267" y="1103376"/>
              <a:ext cx="412292" cy="338554"/>
            </a:xfrm>
            <a:prstGeom prst="rect">
              <a:avLst/>
            </a:prstGeom>
            <a:noFill/>
          </p:spPr>
          <p:txBody>
            <a:bodyPr wrap="none" rtlCol="0">
              <a:spAutoFit/>
            </a:bodyPr>
            <a:lstStyle/>
            <a:p>
              <a:r>
                <a:rPr lang="en-US" sz="1600" dirty="0"/>
                <a:t>30</a:t>
              </a:r>
            </a:p>
          </p:txBody>
        </p:sp>
        <p:sp>
          <p:nvSpPr>
            <p:cNvPr id="35" name="TextBox 34">
              <a:extLst>
                <a:ext uri="{FF2B5EF4-FFF2-40B4-BE49-F238E27FC236}">
                  <a16:creationId xmlns:a16="http://schemas.microsoft.com/office/drawing/2014/main" id="{FA093CD6-9722-6419-7612-00F5D6D7BEF2}"/>
                </a:ext>
              </a:extLst>
            </p:cNvPr>
            <p:cNvSpPr txBox="1"/>
            <p:nvPr/>
          </p:nvSpPr>
          <p:spPr>
            <a:xfrm>
              <a:off x="6522720" y="2609028"/>
              <a:ext cx="412292" cy="338554"/>
            </a:xfrm>
            <a:prstGeom prst="rect">
              <a:avLst/>
            </a:prstGeom>
            <a:noFill/>
          </p:spPr>
          <p:txBody>
            <a:bodyPr wrap="none" rtlCol="0">
              <a:spAutoFit/>
            </a:bodyPr>
            <a:lstStyle/>
            <a:p>
              <a:r>
                <a:rPr lang="en-US" sz="1600" dirty="0"/>
                <a:t>12</a:t>
              </a:r>
            </a:p>
          </p:txBody>
        </p:sp>
        <p:sp>
          <p:nvSpPr>
            <p:cNvPr id="36" name="TextBox 35">
              <a:extLst>
                <a:ext uri="{FF2B5EF4-FFF2-40B4-BE49-F238E27FC236}">
                  <a16:creationId xmlns:a16="http://schemas.microsoft.com/office/drawing/2014/main" id="{61EBB386-EE37-99A4-C917-E74E4F98EE96}"/>
                </a:ext>
              </a:extLst>
            </p:cNvPr>
            <p:cNvSpPr txBox="1"/>
            <p:nvPr/>
          </p:nvSpPr>
          <p:spPr>
            <a:xfrm>
              <a:off x="6818771" y="2615124"/>
              <a:ext cx="412292" cy="338554"/>
            </a:xfrm>
            <a:prstGeom prst="rect">
              <a:avLst/>
            </a:prstGeom>
            <a:noFill/>
          </p:spPr>
          <p:txBody>
            <a:bodyPr wrap="none" rtlCol="0">
              <a:spAutoFit/>
            </a:bodyPr>
            <a:lstStyle/>
            <a:p>
              <a:r>
                <a:rPr lang="en-US" sz="1600" dirty="0"/>
                <a:t>00</a:t>
              </a:r>
            </a:p>
          </p:txBody>
        </p:sp>
      </p:grpSp>
      <p:grpSp>
        <p:nvGrpSpPr>
          <p:cNvPr id="39" name="Group 38">
            <a:extLst>
              <a:ext uri="{FF2B5EF4-FFF2-40B4-BE49-F238E27FC236}">
                <a16:creationId xmlns:a16="http://schemas.microsoft.com/office/drawing/2014/main" id="{4C6AC098-C8C3-BC04-EC2F-AA2C4106572F}"/>
              </a:ext>
            </a:extLst>
          </p:cNvPr>
          <p:cNvGrpSpPr/>
          <p:nvPr/>
        </p:nvGrpSpPr>
        <p:grpSpPr>
          <a:xfrm>
            <a:off x="5149110" y="3442401"/>
            <a:ext cx="5362767" cy="3215818"/>
            <a:chOff x="5149110" y="3442401"/>
            <a:chExt cx="5362767" cy="3215818"/>
          </a:xfrm>
        </p:grpSpPr>
        <p:grpSp>
          <p:nvGrpSpPr>
            <p:cNvPr id="26" name="Group 25">
              <a:extLst>
                <a:ext uri="{FF2B5EF4-FFF2-40B4-BE49-F238E27FC236}">
                  <a16:creationId xmlns:a16="http://schemas.microsoft.com/office/drawing/2014/main" id="{CC1082AE-8236-523E-9BCF-E48576B8C9E2}"/>
                </a:ext>
              </a:extLst>
            </p:cNvPr>
            <p:cNvGrpSpPr/>
            <p:nvPr/>
          </p:nvGrpSpPr>
          <p:grpSpPr>
            <a:xfrm>
              <a:off x="5149110" y="3442401"/>
              <a:ext cx="5362767" cy="3215818"/>
              <a:chOff x="5744709" y="3401947"/>
              <a:chExt cx="5362767" cy="3215818"/>
            </a:xfrm>
          </p:grpSpPr>
          <p:sp>
            <p:nvSpPr>
              <p:cNvPr id="55" name="Rectangle 54">
                <a:extLst>
                  <a:ext uri="{FF2B5EF4-FFF2-40B4-BE49-F238E27FC236}">
                    <a16:creationId xmlns:a16="http://schemas.microsoft.com/office/drawing/2014/main" id="{60B6E87A-7316-C147-FFAA-661F0FFEAC09}"/>
                  </a:ext>
                </a:extLst>
              </p:cNvPr>
              <p:cNvSpPr/>
              <p:nvPr/>
            </p:nvSpPr>
            <p:spPr>
              <a:xfrm>
                <a:off x="5744709" y="3401947"/>
                <a:ext cx="5362767" cy="3215818"/>
              </a:xfrm>
              <a:prstGeom prst="rect">
                <a:avLst/>
              </a:prstGeom>
              <a:solidFill>
                <a:srgbClr val="409DB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a:extLst>
                  <a:ext uri="{FF2B5EF4-FFF2-40B4-BE49-F238E27FC236}">
                    <a16:creationId xmlns:a16="http://schemas.microsoft.com/office/drawing/2014/main" id="{405357CB-14BB-17D6-6B78-602863A1A9A3}"/>
                  </a:ext>
                </a:extLst>
              </p:cNvPr>
              <p:cNvPicPr>
                <a:picLocks noChangeAspect="1"/>
              </p:cNvPicPr>
              <p:nvPr/>
            </p:nvPicPr>
            <p:blipFill>
              <a:blip r:embed="rId8"/>
              <a:stretch>
                <a:fillRect/>
              </a:stretch>
            </p:blipFill>
            <p:spPr>
              <a:xfrm>
                <a:off x="5935197" y="3568285"/>
                <a:ext cx="4995183" cy="2888371"/>
              </a:xfrm>
              <a:prstGeom prst="rect">
                <a:avLst/>
              </a:prstGeom>
            </p:spPr>
          </p:pic>
        </p:grpSp>
        <p:sp>
          <p:nvSpPr>
            <p:cNvPr id="37" name="TextBox 36">
              <a:extLst>
                <a:ext uri="{FF2B5EF4-FFF2-40B4-BE49-F238E27FC236}">
                  <a16:creationId xmlns:a16="http://schemas.microsoft.com/office/drawing/2014/main" id="{F07AA188-FC5F-2924-5543-F458CF97CE4A}"/>
                </a:ext>
              </a:extLst>
            </p:cNvPr>
            <p:cNvSpPr txBox="1"/>
            <p:nvPr/>
          </p:nvSpPr>
          <p:spPr>
            <a:xfrm>
              <a:off x="5889854" y="6157085"/>
              <a:ext cx="412292" cy="338554"/>
            </a:xfrm>
            <a:prstGeom prst="rect">
              <a:avLst/>
            </a:prstGeom>
            <a:noFill/>
          </p:spPr>
          <p:txBody>
            <a:bodyPr wrap="none" rtlCol="0">
              <a:spAutoFit/>
            </a:bodyPr>
            <a:lstStyle/>
            <a:p>
              <a:r>
                <a:rPr lang="en-US" sz="1600" dirty="0"/>
                <a:t>12</a:t>
              </a:r>
            </a:p>
          </p:txBody>
        </p:sp>
        <p:sp>
          <p:nvSpPr>
            <p:cNvPr id="38" name="TextBox 37">
              <a:extLst>
                <a:ext uri="{FF2B5EF4-FFF2-40B4-BE49-F238E27FC236}">
                  <a16:creationId xmlns:a16="http://schemas.microsoft.com/office/drawing/2014/main" id="{840F3DBB-3642-EC9F-C367-AF07E3337196}"/>
                </a:ext>
              </a:extLst>
            </p:cNvPr>
            <p:cNvSpPr txBox="1"/>
            <p:nvPr/>
          </p:nvSpPr>
          <p:spPr>
            <a:xfrm>
              <a:off x="6218860" y="6164029"/>
              <a:ext cx="412292" cy="338554"/>
            </a:xfrm>
            <a:prstGeom prst="rect">
              <a:avLst/>
            </a:prstGeom>
            <a:noFill/>
          </p:spPr>
          <p:txBody>
            <a:bodyPr wrap="none" rtlCol="0">
              <a:spAutoFit/>
            </a:bodyPr>
            <a:lstStyle/>
            <a:p>
              <a:r>
                <a:rPr lang="en-US" sz="1600" dirty="0"/>
                <a:t>15</a:t>
              </a:r>
            </a:p>
          </p:txBody>
        </p:sp>
      </p:grpSp>
    </p:spTree>
    <p:custDataLst>
      <p:tags r:id="rId1"/>
    </p:custDataLst>
    <p:extLst>
      <p:ext uri="{BB962C8B-B14F-4D97-AF65-F5344CB8AC3E}">
        <p14:creationId xmlns:p14="http://schemas.microsoft.com/office/powerpoint/2010/main" val="2295287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TotalTime>
  <Words>2308</Words>
  <Application>Microsoft Office PowerPoint</Application>
  <PresentationFormat>Widescreen</PresentationFormat>
  <Paragraphs>214</Paragraphs>
  <Slides>10</Slides>
  <Notes>10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10</vt:i4>
      </vt:variant>
    </vt:vector>
  </HeadingPairs>
  <TitlesOfParts>
    <vt:vector size="17" baseType="lpstr">
      <vt:lpstr>Arial</vt:lpstr>
      <vt:lpstr>Calibri</vt:lpstr>
      <vt:lpstr>Calibri Light</vt:lpstr>
      <vt:lpstr>Lucida Handwriting</vt:lpstr>
      <vt:lpstr>Wingdings</vt:lpstr>
      <vt:lpstr>Office Theme</vt:lpstr>
      <vt:lpstr>Custom Design</vt:lpstr>
      <vt:lpstr>Interview Training</vt:lpstr>
      <vt:lpstr>Activity 2.1</vt:lpstr>
      <vt:lpstr>Activity 3.1: Questionnaire Components</vt:lpstr>
      <vt:lpstr>PowerPoint Presentation</vt:lpstr>
      <vt:lpstr>Activity 5.1 – Addressing Challenges</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Kack</dc:creator>
  <cp:lastModifiedBy>Emily Kack</cp:lastModifiedBy>
  <cp:revision>13</cp:revision>
  <dcterms:created xsi:type="dcterms:W3CDTF">2023-10-10T18:11:53Z</dcterms:created>
  <dcterms:modified xsi:type="dcterms:W3CDTF">2024-03-11T20:57:32Z</dcterms:modified>
</cp:coreProperties>
</file>