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1.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5.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21.xml" ContentType="application/vnd.openxmlformats-officedocument.presentationml.tags+xml"/>
  <Override PartName="/ppt/tags/tag3.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25.xml" ContentType="application/vnd.openxmlformats-officedocument.presentationml.tags+xml"/>
  <Override PartName="/ppt/tags/tag14.xml" ContentType="application/vnd.openxmlformats-officedocument.presentationml.tags+xml"/>
  <Override PartName="/ppt/tags/tag2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20.xml" ContentType="application/vnd.openxmlformats-officedocument.presentationml.tags+xml"/>
  <Override PartName="/ppt/tags/tag7.xml" ContentType="application/vnd.openxmlformats-officedocument.presentationml.tags+xml"/>
  <Override PartName="/ppt/tags/tag22.xml" ContentType="application/vnd.openxmlformats-officedocument.presentationml.tags+xml"/>
  <Override PartName="/ppt/tags/tag8.xml" ContentType="application/vnd.openxmlformats-officedocument.presentationml.tags+xml"/>
  <Override PartName="/ppt/tags/tag19.xml" ContentType="application/vnd.openxmlformats-officedocument.presentationml.tags+xml"/>
  <Override PartName="/ppt/tags/tag9.xml" ContentType="application/vnd.openxmlformats-officedocument.presentationml.tags+xml"/>
  <Override PartName="/ppt/tags/tag18.xml" ContentType="application/vnd.openxmlformats-officedocument.presentationml.tags+xml"/>
  <Override PartName="/ppt/tags/tag10.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5.xml" ContentType="application/vnd.openxmlformats-officedocument.presentationml.tags+xml"/>
  <Override PartName="/ppt/tags/tag23.xml" ContentType="application/vnd.openxmlformats-officedocument.presentationml.tags+xml"/>
  <Override PartName="/ppt/tags/tag13.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4"/>
  </p:notesMasterIdLst>
  <p:sldIdLst>
    <p:sldId id="499" r:id="rId3"/>
    <p:sldId id="501" r:id="rId4"/>
    <p:sldId id="505" r:id="rId5"/>
    <p:sldId id="541" r:id="rId6"/>
    <p:sldId id="504" r:id="rId7"/>
    <p:sldId id="517" r:id="rId8"/>
    <p:sldId id="511" r:id="rId9"/>
    <p:sldId id="540" r:id="rId10"/>
    <p:sldId id="542" r:id="rId11"/>
    <p:sldId id="543" r:id="rId12"/>
    <p:sldId id="523" r:id="rId13"/>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 id="{7CDD4B9D-E5DE-8755-13C4-1F9F6D205F97}" name="julieschlegel@me.com" initials="ju" userId="S::urn:spo:guest#julieschlegel@me.com::" providerId="AD"/>
  <p188:author id="{CE2DC2C7-68D5-9B94-734F-F7FC948EB8EF}" name="Katie Garman" initials="KG" userId="S::DC49171@tn.gov::45a0b180-f130-426b-bc44-28d17daacd77" providerId="AD"/>
  <p188:author id="{BCA2DEEC-A0B1-46EA-72EF-BFD55FC62A83}" name="Siobhan Dodds" initials="SD" userId="S::DC49P77@tn.gov::793e8aa3-477b-4ba7-9f39-bda8da1032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6A7D"/>
    <a:srgbClr val="70309F"/>
    <a:srgbClr val="9868A4"/>
    <a:srgbClr val="3F86A8"/>
    <a:srgbClr val="FDB741"/>
    <a:srgbClr val="A7B35E"/>
    <a:srgbClr val="ABB85B"/>
    <a:srgbClr val="A073AC"/>
    <a:srgbClr val="DF8235"/>
    <a:srgbClr val="FDB0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51609" autoAdjust="0"/>
  </p:normalViewPr>
  <p:slideViewPr>
    <p:cSldViewPr snapToGrid="0">
      <p:cViewPr varScale="1">
        <p:scale>
          <a:sx n="50" d="100"/>
          <a:sy n="50" d="100"/>
        </p:scale>
        <p:origin x="2796" y="4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112F14-26AA-4344-A891-B6AAA7F0C9B3}" type="datetimeFigureOut">
              <a:rPr lang="en-US" smtClean="0"/>
              <a:t>7/24/2023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786DB-9A68-4B20-9E57-C41C6A1D7BBC}" type="slidenum">
              <a:rPr lang="en-US" smtClean="0"/>
              <a:t>‹#›</a:t>
            </a:fld>
            <a:endParaRPr lang="en-US"/>
          </a:p>
        </p:txBody>
      </p:sp>
    </p:spTree>
    <p:extLst>
      <p:ext uri="{BB962C8B-B14F-4D97-AF65-F5344CB8AC3E}">
        <p14:creationId xmlns:p14="http://schemas.microsoft.com/office/powerpoint/2010/main" val="227823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In slide notes you will find instructor hints to help teach concepts on each slide as well as suggestions for engaging learners. Specifically, you will find ASK and ENGAGEMENT OPTION(S). </a:t>
            </a:r>
          </a:p>
          <a:p>
            <a:r>
              <a:rPr lang="en-US" b="0" i="1" dirty="0"/>
              <a:t> </a:t>
            </a:r>
          </a:p>
          <a:p>
            <a:pPr marL="171450" indent="-171450">
              <a:buFont typeface="Arial" panose="020B0604020202020204" pitchFamily="34" charset="0"/>
              <a:buChar char="•"/>
            </a:pPr>
            <a:r>
              <a:rPr lang="en-US" b="1" i="1" dirty="0"/>
              <a:t>ASK: </a:t>
            </a:r>
            <a:r>
              <a:rPr lang="en-US" b="0" i="1" dirty="0"/>
              <a:t>(These are suggested questions to encourage engagement and discussion of learning topics. Expected answers are included in parentheses.)</a:t>
            </a:r>
          </a:p>
          <a:p>
            <a:pPr marL="0" indent="0">
              <a:buFont typeface="Arial" panose="020B0604020202020204" pitchFamily="34" charset="0"/>
              <a:buNone/>
            </a:pPr>
            <a:endParaRPr lang="en-US" b="0" i="1" dirty="0"/>
          </a:p>
          <a:p>
            <a:pPr marL="171450" indent="-171450">
              <a:buFont typeface="Arial" panose="020B0604020202020204" pitchFamily="34" charset="0"/>
              <a:buChar char="•"/>
            </a:pPr>
            <a:r>
              <a:rPr lang="en-US" b="1" i="1" dirty="0"/>
              <a:t>ENGAGEMENT OPTION(S): </a:t>
            </a:r>
            <a:r>
              <a:rPr lang="en-US" b="0" i="1" dirty="0"/>
              <a:t>(These are optional strategies throughout the course for instructors to consider for further engaging participants with the learning topic. It is not recommended to implement all engage options listed nor to use engage options on each slide. Each instructor should choose what works best for their style and for their learners.)</a:t>
            </a:r>
          </a:p>
          <a:p>
            <a:pPr marL="0" indent="0">
              <a:buFont typeface="Arial" panose="020B0604020202020204" pitchFamily="34" charset="0"/>
              <a:buNone/>
            </a:pPr>
            <a:endParaRPr lang="en-US" b="0" i="1" dirty="0"/>
          </a:p>
          <a:p>
            <a:pPr marL="0" indent="0">
              <a:buFont typeface="Arial" panose="020B0604020202020204" pitchFamily="34" charset="0"/>
              <a:buNone/>
            </a:pPr>
            <a:r>
              <a:rPr lang="en-US" b="0" i="1" dirty="0"/>
              <a:t>Also, instructors should reference the Admin Guide for further ideas for engaging participants and tips on virtual instruction. In addition, you will find VIRTUAL SUGGESTION with ideas for enhancing slide concepts in the virtual environment.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___________________________________________________________________________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Introduce lead instructor. (</a:t>
            </a: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Other instructor intros come later</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b="1" dirty="0"/>
              <a:t>ASK:</a:t>
            </a:r>
          </a:p>
          <a:p>
            <a:pPr marL="171450" indent="-171450">
              <a:buFont typeface="Arial" panose="020B0604020202020204" pitchFamily="34" charset="0"/>
              <a:buChar char="•"/>
            </a:pPr>
            <a:r>
              <a:rPr lang="en-US" dirty="0"/>
              <a:t>How do you think interviewing is essential to foodborne illness investigations? (helps determine commonalities among cases; helps determine source of illness)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do you think can help make interviewing effective?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(wide variety of answers are possible. The question is meant to help the instructor gauge familiarity with the topic and to identify themes to return to as the module develops.)</a:t>
            </a: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1</a:t>
            </a:fld>
            <a:endParaRPr lang="en-US"/>
          </a:p>
        </p:txBody>
      </p:sp>
    </p:spTree>
    <p:extLst>
      <p:ext uri="{BB962C8B-B14F-4D97-AF65-F5344CB8AC3E}">
        <p14:creationId xmlns:p14="http://schemas.microsoft.com/office/powerpoint/2010/main" val="3631734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Group Activity: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activity should take 10 minutes (5 minutes in groups and 5 minutes for reporting out).</a:t>
            </a:r>
          </a:p>
          <a:p>
            <a:endParaRPr lang="en-US" dirty="0"/>
          </a:p>
          <a:p>
            <a:pPr marL="171450" indent="-171450">
              <a:buFont typeface="Arial" panose="020B0604020202020204" pitchFamily="34" charset="0"/>
              <a:buChar char="•"/>
            </a:pPr>
            <a:r>
              <a:rPr lang="en-US" dirty="0"/>
              <a:t>Divide the class into breakout groups. </a:t>
            </a:r>
          </a:p>
          <a:p>
            <a:pPr marL="171450" indent="-171450">
              <a:buFont typeface="Arial" panose="020B0604020202020204" pitchFamily="34" charset="0"/>
              <a:buChar char="•"/>
            </a:pPr>
            <a:r>
              <a:rPr lang="en-US" dirty="0"/>
              <a:t>Explain how this exercise will present an audio of a telephone call that will require them to make some determinations.</a:t>
            </a:r>
          </a:p>
          <a:p>
            <a:pPr marL="171450" indent="-171450">
              <a:buFont typeface="Arial" panose="020B0604020202020204" pitchFamily="34" charset="0"/>
              <a:buChar char="•"/>
            </a:pPr>
            <a:r>
              <a:rPr lang="en-US" dirty="0"/>
              <a:t>Invite the groups to select a spokesperson who will </a:t>
            </a:r>
            <a:r>
              <a:rPr lang="en-US"/>
              <a:t>report their </a:t>
            </a:r>
            <a:r>
              <a:rPr lang="en-US" dirty="0"/>
              <a:t>responses following the exercise.</a:t>
            </a:r>
          </a:p>
          <a:p>
            <a:pPr marL="171450" indent="-171450">
              <a:buFont typeface="Arial" panose="020B0604020202020204" pitchFamily="34" charset="0"/>
              <a:buChar char="•"/>
            </a:pPr>
            <a:r>
              <a:rPr lang="en-US" dirty="0"/>
              <a:t>Each group is to answer the questions on the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Invite the class to review the two questions displayed.</a:t>
            </a:r>
          </a:p>
          <a:p>
            <a:endParaRPr lang="en-US" dirty="0"/>
          </a:p>
          <a:p>
            <a:r>
              <a:rPr lang="en-US" dirty="0"/>
              <a:t>Let the class know when you are ready to start the telephone call audio.</a:t>
            </a:r>
          </a:p>
          <a:p>
            <a:r>
              <a:rPr lang="en-US" b="1" dirty="0"/>
              <a:t>&lt;Click to reveal the Telephone Icon.&gt;</a:t>
            </a:r>
          </a:p>
          <a:p>
            <a:r>
              <a:rPr lang="en-US" b="1" dirty="0"/>
              <a:t>&lt;Click on either the Telephone Icon or on the Play button of the audio Playbar to play the audio file.&gt;</a:t>
            </a:r>
          </a:p>
          <a:p>
            <a:endParaRPr lang="en-US" dirty="0"/>
          </a:p>
          <a:p>
            <a:r>
              <a:rPr lang="en-US" dirty="0"/>
              <a:t>Facilitate a group discussion as breakout groups report their findings. </a:t>
            </a:r>
          </a:p>
          <a:p>
            <a:endParaRPr lang="en-US" dirty="0"/>
          </a:p>
          <a:p>
            <a:r>
              <a:rPr lang="en-US" b="1" dirty="0"/>
              <a:t>ASK PARTICIPANTS:</a:t>
            </a:r>
          </a:p>
          <a:p>
            <a:pPr marL="171450" indent="-171450">
              <a:buFont typeface="Arial" panose="020B0604020202020204" pitchFamily="34" charset="0"/>
              <a:buChar char="•"/>
            </a:pPr>
            <a:r>
              <a:rPr lang="en-US" b="0" dirty="0"/>
              <a:t>Does this scenario merit additional information gathering</a:t>
            </a:r>
            <a:r>
              <a:rPr lang="en-US" dirty="0"/>
              <a:t>? (Likely yes—some level of additional information is needed. This facility is seeing an increase in illness, so an outbreak is potentially occurring. Some initial hypothesis generating interviews may provide investigators direction) </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b="0" dirty="0"/>
              <a:t>What additional information is needed? (questions to identify commonalities among where cases live, work, common activities or gatherings, common grocery chains or restaurants; questions to identify onset date and time, symptoms experienced, any ill contacts. Questions to determine if exclusion from childcare or work is needed)</a:t>
            </a:r>
          </a:p>
          <a:p>
            <a:pPr marL="0" indent="0">
              <a:buFont typeface="Arial" panose="020B0604020202020204" pitchFamily="34" charset="0"/>
              <a:buNone/>
            </a:pPr>
            <a:endParaRPr lang="en-US" b="0" dirty="0"/>
          </a:p>
          <a:p>
            <a:pPr marL="171450" indent="-171450">
              <a:buFont typeface="Arial" panose="020B0604020202020204" pitchFamily="34" charset="0"/>
              <a:buChar char="•"/>
            </a:pPr>
            <a:r>
              <a:rPr lang="en-US" b="0" dirty="0"/>
              <a:t>How would you get this information? (preliminary interviews at Emergency Department with cases; get additional details from ED staff)</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At the conclusion of the activity, simply &lt;</a:t>
            </a:r>
            <a:r>
              <a:rPr lang="en-US" b="0" i="1" dirty="0"/>
              <a:t>Click to advance to the next slide</a:t>
            </a:r>
            <a:r>
              <a:rPr lang="en-US" b="0" dirty="0"/>
              <a:t>.&gt;</a:t>
            </a:r>
          </a:p>
          <a:p>
            <a:pPr marL="0" indent="0">
              <a:buFont typeface="Arial" panose="020B0604020202020204" pitchFamily="34" charset="0"/>
              <a:buNone/>
            </a:pPr>
            <a:endParaRPr lang="en-US" b="0" dirty="0"/>
          </a:p>
          <a:p>
            <a:pPr marL="27305"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n-US" b="0" dirty="0"/>
              <a:t>Send participants to pre-assigned breakout rooms for 5 minutes to discuss Activity 1.1 questions in Guide. </a:t>
            </a:r>
          </a:p>
          <a:p>
            <a:pPr marL="171450" indent="-171450">
              <a:buFont typeface="Arial" panose="020B0604020202020204" pitchFamily="34" charset="0"/>
              <a:buChar char="•"/>
            </a:pPr>
            <a:r>
              <a:rPr lang="en-US" b="0" dirty="0"/>
              <a:t>Instruct each group to choose a participant to report findings upon return to large group.</a:t>
            </a:r>
          </a:p>
          <a:p>
            <a:pPr marL="171450" indent="-171450">
              <a:buFont typeface="Arial" panose="020B0604020202020204" pitchFamily="34" charset="0"/>
              <a:buChar char="•"/>
            </a:pPr>
            <a:r>
              <a:rPr lang="en-US" b="0" dirty="0"/>
              <a:t>After breakout groups return to main session ask each group to share a synopsis of their discussion.</a:t>
            </a:r>
          </a:p>
        </p:txBody>
      </p:sp>
      <p:sp>
        <p:nvSpPr>
          <p:cNvPr id="4" name="Slide Number Placeholder 3"/>
          <p:cNvSpPr>
            <a:spLocks noGrp="1"/>
          </p:cNvSpPr>
          <p:nvPr>
            <p:ph type="sldNum" sz="quarter" idx="5"/>
          </p:nvPr>
        </p:nvSpPr>
        <p:spPr/>
        <p:txBody>
          <a:bodyPr/>
          <a:lstStyle/>
          <a:p>
            <a:fld id="{F8A786DB-9A68-4B20-9E57-C41C6A1D7BBC}" type="slidenum">
              <a:rPr lang="en-US" smtClean="0"/>
              <a:t>10</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Briefly summarize all content that was covered in this module.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Invite participants to ask questions for clarity or understanding before moving to sharing what is next.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endParaRPr lang="en-US" sz="1200" b="1"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What’s Next?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Explain what the focus of the next module in the course will be: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Module 2: Interviews – The What, the When, and the Why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11</a:t>
            </a:fld>
            <a:endParaRPr lang="en-US"/>
          </a:p>
        </p:txBody>
      </p:sp>
    </p:spTree>
    <p:extLst>
      <p:ext uri="{BB962C8B-B14F-4D97-AF65-F5344CB8AC3E}">
        <p14:creationId xmlns:p14="http://schemas.microsoft.com/office/powerpoint/2010/main" val="3289456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state the module objectives. Emphasize that objectives help determine where we are going and to provide context to the material in a module.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4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First invite any local points of contact to make necessary announcements/welcome remarks.</a:t>
            </a:r>
          </a:p>
          <a:p>
            <a:pPr marL="171450" indent="-171450">
              <a:buFont typeface="Arial" panose="020B0604020202020204" pitchFamily="34" charset="0"/>
              <a:buChar char="•"/>
            </a:pPr>
            <a:r>
              <a:rPr lang="en-US" dirty="0"/>
              <a:t>Ensure that participants know locations of restrooms and emergency exits; </a:t>
            </a:r>
          </a:p>
          <a:p>
            <a:pPr marL="171450" indent="-171450">
              <a:buFont typeface="Arial" panose="020B0604020202020204" pitchFamily="34" charset="0"/>
              <a:buChar char="•"/>
            </a:pPr>
            <a:r>
              <a:rPr lang="en-US" dirty="0"/>
              <a:t>Outline how often breaks will occur and what time lunch will be</a:t>
            </a:r>
          </a:p>
          <a:p>
            <a:pPr marL="171450" indent="-171450">
              <a:buFont typeface="Arial" panose="020B0604020202020204" pitchFamily="34" charset="0"/>
              <a:buChar char="•"/>
            </a:pPr>
            <a:r>
              <a:rPr lang="en-US" dirty="0"/>
              <a:t>Ask participants to silence cell phones and take necessary calls outside the classroom</a:t>
            </a:r>
          </a:p>
          <a:p>
            <a:pPr marL="171450" indent="-171450">
              <a:buFont typeface="Arial" panose="020B0604020202020204" pitchFamily="34" charset="0"/>
              <a:buChar char="•"/>
            </a:pPr>
            <a:r>
              <a:rPr lang="en-US" dirty="0"/>
              <a:t>Explain that there will be a pre &amp; post test and knowledge checks throughout the course as well as discussion and activities to reaffirm learning</a:t>
            </a:r>
          </a:p>
          <a:p>
            <a:pPr marL="0" indent="0">
              <a:buFont typeface="Arial" panose="020B0604020202020204" pitchFamily="34" charset="0"/>
              <a:buNone/>
            </a:pPr>
            <a:endParaRPr lang="en-US" dirty="0"/>
          </a:p>
          <a:p>
            <a:pPr marL="27305"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cs typeface="Times New Roman" panose="02020603050405020304" pitchFamily="18" charset="0"/>
              </a:rPr>
              <a:t>Explain the following features in the virtual environment:</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Mute</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Camera On/Off (strongly encourage cameras on throughout course to increase engagement)</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Chat feature (have them test it by typing their hometown)</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Raise hand feature (have them test raising and lowering hand)</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Reactions (if desired)</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Polls (if used)</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cs typeface="Times New Roman" panose="02020603050405020304" pitchFamily="18" charset="0"/>
              </a:rPr>
              <a:t>Encourage participants to private message an instructor not actively teaching if they need technical help during the course.</a:t>
            </a:r>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3</a:t>
            </a:fld>
            <a:endParaRPr lang="en-US"/>
          </a:p>
        </p:txBody>
      </p:sp>
    </p:spTree>
    <p:extLst>
      <p:ext uri="{BB962C8B-B14F-4D97-AF65-F5344CB8AC3E}">
        <p14:creationId xmlns:p14="http://schemas.microsoft.com/office/powerpoint/2010/main" val="2724643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Display a copy of the Participant Guide being provided.</a:t>
            </a:r>
          </a:p>
          <a:p>
            <a:endParaRPr lang="en-US" dirty="0"/>
          </a:p>
          <a:p>
            <a:pPr marL="0" marR="0">
              <a:lnSpc>
                <a:spcPct val="107000"/>
              </a:lnSpc>
              <a:spcBef>
                <a:spcPts val="1200"/>
              </a:spcBef>
              <a:spcAft>
                <a:spcPts val="12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Explain to participants that they should have received a digital copy of the Participant Guide and handouts after completing the pretest.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Briefly review the Participant Guide with the learners.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Explain how the Guide also functions as a workbook and can be digitally completed (or manually completed if using a printed version).</a:t>
            </a: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Be prepared to email a digital copy of documents to any participants who indicate they do not have the information.</a:t>
            </a:r>
          </a:p>
          <a:p>
            <a:pPr marL="0" marR="0" lvl="0" indent="0">
              <a:lnSpc>
                <a:spcPct val="107000"/>
              </a:lnSpc>
              <a:spcBef>
                <a:spcPts val="0"/>
              </a:spcBef>
              <a:spcAft>
                <a:spcPts val="0"/>
              </a:spcAft>
              <a:buFont typeface="Symbol" panose="05050102010706020507" pitchFamily="18" charset="2"/>
              <a:buNone/>
            </a:pPr>
            <a:endParaRPr lang="en-US" sz="12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Symbol" panose="05050102010706020507" pitchFamily="18" charset="2"/>
              <a:buNone/>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Demonstrate how to use the Guide:</a:t>
            </a:r>
          </a:p>
          <a:p>
            <a:pPr marL="342900" marR="0" lvl="0" indent="-342900" algn="l" defTabSz="914400" rtl="0" eaLnBrk="1" latinLnBrk="0" hangingPunct="1">
              <a:lnSpc>
                <a:spcPct val="107000"/>
              </a:lnSpc>
              <a:spcBef>
                <a:spcPts val="0"/>
              </a:spcBef>
              <a:buFont typeface="Symbol" panose="05050102010706020507" pitchFamily="18" charset="2"/>
              <a:buChar char=""/>
            </a:pPr>
            <a:r>
              <a:rPr lang="en-US" sz="1200" kern="100" dirty="0">
                <a:solidFill>
                  <a:schemeClr val="tx1"/>
                </a:solidFill>
                <a:effectLst/>
                <a:latin typeface="Arial" panose="020B0604020202020204" pitchFamily="34" charset="0"/>
                <a:cs typeface="Times New Roman" panose="02020603050405020304" pitchFamily="18" charset="0"/>
              </a:rPr>
              <a:t>Explain how Text Boxes will appear on some slide images to serve as fill-in-the-blank areas to reinforce notetaking.</a:t>
            </a:r>
          </a:p>
          <a:p>
            <a:pPr marL="342900" marR="0" lvl="0" indent="-342900" algn="l" defTabSz="914400" rtl="0" eaLnBrk="1" latinLnBrk="0" hangingPunct="1">
              <a:lnSpc>
                <a:spcPct val="107000"/>
              </a:lnSpc>
              <a:spcBef>
                <a:spcPts val="0"/>
              </a:spcBef>
              <a:buFont typeface="Symbol" panose="05050102010706020507" pitchFamily="18" charset="2"/>
              <a:buChar char=""/>
            </a:pPr>
            <a:r>
              <a:rPr lang="en-US" sz="1200" kern="100" dirty="0">
                <a:solidFill>
                  <a:schemeClr val="tx1"/>
                </a:solidFill>
                <a:effectLst/>
                <a:latin typeface="Arial" panose="020B0604020202020204" pitchFamily="34" charset="0"/>
                <a:cs typeface="Times New Roman" panose="02020603050405020304" pitchFamily="18" charset="0"/>
              </a:rPr>
              <a:t>Demonstrate filling in a Text Box.</a:t>
            </a:r>
          </a:p>
          <a:p>
            <a:pPr marL="342900" marR="0" lvl="0" indent="-342900" algn="l" defTabSz="914400" rtl="0" eaLnBrk="1" latinLnBrk="0" hangingPunct="1">
              <a:lnSpc>
                <a:spcPct val="107000"/>
              </a:lnSpc>
              <a:spcBef>
                <a:spcPts val="0"/>
              </a:spcBef>
              <a:buFont typeface="Symbol" panose="05050102010706020507" pitchFamily="18" charset="2"/>
              <a:buChar char=""/>
            </a:pPr>
            <a:r>
              <a:rPr lang="en-US" sz="1200" kern="100" dirty="0">
                <a:solidFill>
                  <a:schemeClr val="tx1"/>
                </a:solidFill>
                <a:effectLst/>
                <a:latin typeface="Arial" panose="020B0604020202020204" pitchFamily="34" charset="0"/>
                <a:cs typeface="Times New Roman" panose="02020603050405020304" pitchFamily="18" charset="0"/>
              </a:rPr>
              <a:t>Invite participants to practice.</a:t>
            </a:r>
          </a:p>
          <a:p>
            <a:pPr marL="342900" marR="0" lvl="0" indent="-342900" algn="l" defTabSz="914400" rtl="0" eaLnBrk="1" latinLnBrk="0" hangingPunct="1">
              <a:lnSpc>
                <a:spcPct val="107000"/>
              </a:lnSpc>
              <a:spcBef>
                <a:spcPts val="0"/>
              </a:spcBef>
              <a:buFont typeface="Symbol" panose="05050102010706020507" pitchFamily="18" charset="2"/>
              <a:buChar char=""/>
            </a:pPr>
            <a:r>
              <a:rPr lang="en-US" sz="1200" kern="100" dirty="0">
                <a:solidFill>
                  <a:schemeClr val="tx1"/>
                </a:solidFill>
                <a:effectLst/>
                <a:latin typeface="Arial" panose="020B0604020202020204" pitchFamily="34" charset="0"/>
                <a:cs typeface="Times New Roman" panose="02020603050405020304" pitchFamily="18" charset="0"/>
              </a:rPr>
              <a:t>Explain how the “Click or tap here to enter text” fields are provided to support their ability to take notes throughout the training.</a:t>
            </a:r>
          </a:p>
          <a:p>
            <a:pPr marL="342900" marR="0" lvl="0" indent="-342900" algn="l" defTabSz="914400" rtl="0" eaLnBrk="1" latinLnBrk="0" hangingPunct="1">
              <a:lnSpc>
                <a:spcPct val="107000"/>
              </a:lnSpc>
              <a:spcBef>
                <a:spcPts val="0"/>
              </a:spcBef>
              <a:buFont typeface="Symbol" panose="05050102010706020507" pitchFamily="18" charset="2"/>
              <a:buChar char=""/>
            </a:pPr>
            <a:r>
              <a:rPr lang="en-US" sz="1200" kern="100" dirty="0">
                <a:solidFill>
                  <a:schemeClr val="tx1"/>
                </a:solidFill>
                <a:effectLst/>
                <a:latin typeface="Arial" panose="020B0604020202020204" pitchFamily="34" charset="0"/>
                <a:cs typeface="Times New Roman" panose="02020603050405020304" pitchFamily="18" charset="0"/>
              </a:rPr>
              <a:t>Demonstrate filling in a “Click or tap here to enter text” field.</a:t>
            </a:r>
          </a:p>
          <a:p>
            <a:pPr marL="342900" marR="0" lvl="0" indent="-342900" algn="l" defTabSz="914400" rtl="0" eaLnBrk="1" latinLnBrk="0" hangingPunct="1">
              <a:lnSpc>
                <a:spcPct val="107000"/>
              </a:lnSpc>
              <a:spcBef>
                <a:spcPts val="0"/>
              </a:spcBef>
              <a:buFont typeface="Symbol" panose="05050102010706020507" pitchFamily="18" charset="2"/>
              <a:buChar char=""/>
            </a:pPr>
            <a:r>
              <a:rPr lang="en-US" sz="1200" kern="100" dirty="0">
                <a:solidFill>
                  <a:schemeClr val="tx1"/>
                </a:solidFill>
                <a:effectLst/>
                <a:latin typeface="Arial" panose="020B0604020202020204" pitchFamily="34" charset="0"/>
                <a:cs typeface="Times New Roman" panose="02020603050405020304" pitchFamily="18" charset="0"/>
              </a:rPr>
              <a:t>Invite participants to practice.</a:t>
            </a:r>
          </a:p>
          <a:p>
            <a:pPr marL="0" marR="0" lvl="0" indent="0" algn="l" defTabSz="914400" rtl="0" eaLnBrk="1" latinLnBrk="0" hangingPunct="1">
              <a:lnSpc>
                <a:spcPct val="107000"/>
              </a:lnSpc>
              <a:spcBef>
                <a:spcPts val="0"/>
              </a:spcBef>
              <a:buFont typeface="Symbol" panose="05050102010706020507" pitchFamily="18" charset="2"/>
              <a:buNone/>
            </a:pPr>
            <a:endParaRPr lang="en-US" sz="1200" kern="100" dirty="0">
              <a:solidFill>
                <a:schemeClr val="tx1"/>
              </a:solidFill>
              <a:effectLst/>
              <a:latin typeface="Arial" panose="020B06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vILT Delivery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Display a copy of the Participant Guide and any resources being provided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 to participants that they should have received a digital copy of the Participant Guide after completing the pretest.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Briefly review the Participant Guide with the learners.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Explain how the Guide also serves as a workbook and can be digitally completed.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457200" algn="l"/>
              </a:tabLs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Be prepared to email a digital copy of documents to any participants who indicate they do not have the information.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latinLnBrk="0" hangingPunct="1">
              <a:lnSpc>
                <a:spcPct val="107000"/>
              </a:lnSpc>
              <a:spcBef>
                <a:spcPts val="0"/>
              </a:spcBef>
              <a:buFont typeface="Symbol" panose="05050102010706020507" pitchFamily="18" charset="2"/>
              <a:buNone/>
            </a:pPr>
            <a:endParaRPr lang="en-US" sz="1200" kern="100" dirty="0">
              <a:solidFill>
                <a:schemeClr val="tx1"/>
              </a:solidFill>
              <a:effectLst/>
              <a:latin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57F7B21-FE9E-4B74-8D94-05BDDA346BDF}" type="slidenum">
              <a:rPr lang="en-US" smtClean="0"/>
              <a:t>4</a:t>
            </a:fld>
            <a:endParaRPr lang="en-US"/>
          </a:p>
        </p:txBody>
      </p:sp>
    </p:spTree>
    <p:extLst>
      <p:ext uri="{BB962C8B-B14F-4D97-AF65-F5344CB8AC3E}">
        <p14:creationId xmlns:p14="http://schemas.microsoft.com/office/powerpoint/2010/main" val="1044477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Welcome participants and introduce yourself, and any other instructors who may be helping to deliver the training, by offering the following information:</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Name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Title/Agency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Desired outcome from the course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Experience relevant to the course subject matter</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27305" marR="0">
              <a:spcBef>
                <a:spcPts val="1800"/>
              </a:spcBef>
              <a:spcAft>
                <a:spcPts val="600"/>
              </a:spcAft>
            </a:pP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Stop sharing the screen to allow a more casual virtual atmosphere for learner introductions. Call on learners to share the above information. </a:t>
            </a:r>
          </a:p>
          <a:p>
            <a:pPr marL="0" marR="0">
              <a:lnSpc>
                <a:spcPct val="107000"/>
              </a:lnSpc>
              <a:spcBef>
                <a:spcPts val="1200"/>
              </a:spcBef>
              <a:spcAft>
                <a:spcPts val="600"/>
              </a:spcAft>
            </a:pPr>
            <a:endParaRPr lang="en-US"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1200"/>
              </a:spcBef>
              <a:spcAft>
                <a:spcPts val="600"/>
              </a:spcAft>
            </a:pPr>
            <a:r>
              <a:rPr lang="en-US" sz="1800" b="1" kern="100" dirty="0">
                <a:effectLst/>
                <a:latin typeface="Arial" panose="020B0604020202020204" pitchFamily="34" charset="0"/>
                <a:ea typeface="Calibri" panose="020F0502020204030204" pitchFamily="34" charset="0"/>
                <a:cs typeface="Times New Roman" panose="02020603050405020304" pitchFamily="18" charset="0"/>
              </a:rPr>
              <a:t>VIRTUAL SUGGESTION:</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Place the following in the chat box to remind them what to share:</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-Name</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-Position/Title &amp; Agency</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-What you hope to learn from course</a:t>
            </a: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-Previous knowledge of topic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5</a:t>
            </a:fld>
            <a:endParaRPr lang="en-US"/>
          </a:p>
        </p:txBody>
      </p:sp>
    </p:spTree>
    <p:extLst>
      <p:ext uri="{BB962C8B-B14F-4D97-AF65-F5344CB8AC3E}">
        <p14:creationId xmlns:p14="http://schemas.microsoft.com/office/powerpoint/2010/main" val="2799712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effective interviewing can help solve foodborne illness investigations and thus, prevent additional illness.</a:t>
            </a:r>
          </a:p>
          <a:p>
            <a:r>
              <a:rPr lang="en-US" dirty="0"/>
              <a:t>Be sure to bring out the prevention of illness part stronger in the upcoming discussion to reinforce the importance to the learner.</a:t>
            </a:r>
          </a:p>
          <a:p>
            <a:endParaRPr lang="en-US" b="1" dirty="0"/>
          </a:p>
          <a:p>
            <a:r>
              <a:rPr lang="en-US" b="1" dirty="0"/>
              <a:t>ASK : </a:t>
            </a:r>
          </a:p>
          <a:p>
            <a:pPr marL="171450" indent="-171450">
              <a:buFont typeface="Arial" panose="020B0604020202020204" pitchFamily="34" charset="0"/>
              <a:buChar char="•"/>
            </a:pPr>
            <a:r>
              <a:rPr lang="en-US" dirty="0"/>
              <a:t>What skills and techniques are needed for an effective interview? (attention to detail; communication skills; patience; teamwork; etc.)</a:t>
            </a:r>
          </a:p>
          <a:p>
            <a:endParaRPr lang="en-US" dirty="0"/>
          </a:p>
          <a:p>
            <a:r>
              <a:rPr lang="en-US" b="1" dirty="0"/>
              <a:t>ENGAGEMENT OPTION(S):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a participant to read the course goal and restate in their own words. </a:t>
            </a:r>
          </a:p>
          <a:p>
            <a:pPr marL="171450" indent="-171450">
              <a:buFont typeface="Arial" panose="020B0604020202020204" pitchFamily="34" charset="0"/>
              <a:buChar char="•"/>
            </a:pPr>
            <a:r>
              <a:rPr lang="en-US" dirty="0"/>
              <a:t>Ask participants what can make an interview challenging. </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dirty="0"/>
          </a:p>
          <a:p>
            <a:pPr marL="0" indent="0">
              <a:buFont typeface="Arial" panose="020B0604020202020204" pitchFamily="34" charset="0"/>
              <a:buNone/>
            </a:pPr>
            <a:r>
              <a:rPr lang="en-US" b="1" dirty="0"/>
              <a:t>VIRTUAL SUGGESTION: </a:t>
            </a:r>
          </a:p>
          <a:p>
            <a:pPr marL="171450" indent="-171450">
              <a:buFont typeface="Arial" panose="020B0604020202020204" pitchFamily="34" charset="0"/>
              <a:buChar char="•"/>
            </a:pPr>
            <a:r>
              <a:rPr lang="en-US" b="0" dirty="0"/>
              <a:t>Have participants use the chat feature to “chat” what can make an interview challenging.</a:t>
            </a:r>
          </a:p>
        </p:txBody>
      </p:sp>
      <p:sp>
        <p:nvSpPr>
          <p:cNvPr id="4" name="Slide Number Placeholder 3"/>
          <p:cNvSpPr>
            <a:spLocks noGrp="1"/>
          </p:cNvSpPr>
          <p:nvPr>
            <p:ph type="sldNum" sz="quarter" idx="5"/>
          </p:nvPr>
        </p:nvSpPr>
        <p:spPr/>
        <p:txBody>
          <a:bodyPr/>
          <a:lstStyle/>
          <a:p>
            <a:fld id="{A57F7B21-FE9E-4B74-8D94-05BDDA346BDF}" type="slidenum">
              <a:rPr lang="en-US" smtClean="0"/>
              <a:t>6</a:t>
            </a:fld>
            <a:endParaRPr lang="en-US"/>
          </a:p>
        </p:txBody>
      </p:sp>
    </p:spTree>
    <p:extLst>
      <p:ext uri="{BB962C8B-B14F-4D97-AF65-F5344CB8AC3E}">
        <p14:creationId xmlns:p14="http://schemas.microsoft.com/office/powerpoint/2010/main" val="3436054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Review the course agenda. The blue line indicates either lunch break (in person) or the end of the first day (virtual).</a:t>
            </a:r>
          </a:p>
        </p:txBody>
      </p:sp>
      <p:sp>
        <p:nvSpPr>
          <p:cNvPr id="4" name="Slide Number Placeholder 3"/>
          <p:cNvSpPr>
            <a:spLocks noGrp="1"/>
          </p:cNvSpPr>
          <p:nvPr>
            <p:ph type="sldNum" sz="quarter" idx="5"/>
          </p:nvPr>
        </p:nvSpPr>
        <p:spPr/>
        <p:txBody>
          <a:bodyPr/>
          <a:lstStyle/>
          <a:p>
            <a:fld id="{F8A786DB-9A68-4B20-9E57-C41C6A1D7BBC}" type="slidenum">
              <a:rPr lang="en-US" smtClean="0"/>
              <a:t>7</a:t>
            </a:fld>
            <a:endParaRPr lang="en-US"/>
          </a:p>
        </p:txBody>
      </p:sp>
    </p:spTree>
    <p:extLst>
      <p:ext uri="{BB962C8B-B14F-4D97-AF65-F5344CB8AC3E}">
        <p14:creationId xmlns:p14="http://schemas.microsoft.com/office/powerpoint/2010/main" val="4118165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DISCUSS: </a:t>
            </a:r>
            <a:r>
              <a:rPr lang="en-US" dirty="0"/>
              <a:t>Facilitate a whole class discussion exploring why interviews are important for the investigation. Aim to spend 5-10 minutes on this discussion to set the stage for why interviewing matters and the impact on the investigation. Ideas for discussion:</a:t>
            </a:r>
          </a:p>
          <a:p>
            <a:pPr marL="171450" indent="-171450">
              <a:buFont typeface="Arial" panose="020B0604020202020204" pitchFamily="34" charset="0"/>
              <a:buChar char="•"/>
            </a:pPr>
            <a:r>
              <a:rPr lang="en-US" dirty="0"/>
              <a:t>Generates hypotheses for cause of illness as commonalities are identified between cases.</a:t>
            </a:r>
          </a:p>
          <a:p>
            <a:pPr marL="171450" indent="-171450">
              <a:buFont typeface="Arial" panose="020B0604020202020204" pitchFamily="34" charset="0"/>
              <a:buChar char="•"/>
            </a:pPr>
            <a:r>
              <a:rPr lang="en-US" dirty="0"/>
              <a:t>Helps characterize symptoms, onset dates/times</a:t>
            </a:r>
          </a:p>
          <a:p>
            <a:pPr marL="171450" indent="-171450">
              <a:buFont typeface="Arial" panose="020B0604020202020204" pitchFamily="34" charset="0"/>
              <a:buChar char="•"/>
            </a:pPr>
            <a:r>
              <a:rPr lang="en-US" dirty="0"/>
              <a:t>Helps uncover any demographic commonalities or shared events</a:t>
            </a:r>
          </a:p>
          <a:p>
            <a:pPr marL="171450" indent="-171450">
              <a:buFont typeface="Arial" panose="020B0604020202020204" pitchFamily="34" charset="0"/>
              <a:buChar char="•"/>
            </a:pPr>
            <a:r>
              <a:rPr lang="en-US" dirty="0"/>
              <a:t>Identifies locations where transmission is occurring, including secondary transmission</a:t>
            </a:r>
          </a:p>
          <a:p>
            <a:pPr marL="171450" indent="-171450">
              <a:buFont typeface="Arial" panose="020B0604020202020204" pitchFamily="34" charset="0"/>
              <a:buChar char="•"/>
            </a:pPr>
            <a:r>
              <a:rPr lang="en-US" dirty="0"/>
              <a:t>Guides decisions for possible food testing at the laboratory</a:t>
            </a:r>
          </a:p>
          <a:p>
            <a:pPr marL="171450" indent="-171450">
              <a:buFont typeface="Arial" panose="020B0604020202020204" pitchFamily="34" charset="0"/>
              <a:buChar char="•"/>
            </a:pPr>
            <a:r>
              <a:rPr lang="en-US" dirty="0"/>
              <a:t>Helps identify suspect food products for potential regulatory actions, like traceback and removal from the marketplace</a:t>
            </a:r>
          </a:p>
          <a:p>
            <a:pPr marL="171450" indent="-171450">
              <a:buFont typeface="Arial" panose="020B0604020202020204" pitchFamily="34" charset="0"/>
              <a:buChar char="•"/>
            </a:pPr>
            <a:r>
              <a:rPr lang="en-US" dirty="0"/>
              <a:t>Identifies infected people working in or attending high risk settings that need to be excluded</a:t>
            </a:r>
          </a:p>
          <a:p>
            <a:pPr marL="171450" indent="-171450">
              <a:buFont typeface="Arial" panose="020B0604020202020204" pitchFamily="34" charset="0"/>
              <a:buChar char="•"/>
            </a:pPr>
            <a:r>
              <a:rPr lang="en-US" dirty="0"/>
              <a:t>Educates the public about risk &amp; safe food handling </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ASK: </a:t>
            </a:r>
          </a:p>
          <a:p>
            <a:pPr marL="0" indent="0">
              <a:buFont typeface="Arial" panose="020B0604020202020204" pitchFamily="34" charset="0"/>
              <a:buNone/>
            </a:pPr>
            <a:r>
              <a:rPr lang="en-US" b="0" dirty="0"/>
              <a:t>What are the consequences of a poorly conducted interview?</a:t>
            </a:r>
          </a:p>
          <a:p>
            <a:pPr marL="171450" indent="-171450">
              <a:buFont typeface="Arial" panose="020B0604020202020204" pitchFamily="34" charset="0"/>
              <a:buChar char="•"/>
            </a:pPr>
            <a:r>
              <a:rPr lang="en-US" b="0" dirty="0"/>
              <a:t>Lack of reliable exposure information to guide the investigation</a:t>
            </a:r>
          </a:p>
          <a:p>
            <a:pPr marL="171450" indent="-171450">
              <a:buFont typeface="Arial" panose="020B0604020202020204" pitchFamily="34" charset="0"/>
              <a:buChar char="•"/>
            </a:pPr>
            <a:r>
              <a:rPr lang="en-US" b="0" dirty="0"/>
              <a:t>Lack of trust between interviewer and interviewee</a:t>
            </a:r>
          </a:p>
          <a:p>
            <a:pPr marL="171450" indent="-171450">
              <a:buFont typeface="Arial" panose="020B0604020202020204" pitchFamily="34" charset="0"/>
              <a:buChar char="•"/>
            </a:pPr>
            <a:r>
              <a:rPr lang="en-US" b="0" dirty="0"/>
              <a:t>Difficulty determining illness source—leading to additional ill persons in community</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ENGAGEMENT OPTION(S): (to underscore “What’s In It For Me” or WIIFM)</a:t>
            </a:r>
          </a:p>
          <a:p>
            <a:pPr marL="171450" indent="-171450">
              <a:buFont typeface="Arial" panose="020B0604020202020204" pitchFamily="34" charset="0"/>
              <a:buChar char="•"/>
            </a:pPr>
            <a:r>
              <a:rPr lang="en-US" dirty="0"/>
              <a:t>Ask participants why they want to improve interview skills.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Segoe UI" panose="020B0502040204020203" pitchFamily="34" charset="0"/>
              </a:rPr>
              <a:t>Ask participants to share an experience of how interviewing has assisted foodborne illness outbreak investigations.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F8A786DB-9A68-4B20-9E57-C41C6A1D7BBC}" type="slidenum">
              <a:rPr lang="en-US" smtClean="0"/>
              <a:t>8</a:t>
            </a:fld>
            <a:endParaRPr lang="en-US"/>
          </a:p>
        </p:txBody>
      </p:sp>
    </p:spTree>
    <p:extLst>
      <p:ext uri="{BB962C8B-B14F-4D97-AF65-F5344CB8AC3E}">
        <p14:creationId xmlns:p14="http://schemas.microsoft.com/office/powerpoint/2010/main" val="3764019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a:t>
            </a:r>
          </a:p>
          <a:p>
            <a:endParaRPr lang="en-US" dirty="0"/>
          </a:p>
          <a:p>
            <a:r>
              <a:rPr lang="en-US" dirty="0"/>
              <a:t>Emphasize that interviewing is a critical part of the overall process of foodborne investigation. Explain that interviewing can generate hypotheses about what is causing illness, and this can lead to implementing control measures to stop the outbreak.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228600" indent="-228600">
              <a:buAutoNum type="arabicPeriod"/>
            </a:pPr>
            <a:r>
              <a:rPr lang="en-US" b="1" i="1" dirty="0"/>
              <a:t>Outbreak is detected.</a:t>
            </a:r>
            <a:r>
              <a:rPr lang="en-US" b="1" dirty="0"/>
              <a:t> </a:t>
            </a:r>
            <a:r>
              <a:rPr lang="en-US" b="0" dirty="0"/>
              <a:t>Explain that outbreaks are detected in a variety of ways: routine disease surveillance, food complaints, notification from community partners, etc. Don’t go into too much detail here—surveillance comes in the next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0" indent="0">
              <a:buNone/>
            </a:pPr>
            <a:r>
              <a:rPr lang="en-US" b="1" dirty="0"/>
              <a:t>2. </a:t>
            </a:r>
            <a:r>
              <a:rPr lang="en-US" b="1" i="1" dirty="0"/>
              <a:t>Find Cases</a:t>
            </a:r>
            <a:r>
              <a:rPr lang="en-US" b="0" i="1" dirty="0"/>
              <a:t>. </a:t>
            </a:r>
            <a:r>
              <a:rPr lang="en-US" b="0" i="0" dirty="0"/>
              <a:t>Explain that investigators need to determine which people merit interview. Sometimes it’s obvious (people who attended the dinner associated with illness) but sometimes they may need to look back in the surveillance system to identify which cases need interview. Case finding will be covered in detail in a later module, just touch on it superficially.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0" indent="0">
              <a:buNone/>
            </a:pPr>
            <a:r>
              <a:rPr lang="en-US" b="1" i="0" dirty="0"/>
              <a:t>3. Interview to Generate Hypotheses</a:t>
            </a:r>
            <a:r>
              <a:rPr lang="en-US" b="0" i="0" dirty="0"/>
              <a:t>. Explain that investigators need to interview to form a hypothesis about what might be making people sick—investigators are looking for trends.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to advance the slide.&gt;</a:t>
            </a:r>
          </a:p>
          <a:p>
            <a:pPr marL="0" indent="0">
              <a:buNone/>
            </a:pPr>
            <a:r>
              <a:rPr lang="en-US" b="1" i="0" dirty="0"/>
              <a:t>4. Test Hypotheses. </a:t>
            </a:r>
            <a:r>
              <a:rPr lang="en-US" b="0" i="0" dirty="0"/>
              <a:t>If a hypothesis emerges about what might be causing illness it must be tested. </a:t>
            </a:r>
            <a:endParaRPr lang="en-US" b="1" i="0" dirty="0"/>
          </a:p>
          <a:p>
            <a:pPr marL="171450" indent="-171450">
              <a:buFont typeface="Arial" panose="020B0604020202020204" pitchFamily="34" charset="0"/>
              <a:buChar char="•"/>
            </a:pPr>
            <a:r>
              <a:rPr lang="en-US" b="1" dirty="0"/>
              <a:t>ASK: </a:t>
            </a:r>
            <a:r>
              <a:rPr lang="en-US" dirty="0"/>
              <a:t>How can investigators test these hypotheses? (laboratory food testing; case control or cohort studies; environmental sampling, looking at shopper card data;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&lt;Click TWICE to advance the slide.&gt;</a:t>
            </a:r>
          </a:p>
          <a:p>
            <a:pPr marL="0" indent="0">
              <a:buFont typeface="Arial" panose="020B0604020202020204" pitchFamily="34" charset="0"/>
              <a:buNone/>
            </a:pPr>
            <a:r>
              <a:rPr lang="en-US" b="1" dirty="0"/>
              <a:t>5a. Find Associations/Implement Control Measures</a:t>
            </a:r>
            <a:r>
              <a:rPr lang="en-US" dirty="0"/>
              <a:t>. If the hypothesis is tested and found be to associated with illness, appropriate control measures can be implemented</a:t>
            </a:r>
          </a:p>
          <a:p>
            <a:pPr marL="171450" indent="-171450">
              <a:buFont typeface="Arial" panose="020B0604020202020204" pitchFamily="34" charset="0"/>
              <a:buChar char="•"/>
            </a:pPr>
            <a:r>
              <a:rPr lang="en-US" b="1" dirty="0"/>
              <a:t>ASK</a:t>
            </a:r>
            <a:r>
              <a:rPr lang="en-US" dirty="0"/>
              <a:t>: What kind of control measures might be implemented to stop an outbreak? (recalling a food; excluding an ill food worker; environmental cleaning at a restaurant;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5b. No Associations Found</a:t>
            </a:r>
            <a:r>
              <a:rPr lang="en-US" dirty="0"/>
              <a:t>. Explain that sometimes no hypotheses are found, or no associations are made. Explain that this will lead to additional hypothesis testing and possibly more interviewing and that sometimes interviewing is iterative. </a:t>
            </a:r>
          </a:p>
          <a:p>
            <a:endParaRPr lang="en-US" dirty="0"/>
          </a:p>
          <a:p>
            <a:r>
              <a:rPr lang="en-US" dirty="0"/>
              <a:t>After explaining the investigation process, a phone icon will appear. Select the phone icon to begin the threaded scenario where an audio file will play describing an increase in ill people presenting to the </a:t>
            </a:r>
            <a:r>
              <a:rPr lang="en-US" noProof="0" dirty="0"/>
              <a:t>Emergency</a:t>
            </a:r>
            <a:r>
              <a:rPr lang="en-US" dirty="0"/>
              <a:t> Department. </a:t>
            </a:r>
          </a:p>
          <a:p>
            <a:endParaRPr lang="en-US" dirty="0"/>
          </a:p>
          <a:p>
            <a:r>
              <a:rPr lang="en-US" dirty="0"/>
              <a:t>Advise students that a text version of the audio is provided within the Participant Guide for those who wish to read along.</a:t>
            </a:r>
          </a:p>
          <a:p>
            <a:endParaRPr lang="en-US" dirty="0"/>
          </a:p>
          <a:p>
            <a:r>
              <a:rPr lang="en-US" b="1" dirty="0"/>
              <a:t>ENGAGEMENT OPTION(S):</a:t>
            </a:r>
          </a:p>
          <a:p>
            <a:endParaRPr lang="en-US" b="1" dirty="0"/>
          </a:p>
          <a:p>
            <a:r>
              <a:rPr lang="en-US" b="1" dirty="0"/>
              <a:t>ASK PARTICIPANTS:</a:t>
            </a:r>
          </a:p>
          <a:p>
            <a:pPr marL="171450" indent="-171450">
              <a:buFont typeface="Arial" panose="020B0604020202020204" pitchFamily="34" charset="0"/>
              <a:buChar char="•"/>
            </a:pPr>
            <a:r>
              <a:rPr lang="en-US" b="0" dirty="0"/>
              <a:t>Have</a:t>
            </a:r>
            <a:r>
              <a:rPr lang="en-US" dirty="0"/>
              <a:t> you ever been on the receiving end of a call like this?</a:t>
            </a:r>
          </a:p>
          <a:p>
            <a:pPr marL="171450" indent="-171450">
              <a:buFont typeface="Arial" panose="020B0604020202020204" pitchFamily="34" charset="0"/>
              <a:buChar char="•"/>
            </a:pPr>
            <a:r>
              <a:rPr lang="en-US" dirty="0"/>
              <a:t>Describe the situation and what they did. </a:t>
            </a:r>
          </a:p>
          <a:p>
            <a:pPr marL="0" indent="0">
              <a:buFont typeface="Arial" panose="020B0604020202020204" pitchFamily="34" charset="0"/>
              <a:buNone/>
            </a:pPr>
            <a:endParaRPr lang="en-US" dirty="0"/>
          </a:p>
          <a:p>
            <a:pPr marL="0" indent="0">
              <a:buFont typeface="Arial" panose="020B0604020202020204" pitchFamily="34" charset="0"/>
              <a:buNone/>
            </a:pPr>
            <a:r>
              <a:rPr lang="en-US" i="1" dirty="0"/>
              <a:t>If no one has experience to share, ask if their health department has a protocol for handling a call like this.</a:t>
            </a:r>
          </a:p>
          <a:p>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9</a:t>
            </a:fld>
            <a:endParaRPr lang="en-US"/>
          </a:p>
        </p:txBody>
      </p:sp>
    </p:spTree>
    <p:extLst>
      <p:ext uri="{BB962C8B-B14F-4D97-AF65-F5344CB8AC3E}">
        <p14:creationId xmlns:p14="http://schemas.microsoft.com/office/powerpoint/2010/main" val="2271708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77C1-770A-3682-1842-3023550834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1EABE4-5553-86BD-7BBD-0962007B64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A9986B-3176-8ACE-290C-8F46177A5669}"/>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5" name="Footer Placeholder 4">
            <a:extLst>
              <a:ext uri="{FF2B5EF4-FFF2-40B4-BE49-F238E27FC236}">
                <a16:creationId xmlns:a16="http://schemas.microsoft.com/office/drawing/2014/main" id="{36467F9D-4072-38CA-8C08-2F6D492556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EC037D-43AC-6253-DB80-40B2F7650FB6}"/>
              </a:ext>
            </a:extLst>
          </p:cNvPr>
          <p:cNvSpPr>
            <a:spLocks noGrp="1"/>
          </p:cNvSpPr>
          <p:nvPr>
            <p:ph type="sldNum" sz="quarter" idx="12"/>
          </p:nvPr>
        </p:nvSpPr>
        <p:spPr/>
        <p:txBody>
          <a:bodyPr/>
          <a:lstStyle/>
          <a:p>
            <a:fld id="{5405AB9A-1E2B-4DEF-A520-1B06DE4E545B}" type="slidenum">
              <a:rPr lang="en-US" smtClean="0"/>
              <a:t>‹#›</a:t>
            </a:fld>
            <a:endParaRPr lang="en-US"/>
          </a:p>
        </p:txBody>
      </p:sp>
    </p:spTree>
    <p:custDataLst>
      <p:tags r:id="rId1"/>
    </p:custDataLst>
    <p:extLst>
      <p:ext uri="{BB962C8B-B14F-4D97-AF65-F5344CB8AC3E}">
        <p14:creationId xmlns:p14="http://schemas.microsoft.com/office/powerpoint/2010/main" val="234300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6421E-0126-E28B-69B4-0973539890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B65EB4-C94E-7B00-A7D0-F5D13E927D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1E75E4-CA82-27B6-6813-7E6A706CE075}"/>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5" name="Footer Placeholder 4">
            <a:extLst>
              <a:ext uri="{FF2B5EF4-FFF2-40B4-BE49-F238E27FC236}">
                <a16:creationId xmlns:a16="http://schemas.microsoft.com/office/drawing/2014/main" id="{BBB108D7-E738-BC94-4735-C1B8134FEC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0E04B5-414A-2CE1-D92D-1C2B484EC753}"/>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59582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9931AE-FEA8-9703-6C5F-AB4A9E435C8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66F8B3-2746-661A-D408-AB8678FE4B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6AE522-B7B6-10DE-A8A2-BCE4BB51276F}"/>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5" name="Footer Placeholder 4">
            <a:extLst>
              <a:ext uri="{FF2B5EF4-FFF2-40B4-BE49-F238E27FC236}">
                <a16:creationId xmlns:a16="http://schemas.microsoft.com/office/drawing/2014/main" id="{96703DED-2DF2-990D-719C-1149DD5B26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ABEC7A-9C04-1837-AA99-1EFB9592BC3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570540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8833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7773020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012112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212611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661425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1114160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238297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67100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8D938-74E3-F7DB-9F45-A574A58C2D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E4D4DC-F394-5D18-B360-01AC9CC97A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74013F-2562-6625-D13F-EC0F278025D8}"/>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5" name="Footer Placeholder 4">
            <a:extLst>
              <a:ext uri="{FF2B5EF4-FFF2-40B4-BE49-F238E27FC236}">
                <a16:creationId xmlns:a16="http://schemas.microsoft.com/office/drawing/2014/main" id="{B4F61790-58A3-2612-51E9-26885A8ADD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66DA5F-D011-FA94-E377-BCE0295AFF0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38820461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31641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425585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2848317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879199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B82EC-C82C-74ED-465A-1B6614E822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7B5148-6DC5-AE17-7721-ECA7169BBC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37339D-69E7-F919-C0B8-C2189DFF8543}"/>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5" name="Footer Placeholder 4">
            <a:extLst>
              <a:ext uri="{FF2B5EF4-FFF2-40B4-BE49-F238E27FC236}">
                <a16:creationId xmlns:a16="http://schemas.microsoft.com/office/drawing/2014/main" id="{0AA081AB-EB44-A49D-1540-51EEE685CC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4B737D-74F2-5C70-FC31-D694C0DA4868}"/>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994407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3A88A-8900-A75D-C506-BE4728EB1AB4}"/>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3F073E43-91DA-E98D-9E8C-51C160651E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EA257A3-A8E4-150D-1D0E-E66D052E588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605DAD-6F48-FB94-BA44-655E61B0756D}"/>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6" name="Footer Placeholder 5">
            <a:extLst>
              <a:ext uri="{FF2B5EF4-FFF2-40B4-BE49-F238E27FC236}">
                <a16:creationId xmlns:a16="http://schemas.microsoft.com/office/drawing/2014/main" id="{0C0BF5C7-1171-AE06-C952-2D1E767E05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262D88-6ED1-06AA-E526-6CB4E6C99ACF}"/>
              </a:ext>
            </a:extLst>
          </p:cNvPr>
          <p:cNvSpPr>
            <a:spLocks noGrp="1"/>
          </p:cNvSpPr>
          <p:nvPr>
            <p:ph type="sldNum" sz="quarter" idx="12"/>
          </p:nvPr>
        </p:nvSpPr>
        <p:spPr/>
        <p:txBody>
          <a:bodyPr/>
          <a:lstStyle/>
          <a:p>
            <a:fld id="{5405AB9A-1E2B-4DEF-A520-1B06DE4E545B}" type="slidenum">
              <a:rPr lang="en-US" smtClean="0"/>
              <a:t>‹#›</a:t>
            </a:fld>
            <a:endParaRPr lang="en-US"/>
          </a:p>
        </p:txBody>
      </p:sp>
    </p:spTree>
    <p:custDataLst>
      <p:tags r:id="rId1"/>
    </p:custDataLst>
    <p:extLst>
      <p:ext uri="{BB962C8B-B14F-4D97-AF65-F5344CB8AC3E}">
        <p14:creationId xmlns:p14="http://schemas.microsoft.com/office/powerpoint/2010/main" val="3737376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AE5CE-7D7B-D2CC-8FD7-409DEA13A38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1F9C2C-6665-F295-493C-E694150D69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D4C44F-9A37-0C3C-0DE4-660281E6564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9C3584-96ED-ACEB-D8E5-F3713A5C6E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DF40AA-0743-C971-5B1A-EED21D72C1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E7F41C-D484-F716-824C-95958846BAD7}"/>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8" name="Footer Placeholder 7">
            <a:extLst>
              <a:ext uri="{FF2B5EF4-FFF2-40B4-BE49-F238E27FC236}">
                <a16:creationId xmlns:a16="http://schemas.microsoft.com/office/drawing/2014/main" id="{DA08F1DB-A39D-E0C9-B11D-907F305162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4FFFC3-2953-817E-CDC5-DE80E4001721}"/>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3976454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C9A4F-DAB5-6FD8-C0A4-E75098106E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984E7A7-29DE-A8C8-3BBC-4B598BE79F47}"/>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4" name="Footer Placeholder 3">
            <a:extLst>
              <a:ext uri="{FF2B5EF4-FFF2-40B4-BE49-F238E27FC236}">
                <a16:creationId xmlns:a16="http://schemas.microsoft.com/office/drawing/2014/main" id="{D7B32CCA-C574-ED72-3C29-B98ED0236D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A20E13-3305-88CD-1B1C-05F7FE15C6AF}"/>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75596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DD1726-B0C7-2487-F022-9CF45EEBEEC8}"/>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3" name="Footer Placeholder 2">
            <a:extLst>
              <a:ext uri="{FF2B5EF4-FFF2-40B4-BE49-F238E27FC236}">
                <a16:creationId xmlns:a16="http://schemas.microsoft.com/office/drawing/2014/main" id="{5DBE1B49-52E9-77BA-655A-375A548AF50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881C3E-FAAD-63FB-C835-DA9414074CDD}"/>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3273491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DC2D7-4F58-09EF-2A56-4B3CE648D1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C895A7-F8F9-577C-5FB8-8093B12EE2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B92F94-6C7D-6960-FE08-49FF977E14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C78FD4-BE7C-654F-5068-5E6192178E45}"/>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6" name="Footer Placeholder 5">
            <a:extLst>
              <a:ext uri="{FF2B5EF4-FFF2-40B4-BE49-F238E27FC236}">
                <a16:creationId xmlns:a16="http://schemas.microsoft.com/office/drawing/2014/main" id="{82DA39E8-6EE3-082D-2691-D540525DC1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F54E90-2C73-F784-BA73-0DCFC215C2FB}"/>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167671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8C066-5658-559F-A911-A505614714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1C71FE-A321-2F0D-CFC9-CEE45A1E7A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D7DBE4-C9BE-4BFE-3DCD-2896383F3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3AA16C-C673-1550-2C92-CEC2D5487819}"/>
              </a:ext>
            </a:extLst>
          </p:cNvPr>
          <p:cNvSpPr>
            <a:spLocks noGrp="1"/>
          </p:cNvSpPr>
          <p:nvPr>
            <p:ph type="dt" sz="half" idx="10"/>
          </p:nvPr>
        </p:nvSpPr>
        <p:spPr/>
        <p:txBody>
          <a:bodyPr/>
          <a:lstStyle/>
          <a:p>
            <a:fld id="{D5F904FD-2F10-4C5E-B682-ED79FEB1442E}" type="datetimeFigureOut">
              <a:rPr lang="en-US" smtClean="0"/>
              <a:t>7/24/2023</a:t>
            </a:fld>
            <a:endParaRPr lang="en-US"/>
          </a:p>
        </p:txBody>
      </p:sp>
      <p:sp>
        <p:nvSpPr>
          <p:cNvPr id="6" name="Footer Placeholder 5">
            <a:extLst>
              <a:ext uri="{FF2B5EF4-FFF2-40B4-BE49-F238E27FC236}">
                <a16:creationId xmlns:a16="http://schemas.microsoft.com/office/drawing/2014/main" id="{4A124E0E-0EA7-6169-3DA9-658DB4498F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185F2F-4B56-7402-3E56-87E1954ED040}"/>
              </a:ext>
            </a:extLst>
          </p:cNvPr>
          <p:cNvSpPr>
            <a:spLocks noGrp="1"/>
          </p:cNvSpPr>
          <p:nvPr>
            <p:ph type="sldNum" sz="quarter" idx="12"/>
          </p:nvPr>
        </p:nvSpPr>
        <p:spPr/>
        <p:txBody>
          <a:bodyPr/>
          <a:lstStyle/>
          <a:p>
            <a:fld id="{5405AB9A-1E2B-4DEF-A520-1B06DE4E545B}" type="slidenum">
              <a:rPr lang="en-US" smtClean="0"/>
              <a:t>‹#›</a:t>
            </a:fld>
            <a:endParaRPr lang="en-US"/>
          </a:p>
        </p:txBody>
      </p:sp>
    </p:spTree>
    <p:extLst>
      <p:ext uri="{BB962C8B-B14F-4D97-AF65-F5344CB8AC3E}">
        <p14:creationId xmlns:p14="http://schemas.microsoft.com/office/powerpoint/2010/main" val="2456399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ags" Target="../tags/tag6.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A0C0E1-05D2-FFB9-8C42-9308C0EEF2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CBA4F9-9018-CD2A-E1B1-0C798041FA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7D6B15-0371-2F2A-69BF-DD0BC99A17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904FD-2F10-4C5E-B682-ED79FEB1442E}" type="datetimeFigureOut">
              <a:rPr lang="en-US" smtClean="0"/>
              <a:t>7/24/2023</a:t>
            </a:fld>
            <a:endParaRPr lang="en-US"/>
          </a:p>
        </p:txBody>
      </p:sp>
      <p:sp>
        <p:nvSpPr>
          <p:cNvPr id="5" name="Footer Placeholder 4">
            <a:extLst>
              <a:ext uri="{FF2B5EF4-FFF2-40B4-BE49-F238E27FC236}">
                <a16:creationId xmlns:a16="http://schemas.microsoft.com/office/drawing/2014/main" id="{82A2ED95-140B-BB8A-3CC2-F49F600D5A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EC4E987-3450-9370-AF7C-30BEC3A038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5AB9A-1E2B-4DEF-A520-1B06DE4E545B}" type="slidenum">
              <a:rPr lang="en-US" smtClean="0"/>
              <a:t>‹#›</a:t>
            </a:fld>
            <a:endParaRPr lang="en-US"/>
          </a:p>
        </p:txBody>
      </p:sp>
    </p:spTree>
    <p:custDataLst>
      <p:tags r:id="rId14"/>
    </p:custDataLst>
    <p:extLst>
      <p:ext uri="{BB962C8B-B14F-4D97-AF65-F5344CB8AC3E}">
        <p14:creationId xmlns:p14="http://schemas.microsoft.com/office/powerpoint/2010/main" val="2595250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7/24/2023</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254615893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4.xml"/><Relationship Id="rId6" Type="http://schemas.openxmlformats.org/officeDocument/2006/relationships/image" Target="../media/image14.png"/><Relationship Id="rId5" Type="http://schemas.openxmlformats.org/officeDocument/2006/relationships/notesSlide" Target="../notesSlides/notesSlide10.xml"/><Relationship Id="rId4"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25.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7.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tags" Target="../tags/tag18.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ags" Target="../tags/tag20.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8.xml"/><Relationship Id="rId7" Type="http://schemas.openxmlformats.org/officeDocument/2006/relationships/image" Target="../media/image12.png"/><Relationship Id="rId2" Type="http://schemas.openxmlformats.org/officeDocument/2006/relationships/slideLayout" Target="../slideLayouts/slideLayout16.xml"/><Relationship Id="rId1" Type="http://schemas.openxmlformats.org/officeDocument/2006/relationships/tags" Target="../tags/tag2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8C294-E960-DD83-7524-FED35E87380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0"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708478" y="2988859"/>
            <a:ext cx="7483522" cy="2059662"/>
          </a:xfrm>
          <a:solidFill>
            <a:srgbClr val="FFFFFF">
              <a:alpha val="89804"/>
            </a:srgbClr>
          </a:solidFill>
        </p:spPr>
        <p:txBody>
          <a:bodyPr tIns="0" rIns="274320" bIns="0" anchor="ctr" anchorCtr="0">
            <a:normAutofit/>
          </a:bodyPr>
          <a:lstStyle/>
          <a:p>
            <a:pPr algn="r">
              <a:lnSpc>
                <a:spcPct val="100000"/>
              </a:lnSpc>
              <a:spcBef>
                <a:spcPts val="2400"/>
              </a:spcBef>
              <a:spcAft>
                <a:spcPts val="2400"/>
              </a:spcAft>
            </a:pPr>
            <a:r>
              <a:rPr lang="en-US" sz="4400" b="1" dirty="0"/>
              <a:t>Introduction to</a:t>
            </a:r>
            <a:br>
              <a:rPr lang="en-US" sz="4400" b="1" dirty="0"/>
            </a:br>
            <a:r>
              <a:rPr lang="en-US" sz="4400" b="1" dirty="0"/>
              <a:t>Effective Interviewing</a:t>
            </a:r>
            <a:br>
              <a:rPr lang="en-US" sz="3600" b="1" dirty="0"/>
            </a:br>
            <a:r>
              <a:rPr lang="en-US" sz="3200" b="1" dirty="0"/>
              <a:t>Module 1: Course Overview</a:t>
            </a:r>
          </a:p>
        </p:txBody>
      </p:sp>
      <p:pic>
        <p:nvPicPr>
          <p:cNvPr id="2" name="Picture 1" descr="Graphical user interface, text&#10;&#10;Description automatically generated">
            <a:extLst>
              <a:ext uri="{FF2B5EF4-FFF2-40B4-BE49-F238E27FC236}">
                <a16:creationId xmlns:a16="http://schemas.microsoft.com/office/drawing/2014/main" id="{D4775091-C725-03E7-D5E3-3E9BC07FC0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268" y="498417"/>
            <a:ext cx="3219458" cy="859536"/>
          </a:xfrm>
          <a:prstGeom prst="rect">
            <a:avLst/>
          </a:prstGeom>
        </p:spPr>
      </p:pic>
    </p:spTree>
    <p:custDataLst>
      <p:tags r:id="rId1"/>
    </p:custDataLst>
    <p:extLst>
      <p:ext uri="{BB962C8B-B14F-4D97-AF65-F5344CB8AC3E}">
        <p14:creationId xmlns:p14="http://schemas.microsoft.com/office/powerpoint/2010/main" val="2381793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a:t>Activity 1.1</a:t>
            </a:r>
            <a:endParaRPr lang="en-US" dirty="0"/>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t>Answer the following questions:</a:t>
            </a:r>
          </a:p>
          <a:p>
            <a:pPr marL="0" indent="0">
              <a:buNone/>
            </a:pPr>
            <a:endParaRPr lang="en-US" dirty="0"/>
          </a:p>
          <a:p>
            <a:pPr marL="514350" indent="-514350">
              <a:buAutoNum type="arabicPeriod"/>
            </a:pPr>
            <a:r>
              <a:rPr lang="en-US" dirty="0"/>
              <a:t>Does this scenario merit gathering additional information? </a:t>
            </a:r>
          </a:p>
          <a:p>
            <a:pPr marL="514350" indent="-514350">
              <a:buAutoNum type="arabicPeriod"/>
            </a:pPr>
            <a:r>
              <a:rPr lang="en-US" dirty="0"/>
              <a:t>What additional information is needed? How would you get it?</a:t>
            </a:r>
          </a:p>
          <a:p>
            <a:pPr marL="0" indent="0">
              <a:buNone/>
            </a:pPr>
            <a:endParaRPr lang="en-US" dirty="0"/>
          </a:p>
          <a:p>
            <a:pPr marL="0" indent="0">
              <a:buNone/>
            </a:pPr>
            <a:endParaRPr lang="en-US" dirty="0"/>
          </a:p>
          <a:p>
            <a:pPr marL="0" indent="0">
              <a:buNone/>
            </a:pPr>
            <a:r>
              <a:rPr lang="en-US" dirty="0"/>
              <a:t>Choose a spokesperson to report out group findings.</a:t>
            </a:r>
          </a:p>
        </p:txBody>
      </p:sp>
      <p:sp>
        <p:nvSpPr>
          <p:cNvPr id="3" name="Slide Number Placeholder 3">
            <a:extLst>
              <a:ext uri="{FF2B5EF4-FFF2-40B4-BE49-F238E27FC236}">
                <a16:creationId xmlns:a16="http://schemas.microsoft.com/office/drawing/2014/main" id="{65FB3168-E8E7-B48C-74E4-AADFA10257CD}"/>
              </a:ext>
            </a:extLst>
          </p:cNvPr>
          <p:cNvSpPr>
            <a:spLocks noGrp="1"/>
          </p:cNvSpPr>
          <p:nvPr>
            <p:ph type="sldNum" sz="quarter" idx="12"/>
          </p:nvPr>
        </p:nvSpPr>
        <p:spPr>
          <a:xfrm>
            <a:off x="8610600" y="6356350"/>
            <a:ext cx="2743200" cy="365125"/>
          </a:xfrm>
        </p:spPr>
        <p:txBody>
          <a:bodyPr/>
          <a:lstStyle/>
          <a:p>
            <a:fld id="{A36692EB-79DF-465C-A61E-AA737CE7901B}" type="slidenum">
              <a:rPr lang="en-US" smtClean="0"/>
              <a:pPr/>
              <a:t>10</a:t>
            </a:fld>
            <a:endParaRPr lang="en-US"/>
          </a:p>
        </p:txBody>
      </p:sp>
      <p:pic>
        <p:nvPicPr>
          <p:cNvPr id="4" name="COE Interviewer Training Mod 1 Audio with hangup at the end">
            <a:hlinkClick r:id="" action="ppaction://media"/>
            <a:extLst>
              <a:ext uri="{FF2B5EF4-FFF2-40B4-BE49-F238E27FC236}">
                <a16:creationId xmlns:a16="http://schemas.microsoft.com/office/drawing/2014/main" id="{96DA84E6-F066-0CB0-E07D-E058B99E44DA}"/>
              </a:ext>
            </a:extLst>
          </p:cNvPr>
          <p:cNvPicPr>
            <a:picLocks noChangeAspect="1"/>
          </p:cNvPicPr>
          <p:nvPr>
            <a:audioFile r:link="rId3"/>
            <p:extLst>
              <p:ext uri="{DAA4B4D4-6D71-4841-9C94-3DE7FCFB9230}">
                <p14:media xmlns:p14="http://schemas.microsoft.com/office/powerpoint/2010/main" r:embed="rId2"/>
              </p:ext>
            </p:extLst>
          </p:nvPr>
        </p:nvPicPr>
        <p:blipFill>
          <a:blip r:embed="rId6">
            <a:extLst>
              <a:ext uri="{28A0092B-C50C-407E-A947-70E740481C1C}">
                <a14:useLocalDpi xmlns:a14="http://schemas.microsoft.com/office/drawing/2010/main" val="0"/>
              </a:ext>
            </a:extLst>
          </a:blip>
          <a:srcRect/>
          <a:stretch/>
        </p:blipFill>
        <p:spPr>
          <a:xfrm>
            <a:off x="9805260" y="5861867"/>
            <a:ext cx="583349" cy="609600"/>
          </a:xfrm>
          <a:prstGeom prst="rect">
            <a:avLst/>
          </a:prstGeom>
        </p:spPr>
      </p:pic>
    </p:spTree>
    <p:custDataLst>
      <p:tags r:id="rId1"/>
    </p:custDataLst>
    <p:extLst>
      <p:ext uri="{BB962C8B-B14F-4D97-AF65-F5344CB8AC3E}">
        <p14:creationId xmlns:p14="http://schemas.microsoft.com/office/powerpoint/2010/main" val="425934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1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25624"/>
            <a:ext cx="10515600" cy="3121129"/>
          </a:xfrm>
        </p:spPr>
        <p:txBody>
          <a:bodyPr>
            <a:normAutofit/>
          </a:bodyPr>
          <a:lstStyle/>
          <a:p>
            <a:pPr marL="0" indent="0">
              <a:lnSpc>
                <a:spcPct val="100000"/>
              </a:lnSpc>
              <a:spcBef>
                <a:spcPts val="1200"/>
              </a:spcBef>
              <a:spcAft>
                <a:spcPts val="1200"/>
              </a:spcAft>
              <a:buNone/>
            </a:pPr>
            <a:r>
              <a:rPr lang="en-US" dirty="0"/>
              <a:t>This module:</a:t>
            </a:r>
          </a:p>
          <a:p>
            <a:pPr marL="514350" indent="-514350">
              <a:lnSpc>
                <a:spcPct val="100000"/>
              </a:lnSpc>
              <a:spcBef>
                <a:spcPts val="1200"/>
              </a:spcBef>
              <a:spcAft>
                <a:spcPts val="1200"/>
              </a:spcAft>
              <a:buFont typeface="+mj-lt"/>
              <a:buAutoNum type="arabicPeriod"/>
            </a:pPr>
            <a:r>
              <a:rPr lang="en-US" dirty="0"/>
              <a:t>Explained the importance of interviewing during foodborne illness investigations</a:t>
            </a:r>
          </a:p>
          <a:p>
            <a:pPr marL="514350" indent="-514350">
              <a:lnSpc>
                <a:spcPct val="100000"/>
              </a:lnSpc>
              <a:spcBef>
                <a:spcPts val="1200"/>
              </a:spcBef>
              <a:spcAft>
                <a:spcPts val="1200"/>
              </a:spcAft>
              <a:buFont typeface="+mj-lt"/>
              <a:buAutoNum type="arabicPeriod"/>
            </a:pPr>
            <a:r>
              <a:rPr lang="en-US" dirty="0"/>
              <a:t>Described the content and structure of this course</a:t>
            </a:r>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fld id="{A36692EB-79DF-465C-A61E-AA737CE7901B}" type="slidenum">
              <a:rPr lang="en-US" smtClean="0"/>
              <a:pPr/>
              <a:t>11</a:t>
            </a:fld>
            <a:endParaRPr lang="en-US" dirty="0"/>
          </a:p>
        </p:txBody>
      </p:sp>
      <p:pic>
        <p:nvPicPr>
          <p:cNvPr id="8" name="Picture 7" descr="Graphical user interface&#10;&#10;Description automatically generated">
            <a:extLst>
              <a:ext uri="{FF2B5EF4-FFF2-40B4-BE49-F238E27FC236}">
                <a16:creationId xmlns:a16="http://schemas.microsoft.com/office/drawing/2014/main" id="{DBEFA3D5-2647-865C-A6B4-8043185A10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606635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Module 1: Objectives</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p:txBody>
          <a:bodyPr/>
          <a:lstStyle/>
          <a:p>
            <a:pPr marL="0" indent="0">
              <a:lnSpc>
                <a:spcPct val="100000"/>
              </a:lnSpc>
              <a:spcBef>
                <a:spcPts val="1200"/>
              </a:spcBef>
              <a:spcAft>
                <a:spcPts val="1200"/>
              </a:spcAft>
              <a:buNone/>
            </a:pPr>
            <a:r>
              <a:rPr lang="en-US" dirty="0"/>
              <a:t>This module will:</a:t>
            </a:r>
          </a:p>
          <a:p>
            <a:pPr marL="514350" indent="-514350">
              <a:lnSpc>
                <a:spcPct val="100000"/>
              </a:lnSpc>
              <a:spcBef>
                <a:spcPts val="1200"/>
              </a:spcBef>
              <a:spcAft>
                <a:spcPts val="1200"/>
              </a:spcAft>
              <a:buFont typeface="+mj-lt"/>
              <a:buAutoNum type="arabicPeriod"/>
            </a:pPr>
            <a:r>
              <a:rPr lang="en-US" dirty="0"/>
              <a:t>Explain the importance of interviewing during foodborne illness investigations</a:t>
            </a:r>
          </a:p>
          <a:p>
            <a:pPr marL="514350" indent="-514350">
              <a:buFont typeface="+mj-lt"/>
              <a:buAutoNum type="arabicPeriod"/>
            </a:pPr>
            <a:r>
              <a:rPr lang="en-US" dirty="0"/>
              <a:t>Describe the content and structure of this course</a:t>
            </a:r>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lvl="0"/>
            <a:fld id="{A36692EB-79DF-465C-A61E-AA737CE7901B}" type="slidenum">
              <a:rPr lang="en-US" noProof="0" smtClean="0"/>
              <a:pPr lvl="0"/>
              <a:t>2</a:t>
            </a:fld>
            <a:endParaRPr lang="en-US" noProof="0" dirty="0"/>
          </a:p>
        </p:txBody>
      </p:sp>
    </p:spTree>
    <p:custDataLst>
      <p:tags r:id="rId1"/>
    </p:custDataLst>
    <p:extLst>
      <p:ext uri="{BB962C8B-B14F-4D97-AF65-F5344CB8AC3E}">
        <p14:creationId xmlns:p14="http://schemas.microsoft.com/office/powerpoint/2010/main" val="13091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group of people sitting at a table looking at a screen&#10;&#10;Description automatically generated with low confidence">
            <a:extLst>
              <a:ext uri="{FF2B5EF4-FFF2-40B4-BE49-F238E27FC236}">
                <a16:creationId xmlns:a16="http://schemas.microsoft.com/office/drawing/2014/main" id="{626DC8A0-3EEB-0497-038D-1CF91CD44614}"/>
              </a:ext>
            </a:extLst>
          </p:cNvPr>
          <p:cNvPicPr>
            <a:picLocks noGrp="1" noChangeAspect="1"/>
          </p:cNvPicPr>
          <p:nvPr>
            <p:ph sz="half" idx="2"/>
          </p:nvPr>
        </p:nvPicPr>
        <p:blipFill rotWithShape="1">
          <a:blip r:embed="rId4">
            <a:alphaModFix amt="20000"/>
            <a:extLst>
              <a:ext uri="{28A0092B-C50C-407E-A947-70E740481C1C}">
                <a14:useLocalDpi xmlns:a14="http://schemas.microsoft.com/office/drawing/2010/main" val="0"/>
              </a:ext>
            </a:extLst>
          </a:blip>
          <a:srcRect b="20635"/>
          <a:stretch/>
        </p:blipFill>
        <p:spPr>
          <a:xfrm>
            <a:off x="0" y="0"/>
            <a:ext cx="12192000" cy="6858000"/>
          </a:xfrm>
        </p:spPr>
      </p:pic>
      <p:sp>
        <p:nvSpPr>
          <p:cNvPr id="4" name="Slide Number Placeholder 3">
            <a:extLst>
              <a:ext uri="{FF2B5EF4-FFF2-40B4-BE49-F238E27FC236}">
                <a16:creationId xmlns:a16="http://schemas.microsoft.com/office/drawing/2014/main" id="{EB2DA68A-D4BB-6B49-A049-D8A6E2DC3D56}"/>
              </a:ext>
            </a:extLst>
          </p:cNvPr>
          <p:cNvSpPr>
            <a:spLocks noGrp="1"/>
          </p:cNvSpPr>
          <p:nvPr>
            <p:ph type="sldNum" sz="quarter" idx="12"/>
          </p:nvPr>
        </p:nvSpPr>
        <p:spPr/>
        <p:txBody>
          <a:bodyPr/>
          <a:lstStyle/>
          <a:p>
            <a:fld id="{A36692EB-79DF-465C-A61E-AA737CE7901B}" type="slidenum">
              <a:rPr lang="en-US" smtClean="0"/>
              <a:pPr/>
              <a:t>3</a:t>
            </a:fld>
            <a:endParaRPr lang="en-US"/>
          </a:p>
        </p:txBody>
      </p:sp>
      <p:sp>
        <p:nvSpPr>
          <p:cNvPr id="10" name="Rectangle 9">
            <a:extLst>
              <a:ext uri="{FF2B5EF4-FFF2-40B4-BE49-F238E27FC236}">
                <a16:creationId xmlns:a16="http://schemas.microsoft.com/office/drawing/2014/main" id="{33D0D58E-273D-AB86-6ACB-3BD287887007}"/>
              </a:ext>
            </a:extLst>
          </p:cNvPr>
          <p:cNvSpPr/>
          <p:nvPr/>
        </p:nvSpPr>
        <p:spPr>
          <a:xfrm>
            <a:off x="0" y="2259107"/>
            <a:ext cx="9363457" cy="3849462"/>
          </a:xfrm>
          <a:prstGeom prst="rect">
            <a:avLst/>
          </a:prstGeom>
          <a:solidFill>
            <a:srgbClr val="3F86A8">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1">
            <a:extLst>
              <a:ext uri="{FF2B5EF4-FFF2-40B4-BE49-F238E27FC236}">
                <a16:creationId xmlns:a16="http://schemas.microsoft.com/office/drawing/2014/main" id="{C4C71178-1418-1785-8149-20B217799C1F}"/>
              </a:ext>
            </a:extLst>
          </p:cNvPr>
          <p:cNvSpPr txBox="1">
            <a:spLocks/>
          </p:cNvSpPr>
          <p:nvPr/>
        </p:nvSpPr>
        <p:spPr>
          <a:xfrm>
            <a:off x="630809" y="3336998"/>
            <a:ext cx="6929487" cy="24523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2800" dirty="0">
                <a:solidFill>
                  <a:schemeClr val="bg1"/>
                </a:solidFill>
              </a:rPr>
              <a:t>Point of contact</a:t>
            </a:r>
          </a:p>
          <a:p>
            <a:pPr lvl="1"/>
            <a:r>
              <a:rPr lang="en-US" sz="2800" dirty="0">
                <a:solidFill>
                  <a:schemeClr val="bg1"/>
                </a:solidFill>
              </a:rPr>
              <a:t>Restrooms</a:t>
            </a:r>
          </a:p>
          <a:p>
            <a:pPr lvl="1"/>
            <a:r>
              <a:rPr lang="en-US" sz="2800" dirty="0">
                <a:solidFill>
                  <a:schemeClr val="bg1"/>
                </a:solidFill>
              </a:rPr>
              <a:t>Emergency exits</a:t>
            </a:r>
          </a:p>
          <a:p>
            <a:pPr lvl="1"/>
            <a:r>
              <a:rPr lang="en-US" sz="2800" dirty="0">
                <a:solidFill>
                  <a:schemeClr val="bg1"/>
                </a:solidFill>
              </a:rPr>
              <a:t>Breaks and lunch</a:t>
            </a:r>
          </a:p>
          <a:p>
            <a:pPr lvl="1"/>
            <a:r>
              <a:rPr lang="en-US" sz="2800" dirty="0">
                <a:solidFill>
                  <a:schemeClr val="bg1"/>
                </a:solidFill>
              </a:rPr>
              <a:t>Cell phones</a:t>
            </a:r>
          </a:p>
          <a:p>
            <a:pPr lvl="1"/>
            <a:r>
              <a:rPr lang="en-US" sz="2800" dirty="0">
                <a:solidFill>
                  <a:schemeClr val="bg1"/>
                </a:solidFill>
              </a:rPr>
              <a:t>Evaluation strategy</a:t>
            </a:r>
          </a:p>
        </p:txBody>
      </p:sp>
      <p:sp>
        <p:nvSpPr>
          <p:cNvPr id="12" name="Title 4">
            <a:extLst>
              <a:ext uri="{FF2B5EF4-FFF2-40B4-BE49-F238E27FC236}">
                <a16:creationId xmlns:a16="http://schemas.microsoft.com/office/drawing/2014/main" id="{33A1F3A4-1240-20A5-1286-09D6E605E8DA}"/>
              </a:ext>
            </a:extLst>
          </p:cNvPr>
          <p:cNvSpPr txBox="1">
            <a:spLocks/>
          </p:cNvSpPr>
          <p:nvPr/>
        </p:nvSpPr>
        <p:spPr>
          <a:xfrm>
            <a:off x="630809" y="2592322"/>
            <a:ext cx="7078579" cy="563415"/>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bg1"/>
                </a:solidFill>
              </a:rPr>
              <a:t>Welcome</a:t>
            </a:r>
          </a:p>
        </p:txBody>
      </p:sp>
    </p:spTree>
    <p:custDataLst>
      <p:tags r:id="rId1"/>
    </p:custDataLst>
    <p:extLst>
      <p:ext uri="{BB962C8B-B14F-4D97-AF65-F5344CB8AC3E}">
        <p14:creationId xmlns:p14="http://schemas.microsoft.com/office/powerpoint/2010/main" val="2522902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5B22A3-2606-3ABA-B130-9550F27987C0}"/>
              </a:ext>
            </a:extLst>
          </p:cNvPr>
          <p:cNvSpPr>
            <a:spLocks noGrp="1"/>
          </p:cNvSpPr>
          <p:nvPr>
            <p:ph type="title"/>
          </p:nvPr>
        </p:nvSpPr>
        <p:spPr/>
        <p:txBody>
          <a:bodyPr/>
          <a:lstStyle/>
          <a:p>
            <a:r>
              <a:rPr lang="en-US" dirty="0"/>
              <a:t>Using the Participant Guide</a:t>
            </a:r>
          </a:p>
        </p:txBody>
      </p:sp>
      <p:sp>
        <p:nvSpPr>
          <p:cNvPr id="4" name="Slide Number Placeholder 3">
            <a:extLst>
              <a:ext uri="{FF2B5EF4-FFF2-40B4-BE49-F238E27FC236}">
                <a16:creationId xmlns:a16="http://schemas.microsoft.com/office/drawing/2014/main" id="{7C582ACA-3E29-9AA1-E141-BB59AC4BB21F}"/>
              </a:ext>
            </a:extLst>
          </p:cNvPr>
          <p:cNvSpPr>
            <a:spLocks noGrp="1"/>
          </p:cNvSpPr>
          <p:nvPr>
            <p:ph type="sldNum" sz="quarter" idx="12"/>
          </p:nvPr>
        </p:nvSpPr>
        <p:spPr/>
        <p:txBody>
          <a:bodyPr/>
          <a:lstStyle/>
          <a:p>
            <a:fld id="{A36692EB-79DF-465C-A61E-AA737CE7901B}" type="slidenum">
              <a:rPr lang="en-US" smtClean="0"/>
              <a:pPr/>
              <a:t>4</a:t>
            </a:fld>
            <a:endParaRPr lang="en-US"/>
          </a:p>
        </p:txBody>
      </p:sp>
      <p:sp>
        <p:nvSpPr>
          <p:cNvPr id="10" name="Content Placeholder 1">
            <a:extLst>
              <a:ext uri="{FF2B5EF4-FFF2-40B4-BE49-F238E27FC236}">
                <a16:creationId xmlns:a16="http://schemas.microsoft.com/office/drawing/2014/main" id="{437B25E5-032F-C619-4861-C8E276D3DC1E}"/>
              </a:ext>
            </a:extLst>
          </p:cNvPr>
          <p:cNvSpPr>
            <a:spLocks noGrp="1"/>
          </p:cNvSpPr>
          <p:nvPr>
            <p:ph sz="half" idx="1"/>
          </p:nvPr>
        </p:nvSpPr>
        <p:spPr>
          <a:xfrm>
            <a:off x="914399" y="1635910"/>
            <a:ext cx="7225259" cy="1398947"/>
          </a:xfrm>
        </p:spPr>
        <p:txBody>
          <a:bodyPr>
            <a:normAutofit/>
          </a:bodyPr>
          <a:lstStyle/>
          <a:p>
            <a:r>
              <a:rPr lang="en-US" sz="2400" dirty="0"/>
              <a:t>Fill-in-the-blank </a:t>
            </a:r>
            <a:r>
              <a:rPr lang="en-US" sz="2400" b="1" dirty="0"/>
              <a:t>Text Boxes </a:t>
            </a:r>
            <a:r>
              <a:rPr lang="en-US" sz="2400" dirty="0"/>
              <a:t>may appear on some slides.</a:t>
            </a:r>
          </a:p>
          <a:p>
            <a:r>
              <a:rPr lang="en-US" sz="2400" dirty="0"/>
              <a:t>Type your </a:t>
            </a:r>
            <a:r>
              <a:rPr lang="en-US" sz="2400" b="1" dirty="0"/>
              <a:t>NAME</a:t>
            </a:r>
            <a:r>
              <a:rPr lang="en-US" sz="2400" dirty="0"/>
              <a:t> in the sample Text Box below.</a:t>
            </a:r>
          </a:p>
        </p:txBody>
      </p:sp>
      <p:pic>
        <p:nvPicPr>
          <p:cNvPr id="11" name="Content Placeholder 6">
            <a:extLst>
              <a:ext uri="{FF2B5EF4-FFF2-40B4-BE49-F238E27FC236}">
                <a16:creationId xmlns:a16="http://schemas.microsoft.com/office/drawing/2014/main" id="{BACF7CDB-3994-2435-938F-A4D2761B4496}"/>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rot="21338214">
            <a:off x="8750118" y="807359"/>
            <a:ext cx="2908994" cy="3778641"/>
          </a:xfrm>
          <a:effectLst>
            <a:outerShdw blurRad="63500" sx="102000" sy="102000" algn="ctr" rotWithShape="0">
              <a:prstClr val="black">
                <a:alpha val="40000"/>
              </a:prstClr>
            </a:outerShdw>
          </a:effectLst>
        </p:spPr>
      </p:pic>
      <p:sp>
        <p:nvSpPr>
          <p:cNvPr id="12" name="Content Placeholder 1">
            <a:extLst>
              <a:ext uri="{FF2B5EF4-FFF2-40B4-BE49-F238E27FC236}">
                <a16:creationId xmlns:a16="http://schemas.microsoft.com/office/drawing/2014/main" id="{C433841A-F1AC-CA30-2ACE-BE2E61F268D9}"/>
              </a:ext>
            </a:extLst>
          </p:cNvPr>
          <p:cNvSpPr txBox="1">
            <a:spLocks/>
          </p:cNvSpPr>
          <p:nvPr/>
        </p:nvSpPr>
        <p:spPr>
          <a:xfrm>
            <a:off x="914400" y="4080635"/>
            <a:ext cx="7696199" cy="9337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To enter </a:t>
            </a:r>
            <a:r>
              <a:rPr lang="en-US" sz="2400" b="1" dirty="0"/>
              <a:t>Notes</a:t>
            </a:r>
            <a:r>
              <a:rPr lang="en-US" sz="2400" dirty="0"/>
              <a:t>, select available “Click or tap here to enter text” field below and type in a brief statement.</a:t>
            </a:r>
          </a:p>
        </p:txBody>
      </p:sp>
      <p:sp>
        <p:nvSpPr>
          <p:cNvPr id="13" name="Rectangle 1">
            <a:extLst>
              <a:ext uri="{FF2B5EF4-FFF2-40B4-BE49-F238E27FC236}">
                <a16:creationId xmlns:a16="http://schemas.microsoft.com/office/drawing/2014/main" id="{A24711E2-E9F2-7C6D-B95E-635BBD01DAFF}"/>
              </a:ext>
            </a:extLst>
          </p:cNvPr>
          <p:cNvSpPr>
            <a:spLocks noChangeArrowheads="1"/>
          </p:cNvSpPr>
          <p:nvPr/>
        </p:nvSpPr>
        <p:spPr bwMode="auto">
          <a:xfrm>
            <a:off x="1241048" y="5092775"/>
            <a:ext cx="485495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808080"/>
                </a:solidFill>
                <a:effectLst/>
                <a:ea typeface="Calibri" panose="020F0502020204030204" pitchFamily="34" charset="0"/>
                <a:cs typeface="Arial" panose="020B0604020202020204" pitchFamily="34" charset="0"/>
              </a:rPr>
              <a:t>Click or tap here to enter text.</a:t>
            </a:r>
            <a:endParaRPr kumimoji="0" lang="en-US" altLang="en-US" sz="2200" b="0" i="0" u="none" strike="noStrike" cap="none" normalizeH="0" baseline="0" dirty="0">
              <a:ln>
                <a:noFill/>
              </a:ln>
              <a:solidFill>
                <a:schemeClr val="tx1"/>
              </a:solidFill>
              <a:effectLst/>
            </a:endParaRPr>
          </a:p>
        </p:txBody>
      </p:sp>
      <p:sp>
        <p:nvSpPr>
          <p:cNvPr id="14" name="Text Box 2">
            <a:extLst>
              <a:ext uri="{FF2B5EF4-FFF2-40B4-BE49-F238E27FC236}">
                <a16:creationId xmlns:a16="http://schemas.microsoft.com/office/drawing/2014/main" id="{0DE9282A-CD28-C364-8F7D-7EA360DAFF25}"/>
              </a:ext>
            </a:extLst>
          </p:cNvPr>
          <p:cNvSpPr txBox="1">
            <a:spLocks noChangeArrowheads="1"/>
          </p:cNvSpPr>
          <p:nvPr/>
        </p:nvSpPr>
        <p:spPr bwMode="auto">
          <a:xfrm>
            <a:off x="1241048" y="3124634"/>
            <a:ext cx="6898610" cy="66214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2400" kern="100" dirty="0">
                <a:solidFill>
                  <a:srgbClr val="FF0000"/>
                </a:solidFill>
                <a:effectLst/>
                <a:latin typeface="Arial" panose="020B0604020202020204" pitchFamily="34" charset="0"/>
                <a:ea typeface="Calibri" panose="020F0502020204030204" pitchFamily="34" charset="0"/>
                <a:cs typeface="Arial" panose="020B0604020202020204" pitchFamily="34" charset="0"/>
              </a:rPr>
              <a:t>Type Here: </a:t>
            </a:r>
            <a:endParaRPr lang="en-US" sz="24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15" name="Content Placeholder 1">
            <a:extLst>
              <a:ext uri="{FF2B5EF4-FFF2-40B4-BE49-F238E27FC236}">
                <a16:creationId xmlns:a16="http://schemas.microsoft.com/office/drawing/2014/main" id="{E1A44690-1B10-0741-3BAC-B64A0ED5E45F}"/>
              </a:ext>
            </a:extLst>
          </p:cNvPr>
          <p:cNvSpPr txBox="1">
            <a:spLocks/>
          </p:cNvSpPr>
          <p:nvPr/>
        </p:nvSpPr>
        <p:spPr>
          <a:xfrm>
            <a:off x="842253" y="5781926"/>
            <a:ext cx="9890704" cy="619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dirty="0"/>
              <a:t>* </a:t>
            </a:r>
            <a:r>
              <a:rPr lang="en-US" sz="2200" i="1" dirty="0"/>
              <a:t>For printed versions, simply manually complete these field options.</a:t>
            </a:r>
          </a:p>
        </p:txBody>
      </p:sp>
    </p:spTree>
    <p:custDataLst>
      <p:tags r:id="rId1"/>
    </p:custDataLst>
    <p:extLst>
      <p:ext uri="{BB962C8B-B14F-4D97-AF65-F5344CB8AC3E}">
        <p14:creationId xmlns:p14="http://schemas.microsoft.com/office/powerpoint/2010/main" val="1337528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group of people sitting around a table&#10;&#10;Description automatically generated with medium confidence">
            <a:extLst>
              <a:ext uri="{FF2B5EF4-FFF2-40B4-BE49-F238E27FC236}">
                <a16:creationId xmlns:a16="http://schemas.microsoft.com/office/drawing/2014/main" id="{C6566C42-E48D-8383-FA47-14475A16D57D}"/>
              </a:ext>
            </a:extLst>
          </p:cNvPr>
          <p:cNvPicPr>
            <a:picLocks noGrp="1" noChangeAspect="1"/>
          </p:cNvPicPr>
          <p:nvPr>
            <p:ph sz="half" idx="2"/>
          </p:nvPr>
        </p:nvPicPr>
        <p:blipFill>
          <a:blip r:embed="rId4">
            <a:alphaModFix amt="35000"/>
            <a:extLst>
              <a:ext uri="{28A0092B-C50C-407E-A947-70E740481C1C}">
                <a14:useLocalDpi xmlns:a14="http://schemas.microsoft.com/office/drawing/2010/main" val="0"/>
              </a:ext>
            </a:extLst>
          </a:blip>
          <a:stretch>
            <a:fillRect/>
          </a:stretch>
        </p:blipFill>
        <p:spPr>
          <a:xfrm>
            <a:off x="0" y="0"/>
            <a:ext cx="12192000" cy="6858000"/>
          </a:xfrm>
        </p:spPr>
      </p:pic>
      <p:sp>
        <p:nvSpPr>
          <p:cNvPr id="4" name="Slide Number Placeholder 3">
            <a:extLst>
              <a:ext uri="{FF2B5EF4-FFF2-40B4-BE49-F238E27FC236}">
                <a16:creationId xmlns:a16="http://schemas.microsoft.com/office/drawing/2014/main" id="{E5DC1CA6-430C-6930-050F-26AAFA9337EA}"/>
              </a:ext>
            </a:extLst>
          </p:cNvPr>
          <p:cNvSpPr>
            <a:spLocks noGrp="1"/>
          </p:cNvSpPr>
          <p:nvPr>
            <p:ph type="sldNum" sz="quarter" idx="12"/>
          </p:nvPr>
        </p:nvSpPr>
        <p:spPr>
          <a:xfrm>
            <a:off x="838200" y="6356351"/>
            <a:ext cx="848832" cy="365125"/>
          </a:xfrm>
        </p:spPr>
        <p:txBody>
          <a:bodyPr anchor="ctr">
            <a:normAutofit/>
          </a:bodyPr>
          <a:lstStyle/>
          <a:p>
            <a:pPr>
              <a:spcAft>
                <a:spcPts val="600"/>
              </a:spcAft>
            </a:pPr>
            <a:fld id="{A36692EB-79DF-465C-A61E-AA737CE7901B}" type="slidenum">
              <a:rPr lang="en-US" smtClean="0"/>
              <a:pPr>
                <a:spcAft>
                  <a:spcPts val="600"/>
                </a:spcAft>
              </a:pPr>
              <a:t>5</a:t>
            </a:fld>
            <a:endParaRPr lang="en-US"/>
          </a:p>
        </p:txBody>
      </p:sp>
      <p:sp>
        <p:nvSpPr>
          <p:cNvPr id="12" name="Rectangle 11">
            <a:extLst>
              <a:ext uri="{FF2B5EF4-FFF2-40B4-BE49-F238E27FC236}">
                <a16:creationId xmlns:a16="http://schemas.microsoft.com/office/drawing/2014/main" id="{1F38F8A9-0E89-D4D3-0EAF-A9C9C75F4424}"/>
              </a:ext>
            </a:extLst>
          </p:cNvPr>
          <p:cNvSpPr/>
          <p:nvPr/>
        </p:nvSpPr>
        <p:spPr>
          <a:xfrm>
            <a:off x="0" y="2003612"/>
            <a:ext cx="9363457" cy="4216215"/>
          </a:xfrm>
          <a:prstGeom prst="rect">
            <a:avLst/>
          </a:prstGeom>
          <a:solidFill>
            <a:srgbClr val="3F86A8">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a:extLst>
              <a:ext uri="{FF2B5EF4-FFF2-40B4-BE49-F238E27FC236}">
                <a16:creationId xmlns:a16="http://schemas.microsoft.com/office/drawing/2014/main" id="{E6AFA12A-37E2-C134-FAEC-FFA19B412562}"/>
              </a:ext>
            </a:extLst>
          </p:cNvPr>
          <p:cNvSpPr>
            <a:spLocks noGrp="1"/>
          </p:cNvSpPr>
          <p:nvPr>
            <p:ph sz="half" idx="1"/>
          </p:nvPr>
        </p:nvSpPr>
        <p:spPr>
          <a:xfrm>
            <a:off x="630809" y="3098407"/>
            <a:ext cx="7505485" cy="2776562"/>
          </a:xfrm>
        </p:spPr>
        <p:txBody>
          <a:bodyPr>
            <a:normAutofit/>
          </a:bodyPr>
          <a:lstStyle/>
          <a:p>
            <a:pPr lvl="1"/>
            <a:r>
              <a:rPr lang="en-US" sz="2800" dirty="0">
                <a:solidFill>
                  <a:schemeClr val="bg1"/>
                </a:solidFill>
              </a:rPr>
              <a:t>Instructor introductions</a:t>
            </a:r>
          </a:p>
          <a:p>
            <a:pPr lvl="1"/>
            <a:r>
              <a:rPr lang="en-US" sz="2800" dirty="0">
                <a:solidFill>
                  <a:schemeClr val="bg1"/>
                </a:solidFill>
              </a:rPr>
              <a:t>Participant introductions:</a:t>
            </a:r>
          </a:p>
          <a:p>
            <a:pPr lvl="2">
              <a:buFont typeface="Calibri" panose="020F0502020204030204" pitchFamily="34" charset="0"/>
              <a:buChar char="―"/>
            </a:pPr>
            <a:r>
              <a:rPr lang="en-US" sz="2800" dirty="0">
                <a:solidFill>
                  <a:schemeClr val="bg1"/>
                </a:solidFill>
              </a:rPr>
              <a:t> Name</a:t>
            </a:r>
          </a:p>
          <a:p>
            <a:pPr lvl="2">
              <a:buFont typeface="Calibri" panose="020F0502020204030204" pitchFamily="34" charset="0"/>
              <a:buChar char="―"/>
            </a:pPr>
            <a:r>
              <a:rPr lang="en-US" sz="2800" dirty="0">
                <a:solidFill>
                  <a:schemeClr val="bg1"/>
                </a:solidFill>
              </a:rPr>
              <a:t> Position/Title &amp; Agency</a:t>
            </a:r>
          </a:p>
          <a:p>
            <a:pPr lvl="2">
              <a:buFont typeface="Calibri" panose="020F0502020204030204" pitchFamily="34" charset="0"/>
              <a:buChar char="―"/>
            </a:pPr>
            <a:r>
              <a:rPr lang="en-US" sz="2800" dirty="0">
                <a:solidFill>
                  <a:schemeClr val="bg1"/>
                </a:solidFill>
              </a:rPr>
              <a:t> What you hope to learn from course</a:t>
            </a:r>
          </a:p>
          <a:p>
            <a:pPr lvl="2">
              <a:buFont typeface="Calibri" panose="020F0502020204030204" pitchFamily="34" charset="0"/>
              <a:buChar char="―"/>
            </a:pPr>
            <a:r>
              <a:rPr lang="en-US" sz="2800" dirty="0">
                <a:solidFill>
                  <a:schemeClr val="bg1"/>
                </a:solidFill>
              </a:rPr>
              <a:t> Previous knowledge of topic </a:t>
            </a:r>
          </a:p>
        </p:txBody>
      </p:sp>
      <p:sp>
        <p:nvSpPr>
          <p:cNvPr id="17" name="Title 4">
            <a:extLst>
              <a:ext uri="{FF2B5EF4-FFF2-40B4-BE49-F238E27FC236}">
                <a16:creationId xmlns:a16="http://schemas.microsoft.com/office/drawing/2014/main" id="{D7E51812-D9D2-DEB3-C825-3FC1A19D3E33}"/>
              </a:ext>
            </a:extLst>
          </p:cNvPr>
          <p:cNvSpPr>
            <a:spLocks noGrp="1"/>
          </p:cNvSpPr>
          <p:nvPr>
            <p:ph type="title"/>
          </p:nvPr>
        </p:nvSpPr>
        <p:spPr>
          <a:xfrm>
            <a:off x="630809" y="2341777"/>
            <a:ext cx="7078579" cy="563415"/>
          </a:xfrm>
        </p:spPr>
        <p:txBody>
          <a:bodyPr>
            <a:normAutofit fontScale="90000"/>
          </a:bodyPr>
          <a:lstStyle/>
          <a:p>
            <a:r>
              <a:rPr lang="en-US" b="1" dirty="0">
                <a:solidFill>
                  <a:schemeClr val="bg1"/>
                </a:solidFill>
              </a:rPr>
              <a:t>Introductions</a:t>
            </a:r>
          </a:p>
        </p:txBody>
      </p:sp>
      <p:sp>
        <p:nvSpPr>
          <p:cNvPr id="3" name="Slide Number Placeholder 3">
            <a:extLst>
              <a:ext uri="{FF2B5EF4-FFF2-40B4-BE49-F238E27FC236}">
                <a16:creationId xmlns:a16="http://schemas.microsoft.com/office/drawing/2014/main" id="{F6ECE5B5-E42F-1ECD-867E-66028196329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36692EB-79DF-465C-A61E-AA737CE7901B}" type="slidenum">
              <a:rPr lang="en-US" smtClean="0"/>
              <a:pPr/>
              <a:t>5</a:t>
            </a:fld>
            <a:endParaRPr lang="en-US"/>
          </a:p>
        </p:txBody>
      </p:sp>
    </p:spTree>
    <p:custDataLst>
      <p:tags r:id="rId1"/>
    </p:custDataLst>
    <p:extLst>
      <p:ext uri="{BB962C8B-B14F-4D97-AF65-F5344CB8AC3E}">
        <p14:creationId xmlns:p14="http://schemas.microsoft.com/office/powerpoint/2010/main" val="1773608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D549702-4DEB-1FA5-23CD-346C4621A52A}"/>
              </a:ext>
            </a:extLst>
          </p:cNvPr>
          <p:cNvSpPr>
            <a:spLocks noGrp="1"/>
          </p:cNvSpPr>
          <p:nvPr>
            <p:ph type="title"/>
          </p:nvPr>
        </p:nvSpPr>
        <p:spPr/>
        <p:txBody>
          <a:bodyPr/>
          <a:lstStyle/>
          <a:p>
            <a:r>
              <a:rPr lang="en-US" dirty="0"/>
              <a:t>Course Goal</a:t>
            </a:r>
          </a:p>
        </p:txBody>
      </p:sp>
      <p:sp>
        <p:nvSpPr>
          <p:cNvPr id="2" name="Content Placeholder 1">
            <a:extLst>
              <a:ext uri="{FF2B5EF4-FFF2-40B4-BE49-F238E27FC236}">
                <a16:creationId xmlns:a16="http://schemas.microsoft.com/office/drawing/2014/main" id="{25F1E820-75B9-6A61-8437-172B6150FEC5}"/>
              </a:ext>
            </a:extLst>
          </p:cNvPr>
          <p:cNvSpPr>
            <a:spLocks noGrp="1"/>
          </p:cNvSpPr>
          <p:nvPr>
            <p:ph sz="half" idx="1"/>
          </p:nvPr>
        </p:nvSpPr>
        <p:spPr>
          <a:xfrm>
            <a:off x="838200" y="2408365"/>
            <a:ext cx="5069265" cy="3311398"/>
          </a:xfrm>
        </p:spPr>
        <p:txBody>
          <a:bodyPr/>
          <a:lstStyle/>
          <a:p>
            <a:pPr marL="0" indent="0">
              <a:buNone/>
            </a:pPr>
            <a:r>
              <a:rPr lang="en-US" dirty="0"/>
              <a:t>To apply interviewing skills and techniques to gather needed information to facilitate foodborne illness surveillance and outbreak investigation activities.</a:t>
            </a:r>
          </a:p>
        </p:txBody>
      </p:sp>
      <p:sp>
        <p:nvSpPr>
          <p:cNvPr id="4" name="Slide Number Placeholder 3">
            <a:extLst>
              <a:ext uri="{FF2B5EF4-FFF2-40B4-BE49-F238E27FC236}">
                <a16:creationId xmlns:a16="http://schemas.microsoft.com/office/drawing/2014/main" id="{FCE77B73-36DB-70E9-A2FA-620099A1D26A}"/>
              </a:ext>
            </a:extLst>
          </p:cNvPr>
          <p:cNvSpPr>
            <a:spLocks noGrp="1"/>
          </p:cNvSpPr>
          <p:nvPr>
            <p:ph type="sldNum" sz="quarter" idx="12"/>
          </p:nvPr>
        </p:nvSpPr>
        <p:spPr/>
        <p:txBody>
          <a:bodyPr/>
          <a:lstStyle/>
          <a:p>
            <a:fld id="{A36692EB-79DF-465C-A61E-AA737CE7901B}" type="slidenum">
              <a:rPr lang="en-US" smtClean="0"/>
              <a:pPr/>
              <a:t>6</a:t>
            </a:fld>
            <a:endParaRPr lang="en-US"/>
          </a:p>
        </p:txBody>
      </p:sp>
      <p:pic>
        <p:nvPicPr>
          <p:cNvPr id="17" name="Content Placeholder 16">
            <a:extLst>
              <a:ext uri="{FF2B5EF4-FFF2-40B4-BE49-F238E27FC236}">
                <a16:creationId xmlns:a16="http://schemas.microsoft.com/office/drawing/2014/main" id="{13D58780-9FFB-8873-2835-2AAC342B454A}"/>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763479" y="2713833"/>
            <a:ext cx="5428521" cy="3311398"/>
          </a:xfrm>
          <a:effectLst>
            <a:outerShdw blurRad="50800" dist="38100" dir="10800000" algn="r" rotWithShape="0">
              <a:prstClr val="black">
                <a:alpha val="40000"/>
              </a:prstClr>
            </a:outerShdw>
          </a:effectLst>
        </p:spPr>
      </p:pic>
      <p:pic>
        <p:nvPicPr>
          <p:cNvPr id="20" name="Picture 19" descr="A person with his hand on his chin&#10;&#10;Description automatically generated with medium confidence">
            <a:extLst>
              <a:ext uri="{FF2B5EF4-FFF2-40B4-BE49-F238E27FC236}">
                <a16:creationId xmlns:a16="http://schemas.microsoft.com/office/drawing/2014/main" id="{97A6BDC7-E556-E4A2-C1D3-0DDC510CABB1}"/>
              </a:ext>
            </a:extLst>
          </p:cNvPr>
          <p:cNvPicPr>
            <a:picLocks noChangeAspect="1"/>
          </p:cNvPicPr>
          <p:nvPr/>
        </p:nvPicPr>
        <p:blipFill rotWithShape="1">
          <a:blip r:embed="rId5">
            <a:extLst>
              <a:ext uri="{28A0092B-C50C-407E-A947-70E740481C1C}">
                <a14:useLocalDpi xmlns:a14="http://schemas.microsoft.com/office/drawing/2010/main" val="0"/>
              </a:ext>
            </a:extLst>
          </a:blip>
          <a:srcRect l="43791" t="2289" r="12140" b="31889"/>
          <a:stretch/>
        </p:blipFill>
        <p:spPr>
          <a:xfrm>
            <a:off x="6284536" y="1432253"/>
            <a:ext cx="2190325" cy="2179622"/>
          </a:xfrm>
          <a:prstGeom prst="ellipse">
            <a:avLst/>
          </a:prstGeom>
          <a:ln w="9525">
            <a:solidFill>
              <a:srgbClr val="3F86A8"/>
            </a:solidFill>
          </a:ln>
          <a:effectLst>
            <a:outerShdw blurRad="63500" sx="102000" sy="102000" algn="ctr" rotWithShape="0">
              <a:prstClr val="black">
                <a:alpha val="40000"/>
              </a:prstClr>
            </a:outerShdw>
          </a:effectLst>
        </p:spPr>
      </p:pic>
      <p:pic>
        <p:nvPicPr>
          <p:cNvPr id="22" name="Picture 21">
            <a:extLst>
              <a:ext uri="{FF2B5EF4-FFF2-40B4-BE49-F238E27FC236}">
                <a16:creationId xmlns:a16="http://schemas.microsoft.com/office/drawing/2014/main" id="{C0333975-3454-5B22-406D-B465A30B1C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5549" y="1314383"/>
            <a:ext cx="998623" cy="998623"/>
          </a:xfrm>
          <a:prstGeom prst="rect">
            <a:avLst/>
          </a:prstGeom>
        </p:spPr>
      </p:pic>
    </p:spTree>
    <p:custDataLst>
      <p:tags r:id="rId1"/>
    </p:custDataLst>
    <p:extLst>
      <p:ext uri="{BB962C8B-B14F-4D97-AF65-F5344CB8AC3E}">
        <p14:creationId xmlns:p14="http://schemas.microsoft.com/office/powerpoint/2010/main" val="173006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B3833-F1FC-5AA4-1FD9-F8CB05D85C03}"/>
              </a:ext>
            </a:extLst>
          </p:cNvPr>
          <p:cNvSpPr>
            <a:spLocks noGrp="1"/>
          </p:cNvSpPr>
          <p:nvPr>
            <p:ph type="title"/>
          </p:nvPr>
        </p:nvSpPr>
        <p:spPr/>
        <p:txBody>
          <a:bodyPr>
            <a:normAutofit/>
          </a:bodyPr>
          <a:lstStyle/>
          <a:p>
            <a:pPr algn="ctr"/>
            <a:r>
              <a:rPr lang="en-US" sz="4000" b="1" dirty="0">
                <a:solidFill>
                  <a:srgbClr val="4185A0"/>
                </a:solidFill>
                <a:latin typeface="Century Gothic" panose="020B0502020202020204" pitchFamily="34" charset="0"/>
                <a:ea typeface="Lato Heavy" charset="0"/>
                <a:cs typeface="Poppins" pitchFamily="2" charset="77"/>
              </a:rPr>
              <a:t>Course Agenda</a:t>
            </a:r>
          </a:p>
        </p:txBody>
      </p:sp>
      <p:sp>
        <p:nvSpPr>
          <p:cNvPr id="4" name="Slide Number Placeholder 3">
            <a:extLst>
              <a:ext uri="{FF2B5EF4-FFF2-40B4-BE49-F238E27FC236}">
                <a16:creationId xmlns:a16="http://schemas.microsoft.com/office/drawing/2014/main" id="{1055908E-3973-BEFF-20C1-61AD2AA0D80B}"/>
              </a:ext>
            </a:extLst>
          </p:cNvPr>
          <p:cNvSpPr>
            <a:spLocks noGrp="1"/>
          </p:cNvSpPr>
          <p:nvPr>
            <p:ph type="sldNum" sz="quarter" idx="12"/>
          </p:nvPr>
        </p:nvSpPr>
        <p:spPr/>
        <p:txBody>
          <a:bodyPr/>
          <a:lstStyle/>
          <a:p>
            <a:fld id="{A36692EB-79DF-465C-A61E-AA737CE7901B}" type="slidenum">
              <a:rPr lang="en-US" smtClean="0"/>
              <a:pPr/>
              <a:t>7</a:t>
            </a:fld>
            <a:endParaRPr lang="en-US" dirty="0"/>
          </a:p>
        </p:txBody>
      </p:sp>
      <p:graphicFrame>
        <p:nvGraphicFramePr>
          <p:cNvPr id="7" name="Table 8">
            <a:extLst>
              <a:ext uri="{FF2B5EF4-FFF2-40B4-BE49-F238E27FC236}">
                <a16:creationId xmlns:a16="http://schemas.microsoft.com/office/drawing/2014/main" id="{B163C0DC-7F53-EC95-2A52-E89E5448020E}"/>
              </a:ext>
            </a:extLst>
          </p:cNvPr>
          <p:cNvGraphicFramePr>
            <a:graphicFrameLocks noGrp="1"/>
          </p:cNvGraphicFramePr>
          <p:nvPr>
            <p:ph idx="1"/>
            <p:extLst>
              <p:ext uri="{D42A27DB-BD31-4B8C-83A1-F6EECF244321}">
                <p14:modId xmlns:p14="http://schemas.microsoft.com/office/powerpoint/2010/main" val="771960454"/>
              </p:ext>
            </p:extLst>
          </p:nvPr>
        </p:nvGraphicFramePr>
        <p:xfrm>
          <a:off x="1266825" y="1680861"/>
          <a:ext cx="9658350" cy="436372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4286607834"/>
                    </a:ext>
                  </a:extLst>
                </a:gridCol>
                <a:gridCol w="5314950">
                  <a:extLst>
                    <a:ext uri="{9D8B030D-6E8A-4147-A177-3AD203B41FA5}">
                      <a16:colId xmlns:a16="http://schemas.microsoft.com/office/drawing/2014/main" val="1429019715"/>
                    </a:ext>
                  </a:extLst>
                </a:gridCol>
                <a:gridCol w="2628900">
                  <a:extLst>
                    <a:ext uri="{9D8B030D-6E8A-4147-A177-3AD203B41FA5}">
                      <a16:colId xmlns:a16="http://schemas.microsoft.com/office/drawing/2014/main" val="3350848198"/>
                    </a:ext>
                  </a:extLst>
                </a:gridCol>
              </a:tblGrid>
              <a:tr h="370840">
                <a:tc>
                  <a:txBody>
                    <a:bodyPr/>
                    <a:lstStyle/>
                    <a:p>
                      <a:r>
                        <a:rPr lang="en-US" sz="2200" dirty="0"/>
                        <a:t>Module Number</a:t>
                      </a:r>
                    </a:p>
                  </a:txBody>
                  <a:tcPr anchor="b"/>
                </a:tc>
                <a:tc>
                  <a:txBody>
                    <a:bodyPr/>
                    <a:lstStyle/>
                    <a:p>
                      <a:r>
                        <a:rPr lang="en-US" sz="2200" dirty="0"/>
                        <a:t>Module Title</a:t>
                      </a:r>
                    </a:p>
                  </a:txBody>
                  <a:tcPr anchor="b"/>
                </a:tc>
                <a:tc>
                  <a:txBody>
                    <a:bodyPr/>
                    <a:lstStyle/>
                    <a:p>
                      <a:r>
                        <a:rPr lang="en-US" sz="2200" dirty="0"/>
                        <a:t>Hours of Instructional Time</a:t>
                      </a:r>
                    </a:p>
                  </a:txBody>
                  <a:tcPr anchor="b"/>
                </a:tc>
                <a:extLst>
                  <a:ext uri="{0D108BD9-81ED-4DB2-BD59-A6C34878D82A}">
                    <a16:rowId xmlns:a16="http://schemas.microsoft.com/office/drawing/2014/main" val="2549089629"/>
                  </a:ext>
                </a:extLst>
              </a:tr>
              <a:tr h="370840">
                <a:tc>
                  <a:txBody>
                    <a:bodyPr/>
                    <a:lstStyle/>
                    <a:p>
                      <a:pPr algn="ctr"/>
                      <a:r>
                        <a:rPr lang="en-US" sz="2200" dirty="0"/>
                        <a:t>1</a:t>
                      </a:r>
                    </a:p>
                  </a:txBody>
                  <a:tcPr/>
                </a:tc>
                <a:tc>
                  <a:txBody>
                    <a:bodyPr/>
                    <a:lstStyle/>
                    <a:p>
                      <a:r>
                        <a:rPr lang="en-US" sz="2200" dirty="0"/>
                        <a:t>Course Overview</a:t>
                      </a:r>
                    </a:p>
                  </a:txBody>
                  <a:tcPr/>
                </a:tc>
                <a:tc>
                  <a:txBody>
                    <a:bodyPr/>
                    <a:lstStyle/>
                    <a:p>
                      <a:pPr algn="ctr"/>
                      <a:r>
                        <a:rPr lang="en-US" sz="2200" dirty="0"/>
                        <a:t>1</a:t>
                      </a:r>
                    </a:p>
                  </a:txBody>
                  <a:tcPr/>
                </a:tc>
                <a:extLst>
                  <a:ext uri="{0D108BD9-81ED-4DB2-BD59-A6C34878D82A}">
                    <a16:rowId xmlns:a16="http://schemas.microsoft.com/office/drawing/2014/main" val="4269298539"/>
                  </a:ext>
                </a:extLst>
              </a:tr>
              <a:tr h="370840">
                <a:tc>
                  <a:txBody>
                    <a:bodyPr/>
                    <a:lstStyle/>
                    <a:p>
                      <a:pPr algn="ctr"/>
                      <a:r>
                        <a:rPr lang="en-US" sz="2200" dirty="0"/>
                        <a:t>2</a:t>
                      </a:r>
                    </a:p>
                  </a:txBody>
                  <a:tcPr/>
                </a:tc>
                <a:tc>
                  <a:txBody>
                    <a:bodyPr/>
                    <a:lstStyle/>
                    <a:p>
                      <a:r>
                        <a:rPr lang="en-US" sz="2200" dirty="0"/>
                        <a:t>Interviews: The What, the When, and the Why</a:t>
                      </a:r>
                    </a:p>
                  </a:txBody>
                  <a:tcPr/>
                </a:tc>
                <a:tc>
                  <a:txBody>
                    <a:bodyPr/>
                    <a:lstStyle/>
                    <a:p>
                      <a:pPr algn="ctr"/>
                      <a:r>
                        <a:rPr lang="en-US" sz="2200" dirty="0"/>
                        <a:t>1.5</a:t>
                      </a:r>
                    </a:p>
                  </a:txBody>
                  <a:tcPr/>
                </a:tc>
                <a:extLst>
                  <a:ext uri="{0D108BD9-81ED-4DB2-BD59-A6C34878D82A}">
                    <a16:rowId xmlns:a16="http://schemas.microsoft.com/office/drawing/2014/main" val="3744199122"/>
                  </a:ext>
                </a:extLst>
              </a:tr>
              <a:tr h="370840">
                <a:tc>
                  <a:txBody>
                    <a:bodyPr/>
                    <a:lstStyle/>
                    <a:p>
                      <a:pPr algn="ctr"/>
                      <a:r>
                        <a:rPr lang="en-US" sz="2200" dirty="0"/>
                        <a:t>3</a:t>
                      </a:r>
                    </a:p>
                  </a:txBody>
                  <a:tcPr/>
                </a:tc>
                <a:tc>
                  <a:txBody>
                    <a:bodyPr/>
                    <a:lstStyle/>
                    <a:p>
                      <a:r>
                        <a:rPr lang="en-US" sz="2200" dirty="0"/>
                        <a:t>Preparing for the Interview </a:t>
                      </a:r>
                    </a:p>
                  </a:txBody>
                  <a:tcPr/>
                </a:tc>
                <a:tc>
                  <a:txBody>
                    <a:bodyPr/>
                    <a:lstStyle/>
                    <a:p>
                      <a:pPr algn="ctr"/>
                      <a:r>
                        <a:rPr lang="en-US" sz="2200" dirty="0"/>
                        <a:t>1.5</a:t>
                      </a:r>
                    </a:p>
                  </a:txBody>
                  <a:tcPr/>
                </a:tc>
                <a:extLst>
                  <a:ext uri="{0D108BD9-81ED-4DB2-BD59-A6C34878D82A}">
                    <a16:rowId xmlns:a16="http://schemas.microsoft.com/office/drawing/2014/main" val="368206105"/>
                  </a:ext>
                </a:extLst>
              </a:tr>
              <a:tr h="370840">
                <a:tc>
                  <a:txBody>
                    <a:bodyPr/>
                    <a:lstStyle/>
                    <a:p>
                      <a:pPr algn="ctr"/>
                      <a:r>
                        <a:rPr lang="en-US" sz="2200" dirty="0"/>
                        <a:t>4</a:t>
                      </a:r>
                    </a:p>
                  </a:txBody>
                  <a:tcPr/>
                </a:tc>
                <a:tc>
                  <a:txBody>
                    <a:bodyPr/>
                    <a:lstStyle/>
                    <a:p>
                      <a:r>
                        <a:rPr lang="en-US" sz="2200" dirty="0"/>
                        <a:t>Conducting Interviews: The Fundamentals</a:t>
                      </a:r>
                    </a:p>
                  </a:txBody>
                  <a:tcPr/>
                </a:tc>
                <a:tc>
                  <a:txBody>
                    <a:bodyPr/>
                    <a:lstStyle/>
                    <a:p>
                      <a:pPr algn="ctr"/>
                      <a:r>
                        <a:rPr lang="en-US" sz="2200" dirty="0"/>
                        <a:t>1</a:t>
                      </a:r>
                    </a:p>
                  </a:txBody>
                  <a:tcPr/>
                </a:tc>
                <a:extLst>
                  <a:ext uri="{0D108BD9-81ED-4DB2-BD59-A6C34878D82A}">
                    <a16:rowId xmlns:a16="http://schemas.microsoft.com/office/drawing/2014/main" val="3251533342"/>
                  </a:ext>
                </a:extLst>
              </a:tr>
              <a:tr h="370840">
                <a:tc>
                  <a:txBody>
                    <a:bodyPr/>
                    <a:lstStyle/>
                    <a:p>
                      <a:pPr algn="ctr"/>
                      <a:r>
                        <a:rPr lang="en-US" sz="2200" dirty="0"/>
                        <a:t>5</a:t>
                      </a:r>
                    </a:p>
                  </a:txBody>
                  <a:tcPr/>
                </a:tc>
                <a:tc>
                  <a:txBody>
                    <a:bodyPr/>
                    <a:lstStyle/>
                    <a:p>
                      <a:r>
                        <a:rPr lang="en-US" sz="2200" dirty="0"/>
                        <a:t>Best Practices for Effective Interviewing</a:t>
                      </a:r>
                    </a:p>
                  </a:txBody>
                  <a:tcPr/>
                </a:tc>
                <a:tc>
                  <a:txBody>
                    <a:bodyPr/>
                    <a:lstStyle/>
                    <a:p>
                      <a:pPr algn="ctr"/>
                      <a:r>
                        <a:rPr lang="en-US" sz="2200" dirty="0"/>
                        <a:t>1.25</a:t>
                      </a:r>
                    </a:p>
                  </a:txBody>
                  <a:tcPr/>
                </a:tc>
                <a:extLst>
                  <a:ext uri="{0D108BD9-81ED-4DB2-BD59-A6C34878D82A}">
                    <a16:rowId xmlns:a16="http://schemas.microsoft.com/office/drawing/2014/main" val="2605286070"/>
                  </a:ext>
                </a:extLst>
              </a:tr>
              <a:tr h="370840">
                <a:tc>
                  <a:txBody>
                    <a:bodyPr/>
                    <a:lstStyle/>
                    <a:p>
                      <a:pPr algn="ctr"/>
                      <a:r>
                        <a:rPr lang="en-US" sz="2200" dirty="0"/>
                        <a:t>6</a:t>
                      </a:r>
                    </a:p>
                  </a:txBody>
                  <a:tcPr/>
                </a:tc>
                <a:tc>
                  <a:txBody>
                    <a:bodyPr/>
                    <a:lstStyle/>
                    <a:p>
                      <a:r>
                        <a:rPr lang="en-US" sz="2200" dirty="0"/>
                        <a:t>Documenting and Conveying Case Data</a:t>
                      </a:r>
                    </a:p>
                  </a:txBody>
                  <a:tcPr/>
                </a:tc>
                <a:tc>
                  <a:txBody>
                    <a:bodyPr/>
                    <a:lstStyle/>
                    <a:p>
                      <a:pPr algn="ctr"/>
                      <a:r>
                        <a:rPr lang="en-US" sz="2200" dirty="0"/>
                        <a:t>1.75</a:t>
                      </a:r>
                    </a:p>
                  </a:txBody>
                  <a:tcPr/>
                </a:tc>
                <a:extLst>
                  <a:ext uri="{0D108BD9-81ED-4DB2-BD59-A6C34878D82A}">
                    <a16:rowId xmlns:a16="http://schemas.microsoft.com/office/drawing/2014/main" val="3282560047"/>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87405956"/>
                  </a:ext>
                </a:extLst>
              </a:tr>
            </a:tbl>
          </a:graphicData>
        </a:graphic>
      </p:graphicFrame>
      <p:cxnSp>
        <p:nvCxnSpPr>
          <p:cNvPr id="5" name="Straight Connector 4">
            <a:extLst>
              <a:ext uri="{FF2B5EF4-FFF2-40B4-BE49-F238E27FC236}">
                <a16:creationId xmlns:a16="http://schemas.microsoft.com/office/drawing/2014/main" id="{13F09C04-76E4-FDE3-5C9F-D2120FD8A7C1}"/>
              </a:ext>
            </a:extLst>
          </p:cNvPr>
          <p:cNvCxnSpPr/>
          <p:nvPr/>
        </p:nvCxnSpPr>
        <p:spPr>
          <a:xfrm>
            <a:off x="1296537" y="4067033"/>
            <a:ext cx="9621672" cy="0"/>
          </a:xfrm>
          <a:prstGeom prst="line">
            <a:avLst/>
          </a:prstGeom>
          <a:ln w="69850"/>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00885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b="1" dirty="0"/>
              <a:t>Why</a:t>
            </a:r>
            <a:r>
              <a:rPr lang="en-US" dirty="0"/>
              <a:t> Interview?</a:t>
            </a:r>
          </a:p>
        </p:txBody>
      </p:sp>
      <p:sp>
        <p:nvSpPr>
          <p:cNvPr id="42" name="Content Placeholder 41">
            <a:extLst>
              <a:ext uri="{FF2B5EF4-FFF2-40B4-BE49-F238E27FC236}">
                <a16:creationId xmlns:a16="http://schemas.microsoft.com/office/drawing/2014/main" id="{7E6ACBDC-CDC6-33D8-D45E-2FFC7485EE2E}"/>
              </a:ext>
            </a:extLst>
          </p:cNvPr>
          <p:cNvSpPr>
            <a:spLocks noGrp="1"/>
          </p:cNvSpPr>
          <p:nvPr>
            <p:ph sz="half" idx="1"/>
          </p:nvPr>
        </p:nvSpPr>
        <p:spPr>
          <a:xfrm>
            <a:off x="333232" y="1354345"/>
            <a:ext cx="7991901" cy="715225"/>
          </a:xfrm>
        </p:spPr>
        <p:txBody>
          <a:bodyPr>
            <a:normAutofit fontScale="92500"/>
          </a:bodyPr>
          <a:lstStyle/>
          <a:p>
            <a:pPr marL="0" indent="0">
              <a:buNone/>
            </a:pPr>
            <a:r>
              <a:rPr lang="en-US" dirty="0"/>
              <a:t>Why is interviewing important for the investigation?</a:t>
            </a:r>
          </a:p>
        </p:txBody>
      </p:sp>
      <p:sp>
        <p:nvSpPr>
          <p:cNvPr id="3" name="Slide Number Placeholder 3">
            <a:extLst>
              <a:ext uri="{FF2B5EF4-FFF2-40B4-BE49-F238E27FC236}">
                <a16:creationId xmlns:a16="http://schemas.microsoft.com/office/drawing/2014/main" id="{30CF7740-1CD8-8C5D-6133-904336BB674C}"/>
              </a:ext>
            </a:extLst>
          </p:cNvPr>
          <p:cNvSpPr>
            <a:spLocks noGrp="1"/>
          </p:cNvSpPr>
          <p:nvPr>
            <p:ph type="sldNum" sz="quarter" idx="12"/>
          </p:nvPr>
        </p:nvSpPr>
        <p:spPr>
          <a:xfrm>
            <a:off x="8610600" y="6356350"/>
            <a:ext cx="2743200" cy="365125"/>
          </a:xfrm>
        </p:spPr>
        <p:txBody>
          <a:bodyPr/>
          <a:lstStyle/>
          <a:p>
            <a:fld id="{A36692EB-79DF-465C-A61E-AA737CE7901B}" type="slidenum">
              <a:rPr lang="en-US" smtClean="0"/>
              <a:pPr/>
              <a:t>8</a:t>
            </a:fld>
            <a:endParaRPr lang="en-US"/>
          </a:p>
        </p:txBody>
      </p:sp>
      <p:sp>
        <p:nvSpPr>
          <p:cNvPr id="6" name="Arc 5">
            <a:extLst>
              <a:ext uri="{FF2B5EF4-FFF2-40B4-BE49-F238E27FC236}">
                <a16:creationId xmlns:a16="http://schemas.microsoft.com/office/drawing/2014/main" id="{DD86A064-657C-96AC-44E3-5BB47C49ACC3}"/>
              </a:ext>
            </a:extLst>
          </p:cNvPr>
          <p:cNvSpPr/>
          <p:nvPr/>
        </p:nvSpPr>
        <p:spPr>
          <a:xfrm rot="18026166">
            <a:off x="5872167" y="3893834"/>
            <a:ext cx="213302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a:extLst>
              <a:ext uri="{FF2B5EF4-FFF2-40B4-BE49-F238E27FC236}">
                <a16:creationId xmlns:a16="http://schemas.microsoft.com/office/drawing/2014/main" id="{0183A15C-EC97-0B07-F320-975749C0B95E}"/>
              </a:ext>
            </a:extLst>
          </p:cNvPr>
          <p:cNvSpPr/>
          <p:nvPr/>
        </p:nvSpPr>
        <p:spPr>
          <a:xfrm rot="2315680">
            <a:off x="3571275" y="3032895"/>
            <a:ext cx="213302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a:extLst>
              <a:ext uri="{FF2B5EF4-FFF2-40B4-BE49-F238E27FC236}">
                <a16:creationId xmlns:a16="http://schemas.microsoft.com/office/drawing/2014/main" id="{266167A9-C7AD-B13B-063D-140209714AA8}"/>
              </a:ext>
            </a:extLst>
          </p:cNvPr>
          <p:cNvSpPr/>
          <p:nvPr/>
        </p:nvSpPr>
        <p:spPr>
          <a:xfrm>
            <a:off x="2151115" y="4489501"/>
            <a:ext cx="266290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Content Placeholder 6">
            <a:extLst>
              <a:ext uri="{FF2B5EF4-FFF2-40B4-BE49-F238E27FC236}">
                <a16:creationId xmlns:a16="http://schemas.microsoft.com/office/drawing/2014/main" id="{42A1F3F2-F75C-7300-378C-39505AC87D3C}"/>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791075" y="2028185"/>
            <a:ext cx="2587295" cy="1718005"/>
          </a:xfrm>
          <a:effectLst>
            <a:outerShdw blurRad="50800" dist="50800" dir="8100000" sx="101000" sy="101000" algn="tr" rotWithShape="0">
              <a:prstClr val="black">
                <a:alpha val="40000"/>
              </a:prstClr>
            </a:outerShdw>
          </a:effectLst>
        </p:spPr>
      </p:pic>
      <p:pic>
        <p:nvPicPr>
          <p:cNvPr id="14" name="Picture 13">
            <a:extLst>
              <a:ext uri="{FF2B5EF4-FFF2-40B4-BE49-F238E27FC236}">
                <a16:creationId xmlns:a16="http://schemas.microsoft.com/office/drawing/2014/main" id="{8D88B310-799C-46E5-5DA3-6CEE8DAEFED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955856" y="2069516"/>
            <a:ext cx="2438799" cy="1676674"/>
          </a:xfrm>
          <a:prstGeom prst="rect">
            <a:avLst/>
          </a:prstGeom>
          <a:effectLst>
            <a:outerShdw blurRad="50800" dist="50800" dir="8100000" sx="101000" sy="101000" algn="tr" rotWithShape="0">
              <a:prstClr val="black">
                <a:alpha val="40000"/>
              </a:prstClr>
            </a:outerShdw>
          </a:effectLst>
        </p:spPr>
      </p:pic>
      <p:pic>
        <p:nvPicPr>
          <p:cNvPr id="16" name="Picture 15">
            <a:extLst>
              <a:ext uri="{FF2B5EF4-FFF2-40B4-BE49-F238E27FC236}">
                <a16:creationId xmlns:a16="http://schemas.microsoft.com/office/drawing/2014/main" id="{00746FC9-8F05-C728-6A69-A860D5E2559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60977" y="3879062"/>
            <a:ext cx="2674613" cy="1818738"/>
          </a:xfrm>
          <a:prstGeom prst="rect">
            <a:avLst/>
          </a:prstGeom>
          <a:effectLst>
            <a:outerShdw blurRad="50800" dist="50800" dir="8100000" sx="101000" sy="101000" algn="tr" rotWithShape="0">
              <a:prstClr val="black">
                <a:alpha val="40000"/>
              </a:prstClr>
            </a:outerShdw>
          </a:effectLst>
        </p:spPr>
      </p:pic>
      <p:pic>
        <p:nvPicPr>
          <p:cNvPr id="21" name="Picture 20">
            <a:extLst>
              <a:ext uri="{FF2B5EF4-FFF2-40B4-BE49-F238E27FC236}">
                <a16:creationId xmlns:a16="http://schemas.microsoft.com/office/drawing/2014/main" id="{C13BF5D9-3B22-C6EC-F2B2-2BCE4F1B78A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96646" y="3768516"/>
            <a:ext cx="2784753" cy="2039831"/>
          </a:xfrm>
          <a:prstGeom prst="rect">
            <a:avLst/>
          </a:prstGeom>
          <a:effectLst>
            <a:outerShdw blurRad="50800" dist="50800" dir="8100000" sx="101000" sy="101000" algn="tr" rotWithShape="0">
              <a:prstClr val="black">
                <a:alpha val="40000"/>
              </a:prstClr>
            </a:outerShdw>
          </a:effectLst>
        </p:spPr>
      </p:pic>
      <p:sp>
        <p:nvSpPr>
          <p:cNvPr id="22" name="Arc 21">
            <a:extLst>
              <a:ext uri="{FF2B5EF4-FFF2-40B4-BE49-F238E27FC236}">
                <a16:creationId xmlns:a16="http://schemas.microsoft.com/office/drawing/2014/main" id="{B48F8A84-036A-CE16-D300-D8170B883D62}"/>
              </a:ext>
            </a:extLst>
          </p:cNvPr>
          <p:cNvSpPr/>
          <p:nvPr/>
        </p:nvSpPr>
        <p:spPr>
          <a:xfrm rot="20736477">
            <a:off x="6497747" y="4650089"/>
            <a:ext cx="2133020" cy="597860"/>
          </a:xfrm>
          <a:prstGeom prst="arc">
            <a:avLst>
              <a:gd name="adj1" fmla="val 16591623"/>
              <a:gd name="adj2" fmla="val 21208627"/>
            </a:avLst>
          </a:prstGeom>
          <a:ln w="38100">
            <a:solidFill>
              <a:srgbClr val="506A7D"/>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3" name="Picture 22">
            <a:extLst>
              <a:ext uri="{FF2B5EF4-FFF2-40B4-BE49-F238E27FC236}">
                <a16:creationId xmlns:a16="http://schemas.microsoft.com/office/drawing/2014/main" id="{044F991A-7841-CCE9-65C9-E618AA929B8D}"/>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530382" y="3602444"/>
            <a:ext cx="3131235" cy="3131235"/>
          </a:xfrm>
          <a:prstGeom prst="rect">
            <a:avLst/>
          </a:prstGeom>
        </p:spPr>
      </p:pic>
    </p:spTree>
    <p:custDataLst>
      <p:tags r:id="rId1"/>
    </p:custDataLst>
    <p:extLst>
      <p:ext uri="{BB962C8B-B14F-4D97-AF65-F5344CB8AC3E}">
        <p14:creationId xmlns:p14="http://schemas.microsoft.com/office/powerpoint/2010/main" val="3388349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47068-8719-14B7-A880-3021BE32E63E}"/>
              </a:ext>
            </a:extLst>
          </p:cNvPr>
          <p:cNvSpPr>
            <a:spLocks noGrp="1"/>
          </p:cNvSpPr>
          <p:nvPr>
            <p:ph type="title"/>
          </p:nvPr>
        </p:nvSpPr>
        <p:spPr/>
        <p:txBody>
          <a:bodyPr>
            <a:normAutofit fontScale="90000"/>
          </a:bodyPr>
          <a:lstStyle/>
          <a:p>
            <a:r>
              <a:rPr lang="en-US" dirty="0"/>
              <a:t>Foodborne Outbreak Investigation Process</a:t>
            </a:r>
          </a:p>
        </p:txBody>
      </p:sp>
      <p:sp>
        <p:nvSpPr>
          <p:cNvPr id="12" name="Oval 11">
            <a:extLst>
              <a:ext uri="{FF2B5EF4-FFF2-40B4-BE49-F238E27FC236}">
                <a16:creationId xmlns:a16="http://schemas.microsoft.com/office/drawing/2014/main" id="{310464BE-20A8-3E4D-B5EE-052312AF98EC}"/>
              </a:ext>
            </a:extLst>
          </p:cNvPr>
          <p:cNvSpPr/>
          <p:nvPr/>
        </p:nvSpPr>
        <p:spPr>
          <a:xfrm>
            <a:off x="892154" y="1518288"/>
            <a:ext cx="2159541" cy="869026"/>
          </a:xfrm>
          <a:prstGeom prst="ellipse">
            <a:avLst/>
          </a:prstGeom>
          <a:ln>
            <a:noFill/>
          </a:ln>
          <a:effectLst/>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400" kern="1200" dirty="0"/>
              <a:t>Detect Outbreak</a:t>
            </a:r>
          </a:p>
        </p:txBody>
      </p:sp>
      <p:sp>
        <p:nvSpPr>
          <p:cNvPr id="13" name="Rectangle 12">
            <a:extLst>
              <a:ext uri="{FF2B5EF4-FFF2-40B4-BE49-F238E27FC236}">
                <a16:creationId xmlns:a16="http://schemas.microsoft.com/office/drawing/2014/main" id="{156FEF1E-C747-1E50-11B2-90602A7BC75F}"/>
              </a:ext>
            </a:extLst>
          </p:cNvPr>
          <p:cNvSpPr/>
          <p:nvPr/>
        </p:nvSpPr>
        <p:spPr>
          <a:xfrm>
            <a:off x="892154" y="3118337"/>
            <a:ext cx="2159541" cy="869026"/>
          </a:xfrm>
          <a:prstGeom prst="rect">
            <a:avLst/>
          </a:pr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Find</a:t>
            </a:r>
          </a:p>
          <a:p>
            <a:pPr algn="ctr" defTabSz="1111250">
              <a:spcBef>
                <a:spcPct val="0"/>
              </a:spcBef>
            </a:pPr>
            <a:r>
              <a:rPr lang="en-US" sz="2400" dirty="0"/>
              <a:t>Cases</a:t>
            </a:r>
          </a:p>
        </p:txBody>
      </p:sp>
      <p:sp>
        <p:nvSpPr>
          <p:cNvPr id="14" name="Rectangle 13">
            <a:extLst>
              <a:ext uri="{FF2B5EF4-FFF2-40B4-BE49-F238E27FC236}">
                <a16:creationId xmlns:a16="http://schemas.microsoft.com/office/drawing/2014/main" id="{E2B9BD95-818C-90A9-6225-C06A4B36B2EB}"/>
              </a:ext>
            </a:extLst>
          </p:cNvPr>
          <p:cNvSpPr/>
          <p:nvPr/>
        </p:nvSpPr>
        <p:spPr>
          <a:xfrm>
            <a:off x="892154" y="4748933"/>
            <a:ext cx="2159541" cy="1360471"/>
          </a:xfrm>
          <a:prstGeom prst="rect">
            <a:avLst/>
          </a:prstGeom>
          <a:solidFill>
            <a:srgbClr val="7030A0"/>
          </a:solidFill>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400" kern="1200" dirty="0"/>
              <a:t>Interview to Generate Hypotheses</a:t>
            </a:r>
          </a:p>
        </p:txBody>
      </p:sp>
      <p:sp>
        <p:nvSpPr>
          <p:cNvPr id="15" name="Rectangle 14">
            <a:extLst>
              <a:ext uri="{FF2B5EF4-FFF2-40B4-BE49-F238E27FC236}">
                <a16:creationId xmlns:a16="http://schemas.microsoft.com/office/drawing/2014/main" id="{F120BDF2-6A68-AF96-7DCC-5D56F6E71F87}"/>
              </a:ext>
            </a:extLst>
          </p:cNvPr>
          <p:cNvSpPr/>
          <p:nvPr/>
        </p:nvSpPr>
        <p:spPr>
          <a:xfrm>
            <a:off x="6387955" y="1415661"/>
            <a:ext cx="2159538" cy="868680"/>
          </a:xfrm>
          <a:prstGeom prst="rect">
            <a:avLst/>
          </a:pr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Test</a:t>
            </a:r>
          </a:p>
          <a:p>
            <a:pPr algn="ctr" defTabSz="1111250">
              <a:spcBef>
                <a:spcPct val="0"/>
              </a:spcBef>
            </a:pPr>
            <a:r>
              <a:rPr lang="en-US" sz="2400" dirty="0"/>
              <a:t>Hypotheses</a:t>
            </a:r>
          </a:p>
        </p:txBody>
      </p:sp>
      <p:sp>
        <p:nvSpPr>
          <p:cNvPr id="16" name="Freeform: Shape 15">
            <a:extLst>
              <a:ext uri="{FF2B5EF4-FFF2-40B4-BE49-F238E27FC236}">
                <a16:creationId xmlns:a16="http://schemas.microsoft.com/office/drawing/2014/main" id="{35B21568-0FE7-ACA3-A729-F0FE8A1D3B1E}"/>
              </a:ext>
            </a:extLst>
          </p:cNvPr>
          <p:cNvSpPr/>
          <p:nvPr/>
        </p:nvSpPr>
        <p:spPr>
          <a:xfrm>
            <a:off x="4861360" y="3198943"/>
            <a:ext cx="2157984" cy="868680"/>
          </a:xfrm>
          <a:custGeom>
            <a:avLst/>
            <a:gdLst>
              <a:gd name="connsiteX0" fmla="*/ 0 w 2267451"/>
              <a:gd name="connsiteY0" fmla="*/ 0 h 1360471"/>
              <a:gd name="connsiteX1" fmla="*/ 2267451 w 2267451"/>
              <a:gd name="connsiteY1" fmla="*/ 0 h 1360471"/>
              <a:gd name="connsiteX2" fmla="*/ 2267451 w 2267451"/>
              <a:gd name="connsiteY2" fmla="*/ 1360471 h 1360471"/>
              <a:gd name="connsiteX3" fmla="*/ 0 w 2267451"/>
              <a:gd name="connsiteY3" fmla="*/ 1360471 h 1360471"/>
              <a:gd name="connsiteX4" fmla="*/ 0 w 2267451"/>
              <a:gd name="connsiteY4" fmla="*/ 0 h 136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451" h="1360471">
                <a:moveTo>
                  <a:pt x="0" y="0"/>
                </a:moveTo>
                <a:lnTo>
                  <a:pt x="2267451" y="0"/>
                </a:lnTo>
                <a:lnTo>
                  <a:pt x="2267451" y="1360471"/>
                </a:lnTo>
                <a:lnTo>
                  <a:pt x="0" y="1360471"/>
                </a:lnTo>
                <a:lnTo>
                  <a:pt x="0" y="0"/>
                </a:lnTo>
                <a:close/>
              </a:path>
            </a:pathLst>
          </a:cu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Find Associations</a:t>
            </a:r>
          </a:p>
        </p:txBody>
      </p:sp>
      <p:sp>
        <p:nvSpPr>
          <p:cNvPr id="17" name="Freeform: Shape 16">
            <a:extLst>
              <a:ext uri="{FF2B5EF4-FFF2-40B4-BE49-F238E27FC236}">
                <a16:creationId xmlns:a16="http://schemas.microsoft.com/office/drawing/2014/main" id="{AE9D8C92-890A-B028-EB7B-DD5A8AD65AF9}"/>
              </a:ext>
            </a:extLst>
          </p:cNvPr>
          <p:cNvSpPr/>
          <p:nvPr/>
        </p:nvSpPr>
        <p:spPr>
          <a:xfrm>
            <a:off x="4859802" y="4748933"/>
            <a:ext cx="2159541" cy="1462804"/>
          </a:xfrm>
          <a:custGeom>
            <a:avLst/>
            <a:gdLst>
              <a:gd name="connsiteX0" fmla="*/ 0 w 2267451"/>
              <a:gd name="connsiteY0" fmla="*/ 0 h 1360471"/>
              <a:gd name="connsiteX1" fmla="*/ 2267451 w 2267451"/>
              <a:gd name="connsiteY1" fmla="*/ 0 h 1360471"/>
              <a:gd name="connsiteX2" fmla="*/ 2267451 w 2267451"/>
              <a:gd name="connsiteY2" fmla="*/ 1360471 h 1360471"/>
              <a:gd name="connsiteX3" fmla="*/ 0 w 2267451"/>
              <a:gd name="connsiteY3" fmla="*/ 1360471 h 1360471"/>
              <a:gd name="connsiteX4" fmla="*/ 0 w 2267451"/>
              <a:gd name="connsiteY4" fmla="*/ 0 h 136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451" h="1360471">
                <a:moveTo>
                  <a:pt x="0" y="0"/>
                </a:moveTo>
                <a:lnTo>
                  <a:pt x="2267451" y="0"/>
                </a:lnTo>
                <a:lnTo>
                  <a:pt x="2267451" y="1360471"/>
                </a:lnTo>
                <a:lnTo>
                  <a:pt x="0" y="1360471"/>
                </a:lnTo>
                <a:lnTo>
                  <a:pt x="0" y="0"/>
                </a:lnTo>
                <a:close/>
              </a:path>
            </a:pathLst>
          </a:cu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Control Measures to Stop Outbreak</a:t>
            </a:r>
          </a:p>
        </p:txBody>
      </p:sp>
      <p:sp>
        <p:nvSpPr>
          <p:cNvPr id="18" name="Freeform: Shape 17">
            <a:extLst>
              <a:ext uri="{FF2B5EF4-FFF2-40B4-BE49-F238E27FC236}">
                <a16:creationId xmlns:a16="http://schemas.microsoft.com/office/drawing/2014/main" id="{9273056F-8629-F451-7FD2-3EA9DFA852AC}"/>
              </a:ext>
            </a:extLst>
          </p:cNvPr>
          <p:cNvSpPr/>
          <p:nvPr/>
        </p:nvSpPr>
        <p:spPr>
          <a:xfrm>
            <a:off x="7938951" y="3198943"/>
            <a:ext cx="2157984" cy="1230248"/>
          </a:xfrm>
          <a:custGeom>
            <a:avLst/>
            <a:gdLst>
              <a:gd name="connsiteX0" fmla="*/ 0 w 2267451"/>
              <a:gd name="connsiteY0" fmla="*/ 0 h 1360471"/>
              <a:gd name="connsiteX1" fmla="*/ 2267451 w 2267451"/>
              <a:gd name="connsiteY1" fmla="*/ 0 h 1360471"/>
              <a:gd name="connsiteX2" fmla="*/ 2267451 w 2267451"/>
              <a:gd name="connsiteY2" fmla="*/ 1360471 h 1360471"/>
              <a:gd name="connsiteX3" fmla="*/ 0 w 2267451"/>
              <a:gd name="connsiteY3" fmla="*/ 1360471 h 1360471"/>
              <a:gd name="connsiteX4" fmla="*/ 0 w 2267451"/>
              <a:gd name="connsiteY4" fmla="*/ 0 h 136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451" h="1360471">
                <a:moveTo>
                  <a:pt x="0" y="0"/>
                </a:moveTo>
                <a:lnTo>
                  <a:pt x="2267451" y="0"/>
                </a:lnTo>
                <a:lnTo>
                  <a:pt x="2267451" y="1360471"/>
                </a:lnTo>
                <a:lnTo>
                  <a:pt x="0" y="1360471"/>
                </a:lnTo>
                <a:lnTo>
                  <a:pt x="0" y="0"/>
                </a:lnTo>
                <a:close/>
              </a:path>
            </a:pathLst>
          </a:custGeom>
          <a:scene3d>
            <a:camera prst="orthographicFront">
              <a:rot lat="0" lon="0" rev="0"/>
            </a:camera>
            <a:lightRig rig="contrasting" dir="t">
              <a:rot lat="0" lon="0" rev="1200000"/>
            </a:lightRig>
          </a:scene3d>
          <a:sp3d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algn="ctr" defTabSz="1111250">
              <a:spcBef>
                <a:spcPct val="0"/>
              </a:spcBef>
            </a:pPr>
            <a:r>
              <a:rPr lang="en-US" sz="2400" dirty="0"/>
              <a:t>No Associations Found</a:t>
            </a:r>
          </a:p>
        </p:txBody>
      </p:sp>
      <p:cxnSp>
        <p:nvCxnSpPr>
          <p:cNvPr id="28" name="Straight Arrow Connector 27">
            <a:extLst>
              <a:ext uri="{FF2B5EF4-FFF2-40B4-BE49-F238E27FC236}">
                <a16:creationId xmlns:a16="http://schemas.microsoft.com/office/drawing/2014/main" id="{BD0CB7EC-E44A-A76E-8CC7-509891A951C1}"/>
              </a:ext>
            </a:extLst>
          </p:cNvPr>
          <p:cNvCxnSpPr>
            <a:cxnSpLocks/>
            <a:stCxn id="13" idx="2"/>
            <a:endCxn id="14" idx="0"/>
          </p:cNvCxnSpPr>
          <p:nvPr/>
        </p:nvCxnSpPr>
        <p:spPr>
          <a:xfrm>
            <a:off x="1971925" y="3987363"/>
            <a:ext cx="0" cy="761570"/>
          </a:xfrm>
          <a:prstGeom prst="straightConnector1">
            <a:avLst/>
          </a:prstGeom>
          <a:ln w="1270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A3D12A75-BADC-F110-FC6A-7D6025FEE90A}"/>
              </a:ext>
            </a:extLst>
          </p:cNvPr>
          <p:cNvCxnSpPr>
            <a:cxnSpLocks/>
            <a:stCxn id="12" idx="4"/>
            <a:endCxn id="13" idx="0"/>
          </p:cNvCxnSpPr>
          <p:nvPr/>
        </p:nvCxnSpPr>
        <p:spPr>
          <a:xfrm>
            <a:off x="1971925" y="2387314"/>
            <a:ext cx="0" cy="731023"/>
          </a:xfrm>
          <a:prstGeom prst="straightConnector1">
            <a:avLst/>
          </a:prstGeom>
          <a:ln w="1270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6911A0C-2862-0B5A-DA73-166CDDB861CA}"/>
              </a:ext>
            </a:extLst>
          </p:cNvPr>
          <p:cNvCxnSpPr>
            <a:cxnSpLocks/>
          </p:cNvCxnSpPr>
          <p:nvPr/>
        </p:nvCxnSpPr>
        <p:spPr>
          <a:xfrm>
            <a:off x="5939572" y="4067623"/>
            <a:ext cx="0" cy="681310"/>
          </a:xfrm>
          <a:prstGeom prst="straightConnector1">
            <a:avLst/>
          </a:prstGeom>
          <a:ln w="1270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B9990324-5599-EF38-3F5C-EABB8899DCF4}"/>
              </a:ext>
            </a:extLst>
          </p:cNvPr>
          <p:cNvCxnSpPr>
            <a:stCxn id="14" idx="3"/>
            <a:endCxn id="15" idx="1"/>
          </p:cNvCxnSpPr>
          <p:nvPr/>
        </p:nvCxnSpPr>
        <p:spPr>
          <a:xfrm flipV="1">
            <a:off x="3051695" y="1850001"/>
            <a:ext cx="3336260" cy="3579168"/>
          </a:xfrm>
          <a:prstGeom prst="bentConnector3">
            <a:avLst>
              <a:gd name="adj1" fmla="val 36588"/>
            </a:avLst>
          </a:prstGeom>
          <a:ln w="1238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BB4D55A4-1D87-5191-EF2E-16F39B573138}"/>
              </a:ext>
            </a:extLst>
          </p:cNvPr>
          <p:cNvGrpSpPr/>
          <p:nvPr/>
        </p:nvGrpSpPr>
        <p:grpSpPr>
          <a:xfrm>
            <a:off x="8557023" y="1809636"/>
            <a:ext cx="2075109" cy="4207004"/>
            <a:chOff x="8547493" y="1850001"/>
            <a:chExt cx="2075109" cy="4207004"/>
          </a:xfrm>
        </p:grpSpPr>
        <p:cxnSp>
          <p:nvCxnSpPr>
            <p:cNvPr id="47" name="Straight Connector 46">
              <a:extLst>
                <a:ext uri="{FF2B5EF4-FFF2-40B4-BE49-F238E27FC236}">
                  <a16:creationId xmlns:a16="http://schemas.microsoft.com/office/drawing/2014/main" id="{E38AFCB3-0410-9279-E064-764A1500A1C7}"/>
                </a:ext>
              </a:extLst>
            </p:cNvPr>
            <p:cNvCxnSpPr>
              <a:cxnSpLocks/>
            </p:cNvCxnSpPr>
            <p:nvPr/>
          </p:nvCxnSpPr>
          <p:spPr>
            <a:xfrm>
              <a:off x="9017943" y="4468947"/>
              <a:ext cx="6997" cy="1588058"/>
            </a:xfrm>
            <a:prstGeom prst="line">
              <a:avLst/>
            </a:prstGeom>
            <a:ln w="12382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F66DD78-8F05-F4C4-DDA8-CBC09D2D1E72}"/>
                </a:ext>
              </a:extLst>
            </p:cNvPr>
            <p:cNvCxnSpPr>
              <a:cxnSpLocks/>
            </p:cNvCxnSpPr>
            <p:nvPr/>
          </p:nvCxnSpPr>
          <p:spPr>
            <a:xfrm>
              <a:off x="9213983" y="5477376"/>
              <a:ext cx="1408619" cy="0"/>
            </a:xfrm>
            <a:prstGeom prst="line">
              <a:avLst/>
            </a:prstGeom>
            <a:ln w="12382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CF94C15C-88A4-CFEB-F63E-0097AF26B8D2}"/>
                </a:ext>
              </a:extLst>
            </p:cNvPr>
            <p:cNvCxnSpPr>
              <a:cxnSpLocks/>
              <a:endCxn id="15" idx="3"/>
            </p:cNvCxnSpPr>
            <p:nvPr/>
          </p:nvCxnSpPr>
          <p:spPr>
            <a:xfrm rot="16200000" flipV="1">
              <a:off x="7834942" y="2562552"/>
              <a:ext cx="3500212" cy="2075109"/>
            </a:xfrm>
            <a:prstGeom prst="bentConnector2">
              <a:avLst/>
            </a:prstGeom>
            <a:ln w="123825">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DCE7FFA1-5351-1680-228F-791068718A9B}"/>
              </a:ext>
            </a:extLst>
          </p:cNvPr>
          <p:cNvGrpSpPr/>
          <p:nvPr/>
        </p:nvGrpSpPr>
        <p:grpSpPr>
          <a:xfrm>
            <a:off x="5939573" y="2284341"/>
            <a:ext cx="1528151" cy="914601"/>
            <a:chOff x="5939573" y="2284341"/>
            <a:chExt cx="1528151" cy="914601"/>
          </a:xfrm>
        </p:grpSpPr>
        <p:cxnSp>
          <p:nvCxnSpPr>
            <p:cNvPr id="61" name="Straight Connector 60">
              <a:extLst>
                <a:ext uri="{FF2B5EF4-FFF2-40B4-BE49-F238E27FC236}">
                  <a16:creationId xmlns:a16="http://schemas.microsoft.com/office/drawing/2014/main" id="{6DDAFBED-14C1-A4AB-174A-E17BE4E96ACF}"/>
                </a:ext>
              </a:extLst>
            </p:cNvPr>
            <p:cNvCxnSpPr>
              <a:cxnSpLocks/>
              <a:stCxn id="15" idx="2"/>
            </p:cNvCxnSpPr>
            <p:nvPr/>
          </p:nvCxnSpPr>
          <p:spPr>
            <a:xfrm>
              <a:off x="7467724" y="2284341"/>
              <a:ext cx="0" cy="390080"/>
            </a:xfrm>
            <a:prstGeom prst="line">
              <a:avLst/>
            </a:prstGeom>
            <a:ln w="1238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a16="http://schemas.microsoft.com/office/drawing/2014/main" id="{B7BEC877-9D42-58CF-43D7-C501949D5108}"/>
                </a:ext>
              </a:extLst>
            </p:cNvPr>
            <p:cNvCxnSpPr>
              <a:cxnSpLocks/>
            </p:cNvCxnSpPr>
            <p:nvPr/>
          </p:nvCxnSpPr>
          <p:spPr>
            <a:xfrm rot="10800000" flipV="1">
              <a:off x="5939573" y="2616053"/>
              <a:ext cx="1528151" cy="582889"/>
            </a:xfrm>
            <a:prstGeom prst="bentConnector3">
              <a:avLst>
                <a:gd name="adj1" fmla="val 99652"/>
              </a:avLst>
            </a:prstGeom>
            <a:ln w="1238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2" name="Group 81">
            <a:extLst>
              <a:ext uri="{FF2B5EF4-FFF2-40B4-BE49-F238E27FC236}">
                <a16:creationId xmlns:a16="http://schemas.microsoft.com/office/drawing/2014/main" id="{EA541672-53A7-C027-A213-48D3FEFB1069}"/>
              </a:ext>
            </a:extLst>
          </p:cNvPr>
          <p:cNvGrpSpPr/>
          <p:nvPr/>
        </p:nvGrpSpPr>
        <p:grpSpPr>
          <a:xfrm>
            <a:off x="7413283" y="2258647"/>
            <a:ext cx="1621187" cy="940770"/>
            <a:chOff x="7413283" y="2258647"/>
            <a:chExt cx="1621187" cy="940770"/>
          </a:xfrm>
        </p:grpSpPr>
        <p:cxnSp>
          <p:nvCxnSpPr>
            <p:cNvPr id="75" name="Connector: Elbow 74">
              <a:extLst>
                <a:ext uri="{FF2B5EF4-FFF2-40B4-BE49-F238E27FC236}">
                  <a16:creationId xmlns:a16="http://schemas.microsoft.com/office/drawing/2014/main" id="{5AA1C9CC-5AA6-96C2-702D-89A81B9FB31A}"/>
                </a:ext>
              </a:extLst>
            </p:cNvPr>
            <p:cNvCxnSpPr>
              <a:cxnSpLocks/>
            </p:cNvCxnSpPr>
            <p:nvPr/>
          </p:nvCxnSpPr>
          <p:spPr>
            <a:xfrm>
              <a:off x="7413283" y="2616053"/>
              <a:ext cx="1621187" cy="583364"/>
            </a:xfrm>
            <a:prstGeom prst="bentConnector3">
              <a:avLst>
                <a:gd name="adj1" fmla="val 99872"/>
              </a:avLst>
            </a:prstGeom>
            <a:ln w="1238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13C3AFA-57AD-F80B-1ED8-0FFE6E34549D}"/>
                </a:ext>
              </a:extLst>
            </p:cNvPr>
            <p:cNvCxnSpPr>
              <a:cxnSpLocks/>
            </p:cNvCxnSpPr>
            <p:nvPr/>
          </p:nvCxnSpPr>
          <p:spPr>
            <a:xfrm>
              <a:off x="7467724" y="2258647"/>
              <a:ext cx="0" cy="390080"/>
            </a:xfrm>
            <a:prstGeom prst="line">
              <a:avLst/>
            </a:prstGeom>
            <a:ln w="12382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TextBox 84">
            <a:extLst>
              <a:ext uri="{FF2B5EF4-FFF2-40B4-BE49-F238E27FC236}">
                <a16:creationId xmlns:a16="http://schemas.microsoft.com/office/drawing/2014/main" id="{ADC0C726-5FE7-CA7B-56FA-5D3503D8BE6C}"/>
              </a:ext>
            </a:extLst>
          </p:cNvPr>
          <p:cNvSpPr txBox="1"/>
          <p:nvPr/>
        </p:nvSpPr>
        <p:spPr>
          <a:xfrm>
            <a:off x="4638723" y="2550252"/>
            <a:ext cx="2765031" cy="3917223"/>
          </a:xfrm>
          <a:prstGeom prst="rect">
            <a:avLst/>
          </a:prstGeom>
          <a:solidFill>
            <a:schemeClr val="bg1"/>
          </a:solidFill>
        </p:spPr>
        <p:txBody>
          <a:bodyPr wrap="square" rtlCol="0">
            <a:spAutoFit/>
          </a:bodyPr>
          <a:lstStyle/>
          <a:p>
            <a:endParaRPr lang="en-US" dirty="0"/>
          </a:p>
        </p:txBody>
      </p:sp>
      <p:sp>
        <p:nvSpPr>
          <p:cNvPr id="3" name="Slide Number Placeholder 3">
            <a:extLst>
              <a:ext uri="{FF2B5EF4-FFF2-40B4-BE49-F238E27FC236}">
                <a16:creationId xmlns:a16="http://schemas.microsoft.com/office/drawing/2014/main" id="{7CDCE7BA-3F0D-A561-1EB2-AC4DE4BE4F03}"/>
              </a:ext>
            </a:extLst>
          </p:cNvPr>
          <p:cNvSpPr>
            <a:spLocks noGrp="1"/>
          </p:cNvSpPr>
          <p:nvPr>
            <p:ph type="sldNum" sz="quarter" idx="12"/>
          </p:nvPr>
        </p:nvSpPr>
        <p:spPr>
          <a:xfrm>
            <a:off x="8610600" y="6316694"/>
            <a:ext cx="2743200" cy="365125"/>
          </a:xfrm>
        </p:spPr>
        <p:txBody>
          <a:bodyPr/>
          <a:lstStyle/>
          <a:p>
            <a:fld id="{A36692EB-79DF-465C-A61E-AA737CE7901B}" type="slidenum">
              <a:rPr lang="en-US" smtClean="0"/>
              <a:pPr/>
              <a:t>9</a:t>
            </a:fld>
            <a:endParaRPr lang="en-US"/>
          </a:p>
        </p:txBody>
      </p:sp>
      <p:cxnSp>
        <p:nvCxnSpPr>
          <p:cNvPr id="9" name="Connector: Elbow 8">
            <a:extLst>
              <a:ext uri="{FF2B5EF4-FFF2-40B4-BE49-F238E27FC236}">
                <a16:creationId xmlns:a16="http://schemas.microsoft.com/office/drawing/2014/main" id="{29C8F6F5-D151-291F-DFE8-A580F87D0F5D}"/>
              </a:ext>
            </a:extLst>
          </p:cNvPr>
          <p:cNvCxnSpPr>
            <a:cxnSpLocks/>
          </p:cNvCxnSpPr>
          <p:nvPr/>
        </p:nvCxnSpPr>
        <p:spPr>
          <a:xfrm rot="10800000" flipV="1">
            <a:off x="3051696" y="5939199"/>
            <a:ext cx="5786734" cy="1"/>
          </a:xfrm>
          <a:prstGeom prst="bentConnector3">
            <a:avLst>
              <a:gd name="adj1" fmla="val 50000"/>
            </a:avLst>
          </a:prstGeom>
          <a:ln w="123825">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3821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8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8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lg7qZvh"/>
  <p:tag name="ARTICULATE_DESIGN_ID_CUSTOM DESIGN" val="5WAotcjv"/>
  <p:tag name="TAG_BACKING_FORM_KEY" val="1051420-m:\ut\courses\coe\interviewer training\mod 1\coe102 1 ppt.pptx"/>
  <p:tag name="ARTICULATE_PRESENTER_VERSION" val="8"/>
  <p:tag name="ARTICULATE_SLIDE_COUNT" val="1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AB67D7990DAE46AD93875DFB5CADCE" ma:contentTypeVersion="14" ma:contentTypeDescription="Create a new document." ma:contentTypeScope="" ma:versionID="856f6bc05e20021dc5f173a50d5146a4">
  <xsd:schema xmlns:xsd="http://www.w3.org/2001/XMLSchema" xmlns:xs="http://www.w3.org/2001/XMLSchema" xmlns:p="http://schemas.microsoft.com/office/2006/metadata/properties" xmlns:ns2="63dfca1f-5b76-44a3-86b1-68ad57a1e185" xmlns:ns3="0b1f82d9-49b4-4fd8-82dc-6c84174d4d28" targetNamespace="http://schemas.microsoft.com/office/2006/metadata/properties" ma:root="true" ma:fieldsID="fb43b406d1908a466b93a802c803674d" ns2:_="" ns3:_="">
    <xsd:import namespace="63dfca1f-5b76-44a3-86b1-68ad57a1e185"/>
    <xsd:import namespace="0b1f82d9-49b4-4fd8-82dc-6c84174d4d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dfca1f-5b76-44a3-86b1-68ad57a1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8ab95b9-39aa-4b9d-a2e7-0451eedf9b8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1f82d9-49b4-4fd8-82dc-6c84174d4d2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ad7dfb2-1e9b-47ab-8d8c-7e5bca93c499}" ma:internalName="TaxCatchAll" ma:showField="CatchAllData" ma:web="0b1f82d9-49b4-4fd8-82dc-6c84174d4d2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3dfca1f-5b76-44a3-86b1-68ad57a1e185">
      <Terms xmlns="http://schemas.microsoft.com/office/infopath/2007/PartnerControls"/>
    </lcf76f155ced4ddcb4097134ff3c332f>
    <TaxCatchAll xmlns="0b1f82d9-49b4-4fd8-82dc-6c84174d4d28" xsi:nil="true"/>
  </documentManagement>
</p:properties>
</file>

<file path=customXml/itemProps1.xml><?xml version="1.0" encoding="utf-8"?>
<ds:datastoreItem xmlns:ds="http://schemas.openxmlformats.org/officeDocument/2006/customXml" ds:itemID="{C55E2295-BFBF-4664-9845-C6B19B138735}"/>
</file>

<file path=customXml/itemProps2.xml><?xml version="1.0" encoding="utf-8"?>
<ds:datastoreItem xmlns:ds="http://schemas.openxmlformats.org/officeDocument/2006/customXml" ds:itemID="{F753A177-0D7A-44E0-90D8-8B4C9BD6DF7C}"/>
</file>

<file path=customXml/itemProps3.xml><?xml version="1.0" encoding="utf-8"?>
<ds:datastoreItem xmlns:ds="http://schemas.openxmlformats.org/officeDocument/2006/customXml" ds:itemID="{6CD44585-5DC3-4F8D-847D-B7EB9D696501}"/>
</file>

<file path=docProps/app.xml><?xml version="1.0" encoding="utf-8"?>
<Properties xmlns="http://schemas.openxmlformats.org/officeDocument/2006/extended-properties" xmlns:vt="http://schemas.openxmlformats.org/officeDocument/2006/docPropsVTypes">
  <Template>PPP_XMEDI_TXT_Medical_Help</Template>
  <TotalTime>4432</TotalTime>
  <Words>2367</Words>
  <Application>Microsoft Office PowerPoint</Application>
  <PresentationFormat>Widescreen</PresentationFormat>
  <Paragraphs>259</Paragraphs>
  <Slides>11</Slides>
  <Notes>11</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Arial</vt:lpstr>
      <vt:lpstr>Calibri</vt:lpstr>
      <vt:lpstr>Century Gothic</vt:lpstr>
      <vt:lpstr>Segoe UI</vt:lpstr>
      <vt:lpstr>Symbol</vt:lpstr>
      <vt:lpstr>Office Theme</vt:lpstr>
      <vt:lpstr>Custom Design</vt:lpstr>
      <vt:lpstr>Introduction to Effective Interviewing Module 1: Course Overview</vt:lpstr>
      <vt:lpstr>Module 1: Objectives</vt:lpstr>
      <vt:lpstr>PowerPoint Presentation</vt:lpstr>
      <vt:lpstr>Using the Participant Guide</vt:lpstr>
      <vt:lpstr>Introductions</vt:lpstr>
      <vt:lpstr>Course Goal</vt:lpstr>
      <vt:lpstr>Course Agenda</vt:lpstr>
      <vt:lpstr>Why Interview?</vt:lpstr>
      <vt:lpstr>Foodborne Outbreak Investigation Process</vt:lpstr>
      <vt:lpstr>Activity 1.1</vt:lpstr>
      <vt:lpstr>Module 1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Effective Interviewing</dc:title>
  <dc:creator>Ortiz, Marie Ortega de</dc:creator>
  <cp:lastModifiedBy>Marie Ortiz</cp:lastModifiedBy>
  <cp:revision>378</cp:revision>
  <dcterms:created xsi:type="dcterms:W3CDTF">2023-01-27T21:31:30Z</dcterms:created>
  <dcterms:modified xsi:type="dcterms:W3CDTF">2023-07-24T17:26:41Z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ArticulateGUID">
    <vt:lpwstr>503B7DD6-5946-4305-971F-D958D533B6A8</vt:lpwstr>
  </property>
  <property fmtid="{D5CDD505-2E9C-101B-9397-08002B2CF9AE}" pid="6" name="ArticulateProjectFull">
    <vt:lpwstr>M:\UT\Courses\COE\Interviewer Training\From SME\Mod 1\COE102_1_PPT_Revised_021623.ppta</vt:lpwstr>
  </property>
  <property fmtid="{D5CDD505-2E9C-101B-9397-08002B2CF9AE}" pid="7" name="ContentTypeId">
    <vt:lpwstr>0x010100EBAB67D7990DAE46AD93875DFB5CADCE</vt:lpwstr>
  </property>
</Properties>
</file>